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5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  <p:sldMasterId id="2147483675" r:id="rId5"/>
    <p:sldMasterId id="2147483690" r:id="rId6"/>
    <p:sldMasterId id="2147483705" r:id="rId7"/>
    <p:sldMasterId id="2147483720" r:id="rId8"/>
    <p:sldMasterId id="2147483735" r:id="rId9"/>
  </p:sldMasterIdLst>
  <p:notesMasterIdLst>
    <p:notesMasterId r:id="rId52"/>
  </p:notesMasterIdLst>
  <p:sldIdLst>
    <p:sldId id="273" r:id="rId10"/>
    <p:sldId id="267" r:id="rId11"/>
    <p:sldId id="521" r:id="rId12"/>
    <p:sldId id="431" r:id="rId13"/>
    <p:sldId id="353" r:id="rId14"/>
    <p:sldId id="428" r:id="rId15"/>
    <p:sldId id="429" r:id="rId16"/>
    <p:sldId id="354" r:id="rId17"/>
    <p:sldId id="257" r:id="rId18"/>
    <p:sldId id="355" r:id="rId19"/>
    <p:sldId id="263" r:id="rId20"/>
    <p:sldId id="425" r:id="rId21"/>
    <p:sldId id="426" r:id="rId22"/>
    <p:sldId id="259" r:id="rId23"/>
    <p:sldId id="439" r:id="rId24"/>
    <p:sldId id="260" r:id="rId25"/>
    <p:sldId id="433" r:id="rId26"/>
    <p:sldId id="440" r:id="rId27"/>
    <p:sldId id="522" r:id="rId28"/>
    <p:sldId id="518" r:id="rId29"/>
    <p:sldId id="519" r:id="rId30"/>
    <p:sldId id="520" r:id="rId31"/>
    <p:sldId id="422" r:id="rId32"/>
    <p:sldId id="266" r:id="rId33"/>
    <p:sldId id="517" r:id="rId34"/>
    <p:sldId id="430" r:id="rId35"/>
    <p:sldId id="435" r:id="rId36"/>
    <p:sldId id="268" r:id="rId37"/>
    <p:sldId id="432" r:id="rId38"/>
    <p:sldId id="436" r:id="rId39"/>
    <p:sldId id="438" r:id="rId40"/>
    <p:sldId id="278" r:id="rId41"/>
    <p:sldId id="264" r:id="rId42"/>
    <p:sldId id="261" r:id="rId43"/>
    <p:sldId id="262" r:id="rId44"/>
    <p:sldId id="265" r:id="rId45"/>
    <p:sldId id="419" r:id="rId46"/>
    <p:sldId id="420" r:id="rId47"/>
    <p:sldId id="424" r:id="rId48"/>
    <p:sldId id="423" r:id="rId49"/>
    <p:sldId id="291" r:id="rId50"/>
    <p:sldId id="29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  <a:srgbClr val="00E5EF"/>
    <a:srgbClr val="F44483"/>
    <a:srgbClr val="000000"/>
    <a:srgbClr val="B917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96CA43-3225-4F2F-80D4-130C9664DFA8}" v="84" dt="2024-12-02T18:25:39.7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1" autoAdjust="0"/>
    <p:restoredTop sz="94660"/>
  </p:normalViewPr>
  <p:slideViewPr>
    <p:cSldViewPr snapToGrid="0">
      <p:cViewPr varScale="1">
        <p:scale>
          <a:sx n="148" d="100"/>
          <a:sy n="148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tableStyles" Target="tableStyles.xml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42.xml"/><Relationship Id="rId3" Type="http://schemas.openxmlformats.org/officeDocument/2006/relationships/customXml" Target="../customXml/item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microsoft.com/office/2015/10/relationships/revisionInfo" Target="revisionInfo.xml"/><Relationship Id="rId10" Type="http://schemas.openxmlformats.org/officeDocument/2006/relationships/slide" Target="slides/slide1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1F7A3A-F21C-4478-9566-BDFBEBEC51E7}" type="datetimeFigureOut">
              <a:rPr lang="en-GB" smtClean="0"/>
              <a:t>02/12/2024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A6718-7FF7-4280-859F-45F9CCC096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29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Welcome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6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022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944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8445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4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F3BA1D-A00F-DB41-84DA-BE26C4853B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57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876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655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489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235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299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69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028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4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200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663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7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27079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351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9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679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621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7391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454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490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96968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363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07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3267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1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43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852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162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65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16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50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9308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97699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6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2019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3200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3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69834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326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01D308-DA47-6EF7-344F-35DF12083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298B6-8392-1BF9-2083-7A5032487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C021-3F01-E156-BC4C-641F82822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3854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071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969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948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31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65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5928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186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524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306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59314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19455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12628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672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583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496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38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33145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74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049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727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6226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9390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956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98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6286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85772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81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30204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6608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CEF81-BB1D-952B-AEA8-FC5FADF1FB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4B5738-8354-FD5E-DC6C-E491AA52D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7C9BC4-ECAE-C476-3D42-CABE0B49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687E9-AFDA-A738-B663-F0EA2AFB8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39C495-772D-CDE1-8783-2DCD31D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20439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78515-070F-D089-30E5-428E083F7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61A41-F62B-9754-F9F0-3333C8DE7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4F50A-6B20-6242-2FC6-A116F5E77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699CB4-AFB6-07F3-EB84-FC8F18CC8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CCA198-4347-23DE-ACB5-1A0DB96C4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872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D0077-C968-F4B1-9D27-D5F789428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EF683-ABB3-F7C0-4AA8-ED27C18E03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0EAF1-2313-E90B-57B6-D015FEF4F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D746B-03F7-48E5-7558-231E1F5E9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0EBA2-C9DE-B8C0-C11C-9122D272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4916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490A9-5FB4-60C7-DCDB-8D9368BE8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CD38F-6ED4-86ED-2460-631B928A48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CEAD21-9AF4-B2CA-2D5C-31332A39C8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C48E2-346C-45AF-A001-6AD0BBA29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09D4F-9F50-36C7-E790-E8FF04854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E1B3BC-BAF1-33EE-C5D8-57D1127C6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803167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8F42A-E9DE-8BB2-53EA-A0EB97A61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23AA20-2132-5051-2176-28C44932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ED7E9-183A-DC8F-3C9F-9B83DEACE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19CAC4-6322-56BE-B712-87A8C84BAD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9801B5-2151-7001-E8E7-88308D8FD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61AF71-8F1E-12C7-341C-153EFF75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1DF0A2-7017-9603-04E7-7ADD9638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8AE41E-74F2-3599-F055-004C19DB0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173594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6671A-61AB-36E3-1D4C-D4F826710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BE853B-251A-4543-3F5B-0A4D718AE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0CCB68-EAA2-9C51-6650-CFD9CD928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7CAFE-4C79-834E-C232-FD3EBDDA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108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ED1BF-67C8-3959-D3E5-C6823D7B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914F7C-6CF0-B8F5-0F87-DAF8F899E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C774A-E343-220C-D492-49EE60A3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196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652244-400C-B812-6015-F10AED3BF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5B6ED0-7E2D-8488-D04E-8245D10B1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F8F368-0EA0-E5BC-EC89-F4292B5DE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C854AF-C227-D787-30D5-DB913B89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8DCA9A-3807-6243-EDCD-45AB9AFED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E5DD6-A177-73A0-BD61-2C5A5D1A8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716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1B596-08C9-6E5F-B6E0-75B64E46F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4CDE42-B747-FAD0-9CB6-3FEAFA0043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A9A72E-5959-3205-15C6-121CF4855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F76D4A-CDD6-9837-B522-F6BC08A617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D2E441-8017-BCB7-534F-91F4AA981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D7513-62A3-C551-3CC9-C66DDF0A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67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879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28CB1-E45F-A1C0-B8CA-568F5B885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DE602E-C9C6-488D-AFA6-EDD0B2033B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DBDE4-2165-5558-FE64-C46986205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7195F-D78A-C520-5BE5-DF74E83E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186E57-05E7-A54E-B324-2C44927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18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E79E3C-653D-23B0-3535-55C0BEAE00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8DF3B-0A38-C38E-EE43-1C9D70568D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D22B50-B346-B84B-FF93-A2E419109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97EDC7-B2B2-A0FE-9C90-87D19DA26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D999CA-E073-59F0-1286-5C0510BC5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3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673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7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7E32-FF6C-48BC-9B55-7E5355098434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51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96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009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5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74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49547EE-7018-A3DB-8B4B-D33BBBDED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0D403A-D35E-C552-725A-93D4E7CB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4F687-9534-38A3-F2A8-6BCB4BA288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8CA12-8501-65B5-F29D-D8AF57EAB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4th CLARA User Meeting 3/12/24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46DA6E-4B0E-CE0A-480D-31B93138EC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3F0F6-3418-4027-9F1B-38E0E926AC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31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3/PhysRevAccelBeams.27.041602" TargetMode="Externa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103/PhysRevAccelBeams.27.041602?_gl=1*1u38so7*_gcl_au*MTQxNjY2ODYwOC4xNzI2NjgxNTE2*_ga*MjEwMjg4Mzk5OS4xNjc4OTg1ODA2*_ga_ZS5V2B2DR1*MTczMzE0MzQyNS4xOS4wLjE3MzMxNDM0NTguMjcuMC4xODk1MjgyNDg3" TargetMode="External"/><Relationship Id="rId1" Type="http://schemas.openxmlformats.org/officeDocument/2006/relationships/slideLayout" Target="../slideLayouts/slideLayout1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03/PhysRevAccelBeams.27.041602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0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B460467-1FF7-C745-9E17-03FC0ADFFE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5460" y="0"/>
            <a:ext cx="328653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8DB0FE0-A4AF-D848-8925-91A37993D74D}"/>
              </a:ext>
            </a:extLst>
          </p:cNvPr>
          <p:cNvSpPr txBox="1"/>
          <p:nvPr/>
        </p:nvSpPr>
        <p:spPr>
          <a:xfrm>
            <a:off x="577390" y="1895066"/>
            <a:ext cx="4762544" cy="23083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-15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Preparing for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spc="-15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Experiments at FEBE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EB0AE4-391E-6F41-84C6-D4EEDF519A31}"/>
              </a:ext>
            </a:extLst>
          </p:cNvPr>
          <p:cNvSpPr/>
          <p:nvPr/>
        </p:nvSpPr>
        <p:spPr>
          <a:xfrm>
            <a:off x="577390" y="4396921"/>
            <a:ext cx="765026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Thomas Pacey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i="1" dirty="0">
                <a:solidFill>
                  <a:srgbClr val="62626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behalf of the CLARA Team</a:t>
            </a: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ASTeC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&amp; TD, STFC Daresbury Laboratory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626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4th CLARA User Meeting,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26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December 3rd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01A9D8-A541-934F-8FC4-9439FCBF676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38" y="60422"/>
            <a:ext cx="3770785" cy="9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38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EE1CC67-0E79-A916-949D-41B452D821F7}"/>
              </a:ext>
            </a:extLst>
          </p:cNvPr>
          <p:cNvSpPr/>
          <p:nvPr/>
        </p:nvSpPr>
        <p:spPr>
          <a:xfrm>
            <a:off x="3238500" y="2447925"/>
            <a:ext cx="5238750" cy="3124200"/>
          </a:xfrm>
          <a:prstGeom prst="roundRect">
            <a:avLst>
              <a:gd name="adj" fmla="val 6301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Base breadboard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6F01AF-D99C-47AC-524A-F5D4121CB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1325563"/>
          </a:xfrm>
        </p:spPr>
        <p:txBody>
          <a:bodyPr>
            <a:normAutofit/>
          </a:bodyPr>
          <a:lstStyle/>
          <a:p>
            <a:r>
              <a:rPr lang="en-GB" sz="3600"/>
              <a:t>FEC1&amp;2 Plan view – sectioned on beam 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2CD050-E359-51C7-11F2-128B91066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10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E7BA493-7BBB-F3DA-D0C4-7A91B26B4A62}"/>
              </a:ext>
            </a:extLst>
          </p:cNvPr>
          <p:cNvSpPr/>
          <p:nvPr/>
        </p:nvSpPr>
        <p:spPr>
          <a:xfrm>
            <a:off x="2928806" y="2248924"/>
            <a:ext cx="5918631" cy="3527860"/>
          </a:xfrm>
          <a:prstGeom prst="rect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ight Arrow 4">
            <a:extLst>
              <a:ext uri="{FF2B5EF4-FFF2-40B4-BE49-F238E27FC236}">
                <a16:creationId xmlns:a16="http://schemas.microsoft.com/office/drawing/2014/main" id="{65464B1D-3592-1D26-6FC3-2B4282041FB9}"/>
              </a:ext>
            </a:extLst>
          </p:cNvPr>
          <p:cNvSpPr/>
          <p:nvPr/>
        </p:nvSpPr>
        <p:spPr>
          <a:xfrm>
            <a:off x="1205234" y="3746700"/>
            <a:ext cx="1198605" cy="52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e-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CD92FC-977E-232A-5375-7C3329884FE9}"/>
              </a:ext>
            </a:extLst>
          </p:cNvPr>
          <p:cNvSpPr/>
          <p:nvPr/>
        </p:nvSpPr>
        <p:spPr>
          <a:xfrm>
            <a:off x="2928806" y="1964724"/>
            <a:ext cx="219950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AFBF25-C02D-7196-169B-C82F5EFF4C8B}"/>
              </a:ext>
            </a:extLst>
          </p:cNvPr>
          <p:cNvSpPr/>
          <p:nvPr/>
        </p:nvSpPr>
        <p:spPr>
          <a:xfrm>
            <a:off x="2928806" y="5832384"/>
            <a:ext cx="356055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DEE058F-1914-C933-5E93-9DBE173728AC}"/>
              </a:ext>
            </a:extLst>
          </p:cNvPr>
          <p:cNvSpPr/>
          <p:nvPr/>
        </p:nvSpPr>
        <p:spPr>
          <a:xfrm>
            <a:off x="5286887" y="1964724"/>
            <a:ext cx="356055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1B2BD-9408-8761-BAE9-9C5306EEAF8B}"/>
              </a:ext>
            </a:extLst>
          </p:cNvPr>
          <p:cNvSpPr/>
          <p:nvPr/>
        </p:nvSpPr>
        <p:spPr>
          <a:xfrm>
            <a:off x="6647934" y="5830323"/>
            <a:ext cx="219950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590370-329E-383B-E21E-E5246249626F}"/>
              </a:ext>
            </a:extLst>
          </p:cNvPr>
          <p:cNvSpPr txBox="1"/>
          <p:nvPr/>
        </p:nvSpPr>
        <p:spPr>
          <a:xfrm>
            <a:off x="5660423" y="5215147"/>
            <a:ext cx="766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1.5 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FAD476E-80D1-8657-0C0F-763982E41564}"/>
              </a:ext>
            </a:extLst>
          </p:cNvPr>
          <p:cNvCxnSpPr>
            <a:cxnSpLocks/>
          </p:cNvCxnSpPr>
          <p:nvPr/>
        </p:nvCxnSpPr>
        <p:spPr>
          <a:xfrm>
            <a:off x="8166786" y="2477185"/>
            <a:ext cx="0" cy="312420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9331F63-5F6D-D17F-10C5-5D652E79F84A}"/>
              </a:ext>
            </a:extLst>
          </p:cNvPr>
          <p:cNvCxnSpPr>
            <a:cxnSpLocks/>
          </p:cNvCxnSpPr>
          <p:nvPr/>
        </p:nvCxnSpPr>
        <p:spPr>
          <a:xfrm flipH="1">
            <a:off x="3244545" y="5099149"/>
            <a:ext cx="523270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DA6B7831-C1CD-4347-AABD-0B2AE6C94987}"/>
              </a:ext>
            </a:extLst>
          </p:cNvPr>
          <p:cNvSpPr txBox="1"/>
          <p:nvPr/>
        </p:nvSpPr>
        <p:spPr>
          <a:xfrm>
            <a:off x="7572820" y="2708475"/>
            <a:ext cx="593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1 m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8AACE-EC39-D0AA-F491-A42E3BE68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405151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FEC1&amp;2 Side, sectioned on beam axis</a:t>
            </a:r>
          </a:p>
        </p:txBody>
      </p:sp>
      <p:sp>
        <p:nvSpPr>
          <p:cNvPr id="4" name="Rectangle 3"/>
          <p:cNvSpPr/>
          <p:nvPr/>
        </p:nvSpPr>
        <p:spPr>
          <a:xfrm>
            <a:off x="2904093" y="2119178"/>
            <a:ext cx="5918631" cy="3527860"/>
          </a:xfrm>
          <a:prstGeom prst="rect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3039763" y="5239265"/>
            <a:ext cx="5634680" cy="308919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Base breadboard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039763" y="1888032"/>
            <a:ext cx="1166812" cy="132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Feeds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354595" y="1888032"/>
            <a:ext cx="1166812" cy="132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Feeds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311081" y="1888032"/>
            <a:ext cx="1166812" cy="132292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Feeds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569758" y="3620527"/>
            <a:ext cx="1198605" cy="52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e-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90335" y="3883108"/>
            <a:ext cx="56841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9008076" y="2177875"/>
            <a:ext cx="0" cy="34104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19092" y="3698442"/>
            <a:ext cx="151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1.1M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2990335" y="5925066"/>
            <a:ext cx="5770606" cy="24712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75538" y="6075528"/>
            <a:ext cx="1513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1.8M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420762" y="3883107"/>
            <a:ext cx="0" cy="1356158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79376" y="4344773"/>
            <a:ext cx="1649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Beam height off base board 0.2515M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AE4E77C-C635-5B5C-B362-1A33A04C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11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2389C7E-5A67-7305-F349-2EED7D37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419321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A0EFBA1-5B9C-D9B3-6787-1DA144024E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9829" y="1416842"/>
            <a:ext cx="5529639" cy="5319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A7A4C-4FE6-59AC-542B-CE3DA8C7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515600" cy="1325563"/>
          </a:xfrm>
        </p:spPr>
        <p:txBody>
          <a:bodyPr/>
          <a:lstStyle/>
          <a:p>
            <a:r>
              <a:rPr lang="en-GB"/>
              <a:t>FEC Chamber Doors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2BA2-CC74-A925-EEA8-89B5D181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71F62-4A9A-1956-7EEF-C5658D68C0E7}"/>
              </a:ext>
            </a:extLst>
          </p:cNvPr>
          <p:cNvSpPr txBox="1"/>
          <p:nvPr/>
        </p:nvSpPr>
        <p:spPr>
          <a:xfrm>
            <a:off x="486416" y="956231"/>
            <a:ext cx="10567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for FEC2 large doors to be confirmed. Circular ports all ISO flanges – see end of slides for sizes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D09E0A-A4DB-3E53-9AA3-DA15BB37DE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89" y="1512408"/>
            <a:ext cx="4055325" cy="5026504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CBC06C-DEC5-2E51-550A-DDA51061E58F}"/>
              </a:ext>
            </a:extLst>
          </p:cNvPr>
          <p:cNvCxnSpPr>
            <a:cxnSpLocks/>
          </p:cNvCxnSpPr>
          <p:nvPr/>
        </p:nvCxnSpPr>
        <p:spPr>
          <a:xfrm flipH="1">
            <a:off x="4250437" y="4024214"/>
            <a:ext cx="11045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BD16A7-D3DE-35E1-8E6C-6C23DFCBA9E4}"/>
              </a:ext>
            </a:extLst>
          </p:cNvPr>
          <p:cNvSpPr txBox="1"/>
          <p:nvPr/>
        </p:nvSpPr>
        <p:spPr>
          <a:xfrm>
            <a:off x="4363042" y="3043535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733077-4235-5ED3-4B1D-E93C0C48FF43}"/>
              </a:ext>
            </a:extLst>
          </p:cNvPr>
          <p:cNvCxnSpPr>
            <a:cxnSpLocks/>
          </p:cNvCxnSpPr>
          <p:nvPr/>
        </p:nvCxnSpPr>
        <p:spPr>
          <a:xfrm flipH="1">
            <a:off x="11053592" y="3966865"/>
            <a:ext cx="11045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E50FE2-3235-13EE-44C2-B7612CD40A43}"/>
              </a:ext>
            </a:extLst>
          </p:cNvPr>
          <p:cNvSpPr txBox="1"/>
          <p:nvPr/>
        </p:nvSpPr>
        <p:spPr>
          <a:xfrm>
            <a:off x="11133816" y="2967335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11F6E5D-5FC6-54BF-0201-E7B8AC604CF6}"/>
              </a:ext>
            </a:extLst>
          </p:cNvPr>
          <p:cNvCxnSpPr>
            <a:cxnSpLocks/>
          </p:cNvCxnSpPr>
          <p:nvPr/>
        </p:nvCxnSpPr>
        <p:spPr>
          <a:xfrm>
            <a:off x="5478610" y="1512408"/>
            <a:ext cx="0" cy="49137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832661D5-7E1E-1964-6418-E727990FA8D1}"/>
              </a:ext>
            </a:extLst>
          </p:cNvPr>
          <p:cNvSpPr txBox="1"/>
          <p:nvPr/>
        </p:nvSpPr>
        <p:spPr>
          <a:xfrm>
            <a:off x="803953" y="1395134"/>
            <a:ext cx="403444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/>
              <a:t>FEC2</a:t>
            </a:r>
            <a:endParaRPr lang="en-GB" b="1" u="sng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FC5EF5-89DB-5021-E1C3-5EB06FF70A97}"/>
              </a:ext>
            </a:extLst>
          </p:cNvPr>
          <p:cNvSpPr txBox="1"/>
          <p:nvPr/>
        </p:nvSpPr>
        <p:spPr>
          <a:xfrm>
            <a:off x="6593377" y="1367535"/>
            <a:ext cx="403444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/>
              <a:t>FEC1</a:t>
            </a:r>
            <a:endParaRPr lang="en-GB" b="1" u="sn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EDF46-E8DB-1452-DD84-83A6D918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26659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513992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DAD4DED-172D-2CC5-0856-039CFB4DD1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95" y="1498262"/>
            <a:ext cx="4055325" cy="50265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0AA7A4C-4FE6-59AC-542B-CE3DA8C7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0"/>
            <a:ext cx="10515600" cy="1325563"/>
          </a:xfrm>
        </p:spPr>
        <p:txBody>
          <a:bodyPr/>
          <a:lstStyle/>
          <a:p>
            <a:r>
              <a:rPr lang="en-GB"/>
              <a:t>FEC Chamber Doors Annotated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02BA2-CC74-A925-EEA8-89B5D1810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D71F62-4A9A-1956-7EEF-C5658D68C0E7}"/>
              </a:ext>
            </a:extLst>
          </p:cNvPr>
          <p:cNvSpPr txBox="1"/>
          <p:nvPr/>
        </p:nvSpPr>
        <p:spPr>
          <a:xfrm>
            <a:off x="486416" y="956231"/>
            <a:ext cx="1007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Design for FEC2 large doors to be confirmed. Circular ports all ISO flanges – see end of slides for sizes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A0EFBA1-5B9C-D9B3-6787-1DA144024E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9605" y="1416842"/>
            <a:ext cx="5529639" cy="531971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FCBC06C-DEC5-2E51-550A-DDA51061E58F}"/>
              </a:ext>
            </a:extLst>
          </p:cNvPr>
          <p:cNvCxnSpPr>
            <a:cxnSpLocks/>
          </p:cNvCxnSpPr>
          <p:nvPr/>
        </p:nvCxnSpPr>
        <p:spPr>
          <a:xfrm flipH="1">
            <a:off x="4374089" y="4011514"/>
            <a:ext cx="11045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E6BD16A7-D3DE-35E1-8E6C-6C23DFCBA9E4}"/>
              </a:ext>
            </a:extLst>
          </p:cNvPr>
          <p:cNvSpPr txBox="1"/>
          <p:nvPr/>
        </p:nvSpPr>
        <p:spPr>
          <a:xfrm>
            <a:off x="4458765" y="3054713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D733077-4235-5ED3-4B1D-E93C0C48FF43}"/>
              </a:ext>
            </a:extLst>
          </p:cNvPr>
          <p:cNvCxnSpPr>
            <a:cxnSpLocks/>
          </p:cNvCxnSpPr>
          <p:nvPr/>
        </p:nvCxnSpPr>
        <p:spPr>
          <a:xfrm flipH="1">
            <a:off x="11053592" y="3966865"/>
            <a:ext cx="1104521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DE50FE2-3235-13EE-44C2-B7612CD40A43}"/>
              </a:ext>
            </a:extLst>
          </p:cNvPr>
          <p:cNvSpPr txBox="1"/>
          <p:nvPr/>
        </p:nvSpPr>
        <p:spPr>
          <a:xfrm>
            <a:off x="11133816" y="2967335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50415D-B5F0-0310-B70C-374C8E6592AF}"/>
              </a:ext>
            </a:extLst>
          </p:cNvPr>
          <p:cNvSpPr txBox="1"/>
          <p:nvPr/>
        </p:nvSpPr>
        <p:spPr>
          <a:xfrm>
            <a:off x="972756" y="1958628"/>
            <a:ext cx="191331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Large transparent viewport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50255-AABD-DD7D-0799-BA33FC465A7B}"/>
              </a:ext>
            </a:extLst>
          </p:cNvPr>
          <p:cNvSpPr txBox="1"/>
          <p:nvPr/>
        </p:nvSpPr>
        <p:spPr>
          <a:xfrm>
            <a:off x="3109874" y="1939635"/>
            <a:ext cx="191331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Can be used for feedthroughs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DCB21F-0913-4566-FCE5-2332F6B1D2B9}"/>
              </a:ext>
            </a:extLst>
          </p:cNvPr>
          <p:cNvSpPr txBox="1"/>
          <p:nvPr/>
        </p:nvSpPr>
        <p:spPr>
          <a:xfrm>
            <a:off x="2392106" y="5403591"/>
            <a:ext cx="2596925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Can be used as viewport or feedthrough</a:t>
            </a:r>
          </a:p>
          <a:p>
            <a:r>
              <a:rPr lang="en-GB"/>
              <a:t>Centred on beam axis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4DF8056-40FE-C738-C662-F5B158C66028}"/>
              </a:ext>
            </a:extLst>
          </p:cNvPr>
          <p:cNvCxnSpPr/>
          <p:nvPr/>
        </p:nvCxnSpPr>
        <p:spPr>
          <a:xfrm>
            <a:off x="1514475" y="2604959"/>
            <a:ext cx="114300" cy="14512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A30F756-04BD-4479-26A0-A1FF86E64106}"/>
              </a:ext>
            </a:extLst>
          </p:cNvPr>
          <p:cNvCxnSpPr>
            <a:cxnSpLocks/>
          </p:cNvCxnSpPr>
          <p:nvPr/>
        </p:nvCxnSpPr>
        <p:spPr>
          <a:xfrm flipH="1">
            <a:off x="2339788" y="2604959"/>
            <a:ext cx="962776" cy="609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D78C0FB-9710-B18B-7941-692E99E769B3}"/>
              </a:ext>
            </a:extLst>
          </p:cNvPr>
          <p:cNvCxnSpPr>
            <a:cxnSpLocks/>
          </p:cNvCxnSpPr>
          <p:nvPr/>
        </p:nvCxnSpPr>
        <p:spPr>
          <a:xfrm flipH="1">
            <a:off x="3597088" y="2604959"/>
            <a:ext cx="203201" cy="6093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8B5581-2E0C-CA4C-C930-F4C59BA5F52A}"/>
              </a:ext>
            </a:extLst>
          </p:cNvPr>
          <p:cNvCxnSpPr>
            <a:cxnSpLocks/>
          </p:cNvCxnSpPr>
          <p:nvPr/>
        </p:nvCxnSpPr>
        <p:spPr>
          <a:xfrm flipV="1">
            <a:off x="3597088" y="4272035"/>
            <a:ext cx="0" cy="11139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E858948B-CDCB-1B24-8545-E1678F2FC549}"/>
              </a:ext>
            </a:extLst>
          </p:cNvPr>
          <p:cNvSpPr txBox="1"/>
          <p:nvPr/>
        </p:nvSpPr>
        <p:spPr>
          <a:xfrm>
            <a:off x="7541609" y="5385951"/>
            <a:ext cx="2231040" cy="1200329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Can be used as viewport or feedthrough;</a:t>
            </a:r>
          </a:p>
          <a:p>
            <a:r>
              <a:rPr lang="en-GB"/>
              <a:t>Centred on beam axis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6DCB128-F4AC-6699-D259-17231EBFD4CF}"/>
              </a:ext>
            </a:extLst>
          </p:cNvPr>
          <p:cNvCxnSpPr>
            <a:cxnSpLocks/>
          </p:cNvCxnSpPr>
          <p:nvPr/>
        </p:nvCxnSpPr>
        <p:spPr>
          <a:xfrm flipH="1" flipV="1">
            <a:off x="8515922" y="4056204"/>
            <a:ext cx="2107933" cy="1253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048A026-F973-AA50-37F4-8B589CAB24CE}"/>
              </a:ext>
            </a:extLst>
          </p:cNvPr>
          <p:cNvCxnSpPr>
            <a:cxnSpLocks/>
          </p:cNvCxnSpPr>
          <p:nvPr/>
        </p:nvCxnSpPr>
        <p:spPr>
          <a:xfrm flipV="1">
            <a:off x="9153525" y="4195835"/>
            <a:ext cx="352998" cy="1190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386CF66-11C3-90BA-C105-1C78E04D1684}"/>
              </a:ext>
            </a:extLst>
          </p:cNvPr>
          <p:cNvCxnSpPr>
            <a:cxnSpLocks/>
          </p:cNvCxnSpPr>
          <p:nvPr/>
        </p:nvCxnSpPr>
        <p:spPr>
          <a:xfrm flipH="1" flipV="1">
            <a:off x="7382448" y="4195835"/>
            <a:ext cx="228027" cy="119011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68FD8BAB-A4F0-2B0D-0040-4EDF0E363CD3}"/>
              </a:ext>
            </a:extLst>
          </p:cNvPr>
          <p:cNvCxnSpPr>
            <a:cxnSpLocks/>
          </p:cNvCxnSpPr>
          <p:nvPr/>
        </p:nvCxnSpPr>
        <p:spPr>
          <a:xfrm flipH="1" flipV="1">
            <a:off x="7949185" y="4132661"/>
            <a:ext cx="228027" cy="125329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F6FA3F9C-C15F-51AC-73C8-3A731569E9B1}"/>
              </a:ext>
            </a:extLst>
          </p:cNvPr>
          <p:cNvSpPr txBox="1"/>
          <p:nvPr/>
        </p:nvSpPr>
        <p:spPr>
          <a:xfrm>
            <a:off x="9699110" y="2229725"/>
            <a:ext cx="1913319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Can be used for feedthroughs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E736D5-B331-FC92-3FD0-DB093597D9F9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8129212" y="2552891"/>
            <a:ext cx="1569898" cy="6278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6C35CA8-85FB-D9A4-F5AA-FC8D93D75427}"/>
              </a:ext>
            </a:extLst>
          </p:cNvPr>
          <p:cNvCxnSpPr>
            <a:cxnSpLocks/>
          </p:cNvCxnSpPr>
          <p:nvPr/>
        </p:nvCxnSpPr>
        <p:spPr>
          <a:xfrm flipH="1">
            <a:off x="9738296" y="2866819"/>
            <a:ext cx="554807" cy="37578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9625E68-5023-B0A0-1C78-1BAC244E3BB2}"/>
              </a:ext>
            </a:extLst>
          </p:cNvPr>
          <p:cNvSpPr txBox="1"/>
          <p:nvPr/>
        </p:nvSpPr>
        <p:spPr>
          <a:xfrm>
            <a:off x="803953" y="1395134"/>
            <a:ext cx="403444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/>
              <a:t>FEC2</a:t>
            </a:r>
            <a:endParaRPr lang="en-GB" b="1" u="sng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1E9D3B-E0F5-D5A7-B0FB-4CC2AD7D2BCD}"/>
              </a:ext>
            </a:extLst>
          </p:cNvPr>
          <p:cNvSpPr txBox="1"/>
          <p:nvPr/>
        </p:nvSpPr>
        <p:spPr>
          <a:xfrm>
            <a:off x="6593377" y="1367535"/>
            <a:ext cx="4034446" cy="46166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u="sng"/>
              <a:t>FEC1</a:t>
            </a:r>
            <a:endParaRPr lang="en-GB" b="1" u="sng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0D947CD-3FC7-13A3-5580-5EC8BB8633B3}"/>
              </a:ext>
            </a:extLst>
          </p:cNvPr>
          <p:cNvSpPr txBox="1"/>
          <p:nvPr/>
        </p:nvSpPr>
        <p:spPr>
          <a:xfrm>
            <a:off x="10238280" y="5080874"/>
            <a:ext cx="1832169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Centred over IP1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8888F40-54B3-800D-0DBF-00AC74B7750B}"/>
              </a:ext>
            </a:extLst>
          </p:cNvPr>
          <p:cNvCxnSpPr>
            <a:cxnSpLocks/>
          </p:cNvCxnSpPr>
          <p:nvPr/>
        </p:nvCxnSpPr>
        <p:spPr>
          <a:xfrm>
            <a:off x="5478610" y="1512408"/>
            <a:ext cx="0" cy="4913792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597B5A1-4E73-F51B-3BF6-A1026DDE0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7614" y="6498803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36997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300" y="-61913"/>
            <a:ext cx="10515600" cy="1325563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Notes on chambers - Doors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263652"/>
            <a:ext cx="10963275" cy="2599880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GB" dirty="0">
                <a:latin typeface="Arial"/>
                <a:cs typeface="Arial"/>
              </a:rPr>
              <a:t>Doors will be on ½ - 2/3 split as shown, and slide open.</a:t>
            </a:r>
          </a:p>
          <a:p>
            <a:pPr lvl="1"/>
            <a:r>
              <a:rPr lang="en-GB" dirty="0">
                <a:solidFill>
                  <a:schemeClr val="accent1"/>
                </a:solidFill>
              </a:rPr>
              <a:t>A clear access path to the centre of the chamber (IP1/2) is possible from either side. 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>
                <a:latin typeface="Arial"/>
                <a:cs typeface="Arial"/>
              </a:rPr>
              <a:t>Additional space is availible on the ‘north side’ of the chambers for tables and other breadboards</a:t>
            </a:r>
          </a:p>
          <a:p>
            <a:pPr lvl="1"/>
            <a:r>
              <a:rPr lang="en-GB" dirty="0">
                <a:latin typeface="Arial"/>
                <a:cs typeface="Arial"/>
              </a:rPr>
              <a:t>Discuss us your requirements with us.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The final of design of the doors with large rectangular viewports is TBC early 2025 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F659C-34CD-424B-931B-433BDBE2C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 descr="A drawing of a machine&#10;&#10;Description automatically generated">
            <a:extLst>
              <a:ext uri="{FF2B5EF4-FFF2-40B4-BE49-F238E27FC236}">
                <a16:creationId xmlns:a16="http://schemas.microsoft.com/office/drawing/2014/main" id="{CECABA26-5C79-B3BE-5655-B6B0EDFFE0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22505" y="3863531"/>
            <a:ext cx="6993629" cy="29944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9B120C8-A08F-F710-989B-3B5EB4B917EE}"/>
              </a:ext>
            </a:extLst>
          </p:cNvPr>
          <p:cNvSpPr/>
          <p:nvPr/>
        </p:nvSpPr>
        <p:spPr>
          <a:xfrm>
            <a:off x="3413000" y="6356350"/>
            <a:ext cx="744114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South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E4AF1B-A702-0367-CE22-0C2B5B431D43}"/>
              </a:ext>
            </a:extLst>
          </p:cNvPr>
          <p:cNvSpPr/>
          <p:nvPr/>
        </p:nvSpPr>
        <p:spPr>
          <a:xfrm>
            <a:off x="3411397" y="4806768"/>
            <a:ext cx="745717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chemeClr val="accent2"/>
                </a:solidFill>
              </a:rPr>
              <a:t>North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5E24499-C15C-83AD-3DAD-19606AA82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12315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0A4E-2D25-3006-57C8-3608FE5D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212726"/>
            <a:ext cx="10515600" cy="806450"/>
          </a:xfrm>
        </p:spPr>
        <p:txBody>
          <a:bodyPr>
            <a:normAutofit/>
          </a:bodyPr>
          <a:lstStyle/>
          <a:p>
            <a:r>
              <a:rPr lang="en-GB" sz="3600"/>
              <a:t>FEC1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171B5-8A62-55D1-F358-01BC5A3B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AE42-1D25-3394-D577-CFF43824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20"/>
          <a:stretch/>
        </p:blipFill>
        <p:spPr>
          <a:xfrm>
            <a:off x="838200" y="1217701"/>
            <a:ext cx="9953625" cy="55037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BBC1EF-34FB-5799-F6F5-912753F9F982}"/>
              </a:ext>
            </a:extLst>
          </p:cNvPr>
          <p:cNvCxnSpPr>
            <a:cxnSpLocks/>
          </p:cNvCxnSpPr>
          <p:nvPr/>
        </p:nvCxnSpPr>
        <p:spPr>
          <a:xfrm>
            <a:off x="2037631" y="3903805"/>
            <a:ext cx="83929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3EDBF3-B5BD-AE44-84AA-6A56BF9EE57E}"/>
              </a:ext>
            </a:extLst>
          </p:cNvPr>
          <p:cNvSpPr txBox="1"/>
          <p:nvPr/>
        </p:nvSpPr>
        <p:spPr>
          <a:xfrm>
            <a:off x="780331" y="3507923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E22A7C-447B-3847-C7D5-EE15A537A29F}"/>
              </a:ext>
            </a:extLst>
          </p:cNvPr>
          <p:cNvSpPr txBox="1"/>
          <p:nvPr/>
        </p:nvSpPr>
        <p:spPr>
          <a:xfrm>
            <a:off x="3092450" y="696010"/>
            <a:ext cx="61087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Viewport over IP1 or 2 (both) is possible from the top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GB" dirty="0">
                <a:solidFill>
                  <a:schemeClr val="accent1"/>
                </a:solidFill>
              </a:rPr>
              <a:t>Turbo pump locations cannot be changed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61314-E158-D3D8-E968-30FA89624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12556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651156" cy="1325563"/>
          </a:xfrm>
        </p:spPr>
        <p:txBody>
          <a:bodyPr/>
          <a:lstStyle/>
          <a:p>
            <a:r>
              <a:rPr lang="en-GB"/>
              <a:t>FEC1&amp;2 Plan 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2928806" y="2248924"/>
            <a:ext cx="5918631" cy="3527860"/>
          </a:xfrm>
          <a:prstGeom prst="rect">
            <a:avLst/>
          </a:prstGeom>
          <a:noFill/>
          <a:ln w="5715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ight Arrow 4"/>
          <p:cNvSpPr/>
          <p:nvPr/>
        </p:nvSpPr>
        <p:spPr>
          <a:xfrm>
            <a:off x="1205234" y="3746700"/>
            <a:ext cx="1198605" cy="5251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e-</a:t>
            </a:r>
          </a:p>
        </p:txBody>
      </p:sp>
      <p:sp>
        <p:nvSpPr>
          <p:cNvPr id="6" name="Rectangle 5"/>
          <p:cNvSpPr/>
          <p:nvPr/>
        </p:nvSpPr>
        <p:spPr>
          <a:xfrm>
            <a:off x="2928806" y="1964724"/>
            <a:ext cx="219950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7" name="Rectangle 6"/>
          <p:cNvSpPr/>
          <p:nvPr/>
        </p:nvSpPr>
        <p:spPr>
          <a:xfrm>
            <a:off x="2928806" y="5832384"/>
            <a:ext cx="356055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8" name="Rectangle 7"/>
          <p:cNvSpPr/>
          <p:nvPr/>
        </p:nvSpPr>
        <p:spPr>
          <a:xfrm>
            <a:off x="5286887" y="1964724"/>
            <a:ext cx="356055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9" name="Rectangle 8"/>
          <p:cNvSpPr/>
          <p:nvPr/>
        </p:nvSpPr>
        <p:spPr>
          <a:xfrm>
            <a:off x="6647934" y="5830323"/>
            <a:ext cx="2199503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Slide door</a:t>
            </a:r>
          </a:p>
        </p:txBody>
      </p:sp>
      <p:sp>
        <p:nvSpPr>
          <p:cNvPr id="10" name="Oval 9"/>
          <p:cNvSpPr/>
          <p:nvPr/>
        </p:nvSpPr>
        <p:spPr>
          <a:xfrm>
            <a:off x="3243647" y="4351313"/>
            <a:ext cx="1309303" cy="126483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Turbo</a:t>
            </a:r>
          </a:p>
        </p:txBody>
      </p:sp>
      <p:sp>
        <p:nvSpPr>
          <p:cNvPr id="12" name="Oval 11"/>
          <p:cNvSpPr/>
          <p:nvPr/>
        </p:nvSpPr>
        <p:spPr>
          <a:xfrm>
            <a:off x="7225097" y="4341054"/>
            <a:ext cx="1309302" cy="1285349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Turbo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252659" y="3733476"/>
            <a:ext cx="1166812" cy="56223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Line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292014" y="2452323"/>
            <a:ext cx="1166812" cy="1120513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Cluster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322544" y="2470186"/>
            <a:ext cx="1166812" cy="839168"/>
          </a:xfrm>
          <a:prstGeom prst="roundRect">
            <a:avLst/>
          </a:prstGeom>
          <a:solidFill>
            <a:srgbClr val="B917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Cluster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33614" y="3593270"/>
            <a:ext cx="1166812" cy="83916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Cluster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322544" y="4776977"/>
            <a:ext cx="1166812" cy="839168"/>
          </a:xfrm>
          <a:prstGeom prst="roundRect">
            <a:avLst/>
          </a:prstGeom>
          <a:solidFill>
            <a:srgbClr val="B9172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Cluster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313526" y="3787360"/>
            <a:ext cx="1166812" cy="45098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Line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286046" y="2493520"/>
            <a:ext cx="1166812" cy="10793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Port Cluster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9119286" y="2366319"/>
            <a:ext cx="0" cy="3410465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2928806" y="6327874"/>
            <a:ext cx="5918631" cy="7146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372403" y="3886885"/>
            <a:ext cx="18798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 1.1m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076568" y="6417244"/>
            <a:ext cx="1822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 1.8m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DA8F904-A525-F34D-EF98-D5011F20A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16</a:t>
            </a:fld>
            <a:endParaRPr lang="en-US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E71B11-0D1E-D1C5-E045-CBB94744A3C5}"/>
              </a:ext>
            </a:extLst>
          </p:cNvPr>
          <p:cNvGrpSpPr/>
          <p:nvPr/>
        </p:nvGrpSpPr>
        <p:grpSpPr>
          <a:xfrm>
            <a:off x="8036267" y="190599"/>
            <a:ext cx="3891866" cy="1594002"/>
            <a:chOff x="5128309" y="274242"/>
            <a:chExt cx="3891866" cy="1594002"/>
          </a:xfrm>
        </p:grpSpPr>
        <p:sp>
          <p:nvSpPr>
            <p:cNvPr id="22" name="Rounded Rectangle 14">
              <a:extLst>
                <a:ext uri="{FF2B5EF4-FFF2-40B4-BE49-F238E27FC236}">
                  <a16:creationId xmlns:a16="http://schemas.microsoft.com/office/drawing/2014/main" id="{03B72929-7AFE-BDD3-3377-B7E26BFCFC97}"/>
                </a:ext>
              </a:extLst>
            </p:cNvPr>
            <p:cNvSpPr/>
            <p:nvPr/>
          </p:nvSpPr>
          <p:spPr>
            <a:xfrm>
              <a:off x="5286887" y="571497"/>
              <a:ext cx="1166812" cy="839168"/>
            </a:xfrm>
            <a:prstGeom prst="roundRect">
              <a:avLst/>
            </a:prstGeom>
            <a:solidFill>
              <a:srgbClr val="B9172E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/>
                <a:t>Port Cluster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F4E186-CC64-6357-1C09-28AC30BE9B32}"/>
                </a:ext>
              </a:extLst>
            </p:cNvPr>
            <p:cNvSpPr txBox="1"/>
            <p:nvPr/>
          </p:nvSpPr>
          <p:spPr>
            <a:xfrm>
              <a:off x="6660634" y="332579"/>
              <a:ext cx="229604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These port clusters are on interchangeable panels if required. Alternate panels to be provided by users.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83B25D95-5A93-9586-66E8-B4EBCC13E09E}"/>
                </a:ext>
              </a:extLst>
            </p:cNvPr>
            <p:cNvSpPr/>
            <p:nvPr/>
          </p:nvSpPr>
          <p:spPr>
            <a:xfrm>
              <a:off x="5128309" y="274242"/>
              <a:ext cx="3891866" cy="1594002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433D8A8-872A-1674-9936-EED7607B959B}"/>
              </a:ext>
            </a:extLst>
          </p:cNvPr>
          <p:cNvSpPr txBox="1"/>
          <p:nvPr/>
        </p:nvSpPr>
        <p:spPr>
          <a:xfrm>
            <a:off x="203486" y="6394622"/>
            <a:ext cx="434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Technical drawing on slide 27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285C977-AD96-E4CE-B910-6E4391796845}"/>
              </a:ext>
            </a:extLst>
          </p:cNvPr>
          <p:cNvSpPr txBox="1"/>
          <p:nvPr/>
        </p:nvSpPr>
        <p:spPr>
          <a:xfrm>
            <a:off x="55141" y="5304473"/>
            <a:ext cx="2596925" cy="92333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/>
              <a:t>Can be used as viewport or feedthrough</a:t>
            </a:r>
          </a:p>
          <a:p>
            <a:r>
              <a:rPr lang="en-GB"/>
              <a:t>Centred on beam axis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D5158CC9-A462-7B90-9950-4736B9AE8933}"/>
              </a:ext>
            </a:extLst>
          </p:cNvPr>
          <p:cNvCxnSpPr>
            <a:cxnSpLocks/>
          </p:cNvCxnSpPr>
          <p:nvPr/>
        </p:nvCxnSpPr>
        <p:spPr>
          <a:xfrm flipV="1">
            <a:off x="1260123" y="4140200"/>
            <a:ext cx="2031891" cy="114663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430FEFE-66AA-AF05-FFBF-6AB02CAFC3E9}"/>
              </a:ext>
            </a:extLst>
          </p:cNvPr>
          <p:cNvCxnSpPr>
            <a:cxnSpLocks/>
            <a:endCxn id="16" idx="1"/>
          </p:cNvCxnSpPr>
          <p:nvPr/>
        </p:nvCxnSpPr>
        <p:spPr>
          <a:xfrm flipV="1">
            <a:off x="2652066" y="4012854"/>
            <a:ext cx="2681548" cy="123201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oter Placeholder 29">
            <a:extLst>
              <a:ext uri="{FF2B5EF4-FFF2-40B4-BE49-F238E27FC236}">
                <a16:creationId xmlns:a16="http://schemas.microsoft.com/office/drawing/2014/main" id="{04ABBE3D-37BB-3166-AF52-78C27225C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37445" y="6581391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116625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94402-980D-6178-E311-E71212B84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In Air 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5F3A9-6AC5-2EF3-144A-8AF7E3B719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941" y="1811811"/>
            <a:ext cx="497205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000" b="1" dirty="0"/>
              <a:t>Experiments can be performed in air in either FEC1 or 2</a:t>
            </a:r>
            <a:endParaRPr lang="en-US" sz="2000" b="1" dirty="0">
              <a:solidFill>
                <a:srgbClr val="2E2C61"/>
              </a:solidFill>
            </a:endParaRPr>
          </a:p>
          <a:p>
            <a:pPr lvl="1"/>
            <a:endParaRPr lang="en-GB" sz="1700" dirty="0"/>
          </a:p>
          <a:p>
            <a:r>
              <a:rPr lang="en-GB" sz="2100" dirty="0"/>
              <a:t>There is an operational </a:t>
            </a:r>
            <a:r>
              <a:rPr lang="en-GB" sz="2100" i="1" dirty="0"/>
              <a:t>preference</a:t>
            </a:r>
            <a:r>
              <a:rPr lang="en-GB" sz="2100" dirty="0"/>
              <a:t> for FEC2 so that beam scatter and excess radiation is delivered to FEH back wall and not to other components</a:t>
            </a:r>
          </a:p>
          <a:p>
            <a:pPr lvl="1"/>
            <a:r>
              <a:rPr lang="en-GB" sz="1700" dirty="0">
                <a:solidFill>
                  <a:srgbClr val="2E2C61"/>
                </a:solidFill>
              </a:rPr>
              <a:t>If required by beam parameters, FEC1 can be used</a:t>
            </a:r>
            <a:endParaRPr lang="en-US" sz="1700" dirty="0">
              <a:solidFill>
                <a:srgbClr val="2E2C61"/>
              </a:solidFill>
            </a:endParaRPr>
          </a:p>
          <a:p>
            <a:pPr lvl="1"/>
            <a:endParaRPr lang="en-GB" sz="1700" dirty="0"/>
          </a:p>
          <a:p>
            <a:r>
              <a:rPr lang="en-GB" sz="2100" dirty="0"/>
              <a:t>There is an ICT before FEC2, providing on-shot absolute charge measurement for irradiation experiments </a:t>
            </a:r>
            <a:endParaRPr lang="en-US" sz="2100" dirty="0">
              <a:solidFill>
                <a:srgbClr val="2E2C6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3E66FB-49F1-8EB9-C7EB-65081E042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 descr="A machine with many parts&#10;&#10;Description automatically generated with medium confidence">
            <a:extLst>
              <a:ext uri="{FF2B5EF4-FFF2-40B4-BE49-F238E27FC236}">
                <a16:creationId xmlns:a16="http://schemas.microsoft.com/office/drawing/2014/main" id="{1CCB08B7-CF32-37D2-BD2C-A6DD7CBFC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8899" y="1690688"/>
            <a:ext cx="5952245" cy="435133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3BFDE54-3754-3D4E-33AF-8A43543BEDE3}"/>
              </a:ext>
            </a:extLst>
          </p:cNvPr>
          <p:cNvSpPr/>
          <p:nvPr/>
        </p:nvSpPr>
        <p:spPr>
          <a:xfrm>
            <a:off x="7489437" y="3225800"/>
            <a:ext cx="531172" cy="761680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F6F91E-B63F-716E-CB45-B36DA98E5503}"/>
              </a:ext>
            </a:extLst>
          </p:cNvPr>
          <p:cNvSpPr txBox="1"/>
          <p:nvPr/>
        </p:nvSpPr>
        <p:spPr>
          <a:xfrm>
            <a:off x="6747155" y="5876023"/>
            <a:ext cx="3269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Internal flange mount for vacuum isolation window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F8BE81E-D65D-4026-92B1-1D04147A17B0}"/>
              </a:ext>
            </a:extLst>
          </p:cNvPr>
          <p:cNvCxnSpPr>
            <a:cxnSpLocks/>
          </p:cNvCxnSpPr>
          <p:nvPr/>
        </p:nvCxnSpPr>
        <p:spPr>
          <a:xfrm flipV="1">
            <a:off x="7632700" y="3987480"/>
            <a:ext cx="0" cy="193144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7F2569AA-1203-0833-2A43-32BCEDEB5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52904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771F4-9439-1879-3BC2-8077FADF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12"/>
            <a:ext cx="10515600" cy="1325563"/>
          </a:xfrm>
        </p:spPr>
        <p:txBody>
          <a:bodyPr/>
          <a:lstStyle/>
          <a:p>
            <a:r>
              <a:rPr lang="en-GB" dirty="0"/>
              <a:t>Gas delivery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F6093-F224-E2E1-9D2B-90555E42F1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037" y="1130300"/>
            <a:ext cx="5660842" cy="5716588"/>
          </a:xfrm>
        </p:spPr>
        <p:txBody>
          <a:bodyPr>
            <a:normAutofit fontScale="85000" lnSpcReduction="10000"/>
          </a:bodyPr>
          <a:lstStyle/>
          <a:p>
            <a:r>
              <a:rPr lang="en-GB" sz="2000" dirty="0"/>
              <a:t>Gas delivery will be possible to FEC1 , from a manifold outside of the hutch</a:t>
            </a:r>
          </a:p>
          <a:p>
            <a:pPr lvl="1"/>
            <a:r>
              <a:rPr lang="en-US" sz="1600" dirty="0">
                <a:solidFill>
                  <a:srgbClr val="2E2C61"/>
                </a:solidFill>
              </a:rPr>
              <a:t>Upgraded version of BA1 system </a:t>
            </a:r>
          </a:p>
          <a:p>
            <a:endParaRPr lang="en-GB" sz="2100" dirty="0">
              <a:latin typeface="Arial"/>
              <a:cs typeface="Arial"/>
            </a:endParaRPr>
          </a:p>
          <a:p>
            <a:r>
              <a:rPr lang="en-GB" sz="2100" b="1" dirty="0">
                <a:latin typeface="Arial"/>
                <a:cs typeface="Arial"/>
              </a:rPr>
              <a:t>We will be able to deliver: </a:t>
            </a:r>
            <a:r>
              <a:rPr lang="en-GB" sz="2100" b="1" dirty="0">
                <a:solidFill>
                  <a:srgbClr val="FF0000"/>
                </a:solidFill>
                <a:latin typeface="Arial"/>
                <a:cs typeface="Arial"/>
              </a:rPr>
              <a:t>hydrogen</a:t>
            </a:r>
            <a:r>
              <a:rPr lang="en-GB" sz="2100" b="1" dirty="0">
                <a:latin typeface="Arial"/>
                <a:cs typeface="Arial"/>
              </a:rPr>
              <a:t>, </a:t>
            </a:r>
            <a:r>
              <a:rPr lang="en-GB" sz="2100" b="1" dirty="0" err="1">
                <a:solidFill>
                  <a:schemeClr val="accent6"/>
                </a:solidFill>
                <a:latin typeface="Arial"/>
                <a:cs typeface="Arial"/>
              </a:rPr>
              <a:t>inerts</a:t>
            </a:r>
            <a:r>
              <a:rPr lang="en-GB" sz="2100" b="1" dirty="0">
                <a:latin typeface="Arial"/>
                <a:cs typeface="Arial"/>
              </a:rPr>
              <a:t>, and </a:t>
            </a:r>
            <a:r>
              <a:rPr lang="en-GB" sz="2100" b="1" dirty="0">
                <a:solidFill>
                  <a:srgbClr val="7030A0"/>
                </a:solidFill>
                <a:latin typeface="Arial"/>
                <a:cs typeface="Arial"/>
              </a:rPr>
              <a:t>premixed cylinders</a:t>
            </a:r>
            <a:endParaRPr lang="en-US" sz="2100" b="1" dirty="0">
              <a:solidFill>
                <a:srgbClr val="7030A0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latin typeface="Arial"/>
                <a:cs typeface="Arial"/>
              </a:rPr>
              <a:t>Gas delivery in absolute pressures. </a:t>
            </a:r>
          </a:p>
          <a:p>
            <a:pPr lvl="1"/>
            <a:r>
              <a:rPr lang="en-GB" sz="1700" dirty="0">
                <a:latin typeface="Arial"/>
                <a:cs typeface="Arial"/>
              </a:rPr>
              <a:t>Remote control of backing line pressure regulators possible. </a:t>
            </a:r>
          </a:p>
          <a:p>
            <a:pPr marL="0" indent="0">
              <a:buNone/>
            </a:pPr>
            <a:endParaRPr lang="en-US" sz="2100" dirty="0">
              <a:latin typeface="Arial"/>
              <a:cs typeface="Arial"/>
            </a:endParaRPr>
          </a:p>
          <a:p>
            <a:r>
              <a:rPr lang="en-GB" sz="2400" dirty="0">
                <a:latin typeface="Arial"/>
                <a:cs typeface="Arial"/>
              </a:rPr>
              <a:t>All gas delivery parameters subject to vacuum limitations and in-situ experimental verification of pumping performance. </a:t>
            </a:r>
          </a:p>
          <a:p>
            <a:pPr lvl="1"/>
            <a:r>
              <a:rPr lang="en-GB" sz="2000" dirty="0">
                <a:latin typeface="Arial"/>
                <a:cs typeface="Arial"/>
              </a:rPr>
              <a:t>Specific limits will vary based on the geometry of gas target used. </a:t>
            </a:r>
          </a:p>
          <a:p>
            <a:endParaRPr lang="en-US" sz="2100" dirty="0">
              <a:latin typeface="Arial"/>
              <a:cs typeface="Arial"/>
            </a:endParaRPr>
          </a:p>
          <a:p>
            <a:r>
              <a:rPr lang="en-US" sz="2100" dirty="0">
                <a:latin typeface="Arial"/>
                <a:cs typeface="Arial"/>
              </a:rPr>
              <a:t>For experiments with high gas load differential pumping may be required. 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Different requirements for the FEBE laser &amp; for CLARA beam</a:t>
            </a:r>
          </a:p>
          <a:p>
            <a:pPr lvl="1"/>
            <a:r>
              <a:rPr lang="en-US" sz="1700" dirty="0">
                <a:latin typeface="Arial"/>
                <a:cs typeface="Arial"/>
              </a:rPr>
              <a:t>A conceptual design has been prepared for diff. pumping.</a:t>
            </a:r>
            <a:endParaRPr lang="en-GB" sz="2100" dirty="0">
              <a:latin typeface="Arial"/>
              <a:cs typeface="Arial"/>
            </a:endParaRP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0A85A9-EAFA-4333-CCD2-0155630C8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18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FF6869F9-FE20-80C0-35A6-1CCA92814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2121" y="2420255"/>
            <a:ext cx="5660842" cy="253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BC2E6E-913C-E42F-DAED-D71C0BF8BB93}"/>
              </a:ext>
            </a:extLst>
          </p:cNvPr>
          <p:cNvSpPr txBox="1"/>
          <p:nvPr/>
        </p:nvSpPr>
        <p:spPr>
          <a:xfrm>
            <a:off x="8197946" y="5153652"/>
            <a:ext cx="3269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</a:rPr>
              <a:t>Schematic for H2 delivery system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FC8F04-2F15-1AFB-A155-04C6F376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1763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840055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254983" y="2914818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Photos of chambers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dirty="0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Installed Dec 24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88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BD996-EBEE-AE45-A0A6-51C0117D2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925"/>
            <a:ext cx="10515600" cy="1325563"/>
          </a:xfrm>
        </p:spPr>
        <p:txBody>
          <a:bodyPr/>
          <a:lstStyle/>
          <a:p>
            <a:pPr algn="ctr"/>
            <a:r>
              <a:rPr lang="en-GB" dirty="0">
                <a:latin typeface="Arial"/>
                <a:cs typeface="Arial"/>
              </a:rPr>
              <a:t>Outline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0D521-F691-85D2-7173-1A8962FFBD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04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>
                <a:latin typeface="Arial"/>
                <a:cs typeface="Arial"/>
              </a:rPr>
              <a:t>CLARA &amp; FEBE Beamlines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FEBE Chambers 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Electron Beam Parameters &amp; Delivery</a:t>
            </a:r>
          </a:p>
          <a:p>
            <a:endParaRPr lang="en-GB" dirty="0">
              <a:latin typeface="Arial"/>
              <a:cs typeface="Arial"/>
            </a:endParaRPr>
          </a:p>
          <a:p>
            <a:r>
              <a:rPr lang="en-GB" dirty="0">
                <a:latin typeface="Arial"/>
                <a:cs typeface="Arial"/>
              </a:rPr>
              <a:t>Summary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089779-05A0-E644-C978-6CBC51B14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CC36CF-4D5C-31DE-BD4D-82637E4B3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534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A9C1D-79F1-BA7D-3DE9-FFF1C5AB2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FEC Chambers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66BB7-405A-82AB-A25A-08EB1F31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20</a:t>
            </a:fld>
            <a:endParaRPr lang="en-US"/>
          </a:p>
        </p:txBody>
      </p:sp>
      <p:pic>
        <p:nvPicPr>
          <p:cNvPr id="6" name="Picture 5" descr="A large machine in a factory&#10;&#10;Description automatically generated">
            <a:extLst>
              <a:ext uri="{FF2B5EF4-FFF2-40B4-BE49-F238E27FC236}">
                <a16:creationId xmlns:a16="http://schemas.microsoft.com/office/drawing/2014/main" id="{7F079F31-5CE7-6F93-B4C1-25B67C5EC34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6103" b="23474"/>
          <a:stretch/>
        </p:blipFill>
        <p:spPr>
          <a:xfrm>
            <a:off x="498025" y="1891624"/>
            <a:ext cx="3816398" cy="4263789"/>
          </a:xfrm>
          <a:prstGeom prst="rect">
            <a:avLst/>
          </a:prstGeom>
        </p:spPr>
      </p:pic>
      <p:pic>
        <p:nvPicPr>
          <p:cNvPr id="8" name="Picture 7" descr="A metal box with round metal circles and black handles&#10;&#10;Description automatically generated">
            <a:extLst>
              <a:ext uri="{FF2B5EF4-FFF2-40B4-BE49-F238E27FC236}">
                <a16:creationId xmlns:a16="http://schemas.microsoft.com/office/drawing/2014/main" id="{38CB2B73-51A1-0602-D78D-6FE8E1ACE6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11" b="15587"/>
          <a:stretch/>
        </p:blipFill>
        <p:spPr>
          <a:xfrm>
            <a:off x="4765451" y="1891624"/>
            <a:ext cx="2599772" cy="4263789"/>
          </a:xfrm>
          <a:prstGeom prst="rect">
            <a:avLst/>
          </a:prstGeom>
        </p:spPr>
      </p:pic>
      <p:pic>
        <p:nvPicPr>
          <p:cNvPr id="10" name="Picture 9" descr="A close-up of a machine&#10;&#10;Description automatically generated">
            <a:extLst>
              <a:ext uri="{FF2B5EF4-FFF2-40B4-BE49-F238E27FC236}">
                <a16:creationId xmlns:a16="http://schemas.microsoft.com/office/drawing/2014/main" id="{5C073AD5-93AF-A213-EDAB-0F8C385DA01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542" t="13318" r="11637" b="16828"/>
          <a:stretch/>
        </p:blipFill>
        <p:spPr>
          <a:xfrm>
            <a:off x="7816251" y="2833353"/>
            <a:ext cx="4188265" cy="19189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F37A497-F7A4-B176-5275-59729BE7892D}"/>
              </a:ext>
            </a:extLst>
          </p:cNvPr>
          <p:cNvSpPr txBox="1"/>
          <p:nvPr/>
        </p:nvSpPr>
        <p:spPr>
          <a:xfrm>
            <a:off x="358462" y="6218057"/>
            <a:ext cx="387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FEC 1 from North, e- right to left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297E2E-825E-DBD1-3028-DF805A6E0630}"/>
              </a:ext>
            </a:extLst>
          </p:cNvPr>
          <p:cNvSpPr txBox="1"/>
          <p:nvPr/>
        </p:nvSpPr>
        <p:spPr>
          <a:xfrm>
            <a:off x="4509395" y="6211669"/>
            <a:ext cx="54009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FEC1 narrow door w/ x2 ISO200 flanges</a:t>
            </a:r>
          </a:p>
          <a:p>
            <a:r>
              <a:rPr lang="en-GB" dirty="0"/>
              <a:t>Bottom is on axis with e-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8BEDE9-0B01-2BC1-3DE1-24B8DAAEDEF1}"/>
              </a:ext>
            </a:extLst>
          </p:cNvPr>
          <p:cNvSpPr txBox="1"/>
          <p:nvPr/>
        </p:nvSpPr>
        <p:spPr>
          <a:xfrm>
            <a:off x="8313313" y="4896986"/>
            <a:ext cx="3878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Slide door motion &amp; safety system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096FD52-7AE9-38BE-ED10-147B8F2B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678769" y="6587389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6159045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A0618-8120-BB7D-0E4C-2C63E95B2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FEC Chamber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AB4719-665D-1475-D61E-0B44EB215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 descr="A large machine in a factory&#10;&#10;Description automatically generated">
            <a:extLst>
              <a:ext uri="{FF2B5EF4-FFF2-40B4-BE49-F238E27FC236}">
                <a16:creationId xmlns:a16="http://schemas.microsoft.com/office/drawing/2014/main" id="{0955EDBE-2729-DAFF-CE98-D18AC1B259B9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3865" y="1793323"/>
            <a:ext cx="8635448" cy="38979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48C6A3-4ECF-A4E8-DCAA-1BA274F77ECB}"/>
              </a:ext>
            </a:extLst>
          </p:cNvPr>
          <p:cNvSpPr txBox="1"/>
          <p:nvPr/>
        </p:nvSpPr>
        <p:spPr>
          <a:xfrm>
            <a:off x="2457720" y="5839143"/>
            <a:ext cx="787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Some feedthroughs will be reserved for diagnostics 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6ED74D8-FBC3-F436-D218-006A574A6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703069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DF665-C25B-730A-D03E-FF2D9E3B8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dirty="0"/>
              <a:t>Hutch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A9FEC4-6D0A-3E05-45A3-19C3F6C40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5" descr="A long hallway with metal boxes&#10;&#10;Description automatically generated with medium confidence">
            <a:extLst>
              <a:ext uri="{FF2B5EF4-FFF2-40B4-BE49-F238E27FC236}">
                <a16:creationId xmlns:a16="http://schemas.microsoft.com/office/drawing/2014/main" id="{9833CDFE-2E63-370F-D395-4E35D1A2768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165" y="1258406"/>
            <a:ext cx="2359874" cy="5228030"/>
          </a:xfrm>
          <a:prstGeom prst="rect">
            <a:avLst/>
          </a:prstGeom>
        </p:spPr>
      </p:pic>
      <p:pic>
        <p:nvPicPr>
          <p:cNvPr id="8" name="Picture 7" descr="A large machine in a factory&#10;&#10;Description automatically generated">
            <a:extLst>
              <a:ext uri="{FF2B5EF4-FFF2-40B4-BE49-F238E27FC236}">
                <a16:creationId xmlns:a16="http://schemas.microsoft.com/office/drawing/2014/main" id="{492392B1-5F03-56D8-4058-3B67C3D0F01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6222" y="1258406"/>
            <a:ext cx="2359874" cy="52280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BEFE947-0E94-0CD0-08FB-F1135ACAF7E6}"/>
              </a:ext>
            </a:extLst>
          </p:cNvPr>
          <p:cNvSpPr txBox="1"/>
          <p:nvPr/>
        </p:nvSpPr>
        <p:spPr>
          <a:xfrm>
            <a:off x="1435994" y="3259667"/>
            <a:ext cx="1229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FEC1 from North Side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BB4B2D-E96C-6198-727B-EC543B68DA0F}"/>
              </a:ext>
            </a:extLst>
          </p:cNvPr>
          <p:cNvSpPr txBox="1"/>
          <p:nvPr/>
        </p:nvSpPr>
        <p:spPr>
          <a:xfrm>
            <a:off x="9032383" y="3366991"/>
            <a:ext cx="22366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Narrow south side</a:t>
            </a:r>
          </a:p>
          <a:p>
            <a:r>
              <a:rPr lang="en-GB" dirty="0"/>
              <a:t>Space will be used for commissioning diagnostics &amp; search route  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78219158-7A80-4CE5-2692-442CFC184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6434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866881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48658" y="2459504"/>
            <a:ext cx="8316591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Electron Beam Delivery</a:t>
            </a:r>
            <a:endParaRPr kumimoji="0" lang="en-US" sz="6000" b="1" i="0" u="none" strike="noStrike" kern="1200" cap="none" spc="-15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2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BEAE-B054-3D78-184F-E075772C5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50" y="200025"/>
            <a:ext cx="10515600" cy="606425"/>
          </a:xfrm>
        </p:spPr>
        <p:txBody>
          <a:bodyPr>
            <a:normAutofit fontScale="90000"/>
          </a:bodyPr>
          <a:lstStyle/>
          <a:p>
            <a:r>
              <a:rPr lang="en-GB"/>
              <a:t>Day 1 Electron Beam Parameters</a:t>
            </a:r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C038F6ED-A770-02C4-2D3D-5DCC8D18DE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034103"/>
              </p:ext>
            </p:extLst>
          </p:nvPr>
        </p:nvGraphicFramePr>
        <p:xfrm>
          <a:off x="882553" y="1317251"/>
          <a:ext cx="6546947" cy="41754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0701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178802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097444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Parameter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High charge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Low charge</a:t>
                      </a: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Energy [MeV]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250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250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Charge [pC]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250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5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RMS t [fs]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100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50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 err="1"/>
                        <a:t>σ</a:t>
                      </a:r>
                      <a:r>
                        <a:rPr lang="en-GB" sz="2500" baseline="-25000" err="1"/>
                        <a:t>E</a:t>
                      </a:r>
                      <a:r>
                        <a:rPr lang="en-GB" sz="2500" baseline="0"/>
                        <a:t>/E</a:t>
                      </a:r>
                      <a:r>
                        <a:rPr lang="en-GB" sz="2500"/>
                        <a:t> [%]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&lt;5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&lt;1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RMS x [µm]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100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n-GB" sz="2500"/>
                        <a:t>RMS y [µm]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100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20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r>
                        <a:rPr lang="el-GR" sz="2500"/>
                        <a:t>ε</a:t>
                      </a:r>
                      <a:r>
                        <a:rPr lang="en-GB" sz="2500" baseline="-25000"/>
                        <a:t>N</a:t>
                      </a:r>
                      <a:r>
                        <a:rPr lang="en-GB" sz="2500" baseline="0"/>
                        <a:t> x [</a:t>
                      </a:r>
                      <a:r>
                        <a:rPr lang="en-GB" sz="2500"/>
                        <a:t>µm]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5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4256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500"/>
                        <a:t>ε</a:t>
                      </a:r>
                      <a:r>
                        <a:rPr lang="en-GB" sz="2500" baseline="-25000"/>
                        <a:t>N</a:t>
                      </a:r>
                      <a:r>
                        <a:rPr lang="en-GB" sz="2500" baseline="0"/>
                        <a:t> y [</a:t>
                      </a:r>
                      <a:r>
                        <a:rPr lang="en-GB" sz="2500"/>
                        <a:t>µm]</a:t>
                      </a: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5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tc>
                  <a:txBody>
                    <a:bodyPr/>
                    <a:lstStyle/>
                    <a:p>
                      <a:r>
                        <a:rPr lang="en-GB" sz="2500"/>
                        <a:t>2</a:t>
                      </a:r>
                      <a:endParaRPr lang="en-GB" sz="25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1812D679-5FA0-9605-EC68-1F14BE54C66B}"/>
              </a:ext>
            </a:extLst>
          </p:cNvPr>
          <p:cNvSpPr txBox="1"/>
          <p:nvPr/>
        </p:nvSpPr>
        <p:spPr>
          <a:xfrm>
            <a:off x="787400" y="5634199"/>
            <a:ext cx="397134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Further detail on FEBE beam parameters can be found in</a:t>
            </a:r>
          </a:p>
          <a:p>
            <a:r>
              <a:rPr lang="en-US" sz="1200" dirty="0"/>
              <a:t>Snedden, E. W., et al. </a:t>
            </a:r>
            <a:r>
              <a:rPr lang="en-US" sz="1200" i="1" dirty="0"/>
              <a:t>"Specification and design for full energy beam exploitation of the compact linear accelerator for research and applications." </a:t>
            </a:r>
            <a:r>
              <a:rPr lang="en-US" sz="1200" dirty="0"/>
              <a:t>PRAB 27.4 (2024): 041602.</a:t>
            </a:r>
          </a:p>
          <a:p>
            <a:r>
              <a:rPr lang="en-US" sz="1200" dirty="0">
                <a:hlinkClick r:id="rId2"/>
              </a:rPr>
              <a:t>https://doi.org/10.1103/PhysRevAccelBeams.27.041602</a:t>
            </a:r>
            <a:endParaRPr lang="en-US" sz="1200" dirty="0"/>
          </a:p>
          <a:p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777DEF-5A9E-87C0-000F-F19BC210E378}"/>
              </a:ext>
            </a:extLst>
          </p:cNvPr>
          <p:cNvSpPr txBox="1"/>
          <p:nvPr/>
        </p:nvSpPr>
        <p:spPr>
          <a:xfrm>
            <a:off x="787400" y="806450"/>
            <a:ext cx="9277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To be delivered at either FEC1 or FEC2 IP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70B97F-45F9-4A7C-3989-BA6E9006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F095CC1-2D28-F021-E845-9C654BE59730}"/>
              </a:ext>
            </a:extLst>
          </p:cNvPr>
          <p:cNvSpPr txBox="1"/>
          <p:nvPr/>
        </p:nvSpPr>
        <p:spPr>
          <a:xfrm>
            <a:off x="7620000" y="4363135"/>
            <a:ext cx="450850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/>
              <a:t>These parameters are for short beams.</a:t>
            </a:r>
          </a:p>
          <a:p>
            <a:r>
              <a:rPr lang="en-GB" i="1"/>
              <a:t>If longitudinally compressed beam is not required, emittance will be reduced and transverse focus also reduced in size.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A77120-CA3A-8C2B-1998-1D04C40E9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682306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699C2E1-D2A7-3B09-58C0-C8D36DEE8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4th CLARA User Meeting 3/12/24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6E74C43-82F4-0B1B-BD6C-3CC62C902DD1}"/>
              </a:ext>
            </a:extLst>
          </p:cNvPr>
          <p:cNvSpPr/>
          <p:nvPr/>
        </p:nvSpPr>
        <p:spPr>
          <a:xfrm>
            <a:off x="2197229" y="112566"/>
            <a:ext cx="5157247" cy="989815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4EA72E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Technical Systems Commissioning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All RF / diagnostics / magnets / controls ready for beam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A86D6E6-A7F3-1915-65B9-E00A6AF38683}"/>
              </a:ext>
            </a:extLst>
          </p:cNvPr>
          <p:cNvSpPr/>
          <p:nvPr/>
        </p:nvSpPr>
        <p:spPr>
          <a:xfrm>
            <a:off x="2174838" y="1113232"/>
            <a:ext cx="5157247" cy="989815"/>
          </a:xfrm>
          <a:prstGeom prst="round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Injector &amp; Emittance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Characterise and optimise injector emittance and transverse properties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C682F11-FACE-1BA1-F03B-2BE31910B45B}"/>
              </a:ext>
            </a:extLst>
          </p:cNvPr>
          <p:cNvSpPr/>
          <p:nvPr/>
        </p:nvSpPr>
        <p:spPr>
          <a:xfrm>
            <a:off x="2197229" y="2120966"/>
            <a:ext cx="5157247" cy="989815"/>
          </a:xfrm>
          <a:prstGeom prst="round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CLARA LPS measurements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Measure (TDC) CLARA long. phase space (LPS) and optimise to meet goals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2A3AA9B-556D-1A35-6965-4AC20DC8FA41}"/>
              </a:ext>
            </a:extLst>
          </p:cNvPr>
          <p:cNvSpPr/>
          <p:nvPr/>
        </p:nvSpPr>
        <p:spPr>
          <a:xfrm>
            <a:off x="2197229" y="3110781"/>
            <a:ext cx="5157247" cy="989815"/>
          </a:xfrm>
          <a:prstGeom prst="round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CLARA Longitudinal Setup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Achieve required compression in CLARA and characterise beam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2EF8473-614C-6F87-39DC-A2C7A7F1F3FC}"/>
              </a:ext>
            </a:extLst>
          </p:cNvPr>
          <p:cNvSpPr/>
          <p:nvPr/>
        </p:nvSpPr>
        <p:spPr>
          <a:xfrm>
            <a:off x="2197230" y="4114735"/>
            <a:ext cx="5157247" cy="989815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F9ED5">
                    <a:lumMod val="20000"/>
                    <a:lumOff val="8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CLARA Longitudinal Dynamics Optimisation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Optimise CLARA LPS for multiple beam modes (Q, E,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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, 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 etc.)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98BFC28-1EDD-BE44-D4A1-EB93DE5F8460}"/>
              </a:ext>
            </a:extLst>
          </p:cNvPr>
          <p:cNvSpPr/>
          <p:nvPr/>
        </p:nvSpPr>
        <p:spPr>
          <a:xfrm>
            <a:off x="2197228" y="5118689"/>
            <a:ext cx="5157247" cy="989815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FEBE Standard Setups  + Characterization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Optimise CLARA+FEBE for multiple beam modes (Q, E,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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t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, </a:t>
            </a:r>
            <a:r>
              <a:rPr kumimoji="0" lang="en-GB" sz="1800" b="0" i="0" u="none" strike="noStrike" kern="1200" cap="none" spc="0" normalizeH="0" baseline="-2500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E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Symbol" panose="05050102010706020507" pitchFamily="18" charset="2"/>
              </a:rPr>
              <a:t> etc.)</a:t>
            </a: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9F91B39-44E0-A9AA-4509-0C96531D8317}"/>
              </a:ext>
            </a:extLst>
          </p:cNvPr>
          <p:cNvSpPr/>
          <p:nvPr/>
        </p:nvSpPr>
        <p:spPr>
          <a:xfrm>
            <a:off x="1525766" y="395369"/>
            <a:ext cx="424207" cy="42420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0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CEE2271-CD6D-2870-1E67-4BE0C305C9CB}"/>
              </a:ext>
            </a:extLst>
          </p:cNvPr>
          <p:cNvSpPr/>
          <p:nvPr/>
        </p:nvSpPr>
        <p:spPr>
          <a:xfrm>
            <a:off x="1525766" y="1396035"/>
            <a:ext cx="424207" cy="424207"/>
          </a:xfrm>
          <a:prstGeom prst="ellipse">
            <a:avLst/>
          </a:prstGeom>
          <a:solidFill>
            <a:srgbClr val="E971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63E6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D483093-D882-4FFD-FC61-581F76F75728}"/>
              </a:ext>
            </a:extLst>
          </p:cNvPr>
          <p:cNvSpPr/>
          <p:nvPr/>
        </p:nvSpPr>
        <p:spPr>
          <a:xfrm>
            <a:off x="1525766" y="2403769"/>
            <a:ext cx="424207" cy="424207"/>
          </a:xfrm>
          <a:prstGeom prst="ellipse">
            <a:avLst/>
          </a:prstGeom>
          <a:solidFill>
            <a:srgbClr val="196B2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2AA8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A9F1B69-8657-16C8-2187-76B4EEE660B3}"/>
              </a:ext>
            </a:extLst>
          </p:cNvPr>
          <p:cNvSpPr/>
          <p:nvPr/>
        </p:nvSpPr>
        <p:spPr>
          <a:xfrm>
            <a:off x="1523997" y="3393583"/>
            <a:ext cx="424207" cy="424207"/>
          </a:xfrm>
          <a:prstGeom prst="ellipse">
            <a:avLst/>
          </a:prstGeom>
          <a:solidFill>
            <a:srgbClr val="0F9ED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63E64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A88F1B5-269D-7406-57DE-0BFF0B7AC145}"/>
              </a:ext>
            </a:extLst>
          </p:cNvPr>
          <p:cNvSpPr/>
          <p:nvPr/>
        </p:nvSpPr>
        <p:spPr>
          <a:xfrm>
            <a:off x="1524781" y="4401317"/>
            <a:ext cx="424207" cy="424207"/>
          </a:xfrm>
          <a:prstGeom prst="ellipse">
            <a:avLst/>
          </a:prstGeom>
          <a:solidFill>
            <a:srgbClr val="7F7F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CAEEFB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B04F390-CCF7-E033-325C-C24D4C7E8C37}"/>
              </a:ext>
            </a:extLst>
          </p:cNvPr>
          <p:cNvSpPr/>
          <p:nvPr/>
        </p:nvSpPr>
        <p:spPr>
          <a:xfrm>
            <a:off x="1523997" y="5409051"/>
            <a:ext cx="424207" cy="424207"/>
          </a:xfrm>
          <a:prstGeom prst="ellipse">
            <a:avLst/>
          </a:prstGeom>
          <a:solidFill>
            <a:srgbClr val="80350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32225B4-C89E-1A40-CDE7-BA5EE2D78FB0}"/>
              </a:ext>
            </a:extLst>
          </p:cNvPr>
          <p:cNvSpPr/>
          <p:nvPr/>
        </p:nvSpPr>
        <p:spPr>
          <a:xfrm>
            <a:off x="1860550" y="6255238"/>
            <a:ext cx="9137650" cy="42420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E97132">
                    <a:lumMod val="60000"/>
                    <a:lumOff val="4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COMMISSIONING COMPLETE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E97132">
                  <a:lumMod val="60000"/>
                  <a:lumOff val="40000"/>
                </a:srgb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12EFD4B-5CF8-6CBD-A22D-726AE19E2AA0}"/>
              </a:ext>
            </a:extLst>
          </p:cNvPr>
          <p:cNvSpPr/>
          <p:nvPr/>
        </p:nvSpPr>
        <p:spPr>
          <a:xfrm>
            <a:off x="7673611" y="2103047"/>
            <a:ext cx="3739298" cy="98981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FEBE Technical Systems Commissioning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A23618-A02F-814A-135B-6FB6C4D07072}"/>
              </a:ext>
            </a:extLst>
          </p:cNvPr>
          <p:cNvSpPr/>
          <p:nvPr/>
        </p:nvSpPr>
        <p:spPr>
          <a:xfrm>
            <a:off x="7673611" y="3097509"/>
            <a:ext cx="3739298" cy="989815"/>
          </a:xfrm>
          <a:prstGeom prst="round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E97132">
                    <a:lumMod val="40000"/>
                    <a:lumOff val="60000"/>
                  </a:srgb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FEBE Advanced Technical Systems Commissioning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B1AC45D-BE99-51CF-5447-24D9E371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3F0F6-3418-4027-9F1B-38E0E926AC3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1893B9-FF57-C99F-C6A7-8DD473A9BE61}"/>
              </a:ext>
            </a:extLst>
          </p:cNvPr>
          <p:cNvSpPr txBox="1"/>
          <p:nvPr/>
        </p:nvSpPr>
        <p:spPr>
          <a:xfrm>
            <a:off x="7950200" y="168923"/>
            <a:ext cx="304800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70C0"/>
                </a:solidFill>
              </a:rPr>
              <a:t>&gt;x5 increase in all sub-components from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CLARA front-end to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 CLARA Phase 2 + FEBE </a:t>
            </a:r>
          </a:p>
        </p:txBody>
      </p:sp>
    </p:spTree>
    <p:extLst>
      <p:ext uri="{BB962C8B-B14F-4D97-AF65-F5344CB8AC3E}">
        <p14:creationId xmlns:p14="http://schemas.microsoft.com/office/powerpoint/2010/main" val="9875173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CC155-4DE6-302C-FFA5-0EBA52B4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050" y="0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How Day 1 parameters will be verified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54130D-0D0F-DD2E-8629-D1B873DF6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Table 2">
            <a:extLst>
              <a:ext uri="{FF2B5EF4-FFF2-40B4-BE49-F238E27FC236}">
                <a16:creationId xmlns:a16="http://schemas.microsoft.com/office/drawing/2014/main" id="{87A79D92-B016-F177-2BAF-2E32E874AA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9318680"/>
              </p:ext>
            </p:extLst>
          </p:nvPr>
        </p:nvGraphicFramePr>
        <p:xfrm>
          <a:off x="448363" y="1209838"/>
          <a:ext cx="11153087" cy="4951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778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1522168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997342">
                  <a:extLst>
                    <a:ext uri="{9D8B030D-6E8A-4147-A177-3AD203B41FA5}">
                      <a16:colId xmlns:a16="http://schemas.microsoft.com/office/drawing/2014/main" val="4103339989"/>
                    </a:ext>
                  </a:extLst>
                </a:gridCol>
                <a:gridCol w="1677696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  <a:gridCol w="2922103">
                  <a:extLst>
                    <a:ext uri="{9D8B030D-6E8A-4147-A177-3AD203B41FA5}">
                      <a16:colId xmlns:a16="http://schemas.microsoft.com/office/drawing/2014/main" val="1409485260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Parameter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High charge</a:t>
                      </a: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Diagnostic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Low charge</a:t>
                      </a: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Diagnostic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Energy [MeV]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250</a:t>
                      </a:r>
                      <a:endParaRPr lang="en-GB" sz="18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FED Spec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250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FED Spec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Charge [</a:t>
                      </a:r>
                      <a:r>
                        <a:rPr lang="en-GB" sz="1800" dirty="0" err="1"/>
                        <a:t>pC</a:t>
                      </a:r>
                      <a:r>
                        <a:rPr lang="en-GB" sz="1800" dirty="0"/>
                        <a:t>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250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FED FCUP &amp; FEH ICT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/>
                        <a:t>FED FCUP &amp; FEH ICT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RMS t [fs]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Wakefield Streaker + </a:t>
                      </a:r>
                      <a:br>
                        <a:rPr lang="en-GB" sz="1800" dirty="0"/>
                      </a:br>
                      <a:r>
                        <a:rPr lang="en-GB" sz="1800" dirty="0"/>
                        <a:t>TDC &amp; Modelling of FEBE Arc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50</a:t>
                      </a:r>
                      <a:endParaRPr lang="en-GB" sz="18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TDC &amp; Modelling FEBE Arc</a:t>
                      </a:r>
                      <a:endParaRPr lang="en-US" sz="1200" dirty="0"/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 err="1"/>
                        <a:t>σ</a:t>
                      </a:r>
                      <a:r>
                        <a:rPr lang="en-GB" sz="1800" baseline="-25000" dirty="0" err="1"/>
                        <a:t>E</a:t>
                      </a:r>
                      <a:r>
                        <a:rPr lang="en-GB" sz="1800" baseline="0" dirty="0"/>
                        <a:t>/E</a:t>
                      </a:r>
                      <a:r>
                        <a:rPr lang="en-GB" sz="1800" dirty="0"/>
                        <a:t> [%]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&lt;5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FED Spec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&lt;1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FED Spec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RMS x [µm]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FEC Imaging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FEC Imaging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n-GB" sz="1800" dirty="0"/>
                        <a:t>RMS y [µm]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100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FEC Imaging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20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FEC Imaging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r>
                        <a:rPr lang="el-GR" sz="1800" dirty="0"/>
                        <a:t>ε</a:t>
                      </a:r>
                      <a:r>
                        <a:rPr lang="en-GB" sz="1800" baseline="-25000" dirty="0"/>
                        <a:t>N</a:t>
                      </a:r>
                      <a:r>
                        <a:rPr lang="en-GB" sz="1800" baseline="0" dirty="0"/>
                        <a:t> x [</a:t>
                      </a:r>
                      <a:r>
                        <a:rPr lang="en-GB" sz="1800" dirty="0"/>
                        <a:t>µm]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5</a:t>
                      </a:r>
                      <a:endParaRPr lang="en-GB" sz="18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dirty="0"/>
                        <a:t>FEBE Quad Scan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2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FEBE Quad Scan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/>
                        <a:t>ε</a:t>
                      </a:r>
                      <a:r>
                        <a:rPr lang="en-GB" sz="1800" baseline="-25000" dirty="0"/>
                        <a:t>N</a:t>
                      </a:r>
                      <a:r>
                        <a:rPr lang="en-GB" sz="1800" baseline="0" dirty="0"/>
                        <a:t> y [</a:t>
                      </a:r>
                      <a:r>
                        <a:rPr lang="en-GB" sz="1800" dirty="0"/>
                        <a:t>µm]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5</a:t>
                      </a:r>
                      <a:endParaRPr lang="en-GB" sz="1800" dirty="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FEBE Quad Scan</a:t>
                      </a:r>
                    </a:p>
                  </a:txBody>
                  <a:tcPr marL="82941" marR="82941" marT="41471" marB="41471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2</a:t>
                      </a:r>
                      <a:endParaRPr lang="en-GB" sz="1800">
                        <a:solidFill>
                          <a:schemeClr val="accent1"/>
                        </a:solidFill>
                      </a:endParaRPr>
                    </a:p>
                  </a:txBody>
                  <a:tcPr marL="82941" marR="82941" marT="41471" marB="4147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2E2C61"/>
                          </a:solidFill>
                          <a:latin typeface="Calibri"/>
                        </a:rPr>
                        <a:t>FEBE Quad Scan</a:t>
                      </a:r>
                    </a:p>
                  </a:txBody>
                  <a:tcPr marL="82941" marR="82941" marT="41471" marB="41471" anchor="ctr"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82D3CF-CAFF-C4B9-D48E-BBF19C257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7322746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C9F94-80C6-1FA7-C658-3CAC37E18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900" y="66675"/>
            <a:ext cx="11023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How you should use ‘Day 1’ 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1BA00A-5DAA-C82A-E5ED-5A16D557C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900" y="1515598"/>
            <a:ext cx="10515600" cy="484075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  <a:latin typeface="Arial"/>
                <a:cs typeface="Arial"/>
              </a:rPr>
              <a:t>Please do </a:t>
            </a:r>
            <a:r>
              <a:rPr lang="en-US" dirty="0">
                <a:latin typeface="Arial"/>
                <a:cs typeface="Arial"/>
              </a:rPr>
              <a:t>use in simulations of experiments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Arial"/>
                <a:cs typeface="Arial"/>
              </a:rPr>
              <a:t>Where possible support proposals with simulations using day 1 parameters</a:t>
            </a:r>
          </a:p>
          <a:p>
            <a:r>
              <a:rPr lang="en-US" b="1" dirty="0">
                <a:solidFill>
                  <a:srgbClr val="C00000"/>
                </a:solidFill>
                <a:latin typeface="Arial"/>
                <a:cs typeface="Arial"/>
              </a:rPr>
              <a:t>Please do not </a:t>
            </a:r>
            <a:r>
              <a:rPr lang="en-US" dirty="0">
                <a:latin typeface="Arial"/>
                <a:cs typeface="Arial"/>
              </a:rPr>
              <a:t>submit proposals which are strongly contingent on R&amp;D parameters for the first run </a:t>
            </a:r>
          </a:p>
          <a:p>
            <a:pPr marL="0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Consider how your requested beam parameters will be validated and make allowances for this in your plans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Arial"/>
                <a:cs typeface="Arial"/>
              </a:rPr>
              <a:t>We will support integration of our existing diagnostics systems into your experiments</a:t>
            </a:r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Arial"/>
                <a:cs typeface="Arial"/>
              </a:rPr>
              <a:t>There will be constraints &amp; resolution will be limited; </a:t>
            </a:r>
            <a:r>
              <a:rPr lang="en-US" dirty="0" err="1">
                <a:latin typeface="Arial"/>
                <a:cs typeface="Arial"/>
              </a:rPr>
              <a:t>performanceTBC</a:t>
            </a:r>
            <a:r>
              <a:rPr lang="en-US" dirty="0">
                <a:latin typeface="Arial"/>
                <a:cs typeface="Arial"/>
              </a:rPr>
              <a:t> in commissioning</a:t>
            </a:r>
          </a:p>
          <a:p>
            <a:pPr marL="457200" lvl="1" indent="0">
              <a:buNone/>
            </a:pPr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If significant beam changes are needed, please discuss with us 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dirty="0">
                <a:latin typeface="Arial"/>
                <a:cs typeface="Arial"/>
              </a:rPr>
              <a:t>Short discussions will be offered in first instance</a:t>
            </a:r>
            <a:endParaRPr lang="en-US" dirty="0"/>
          </a:p>
          <a:p>
            <a:pPr lvl="1">
              <a:buFont typeface="Courier New" pitchFamily="2" charset="2"/>
              <a:buChar char="o"/>
            </a:pP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We will have limited performance knowledge until we </a:t>
            </a:r>
            <a:r>
              <a:rPr lang="en-US" b="1" i="1" u="sng" dirty="0">
                <a:solidFill>
                  <a:srgbClr val="7030A0"/>
                </a:solidFill>
                <a:latin typeface="Arial"/>
                <a:cs typeface="Arial"/>
              </a:rPr>
              <a:t>complete</a:t>
            </a:r>
            <a:r>
              <a:rPr lang="en-US" b="1" dirty="0">
                <a:solidFill>
                  <a:srgbClr val="7030A0"/>
                </a:solidFill>
                <a:latin typeface="Arial"/>
                <a:cs typeface="Arial"/>
              </a:rPr>
              <a:t> beam commissioning </a:t>
            </a:r>
            <a:endParaRPr lang="en-US" b="1" dirty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B1D39F-39FD-508A-E453-AB8C91BE4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880471-B7E6-3808-4C5E-312A5DE41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936587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C69AE-0927-228B-47D8-50AA4362C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255"/>
            <a:ext cx="11849100" cy="1325563"/>
          </a:xfrm>
        </p:spPr>
        <p:txBody>
          <a:bodyPr>
            <a:normAutofit/>
          </a:bodyPr>
          <a:lstStyle/>
          <a:p>
            <a:r>
              <a:rPr lang="en-GB" sz="4000" dirty="0"/>
              <a:t>Flexibility of Delivery: Electron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290438-9D9E-C924-9219-29D1AA513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550" y="1293018"/>
            <a:ext cx="11125200" cy="537448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Users must allow for beam time to tune to a beam setup when requesting time in a proposal</a:t>
            </a:r>
          </a:p>
          <a:p>
            <a:pPr lvl="1"/>
            <a:r>
              <a:rPr lang="en-GB" i="1" dirty="0">
                <a:solidFill>
                  <a:schemeClr val="accent1"/>
                </a:solidFill>
                <a:latin typeface="Arial"/>
                <a:cs typeface="Arial"/>
              </a:rPr>
              <a:t>Especially for first run(s)</a:t>
            </a:r>
          </a:p>
          <a:p>
            <a:pPr lvl="1"/>
            <a:r>
              <a:rPr lang="en-GB" dirty="0"/>
              <a:t>Please discuss any requests for setups with CLARA team in advance of proposal submission. We can advise an estimate of time required to tune, based on commissioning experience. </a:t>
            </a:r>
          </a:p>
          <a:p>
            <a:pPr lvl="1"/>
            <a:r>
              <a:rPr lang="en-GB" dirty="0"/>
              <a:t>Over time our number of quickly repeatable setups will evolve and increase.</a:t>
            </a:r>
          </a:p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b="1" dirty="0">
                <a:solidFill>
                  <a:schemeClr val="accent6"/>
                </a:solidFill>
              </a:rPr>
              <a:t>We will strive to provide the beam most suited to experimental requirements; performance restrictions and time permitting.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59DDF3-92FE-445E-DAD6-44E98BFE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44B13-8347-0B3D-2F49-A95AF6AE2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7555124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6A5B3-A8F0-C634-EE87-1CE33B8F0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037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Tuning beam setups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5EADB-6FCA-4054-6F57-321D3FA2E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2000" dirty="0">
                <a:latin typeface="Arial"/>
                <a:cs typeface="Arial"/>
              </a:rPr>
              <a:t>In order of easiest to tune away from a ‘working point’ machine setup:</a:t>
            </a:r>
          </a:p>
          <a:p>
            <a:pPr marL="0" indent="0">
              <a:buNone/>
            </a:pPr>
            <a:endParaRPr lang="en-US" sz="2000" dirty="0">
              <a:solidFill>
                <a:srgbClr val="2E2C61"/>
              </a:solidFill>
              <a:latin typeface="Arial"/>
              <a:cs typeface="Arial"/>
            </a:endParaRPr>
          </a:p>
          <a:p>
            <a:r>
              <a:rPr lang="en-GB" sz="2000" b="1" dirty="0">
                <a:solidFill>
                  <a:schemeClr val="accent1"/>
                </a:solidFill>
                <a:latin typeface="Arial"/>
                <a:cs typeface="Arial"/>
              </a:rPr>
              <a:t>Electron focal position and size : </a:t>
            </a:r>
            <a:endParaRPr lang="en-US" sz="2000" b="1" dirty="0">
              <a:solidFill>
                <a:schemeClr val="accent1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latin typeface="Arial"/>
                <a:cs typeface="Arial"/>
              </a:rPr>
              <a:t>Focus can be moved up- or downstream in either FEC</a:t>
            </a:r>
            <a:endParaRPr lang="en-US" sz="1700" dirty="0">
              <a:solidFill>
                <a:srgbClr val="2E2C61"/>
              </a:solidFill>
              <a:latin typeface="Arial"/>
              <a:cs typeface="Arial"/>
            </a:endParaRPr>
          </a:p>
          <a:p>
            <a:pPr lvl="1"/>
            <a:r>
              <a:rPr lang="en-GB" sz="1700" dirty="0">
                <a:latin typeface="Arial"/>
                <a:cs typeface="Arial"/>
              </a:rPr>
              <a:t>This will compromise quality, best optics match is for IP1/2</a:t>
            </a:r>
            <a:endParaRPr lang="en-US" sz="1700" dirty="0">
              <a:solidFill>
                <a:srgbClr val="2E2C61"/>
              </a:solidFill>
              <a:latin typeface="Arial"/>
              <a:cs typeface="Arial"/>
            </a:endParaRPr>
          </a:p>
          <a:p>
            <a:pPr lvl="1"/>
            <a:r>
              <a:rPr lang="en-GB" sz="1700" dirty="0"/>
              <a:t>Laser focus is always centre of FEC1 at IP1 for first run.</a:t>
            </a:r>
          </a:p>
          <a:p>
            <a:pPr marL="457200" lvl="1" indent="0">
              <a:buNone/>
            </a:pPr>
            <a:endParaRPr lang="en-US" sz="1700" dirty="0">
              <a:solidFill>
                <a:srgbClr val="2E2C6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</a:rPr>
              <a:t>Charge</a:t>
            </a:r>
            <a:r>
              <a:rPr lang="en-GB" sz="2000" b="1" dirty="0"/>
              <a:t>:</a:t>
            </a:r>
            <a:endParaRPr lang="en-US" sz="2000" b="1" dirty="0">
              <a:solidFill>
                <a:srgbClr val="2E2C61"/>
              </a:solidFill>
            </a:endParaRPr>
          </a:p>
          <a:p>
            <a:pPr lvl="1"/>
            <a:r>
              <a:rPr lang="en-GB" sz="1700" dirty="0"/>
              <a:t>Can be varied between 5 and 250 </a:t>
            </a:r>
            <a:r>
              <a:rPr lang="en-GB" sz="1700" dirty="0" err="1"/>
              <a:t>pC</a:t>
            </a:r>
            <a:r>
              <a:rPr lang="en-GB" sz="1700" dirty="0"/>
              <a:t> </a:t>
            </a:r>
            <a:endParaRPr lang="en-US" sz="1700" dirty="0">
              <a:solidFill>
                <a:srgbClr val="2E2C61"/>
              </a:solidFill>
            </a:endParaRPr>
          </a:p>
          <a:p>
            <a:pPr lvl="1"/>
            <a:r>
              <a:rPr lang="en-GB" sz="1700" dirty="0"/>
              <a:t>Tighter requirements on bunch length or size will require more tuning and optimisation time for a given charge</a:t>
            </a:r>
            <a:endParaRPr lang="en-US" sz="1700" dirty="0">
              <a:solidFill>
                <a:srgbClr val="2E2C61"/>
              </a:solidFill>
            </a:endParaRPr>
          </a:p>
          <a:p>
            <a:pPr lvl="1"/>
            <a:r>
              <a:rPr lang="en-GB" sz="1700" dirty="0"/>
              <a:t>If no requirements on length, and with relaxed focusing requirements, charge is more readily tunable.</a:t>
            </a:r>
          </a:p>
          <a:p>
            <a:pPr marL="457200" lvl="1" indent="0">
              <a:buNone/>
            </a:pPr>
            <a:endParaRPr lang="en-US" sz="1700" dirty="0">
              <a:solidFill>
                <a:srgbClr val="2E2C61"/>
              </a:solidFill>
            </a:endParaRPr>
          </a:p>
          <a:p>
            <a:r>
              <a:rPr lang="en-GB" sz="2000" b="1" dirty="0">
                <a:solidFill>
                  <a:schemeClr val="accent1"/>
                </a:solidFill>
              </a:rPr>
              <a:t>Bunch Length and energy spread/chirp</a:t>
            </a:r>
            <a:endParaRPr lang="en-US" sz="2000" b="1" dirty="0">
              <a:solidFill>
                <a:schemeClr val="accent1"/>
              </a:solidFill>
            </a:endParaRPr>
          </a:p>
          <a:p>
            <a:pPr lvl="1"/>
            <a:r>
              <a:rPr lang="en-GB" sz="1700" dirty="0"/>
              <a:t>These are both tunable, but initial setups will be at fixed working points</a:t>
            </a:r>
            <a:endParaRPr lang="en-US" sz="1700" dirty="0">
              <a:solidFill>
                <a:srgbClr val="2E2C61"/>
              </a:solidFill>
            </a:endParaRPr>
          </a:p>
          <a:p>
            <a:pPr lvl="1"/>
            <a:r>
              <a:rPr lang="en-GB" sz="1700" dirty="0"/>
              <a:t>Delivering specific combinations of length or chirp will require dedicated modelling and setup time. </a:t>
            </a:r>
            <a:endParaRPr lang="en-US" sz="1700" dirty="0">
              <a:solidFill>
                <a:srgbClr val="2E2C61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505051-D9E6-45BE-732A-F280F4D8E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29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9EBED6-4265-5A3E-BED8-1CE8A071C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343469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254983" y="2914818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CLARA &amp;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 dirty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FEBE Beamline</a:t>
            </a:r>
            <a:endParaRPr kumimoji="0" lang="en-US" sz="4800" b="1" i="0" u="none" strike="noStrike" kern="1200" cap="none" spc="-15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6338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32973-5CAE-C038-D2F1-65ECDA7C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" y="34872"/>
            <a:ext cx="10515600" cy="1325563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The R&amp;D Parameters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FAA49-31C8-4FC7-B946-6E6407982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11" y="2747846"/>
            <a:ext cx="3613150" cy="3558494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dirty="0">
                <a:latin typeface="Arial"/>
                <a:cs typeface="Arial"/>
              </a:rPr>
              <a:t>Also presented in PRAB: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latin typeface="Arial"/>
                <a:cs typeface="Arial"/>
                <a:hlinkClick r:id="rId2"/>
              </a:rPr>
              <a:t>Snedden, E. W., et al. </a:t>
            </a:r>
            <a:r>
              <a:rPr lang="en-US" i="1" dirty="0">
                <a:latin typeface="Arial"/>
                <a:cs typeface="Arial"/>
                <a:hlinkClick r:id="rId2"/>
              </a:rPr>
              <a:t>"Specification and design for full energy beam exploitation of the compact linear accelerator for research and applications." </a:t>
            </a:r>
            <a:r>
              <a:rPr lang="en-US" dirty="0">
                <a:latin typeface="Arial"/>
                <a:cs typeface="Arial"/>
                <a:hlinkClick r:id="rId2"/>
              </a:rPr>
              <a:t>PRAB 27.4 (2024):</a:t>
            </a:r>
            <a:endParaRPr lang="en-US" dirty="0">
              <a:latin typeface="Arial"/>
              <a:cs typeface="Arial"/>
            </a:endParaRPr>
          </a:p>
          <a:p>
            <a:endParaRPr lang="en-US" dirty="0">
              <a:latin typeface="Arial"/>
              <a:cs typeface="Arial"/>
            </a:endParaRPr>
          </a:p>
          <a:p>
            <a:r>
              <a:rPr lang="en-US" dirty="0">
                <a:latin typeface="Arial"/>
                <a:cs typeface="Arial"/>
              </a:rPr>
              <a:t>These are looking to the future</a:t>
            </a:r>
            <a:endParaRPr lang="en-US" dirty="0"/>
          </a:p>
          <a:p>
            <a:pPr lvl="1"/>
            <a:r>
              <a:rPr lang="en-US" dirty="0">
                <a:latin typeface="Arial"/>
                <a:cs typeface="Arial"/>
              </a:rPr>
              <a:t>Later runs we will publicize the 'actual' modes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A1628-768C-9B1E-1A1F-1CA5F469C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30</a:t>
            </a:fld>
            <a:endParaRPr lang="en-US"/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010EA26E-1307-807E-D777-85BE96510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5375078"/>
              </p:ext>
            </p:extLst>
          </p:nvPr>
        </p:nvGraphicFramePr>
        <p:xfrm>
          <a:off x="3836787" y="1195282"/>
          <a:ext cx="7784936" cy="466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331">
                  <a:extLst>
                    <a:ext uri="{9D8B030D-6E8A-4147-A177-3AD203B41FA5}">
                      <a16:colId xmlns:a16="http://schemas.microsoft.com/office/drawing/2014/main" val="3265720352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416380626"/>
                    </a:ext>
                  </a:extLst>
                </a:gridCol>
                <a:gridCol w="2485805">
                  <a:extLst>
                    <a:ext uri="{9D8B030D-6E8A-4147-A177-3AD203B41FA5}">
                      <a16:colId xmlns:a16="http://schemas.microsoft.com/office/drawing/2014/main" val="3618162818"/>
                    </a:ext>
                  </a:extLst>
                </a:gridCol>
              </a:tblGrid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High charge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Low charge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167209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Energy [MeV]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/>
                        <a:t>250</a:t>
                      </a:r>
                      <a:endParaRPr lang="en-GB" sz="280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7224071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Charge [pC]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800" dirty="0"/>
                        <a:t>250</a:t>
                      </a:r>
                      <a:endParaRPr lang="en-GB" sz="2800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9089567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/>
                        <a:t>RMS t [fs]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100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0230643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 dirty="0" err="1"/>
                        <a:t>σ</a:t>
                      </a:r>
                      <a:r>
                        <a:rPr lang="en-GB" sz="2800" baseline="-25000" dirty="0" err="1"/>
                        <a:t>E</a:t>
                      </a:r>
                      <a:r>
                        <a:rPr lang="en-GB" sz="2800" baseline="0" dirty="0"/>
                        <a:t>/E</a:t>
                      </a:r>
                      <a:r>
                        <a:rPr lang="en-GB" sz="2800" dirty="0"/>
                        <a:t> [%]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&lt;5 </a:t>
                      </a: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→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&lt;1 </a:t>
                      </a:r>
                      <a:endParaRPr lang="en-GB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3503042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x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100 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8954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n-GB" sz="2800"/>
                        <a:t>RMS y [µm]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100 → 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20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~1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4748619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x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5 → &lt;5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>
                          <a:solidFill>
                            <a:schemeClr val="tx1"/>
                          </a:solidFill>
                        </a:rPr>
                        <a:t>2 → 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313010"/>
                  </a:ext>
                </a:extLst>
              </a:tr>
              <a:tr h="43466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800" dirty="0"/>
                        <a:t>ε</a:t>
                      </a:r>
                      <a:r>
                        <a:rPr lang="en-GB" sz="2800" baseline="-25000" dirty="0"/>
                        <a:t>N</a:t>
                      </a:r>
                      <a:r>
                        <a:rPr lang="en-GB" sz="2800" baseline="0" dirty="0"/>
                        <a:t> y [</a:t>
                      </a:r>
                      <a:r>
                        <a:rPr lang="en-GB" sz="2800" dirty="0"/>
                        <a:t>µm]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5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dirty="0"/>
                        <a:t>2 </a:t>
                      </a:r>
                      <a:r>
                        <a:rPr lang="en-GB" sz="2800" dirty="0">
                          <a:solidFill>
                            <a:srgbClr val="FF0000"/>
                          </a:solidFill>
                        </a:rPr>
                        <a:t>→ &lt;1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3942701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F083DD8-B0DE-108F-C94A-B427B7FDC949}"/>
              </a:ext>
            </a:extLst>
          </p:cNvPr>
          <p:cNvSpPr/>
          <p:nvPr/>
        </p:nvSpPr>
        <p:spPr>
          <a:xfrm>
            <a:off x="3836787" y="6016565"/>
            <a:ext cx="6735963" cy="70788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R&amp;D: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Verifying these parameters will require </a:t>
            </a:r>
            <a:b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2000" b="1" i="0" u="none" strike="noStrike" kern="1200" cap="none" spc="0" normalizeH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upgraded and/or new diagnostics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AC1B37A-DFC9-8BFF-1E4B-2564CA6A7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1494" y="6596115"/>
            <a:ext cx="4114800" cy="365125"/>
          </a:xfrm>
        </p:spPr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8151001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60EBA-2FD5-9CD9-9E10-7858E19AB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5887"/>
            <a:ext cx="12192000" cy="132556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Summary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081123-6355-8148-4644-E33B30F9B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500"/>
            <a:ext cx="10515600" cy="495935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There is a huge potential to exploit the full flexibility and performance of the CLARA Beam &amp; the FEBE Hutch.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GB" sz="2800" i="1" dirty="0">
                <a:solidFill>
                  <a:srgbClr val="6161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Vision: Maximising the potential of CLARA for its users</a:t>
            </a:r>
            <a:endParaRPr lang="en-US" i="1" dirty="0">
              <a:solidFill>
                <a:srgbClr val="616161"/>
              </a:solidFill>
              <a:latin typeface="Arial"/>
              <a:cs typeface="Arial"/>
            </a:endParaRP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It will take us time to get there.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We will take input from you, our community, on what directions to explore and </a:t>
            </a:r>
            <a:r>
              <a:rPr lang="en-US" dirty="0" err="1">
                <a:latin typeface="Arial"/>
                <a:cs typeface="Arial"/>
              </a:rPr>
              <a:t>prioritise</a:t>
            </a:r>
            <a:r>
              <a:rPr lang="en-US" dirty="0">
                <a:latin typeface="Arial"/>
                <a:cs typeface="Arial"/>
              </a:rPr>
              <a:t>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We will build up the complexity of experiments we can support.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en-US" dirty="0">
                <a:latin typeface="Arial"/>
                <a:cs typeface="Arial"/>
              </a:rPr>
              <a:t>Please work with us and discuss with us throughout the proposal call and experiment process.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27AF31-6F0D-52F8-DDAE-B0B35B7A3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1281CA-9009-88B8-CC53-1CA10B71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6479643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467708" y="2085707"/>
            <a:ext cx="8316591" cy="37856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GB" sz="6000" b="1">
                <a:solidFill>
                  <a:srgbClr val="2E2C61"/>
                </a:solidFill>
                <a:latin typeface="Arial"/>
                <a:ea typeface="+mj-ea"/>
                <a:cs typeface="Arial"/>
              </a:rPr>
              <a:t>Backup slide</a:t>
            </a:r>
            <a:endParaRPr lang="en-US">
              <a:solidFill>
                <a:srgbClr val="2E2C61"/>
              </a:solidFill>
              <a:latin typeface="Calibri" panose="020F0502020204030204"/>
              <a:ea typeface="+mj-ea"/>
              <a:cs typeface="Calibri" panose="020F0502020204030204"/>
            </a:endParaRPr>
          </a:p>
          <a:p>
            <a:pPr>
              <a:defRPr/>
            </a:pPr>
            <a:r>
              <a:rPr lang="en-GB" sz="6000" b="1">
                <a:solidFill>
                  <a:srgbClr val="2E2C61"/>
                </a:solidFill>
                <a:latin typeface="Arial"/>
                <a:ea typeface="+mj-ea"/>
                <a:cs typeface="Arial"/>
              </a:rPr>
              <a:t>Appendix</a:t>
            </a:r>
          </a:p>
          <a:p>
            <a:pPr>
              <a:defRPr/>
            </a:pPr>
            <a:r>
              <a:rPr lang="en-GB" sz="6000" b="1">
                <a:latin typeface="Arial"/>
                <a:cs typeface="Arial"/>
              </a:rPr>
              <a:t>&amp; technical </a:t>
            </a:r>
          </a:p>
          <a:p>
            <a:pPr>
              <a:defRPr/>
            </a:pPr>
            <a:r>
              <a:rPr lang="en-GB" sz="6000" b="1">
                <a:latin typeface="Arial"/>
                <a:cs typeface="Arial"/>
              </a:rPr>
              <a:t>Drawings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383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rawing of a machine&#10;&#10;Description automatically generated">
            <a:extLst>
              <a:ext uri="{FF2B5EF4-FFF2-40B4-BE49-F238E27FC236}">
                <a16:creationId xmlns:a16="http://schemas.microsoft.com/office/drawing/2014/main" id="{CA4AFEDD-1AC5-FBCE-EC69-C974458DC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9816"/>
            <a:ext cx="12192000" cy="52202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44847" y="5536106"/>
            <a:ext cx="1056700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>
                <a:solidFill>
                  <a:schemeClr val="accent2"/>
                </a:solidFill>
              </a:rPr>
              <a:t>South</a:t>
            </a:r>
            <a:endParaRPr lang="en-GB" b="1">
              <a:solidFill>
                <a:schemeClr val="accent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4847" y="3749113"/>
            <a:ext cx="1059906" cy="52322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GB" sz="2800" b="1" dirty="0">
                <a:solidFill>
                  <a:schemeClr val="accent2"/>
                </a:solidFill>
              </a:rPr>
              <a:t>North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7BB332-C33D-7D23-0212-0B1076F3F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2D Plan View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17AF8ED-3CE1-810E-3DBB-E7C1E06628B8}"/>
              </a:ext>
            </a:extLst>
          </p:cNvPr>
          <p:cNvCxnSpPr>
            <a:cxnSpLocks/>
          </p:cNvCxnSpPr>
          <p:nvPr/>
        </p:nvCxnSpPr>
        <p:spPr>
          <a:xfrm>
            <a:off x="1001627" y="4973333"/>
            <a:ext cx="729897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C6AB3FC-712A-ADD0-99C8-B48DD7C5DF07}"/>
              </a:ext>
            </a:extLst>
          </p:cNvPr>
          <p:cNvSpPr txBox="1"/>
          <p:nvPr/>
        </p:nvSpPr>
        <p:spPr>
          <a:xfrm>
            <a:off x="727953" y="5220697"/>
            <a:ext cx="1003571" cy="73866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sz="1400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4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AE6981E-029C-A0CC-A6D5-77C918C129BF}"/>
              </a:ext>
            </a:extLst>
          </p:cNvPr>
          <p:cNvSpPr txBox="1"/>
          <p:nvPr/>
        </p:nvSpPr>
        <p:spPr>
          <a:xfrm>
            <a:off x="681596" y="3748855"/>
            <a:ext cx="10962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00056"/>
                </a:solidFill>
              </a:rPr>
              <a:t>Laser from roof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9A18278-D016-A200-2DC8-2E5009CCADBC}"/>
              </a:ext>
            </a:extLst>
          </p:cNvPr>
          <p:cNvGrpSpPr/>
          <p:nvPr/>
        </p:nvGrpSpPr>
        <p:grpSpPr>
          <a:xfrm>
            <a:off x="1813635" y="4358718"/>
            <a:ext cx="316565" cy="325541"/>
            <a:chOff x="1229738" y="4395186"/>
            <a:chExt cx="368684" cy="379138"/>
          </a:xfrm>
          <a:solidFill>
            <a:srgbClr val="F44483"/>
          </a:solidFill>
        </p:grpSpPr>
        <p:sp>
          <p:nvSpPr>
            <p:cNvPr id="13" name="&quot;Not Allowed&quot; Symbol 12">
              <a:extLst>
                <a:ext uri="{FF2B5EF4-FFF2-40B4-BE49-F238E27FC236}">
                  <a16:creationId xmlns:a16="http://schemas.microsoft.com/office/drawing/2014/main" id="{4F5B1FCA-37D7-C457-F33D-047CC305B081}"/>
                </a:ext>
              </a:extLst>
            </p:cNvPr>
            <p:cNvSpPr/>
            <p:nvPr/>
          </p:nvSpPr>
          <p:spPr>
            <a:xfrm>
              <a:off x="1229738" y="4405640"/>
              <a:ext cx="368684" cy="368684"/>
            </a:xfrm>
            <a:prstGeom prst="noSmoking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5" name="&quot;Not Allowed&quot; Symbol 14">
              <a:extLst>
                <a:ext uri="{FF2B5EF4-FFF2-40B4-BE49-F238E27FC236}">
                  <a16:creationId xmlns:a16="http://schemas.microsoft.com/office/drawing/2014/main" id="{9D57BF21-EE89-31C9-0F6D-36E09B129B34}"/>
                </a:ext>
              </a:extLst>
            </p:cNvPr>
            <p:cNvSpPr/>
            <p:nvPr/>
          </p:nvSpPr>
          <p:spPr>
            <a:xfrm flipH="1">
              <a:off x="1229738" y="4395186"/>
              <a:ext cx="368684" cy="368684"/>
            </a:xfrm>
            <a:prstGeom prst="noSmoking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4F3A6FA6-5DC9-93F0-7936-3E3521CD2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33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CC64D5-E53A-3166-2F76-660AF6274E70}"/>
              </a:ext>
            </a:extLst>
          </p:cNvPr>
          <p:cNvSpPr txBox="1"/>
          <p:nvPr/>
        </p:nvSpPr>
        <p:spPr>
          <a:xfrm>
            <a:off x="6626087" y="993913"/>
            <a:ext cx="2562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Dims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ACA578-3D07-2BD8-E288-124D201CA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5573011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501AC-52D2-CDFD-74C3-D1289E186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 from South </a:t>
            </a:r>
          </a:p>
        </p:txBody>
      </p:sp>
      <p:pic>
        <p:nvPicPr>
          <p:cNvPr id="7" name="Picture 6" descr="A machine with many parts&#10;&#10;Description automatically generated with medium confidence">
            <a:extLst>
              <a:ext uri="{FF2B5EF4-FFF2-40B4-BE49-F238E27FC236}">
                <a16:creationId xmlns:a16="http://schemas.microsoft.com/office/drawing/2014/main" id="{1FDAC063-94BE-EF9D-BF0F-ED1644B3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6" y="2012451"/>
            <a:ext cx="10639494" cy="39738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A1B678-E1C5-B66B-BCD8-B45367094CA5}"/>
              </a:ext>
            </a:extLst>
          </p:cNvPr>
          <p:cNvCxnSpPr/>
          <p:nvPr/>
        </p:nvCxnSpPr>
        <p:spPr>
          <a:xfrm flipV="1">
            <a:off x="569469" y="4113355"/>
            <a:ext cx="723560" cy="6649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C49453-339C-3A7D-BDAB-5E651DCD3612}"/>
              </a:ext>
            </a:extLst>
          </p:cNvPr>
          <p:cNvSpPr txBox="1"/>
          <p:nvPr/>
        </p:nvSpPr>
        <p:spPr>
          <a:xfrm>
            <a:off x="0" y="4216560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1B5B9E-2682-6FC2-913F-0980D633037B}"/>
              </a:ext>
            </a:extLst>
          </p:cNvPr>
          <p:cNvCxnSpPr/>
          <p:nvPr/>
        </p:nvCxnSpPr>
        <p:spPr>
          <a:xfrm flipH="1">
            <a:off x="1346563" y="2653280"/>
            <a:ext cx="7131" cy="544740"/>
          </a:xfrm>
          <a:prstGeom prst="straightConnector1">
            <a:avLst/>
          </a:prstGeom>
          <a:ln w="76200">
            <a:solidFill>
              <a:srgbClr val="F00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50C01A-22DA-2753-728B-4398DB6E3BF1}"/>
              </a:ext>
            </a:extLst>
          </p:cNvPr>
          <p:cNvSpPr txBox="1"/>
          <p:nvPr/>
        </p:nvSpPr>
        <p:spPr>
          <a:xfrm>
            <a:off x="250279" y="2070516"/>
            <a:ext cx="109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00056"/>
                </a:solidFill>
              </a:rPr>
              <a:t>Laser from roof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FB2A04-21E7-6E51-8E5F-35E3FC87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34</a:t>
            </a:fld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3D55F90-FC1C-F33E-D260-654E2DEA3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4490393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596CC-45CD-D440-6E7A-03E5BC6A6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View from North</a:t>
            </a:r>
          </a:p>
        </p:txBody>
      </p:sp>
      <p:pic>
        <p:nvPicPr>
          <p:cNvPr id="7" name="Picture 6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7625767C-5B0F-98B5-9626-6E718F687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74654"/>
            <a:ext cx="11234202" cy="473555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3F32F5-2A48-8FDD-19ED-8839AC6F0A29}"/>
              </a:ext>
            </a:extLst>
          </p:cNvPr>
          <p:cNvCxnSpPr>
            <a:cxnSpLocks/>
          </p:cNvCxnSpPr>
          <p:nvPr/>
        </p:nvCxnSpPr>
        <p:spPr>
          <a:xfrm flipH="1">
            <a:off x="11043709" y="3183444"/>
            <a:ext cx="669391" cy="8917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263500-EF9A-1286-1FF6-EB030123BB08}"/>
              </a:ext>
            </a:extLst>
          </p:cNvPr>
          <p:cNvSpPr txBox="1"/>
          <p:nvPr/>
        </p:nvSpPr>
        <p:spPr>
          <a:xfrm>
            <a:off x="11095716" y="3418441"/>
            <a:ext cx="109628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7C1F3-244C-5C97-CD22-E4450EB19B0A}"/>
              </a:ext>
            </a:extLst>
          </p:cNvPr>
          <p:cNvCxnSpPr/>
          <p:nvPr/>
        </p:nvCxnSpPr>
        <p:spPr>
          <a:xfrm flipH="1">
            <a:off x="10856520" y="2427847"/>
            <a:ext cx="7131" cy="544740"/>
          </a:xfrm>
          <a:prstGeom prst="straightConnector1">
            <a:avLst/>
          </a:prstGeom>
          <a:ln w="76200">
            <a:solidFill>
              <a:srgbClr val="F00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045E4-59CE-C8CB-6BC2-CF691A99F5D7}"/>
              </a:ext>
            </a:extLst>
          </p:cNvPr>
          <p:cNvSpPr txBox="1"/>
          <p:nvPr/>
        </p:nvSpPr>
        <p:spPr>
          <a:xfrm>
            <a:off x="10976118" y="2270157"/>
            <a:ext cx="109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00056"/>
                </a:solidFill>
              </a:rPr>
              <a:t>Laser from roof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BF57A8-7805-E13B-8AA2-7C314F40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3FF918-1988-AD0E-4B45-18726FE1D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1594917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machine with many parts&#10;&#10;Description automatically generated with medium confidence">
            <a:extLst>
              <a:ext uri="{FF2B5EF4-FFF2-40B4-BE49-F238E27FC236}">
                <a16:creationId xmlns:a16="http://schemas.microsoft.com/office/drawing/2014/main" id="{CD74D9A9-D5AD-AA14-1092-03E111EBE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6289" y="1434095"/>
            <a:ext cx="7419422" cy="5423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198079" y="1434095"/>
            <a:ext cx="4438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Cage for Experiment support mounting</a:t>
            </a:r>
          </a:p>
        </p:txBody>
      </p:sp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5907419" y="2065623"/>
            <a:ext cx="2184034" cy="1618291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</p:cNvCxnSpPr>
          <p:nvPr/>
        </p:nvCxnSpPr>
        <p:spPr>
          <a:xfrm>
            <a:off x="2512955" y="2697151"/>
            <a:ext cx="2039310" cy="1052547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33259" y="1429831"/>
            <a:ext cx="32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Usable internal dimensions will be slightly less than indicated in slides above because of internal cage, end plates and differential pumping baffles.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F33F41-A936-DE5D-B275-54A0216A9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523" y="-122214"/>
            <a:ext cx="10515600" cy="1325563"/>
          </a:xfrm>
        </p:spPr>
        <p:txBody>
          <a:bodyPr>
            <a:normAutofit/>
          </a:bodyPr>
          <a:lstStyle/>
          <a:p>
            <a:r>
              <a:rPr lang="en-GB" sz="3200"/>
              <a:t>FEC1- Some additional Details; view from south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709DF19-1FC0-6024-14FF-0B324A6A9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8071BA-FF7B-0CC7-25C8-6DD21B6CD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565848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40A4E-2D25-3006-57C8-3608FE5D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781" y="212726"/>
            <a:ext cx="10515600" cy="806450"/>
          </a:xfrm>
        </p:spPr>
        <p:txBody>
          <a:bodyPr>
            <a:normAutofit/>
          </a:bodyPr>
          <a:lstStyle/>
          <a:p>
            <a:r>
              <a:rPr lang="en-GB" sz="3600"/>
              <a:t>FEC1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4171B5-8A62-55D1-F358-01BC5A3B5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0BAE42-1D25-3394-D577-CFF43824F7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820"/>
          <a:stretch/>
        </p:blipFill>
        <p:spPr>
          <a:xfrm>
            <a:off x="838200" y="1217701"/>
            <a:ext cx="9953625" cy="5503774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FBBC1EF-34FB-5799-F6F5-912753F9F982}"/>
              </a:ext>
            </a:extLst>
          </p:cNvPr>
          <p:cNvCxnSpPr>
            <a:cxnSpLocks/>
          </p:cNvCxnSpPr>
          <p:nvPr/>
        </p:nvCxnSpPr>
        <p:spPr>
          <a:xfrm>
            <a:off x="2037631" y="3903805"/>
            <a:ext cx="83929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D03EDBF3-B5BD-AE44-84AA-6A56BF9EE57E}"/>
              </a:ext>
            </a:extLst>
          </p:cNvPr>
          <p:cNvSpPr txBox="1"/>
          <p:nvPr/>
        </p:nvSpPr>
        <p:spPr>
          <a:xfrm>
            <a:off x="780331" y="3507923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48D364-BE15-95A3-7218-AFE46D96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6771836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EA47B4-E2A7-75F5-03DC-0B66570EC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FEC1 Plan: Section on Beam Axis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6ECF75-6034-46BF-E2EA-18EDBE6AA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148" y="1428751"/>
            <a:ext cx="7727944" cy="542925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C80265-FA53-45FC-438A-CC674D0DE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38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A10E556-EEB9-F829-8230-9A15F4A6DC78}"/>
              </a:ext>
            </a:extLst>
          </p:cNvPr>
          <p:cNvCxnSpPr>
            <a:cxnSpLocks/>
          </p:cNvCxnSpPr>
          <p:nvPr/>
        </p:nvCxnSpPr>
        <p:spPr>
          <a:xfrm>
            <a:off x="2037148" y="4008580"/>
            <a:ext cx="83929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FB8879-002D-72ED-9A46-EDD3987844CF}"/>
              </a:ext>
            </a:extLst>
          </p:cNvPr>
          <p:cNvSpPr txBox="1"/>
          <p:nvPr/>
        </p:nvSpPr>
        <p:spPr>
          <a:xfrm>
            <a:off x="770806" y="3561854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F76512-5641-13F2-1367-E9C5CAF2CD8D}"/>
              </a:ext>
            </a:extLst>
          </p:cNvPr>
          <p:cNvSpPr txBox="1"/>
          <p:nvPr/>
        </p:nvSpPr>
        <p:spPr>
          <a:xfrm>
            <a:off x="9662405" y="4307979"/>
            <a:ext cx="203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breadboard holes span across whole chamber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86D7F-3A43-1BF5-F2F5-18D8C0907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401652818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CC3B6-076F-5A8D-3130-86743577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FEC1&amp;2 Side – Section on Beam 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4A659-A951-DBB6-0B52-36A2E513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39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3A01E67-F28F-FC79-8B85-805D1FD56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4491" y="1311275"/>
            <a:ext cx="5316109" cy="5410200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D0CB4A3-DF9C-DF29-50A6-767E48B1F9CD}"/>
              </a:ext>
            </a:extLst>
          </p:cNvPr>
          <p:cNvCxnSpPr>
            <a:cxnSpLocks/>
          </p:cNvCxnSpPr>
          <p:nvPr/>
        </p:nvCxnSpPr>
        <p:spPr>
          <a:xfrm>
            <a:off x="3189673" y="3561854"/>
            <a:ext cx="83929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B6D578-C812-5960-2805-39AC65B55CCD}"/>
              </a:ext>
            </a:extLst>
          </p:cNvPr>
          <p:cNvSpPr txBox="1"/>
          <p:nvPr/>
        </p:nvSpPr>
        <p:spPr>
          <a:xfrm>
            <a:off x="1923331" y="3115128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313F62-1F85-DEFC-47DC-E4748E0FC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66805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C528D-C7D4-7AA1-8456-E5472C051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531" y="65208"/>
            <a:ext cx="12212531" cy="1325563"/>
          </a:xfrm>
        </p:spPr>
        <p:txBody>
          <a:bodyPr/>
          <a:lstStyle/>
          <a:p>
            <a:pPr algn="ctr"/>
            <a:r>
              <a:rPr lang="en-US" dirty="0">
                <a:latin typeface="Arial"/>
                <a:cs typeface="Arial"/>
              </a:rPr>
              <a:t>CLARA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363081-87E0-7DFF-10D7-BAE8FB3C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7E32-FF6C-48BC-9B55-7E5355098434}" type="slidenum">
              <a:rPr lang="en-GB" smtClean="0"/>
              <a:t>4</a:t>
            </a:fld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3EB9F06-A9B7-0050-8497-C762E5BEBCDF}"/>
              </a:ext>
            </a:extLst>
          </p:cNvPr>
          <p:cNvSpPr txBox="1"/>
          <p:nvPr/>
        </p:nvSpPr>
        <p:spPr>
          <a:xfrm>
            <a:off x="363537" y="4784282"/>
            <a:ext cx="9130270" cy="184665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High brightness beam</a:t>
            </a:r>
          </a:p>
          <a:p>
            <a:r>
              <a:rPr lang="en-US" sz="2400" dirty="0">
                <a:solidFill>
                  <a:schemeClr val="accent3"/>
                </a:solidFill>
                <a:latin typeface="Arial"/>
                <a:ea typeface="Calibri"/>
                <a:cs typeface="Calibri"/>
              </a:rPr>
              <a:t>Flexible &amp; </a:t>
            </a:r>
            <a:r>
              <a:rPr lang="en-GB" sz="2400" dirty="0">
                <a:solidFill>
                  <a:schemeClr val="accent3"/>
                </a:solidFill>
                <a:latin typeface="Arial"/>
                <a:ea typeface="Calibri"/>
                <a:cs typeface="Calibri"/>
              </a:rPr>
              <a:t>optimised</a:t>
            </a:r>
            <a:r>
              <a:rPr lang="en-US" sz="2400" dirty="0">
                <a:solidFill>
                  <a:schemeClr val="accent3"/>
                </a:solidFill>
                <a:latin typeface="Arial"/>
                <a:ea typeface="Calibri"/>
                <a:cs typeface="Calibri"/>
              </a:rPr>
              <a:t> parameters</a:t>
            </a:r>
          </a:p>
          <a:p>
            <a:r>
              <a:rPr lang="en-US" sz="2400" dirty="0">
                <a:solidFill>
                  <a:schemeClr val="accent1"/>
                </a:solidFill>
                <a:latin typeface="Arial"/>
                <a:ea typeface="Calibri"/>
                <a:cs typeface="Calibri"/>
              </a:rPr>
              <a:t>Thoroughly instrumented beamline </a:t>
            </a:r>
          </a:p>
          <a:p>
            <a:r>
              <a:rPr lang="en-US" sz="2400" dirty="0">
                <a:solidFill>
                  <a:schemeClr val="accent3"/>
                </a:solidFill>
                <a:latin typeface="Arial"/>
                <a:ea typeface="Calibri"/>
                <a:cs typeface="Calibri"/>
              </a:rPr>
              <a:t>Delivered to a shielded hutch</a:t>
            </a:r>
          </a:p>
          <a:p>
            <a:endParaRPr lang="en-US" dirty="0">
              <a:latin typeface="Arial"/>
              <a:ea typeface="Calibri"/>
              <a:cs typeface="Calibri"/>
            </a:endParaRPr>
          </a:p>
        </p:txBody>
      </p:sp>
      <p:pic>
        <p:nvPicPr>
          <p:cNvPr id="9" name="Content Placeholder 8" descr="A colorful pixelated game&#10;&#10;Description automatically generated with medium confidence">
            <a:extLst>
              <a:ext uri="{FF2B5EF4-FFF2-40B4-BE49-F238E27FC236}">
                <a16:creationId xmlns:a16="http://schemas.microsoft.com/office/drawing/2014/main" id="{754BA2F4-1D7A-761C-F1C4-EA81315BFD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531" y="1304889"/>
            <a:ext cx="12212531" cy="3479393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4E0893-7624-5257-00DB-5F656C5DD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8060667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CDC85-91E4-C519-BD41-FEEC0A223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/>
              <a:t>FMBOX1 – FMBOX2 Section on Beam Axis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E3274-DC81-00F5-740E-47FEF791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40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952B82-E678-FA3F-B4C1-5A924C2EB8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4794" t="2500" r="19143" b="2262"/>
          <a:stretch/>
        </p:blipFill>
        <p:spPr>
          <a:xfrm rot="5400000">
            <a:off x="3800521" y="-172603"/>
            <a:ext cx="4637863" cy="8392245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0CF297A-7234-9F34-2D35-D52AF60E5A75}"/>
              </a:ext>
            </a:extLst>
          </p:cNvPr>
          <p:cNvCxnSpPr>
            <a:cxnSpLocks/>
          </p:cNvCxnSpPr>
          <p:nvPr/>
        </p:nvCxnSpPr>
        <p:spPr>
          <a:xfrm>
            <a:off x="1237048" y="4376893"/>
            <a:ext cx="839298" cy="0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BBF6FF0-42C8-5615-74D7-E64359DA1C50}"/>
              </a:ext>
            </a:extLst>
          </p:cNvPr>
          <p:cNvSpPr txBox="1"/>
          <p:nvPr/>
        </p:nvSpPr>
        <p:spPr>
          <a:xfrm>
            <a:off x="96486" y="3915228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</a:t>
            </a:r>
            <a:r>
              <a:rPr lang="en-GB" b="1">
                <a:solidFill>
                  <a:schemeClr val="accent3"/>
                </a:solidFill>
                <a:latin typeface="Calibri" panose="020F0502020204030204"/>
              </a:rPr>
              <a:t>e-</a:t>
            </a:r>
            <a:endParaRPr kumimoji="0" lang="en-GB" sz="1800" b="1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7736EC-1290-A561-6E11-54AFB2FE1FAC}"/>
              </a:ext>
            </a:extLst>
          </p:cNvPr>
          <p:cNvSpPr txBox="1"/>
          <p:nvPr/>
        </p:nvSpPr>
        <p:spPr>
          <a:xfrm>
            <a:off x="827046" y="2852785"/>
            <a:ext cx="1096284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solidFill>
                  <a:srgbClr val="F00056"/>
                </a:solidFill>
              </a:rPr>
              <a:t>Laser from roof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476656B-63F0-1DCC-1910-F59037B17337}"/>
              </a:ext>
            </a:extLst>
          </p:cNvPr>
          <p:cNvGrpSpPr/>
          <p:nvPr/>
        </p:nvGrpSpPr>
        <p:grpSpPr>
          <a:xfrm>
            <a:off x="2112101" y="3175951"/>
            <a:ext cx="316565" cy="325541"/>
            <a:chOff x="1229738" y="4395186"/>
            <a:chExt cx="368684" cy="379138"/>
          </a:xfrm>
          <a:solidFill>
            <a:srgbClr val="F44483"/>
          </a:solidFill>
        </p:grpSpPr>
        <p:sp>
          <p:nvSpPr>
            <p:cNvPr id="11" name="&quot;Not Allowed&quot; Symbol 10">
              <a:extLst>
                <a:ext uri="{FF2B5EF4-FFF2-40B4-BE49-F238E27FC236}">
                  <a16:creationId xmlns:a16="http://schemas.microsoft.com/office/drawing/2014/main" id="{516DA6ED-A78D-B184-1F6E-621266D2D1A8}"/>
                </a:ext>
              </a:extLst>
            </p:cNvPr>
            <p:cNvSpPr/>
            <p:nvPr/>
          </p:nvSpPr>
          <p:spPr>
            <a:xfrm>
              <a:off x="1229738" y="4405640"/>
              <a:ext cx="368684" cy="368684"/>
            </a:xfrm>
            <a:prstGeom prst="noSmoking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2" name="&quot;Not Allowed&quot; Symbol 11">
              <a:extLst>
                <a:ext uri="{FF2B5EF4-FFF2-40B4-BE49-F238E27FC236}">
                  <a16:creationId xmlns:a16="http://schemas.microsoft.com/office/drawing/2014/main" id="{53568A0A-9715-6B69-C3C2-5C856B125737}"/>
                </a:ext>
              </a:extLst>
            </p:cNvPr>
            <p:cNvSpPr/>
            <p:nvPr/>
          </p:nvSpPr>
          <p:spPr>
            <a:xfrm flipH="1">
              <a:off x="1229738" y="4395186"/>
              <a:ext cx="368684" cy="368684"/>
            </a:xfrm>
            <a:prstGeom prst="noSmoking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DD6ACC-B4D6-6732-A30E-C8FC3070C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8447219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7EDDC8B-B9EC-03D2-5544-A4422C0F3CE2}"/>
              </a:ext>
            </a:extLst>
          </p:cNvPr>
          <p:cNvSpPr txBox="1"/>
          <p:nvPr/>
        </p:nvSpPr>
        <p:spPr>
          <a:xfrm>
            <a:off x="236911" y="173429"/>
            <a:ext cx="2175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North Side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C12E970-9905-11FE-05E0-E3FA28E1FA20}"/>
              </a:ext>
            </a:extLst>
          </p:cNvPr>
          <p:cNvGraphicFramePr>
            <a:graphicFrameLocks noGrp="1"/>
          </p:cNvGraphicFramePr>
          <p:nvPr/>
        </p:nvGraphicFramePr>
        <p:xfrm>
          <a:off x="1665661" y="5664133"/>
          <a:ext cx="807180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115">
                  <a:extLst>
                    <a:ext uri="{9D8B030D-6E8A-4147-A177-3AD203B41FA5}">
                      <a16:colId xmlns:a16="http://schemas.microsoft.com/office/drawing/2014/main" val="2909592301"/>
                    </a:ext>
                  </a:extLst>
                </a:gridCol>
                <a:gridCol w="522334">
                  <a:extLst>
                    <a:ext uri="{9D8B030D-6E8A-4147-A177-3AD203B41FA5}">
                      <a16:colId xmlns:a16="http://schemas.microsoft.com/office/drawing/2014/main" val="3404964670"/>
                    </a:ext>
                  </a:extLst>
                </a:gridCol>
                <a:gridCol w="1168373">
                  <a:extLst>
                    <a:ext uri="{9D8B030D-6E8A-4147-A177-3AD203B41FA5}">
                      <a16:colId xmlns:a16="http://schemas.microsoft.com/office/drawing/2014/main" val="1267207447"/>
                    </a:ext>
                  </a:extLst>
                </a:gridCol>
                <a:gridCol w="2956284">
                  <a:extLst>
                    <a:ext uri="{9D8B030D-6E8A-4147-A177-3AD203B41FA5}">
                      <a16:colId xmlns:a16="http://schemas.microsoft.com/office/drawing/2014/main" val="1456077975"/>
                    </a:ext>
                  </a:extLst>
                </a:gridCol>
                <a:gridCol w="1272521">
                  <a:extLst>
                    <a:ext uri="{9D8B030D-6E8A-4147-A177-3AD203B41FA5}">
                      <a16:colId xmlns:a16="http://schemas.microsoft.com/office/drawing/2014/main" val="2988599209"/>
                    </a:ext>
                  </a:extLst>
                </a:gridCol>
                <a:gridCol w="1346181">
                  <a:extLst>
                    <a:ext uri="{9D8B030D-6E8A-4147-A177-3AD203B41FA5}">
                      <a16:colId xmlns:a16="http://schemas.microsoft.com/office/drawing/2014/main" val="3856475130"/>
                    </a:ext>
                  </a:extLst>
                </a:gridCol>
              </a:tblGrid>
              <a:tr h="242494">
                <a:tc>
                  <a:txBody>
                    <a:bodyPr/>
                    <a:lstStyle/>
                    <a:p>
                      <a:r>
                        <a:rPr lang="en-GB" sz="1400" dirty="0"/>
                        <a:t>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System 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74752"/>
                  </a:ext>
                </a:extLst>
              </a:tr>
              <a:tr h="242494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ISO100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Green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79281"/>
                  </a:ext>
                </a:extLst>
              </a:tr>
              <a:tr h="242494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ISO200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Bright Yellow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42931"/>
                  </a:ext>
                </a:extLst>
              </a:tr>
            </a:tbl>
          </a:graphicData>
        </a:graphic>
      </p:graphicFrame>
      <p:grpSp>
        <p:nvGrpSpPr>
          <p:cNvPr id="24" name="Group 23">
            <a:extLst>
              <a:ext uri="{FF2B5EF4-FFF2-40B4-BE49-F238E27FC236}">
                <a16:creationId xmlns:a16="http://schemas.microsoft.com/office/drawing/2014/main" id="{923EB82F-2470-23EA-BF73-8ABFFBB3EF94}"/>
              </a:ext>
            </a:extLst>
          </p:cNvPr>
          <p:cNvGrpSpPr/>
          <p:nvPr/>
        </p:nvGrpSpPr>
        <p:grpSpPr>
          <a:xfrm>
            <a:off x="2705100" y="104610"/>
            <a:ext cx="5716214" cy="5457989"/>
            <a:chOff x="6587199" y="542761"/>
            <a:chExt cx="5367890" cy="521986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1322803-BFBB-4E99-8889-BD53AE5C8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7199" y="542761"/>
              <a:ext cx="5367890" cy="5219864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1D6A6F9-AE3A-57CA-89B1-002A604A77DC}"/>
                </a:ext>
              </a:extLst>
            </p:cNvPr>
            <p:cNvSpPr/>
            <p:nvPr/>
          </p:nvSpPr>
          <p:spPr>
            <a:xfrm>
              <a:off x="9991725" y="2076449"/>
              <a:ext cx="737401" cy="67627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B91ECA4-709A-F191-CA3C-3507C1A3C4A5}"/>
                </a:ext>
              </a:extLst>
            </p:cNvPr>
            <p:cNvSpPr/>
            <p:nvPr/>
          </p:nvSpPr>
          <p:spPr>
            <a:xfrm>
              <a:off x="8961824" y="2673350"/>
              <a:ext cx="737401" cy="67627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8298D3-AEB5-DC93-548F-F8DFC5D98BF2}"/>
                </a:ext>
              </a:extLst>
            </p:cNvPr>
            <p:cNvSpPr/>
            <p:nvPr/>
          </p:nvSpPr>
          <p:spPr>
            <a:xfrm>
              <a:off x="9991725" y="2670174"/>
              <a:ext cx="737401" cy="67627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0F5399F-9E85-C7FD-82B3-CF8A0C68A489}"/>
                </a:ext>
              </a:extLst>
            </p:cNvPr>
            <p:cNvSpPr/>
            <p:nvPr/>
          </p:nvSpPr>
          <p:spPr>
            <a:xfrm>
              <a:off x="7779523" y="2673350"/>
              <a:ext cx="737401" cy="676276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19D4C08-4403-396E-8F61-895328429A89}"/>
                </a:ext>
              </a:extLst>
            </p:cNvPr>
            <p:cNvSpPr/>
            <p:nvPr/>
          </p:nvSpPr>
          <p:spPr>
            <a:xfrm>
              <a:off x="7779523" y="2076449"/>
              <a:ext cx="436227" cy="4563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C2497C1-1EDB-BCCD-F25C-91C78BCC884B}"/>
                </a:ext>
              </a:extLst>
            </p:cNvPr>
            <p:cNvSpPr/>
            <p:nvPr/>
          </p:nvSpPr>
          <p:spPr>
            <a:xfrm>
              <a:off x="8290136" y="2076449"/>
              <a:ext cx="436227" cy="4563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A1A5293-D61A-C973-FED4-7355C590DC43}"/>
                </a:ext>
              </a:extLst>
            </p:cNvPr>
            <p:cNvSpPr/>
            <p:nvPr/>
          </p:nvSpPr>
          <p:spPr>
            <a:xfrm>
              <a:off x="8800749" y="2076449"/>
              <a:ext cx="436227" cy="4563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377BDC7-8C41-FE85-FEBB-8CCAE7B6B43B}"/>
                </a:ext>
              </a:extLst>
            </p:cNvPr>
            <p:cNvSpPr/>
            <p:nvPr/>
          </p:nvSpPr>
          <p:spPr>
            <a:xfrm>
              <a:off x="9330524" y="2076449"/>
              <a:ext cx="436227" cy="4563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5697313-6F84-93BF-17BE-E82A7D80469B}"/>
                </a:ext>
              </a:extLst>
            </p:cNvPr>
            <p:cNvSpPr/>
            <p:nvPr/>
          </p:nvSpPr>
          <p:spPr>
            <a:xfrm>
              <a:off x="8525597" y="2780161"/>
              <a:ext cx="436227" cy="456302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51257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FA820D4-F2C3-3836-B3FB-C02C45C7069F}"/>
              </a:ext>
            </a:extLst>
          </p:cNvPr>
          <p:cNvSpPr txBox="1"/>
          <p:nvPr/>
        </p:nvSpPr>
        <p:spPr>
          <a:xfrm>
            <a:off x="357135" y="248047"/>
            <a:ext cx="1331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Top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019725-9338-EECC-B5FF-44FA83918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86" y="0"/>
            <a:ext cx="7987690" cy="4687344"/>
          </a:xfrm>
          <a:prstGeom prst="rect">
            <a:avLst/>
          </a:prstGeom>
        </p:spPr>
      </p:pic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F5867E7-649D-7D7B-1BC9-934140DE83A5}"/>
              </a:ext>
            </a:extLst>
          </p:cNvPr>
          <p:cNvGraphicFramePr>
            <a:graphicFrameLocks noGrp="1"/>
          </p:cNvGraphicFramePr>
          <p:nvPr/>
        </p:nvGraphicFramePr>
        <p:xfrm>
          <a:off x="273004" y="4797817"/>
          <a:ext cx="11004597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8371">
                  <a:extLst>
                    <a:ext uri="{9D8B030D-6E8A-4147-A177-3AD203B41FA5}">
                      <a16:colId xmlns:a16="http://schemas.microsoft.com/office/drawing/2014/main" val="2909592301"/>
                    </a:ext>
                  </a:extLst>
                </a:gridCol>
                <a:gridCol w="724665">
                  <a:extLst>
                    <a:ext uri="{9D8B030D-6E8A-4147-A177-3AD203B41FA5}">
                      <a16:colId xmlns:a16="http://schemas.microsoft.com/office/drawing/2014/main" val="3404964670"/>
                    </a:ext>
                  </a:extLst>
                </a:gridCol>
                <a:gridCol w="1301658">
                  <a:extLst>
                    <a:ext uri="{9D8B030D-6E8A-4147-A177-3AD203B41FA5}">
                      <a16:colId xmlns:a16="http://schemas.microsoft.com/office/drawing/2014/main" val="1267207447"/>
                    </a:ext>
                  </a:extLst>
                </a:gridCol>
                <a:gridCol w="2474377">
                  <a:extLst>
                    <a:ext uri="{9D8B030D-6E8A-4147-A177-3AD203B41FA5}">
                      <a16:colId xmlns:a16="http://schemas.microsoft.com/office/drawing/2014/main" val="1456077975"/>
                    </a:ext>
                  </a:extLst>
                </a:gridCol>
                <a:gridCol w="1765443">
                  <a:extLst>
                    <a:ext uri="{9D8B030D-6E8A-4147-A177-3AD203B41FA5}">
                      <a16:colId xmlns:a16="http://schemas.microsoft.com/office/drawing/2014/main" val="2988599209"/>
                    </a:ext>
                  </a:extLst>
                </a:gridCol>
                <a:gridCol w="3620083">
                  <a:extLst>
                    <a:ext uri="{9D8B030D-6E8A-4147-A177-3AD203B41FA5}">
                      <a16:colId xmlns:a16="http://schemas.microsoft.com/office/drawing/2014/main" val="2658192079"/>
                    </a:ext>
                  </a:extLst>
                </a:gridCol>
              </a:tblGrid>
              <a:tr h="268684">
                <a:tc>
                  <a:txBody>
                    <a:bodyPr/>
                    <a:lstStyle/>
                    <a:p>
                      <a:r>
                        <a:rPr lang="en-GB" sz="1400" dirty="0"/>
                        <a:t>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QTY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Colour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Designation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System Flange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374752"/>
                  </a:ext>
                </a:extLst>
              </a:tr>
              <a:tr h="268684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ISO63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Light Blue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25419"/>
                  </a:ext>
                </a:extLst>
              </a:tr>
              <a:tr h="268684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ISO80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Turquoise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09313"/>
                  </a:ext>
                </a:extLst>
              </a:tr>
              <a:tr h="268684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ISO160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379281"/>
                  </a:ext>
                </a:extLst>
              </a:tr>
              <a:tr h="225822">
                <a:tc>
                  <a:txBody>
                    <a:bodyPr/>
                    <a:lstStyle/>
                    <a:p>
                      <a:r>
                        <a:rPr lang="en-GB" sz="1400" dirty="0" err="1"/>
                        <a:t>ISO250</a:t>
                      </a:r>
                      <a:endParaRPr lang="en-GB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Purple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TMP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dirty="0"/>
                        <a:t>Bespoke adaptor designed – non-standard bolt pattern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8188555"/>
                  </a:ext>
                </a:extLst>
              </a:tr>
            </a:tbl>
          </a:graphicData>
        </a:graphic>
      </p:graphicFrame>
      <p:sp>
        <p:nvSpPr>
          <p:cNvPr id="11" name="Oval 10">
            <a:extLst>
              <a:ext uri="{FF2B5EF4-FFF2-40B4-BE49-F238E27FC236}">
                <a16:creationId xmlns:a16="http://schemas.microsoft.com/office/drawing/2014/main" id="{1E41E07C-6987-A000-B5C9-1571987191CC}"/>
              </a:ext>
            </a:extLst>
          </p:cNvPr>
          <p:cNvSpPr/>
          <p:nvPr/>
        </p:nvSpPr>
        <p:spPr>
          <a:xfrm>
            <a:off x="3905250" y="2065746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BC175D7-D298-7CCF-6B58-DA42DF71E18E}"/>
              </a:ext>
            </a:extLst>
          </p:cNvPr>
          <p:cNvSpPr/>
          <p:nvPr/>
        </p:nvSpPr>
        <p:spPr>
          <a:xfrm>
            <a:off x="6927035" y="2065746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64BAD0-A63F-5FA6-8383-25DEB3965296}"/>
              </a:ext>
            </a:extLst>
          </p:cNvPr>
          <p:cNvSpPr/>
          <p:nvPr/>
        </p:nvSpPr>
        <p:spPr>
          <a:xfrm>
            <a:off x="4962525" y="1862024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311E41D-1658-91C2-F4EE-499CCAEEE974}"/>
              </a:ext>
            </a:extLst>
          </p:cNvPr>
          <p:cNvSpPr/>
          <p:nvPr/>
        </p:nvSpPr>
        <p:spPr>
          <a:xfrm>
            <a:off x="4962525" y="2289411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04D4BE-FCD8-F857-7B38-AC3A8A763CF7}"/>
              </a:ext>
            </a:extLst>
          </p:cNvPr>
          <p:cNvSpPr/>
          <p:nvPr/>
        </p:nvSpPr>
        <p:spPr>
          <a:xfrm>
            <a:off x="5929325" y="2305930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913279F-128E-700C-8E0C-ADD6B00D94B5}"/>
              </a:ext>
            </a:extLst>
          </p:cNvPr>
          <p:cNvSpPr/>
          <p:nvPr/>
        </p:nvSpPr>
        <p:spPr>
          <a:xfrm>
            <a:off x="5929325" y="1887799"/>
            <a:ext cx="450010" cy="508328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66E8B3A-01C9-2ED8-9A42-ED01BCD5734E}"/>
              </a:ext>
            </a:extLst>
          </p:cNvPr>
          <p:cNvSpPr/>
          <p:nvPr/>
        </p:nvSpPr>
        <p:spPr>
          <a:xfrm>
            <a:off x="4820619" y="2737448"/>
            <a:ext cx="1724024" cy="10165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BAE4606D-8790-57F7-7E83-C900848DB02E}"/>
              </a:ext>
            </a:extLst>
          </p:cNvPr>
          <p:cNvSpPr/>
          <p:nvPr/>
        </p:nvSpPr>
        <p:spPr>
          <a:xfrm>
            <a:off x="4820619" y="922328"/>
            <a:ext cx="1724024" cy="1016506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5BA3C31F-B639-E2FC-8F98-40677D6ECDAD}"/>
              </a:ext>
            </a:extLst>
          </p:cNvPr>
          <p:cNvSpPr/>
          <p:nvPr/>
        </p:nvSpPr>
        <p:spPr>
          <a:xfrm rot="5400000">
            <a:off x="2823053" y="1569531"/>
            <a:ext cx="1815121" cy="520720"/>
          </a:xfrm>
          <a:prstGeom prst="ellipse">
            <a:avLst/>
          </a:prstGeom>
          <a:noFill/>
          <a:ln w="38100">
            <a:solidFill>
              <a:srgbClr val="63EE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8AA617-E3A5-07DF-12AB-F997BB0FB55F}"/>
              </a:ext>
            </a:extLst>
          </p:cNvPr>
          <p:cNvSpPr/>
          <p:nvPr/>
        </p:nvSpPr>
        <p:spPr>
          <a:xfrm rot="5400000">
            <a:off x="3652698" y="1569531"/>
            <a:ext cx="1815121" cy="520720"/>
          </a:xfrm>
          <a:prstGeom prst="ellipse">
            <a:avLst/>
          </a:prstGeom>
          <a:noFill/>
          <a:ln w="38100">
            <a:solidFill>
              <a:srgbClr val="63EE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FC402D0-D271-E33B-C4E8-17EA1676AA28}"/>
              </a:ext>
            </a:extLst>
          </p:cNvPr>
          <p:cNvSpPr/>
          <p:nvPr/>
        </p:nvSpPr>
        <p:spPr>
          <a:xfrm rot="5400000">
            <a:off x="5875878" y="1495825"/>
            <a:ext cx="1815121" cy="520720"/>
          </a:xfrm>
          <a:prstGeom prst="ellipse">
            <a:avLst/>
          </a:prstGeom>
          <a:noFill/>
          <a:ln w="38100">
            <a:solidFill>
              <a:srgbClr val="63EE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13BBC5-286D-D541-490F-728FE2DA8002}"/>
              </a:ext>
            </a:extLst>
          </p:cNvPr>
          <p:cNvSpPr/>
          <p:nvPr/>
        </p:nvSpPr>
        <p:spPr>
          <a:xfrm rot="5400000">
            <a:off x="6705523" y="1495825"/>
            <a:ext cx="1815121" cy="520720"/>
          </a:xfrm>
          <a:prstGeom prst="ellipse">
            <a:avLst/>
          </a:prstGeom>
          <a:noFill/>
          <a:ln w="38100">
            <a:solidFill>
              <a:srgbClr val="63EEF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4F4B48C3-6645-DED5-FB74-3CCC88FA9A8C}"/>
              </a:ext>
            </a:extLst>
          </p:cNvPr>
          <p:cNvSpPr/>
          <p:nvPr/>
        </p:nvSpPr>
        <p:spPr>
          <a:xfrm>
            <a:off x="6778812" y="1225431"/>
            <a:ext cx="838898" cy="729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572B81B-A6C7-7DA1-64D9-2C8EAD4088C9}"/>
              </a:ext>
            </a:extLst>
          </p:cNvPr>
          <p:cNvSpPr/>
          <p:nvPr/>
        </p:nvSpPr>
        <p:spPr>
          <a:xfrm>
            <a:off x="5291727" y="1982804"/>
            <a:ext cx="838898" cy="729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362E4DD6-F1A4-B519-E0F9-E3C8DA7BE656}"/>
              </a:ext>
            </a:extLst>
          </p:cNvPr>
          <p:cNvSpPr/>
          <p:nvPr/>
        </p:nvSpPr>
        <p:spPr>
          <a:xfrm>
            <a:off x="3734991" y="1225431"/>
            <a:ext cx="838898" cy="72984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8938FB9-0305-C724-8E53-EB8F25B6F5C0}"/>
              </a:ext>
            </a:extLst>
          </p:cNvPr>
          <p:cNvSpPr/>
          <p:nvPr/>
        </p:nvSpPr>
        <p:spPr>
          <a:xfrm>
            <a:off x="3475486" y="2512458"/>
            <a:ext cx="1325570" cy="11473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6401643E-A5EC-C44F-1A73-D4B5CD11256A}"/>
              </a:ext>
            </a:extLst>
          </p:cNvPr>
          <p:cNvSpPr/>
          <p:nvPr/>
        </p:nvSpPr>
        <p:spPr>
          <a:xfrm>
            <a:off x="6569937" y="2528221"/>
            <a:ext cx="1325570" cy="1147324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7172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073" y="202853"/>
            <a:ext cx="10515600" cy="549665"/>
          </a:xfrm>
        </p:spPr>
        <p:txBody>
          <a:bodyPr>
            <a:normAutofit fontScale="90000"/>
          </a:bodyPr>
          <a:lstStyle/>
          <a:p>
            <a:r>
              <a:rPr lang="en-GB" sz="3600"/>
              <a:t>FEBE Beamline &amp; Energy Sectors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754" y="881899"/>
            <a:ext cx="11609173" cy="3224769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03727" y="6363672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AE8C158-EDE1-7B7F-D596-F0C3FF88AEBE}"/>
              </a:ext>
            </a:extLst>
          </p:cNvPr>
          <p:cNvCxnSpPr>
            <a:cxnSpLocks/>
          </p:cNvCxnSpPr>
          <p:nvPr/>
        </p:nvCxnSpPr>
        <p:spPr>
          <a:xfrm>
            <a:off x="7411766" y="4183628"/>
            <a:ext cx="0" cy="1623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ight Arrow 4">
            <a:extLst>
              <a:ext uri="{FF2B5EF4-FFF2-40B4-BE49-F238E27FC236}">
                <a16:creationId xmlns:a16="http://schemas.microsoft.com/office/drawing/2014/main" id="{AF05A3AE-1288-1193-940C-FFCBD6DC22C4}"/>
              </a:ext>
            </a:extLst>
          </p:cNvPr>
          <p:cNvSpPr/>
          <p:nvPr/>
        </p:nvSpPr>
        <p:spPr>
          <a:xfrm>
            <a:off x="396125" y="4183628"/>
            <a:ext cx="6717385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Up to 250 MeV</a:t>
            </a:r>
          </a:p>
        </p:txBody>
      </p:sp>
      <p:sp>
        <p:nvSpPr>
          <p:cNvPr id="8" name="Right Arrow 6">
            <a:extLst>
              <a:ext uri="{FF2B5EF4-FFF2-40B4-BE49-F238E27FC236}">
                <a16:creationId xmlns:a16="http://schemas.microsoft.com/office/drawing/2014/main" id="{668CD914-32D6-561F-F6B7-D567AA576557}"/>
              </a:ext>
            </a:extLst>
          </p:cNvPr>
          <p:cNvSpPr/>
          <p:nvPr/>
        </p:nvSpPr>
        <p:spPr>
          <a:xfrm>
            <a:off x="7506100" y="5080780"/>
            <a:ext cx="1869185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– 2 GeV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B9DF85-6711-E54B-BCC2-CDF25424A975}"/>
              </a:ext>
            </a:extLst>
          </p:cNvPr>
          <p:cNvCxnSpPr/>
          <p:nvPr/>
        </p:nvCxnSpPr>
        <p:spPr>
          <a:xfrm>
            <a:off x="11662467" y="3745946"/>
            <a:ext cx="0" cy="2478063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891652-D23A-D78A-8C2B-2F2D613588D6}"/>
              </a:ext>
            </a:extLst>
          </p:cNvPr>
          <p:cNvCxnSpPr>
            <a:cxnSpLocks/>
          </p:cNvCxnSpPr>
          <p:nvPr/>
        </p:nvCxnSpPr>
        <p:spPr>
          <a:xfrm>
            <a:off x="9375289" y="4153255"/>
            <a:ext cx="0" cy="1653436"/>
          </a:xfrm>
          <a:prstGeom prst="line">
            <a:avLst/>
          </a:prstGeom>
          <a:ln w="762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Arrow 5">
            <a:extLst>
              <a:ext uri="{FF2B5EF4-FFF2-40B4-BE49-F238E27FC236}">
                <a16:creationId xmlns:a16="http://schemas.microsoft.com/office/drawing/2014/main" id="{24AB1C0B-661A-6194-BD46-078C4A969402}"/>
              </a:ext>
            </a:extLst>
          </p:cNvPr>
          <p:cNvSpPr/>
          <p:nvPr/>
        </p:nvSpPr>
        <p:spPr>
          <a:xfrm>
            <a:off x="7508764" y="4200310"/>
            <a:ext cx="4033969" cy="64155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– 600 MeV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1D57618-156A-FF13-1237-FFDAE4194B50}"/>
              </a:ext>
            </a:extLst>
          </p:cNvPr>
          <p:cNvSpPr txBox="1"/>
          <p:nvPr/>
        </p:nvSpPr>
        <p:spPr>
          <a:xfrm>
            <a:off x="360727" y="4882566"/>
            <a:ext cx="5204562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All accelerated beam experiments subject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2E2C61"/>
                </a:solidFill>
                <a:latin typeface="Calibri" panose="020F0502020204030204"/>
              </a:rPr>
              <a:t>Experimental Risk Assessment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Shielding power limits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Radiation survey under experimental conditions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62ED13-2A64-3935-DAA0-04A41FF73518}"/>
              </a:ext>
            </a:extLst>
          </p:cNvPr>
          <p:cNvSpPr txBox="1"/>
          <p:nvPr/>
        </p:nvSpPr>
        <p:spPr>
          <a:xfrm>
            <a:off x="245073" y="6179844"/>
            <a:ext cx="1298317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/>
              <a:t>Further detail on FEBE beamline design can be found in</a:t>
            </a:r>
          </a:p>
          <a:p>
            <a:r>
              <a:rPr lang="en-US" sz="1100"/>
              <a:t>Snedden, E. W., et al. </a:t>
            </a:r>
            <a:r>
              <a:rPr lang="en-US" sz="1100" i="1"/>
              <a:t>"Specification and design for full energy beam exploitation of the compact linear accelerator for research and applications." </a:t>
            </a:r>
            <a:r>
              <a:rPr lang="en-US" sz="1100"/>
              <a:t>PRAB 27.4 (2024): 041602.</a:t>
            </a:r>
          </a:p>
          <a:p>
            <a:r>
              <a:rPr lang="en-US" sz="1100">
                <a:hlinkClick r:id="rId3"/>
              </a:rPr>
              <a:t>https://doi.org/10.1103/PhysRevAccelBeams.27.041602</a:t>
            </a:r>
            <a:endParaRPr lang="en-US" sz="1100"/>
          </a:p>
          <a:p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C0A280-C3F6-3610-C6BA-1F6EB92586EB}"/>
              </a:ext>
            </a:extLst>
          </p:cNvPr>
          <p:cNvSpPr txBox="1"/>
          <p:nvPr/>
        </p:nvSpPr>
        <p:spPr>
          <a:xfrm>
            <a:off x="4473343" y="1922514"/>
            <a:ext cx="65110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BAM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27DB09-6839-B9B2-CCFA-143FC2D62DA2}"/>
              </a:ext>
            </a:extLst>
          </p:cNvPr>
          <p:cNvSpPr txBox="1"/>
          <p:nvPr/>
        </p:nvSpPr>
        <p:spPr>
          <a:xfrm>
            <a:off x="5226648" y="1368516"/>
            <a:ext cx="55245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cs typeface="Calibri"/>
              </a:rPr>
              <a:t>ICT &amp;</a:t>
            </a:r>
          </a:p>
          <a:p>
            <a:pPr algn="ctr"/>
            <a:r>
              <a:rPr lang="en-GB" b="1" dirty="0">
                <a:solidFill>
                  <a:srgbClr val="00B0F0"/>
                </a:solidFill>
              </a:rPr>
              <a:t>CTR</a:t>
            </a:r>
            <a:endParaRPr lang="en-GB" dirty="0">
              <a:cs typeface="Calibri" panose="020F050202020403020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CDCE5D-6619-9FE5-3199-CD45705B84C6}"/>
              </a:ext>
            </a:extLst>
          </p:cNvPr>
          <p:cNvSpPr txBox="1"/>
          <p:nvPr/>
        </p:nvSpPr>
        <p:spPr>
          <a:xfrm>
            <a:off x="8509000" y="1830181"/>
            <a:ext cx="48260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</a:rPr>
              <a:t>ICT</a:t>
            </a: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3AF25EA1-6862-B087-BEEB-2CAF52C0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56048"/>
            <a:ext cx="4114800" cy="365125"/>
          </a:xfrm>
        </p:spPr>
        <p:txBody>
          <a:bodyPr/>
          <a:lstStyle/>
          <a:p>
            <a:r>
              <a:rPr lang="en-US" dirty="0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3364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1A39C34-E01A-FD49-8603-2E8AE6BB5606}"/>
              </a:ext>
            </a:extLst>
          </p:cNvPr>
          <p:cNvSpPr txBox="1"/>
          <p:nvPr/>
        </p:nvSpPr>
        <p:spPr>
          <a:xfrm>
            <a:off x="362933" y="2921168"/>
            <a:ext cx="8316591" cy="15696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2E2C6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FEBE Hutch 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>
                <a:solidFill>
                  <a:srgbClr val="2E2C6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Chambers</a:t>
            </a:r>
            <a:endParaRPr kumimoji="0" lang="en-US" sz="4800" b="1" i="0" u="none" strike="noStrike" kern="1200" cap="none" spc="-15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852B14-67D7-D3E4-2393-186053247E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2958876" cy="1271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09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22501AC-52D2-CDFD-74C3-D1289E186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702" y="5543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FEBE Hutch Beamline:</a:t>
            </a:r>
            <a:br>
              <a:rPr lang="en-GB"/>
            </a:br>
            <a:r>
              <a:rPr lang="en-GB" sz="1600"/>
              <a:t>viewed on orientation similar to previous schematic</a:t>
            </a:r>
            <a:endParaRPr lang="en-GB"/>
          </a:p>
        </p:txBody>
      </p:sp>
      <p:pic>
        <p:nvPicPr>
          <p:cNvPr id="7" name="Picture 6" descr="A machine with many parts&#10;&#10;Description automatically generated with medium confidence">
            <a:extLst>
              <a:ext uri="{FF2B5EF4-FFF2-40B4-BE49-F238E27FC236}">
                <a16:creationId xmlns:a16="http://schemas.microsoft.com/office/drawing/2014/main" id="{1FDAC063-94BE-EF9D-BF0F-ED1644B3EE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306" y="2012451"/>
            <a:ext cx="10639494" cy="3973878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FA1B678-E1C5-B66B-BCD8-B45367094CA5}"/>
              </a:ext>
            </a:extLst>
          </p:cNvPr>
          <p:cNvCxnSpPr/>
          <p:nvPr/>
        </p:nvCxnSpPr>
        <p:spPr>
          <a:xfrm flipV="1">
            <a:off x="569469" y="4113355"/>
            <a:ext cx="723560" cy="66495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6C49453-339C-3A7D-BDAB-5E651DCD3612}"/>
              </a:ext>
            </a:extLst>
          </p:cNvPr>
          <p:cNvSpPr txBox="1"/>
          <p:nvPr/>
        </p:nvSpPr>
        <p:spPr>
          <a:xfrm>
            <a:off x="0" y="4216560"/>
            <a:ext cx="1096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e-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F1B5B9E-2682-6FC2-913F-0980D633037B}"/>
              </a:ext>
            </a:extLst>
          </p:cNvPr>
          <p:cNvCxnSpPr/>
          <p:nvPr/>
        </p:nvCxnSpPr>
        <p:spPr>
          <a:xfrm flipH="1">
            <a:off x="1346563" y="2653280"/>
            <a:ext cx="7131" cy="544740"/>
          </a:xfrm>
          <a:prstGeom prst="straightConnector1">
            <a:avLst/>
          </a:prstGeom>
          <a:ln w="76200">
            <a:solidFill>
              <a:srgbClr val="F00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50C01A-22DA-2753-728B-4398DB6E3BF1}"/>
              </a:ext>
            </a:extLst>
          </p:cNvPr>
          <p:cNvSpPr txBox="1"/>
          <p:nvPr/>
        </p:nvSpPr>
        <p:spPr>
          <a:xfrm>
            <a:off x="250279" y="2070516"/>
            <a:ext cx="109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from roof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AFB2A04-21E7-6E51-8E5F-35E3FC878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B5388C5-2D93-5018-9E1F-4ED39C0272ED}"/>
              </a:ext>
            </a:extLst>
          </p:cNvPr>
          <p:cNvSpPr txBox="1"/>
          <p:nvPr/>
        </p:nvSpPr>
        <p:spPr>
          <a:xfrm>
            <a:off x="3935711" y="2209015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FEC1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84D2EDE-2867-2664-35D4-26D5CF93FCD3}"/>
              </a:ext>
            </a:extLst>
          </p:cNvPr>
          <p:cNvSpPr txBox="1"/>
          <p:nvPr/>
        </p:nvSpPr>
        <p:spPr>
          <a:xfrm>
            <a:off x="8865335" y="1701184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FEC2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6DECE-C9B7-158A-BC0D-0F2A3369DFCC}"/>
              </a:ext>
            </a:extLst>
          </p:cNvPr>
          <p:cNvSpPr txBox="1"/>
          <p:nvPr/>
        </p:nvSpPr>
        <p:spPr>
          <a:xfrm>
            <a:off x="9207989" y="3485679"/>
            <a:ext cx="483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IP2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F4CAEA-D6CA-0F08-81CA-359F3CCC7179}"/>
              </a:ext>
            </a:extLst>
          </p:cNvPr>
          <p:cNvSpPr txBox="1"/>
          <p:nvPr/>
        </p:nvSpPr>
        <p:spPr>
          <a:xfrm>
            <a:off x="4214865" y="3928689"/>
            <a:ext cx="483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IP1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FC920E-E214-E294-0F07-4E102D79DE88}"/>
              </a:ext>
            </a:extLst>
          </p:cNvPr>
          <p:cNvSpPr txBox="1"/>
          <p:nvPr/>
        </p:nvSpPr>
        <p:spPr>
          <a:xfrm>
            <a:off x="154344" y="1060089"/>
            <a:ext cx="525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FEC = FEBE Experiment Chamber</a:t>
            </a:r>
          </a:p>
          <a:p>
            <a:r>
              <a:rPr lang="en-GB"/>
              <a:t>IP = Interaction Point (e- foci)</a:t>
            </a:r>
          </a:p>
          <a:p>
            <a:r>
              <a:rPr lang="en-GB"/>
              <a:t>More images at end of presentation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C9AA3C8-1043-D5F4-3DDB-544D78A2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68404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standing next to a machine&#10;&#10;Description automatically generated">
            <a:extLst>
              <a:ext uri="{FF2B5EF4-FFF2-40B4-BE49-F238E27FC236}">
                <a16:creationId xmlns:a16="http://schemas.microsoft.com/office/drawing/2014/main" id="{CBBF93FA-7FAF-0E54-A949-3F1CEF38BE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0543"/>
            <a:ext cx="12192000" cy="43391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C4596CC-45CD-D440-6E7A-03E5BC6A6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65" y="-104166"/>
            <a:ext cx="10515600" cy="1325563"/>
          </a:xfrm>
        </p:spPr>
        <p:txBody>
          <a:bodyPr/>
          <a:lstStyle/>
          <a:p>
            <a:r>
              <a:rPr lang="en-GB"/>
              <a:t>FEBE Hutch – Viewed as one enters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03F32F5-2A48-8FDD-19ED-8839AC6F0A29}"/>
              </a:ext>
            </a:extLst>
          </p:cNvPr>
          <p:cNvCxnSpPr>
            <a:cxnSpLocks/>
          </p:cNvCxnSpPr>
          <p:nvPr/>
        </p:nvCxnSpPr>
        <p:spPr>
          <a:xfrm flipH="1">
            <a:off x="11043709" y="3183444"/>
            <a:ext cx="669391" cy="89171"/>
          </a:xfrm>
          <a:prstGeom prst="straightConnector1">
            <a:avLst/>
          </a:prstGeom>
          <a:ln w="762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263500-EF9A-1286-1FF6-EB030123BB08}"/>
              </a:ext>
            </a:extLst>
          </p:cNvPr>
          <p:cNvSpPr txBox="1"/>
          <p:nvPr/>
        </p:nvSpPr>
        <p:spPr>
          <a:xfrm>
            <a:off x="10921852" y="3493621"/>
            <a:ext cx="1096284" cy="9233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CLARA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089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250 MeV e-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C7C1F3-244C-5C97-CD22-E4450EB19B0A}"/>
              </a:ext>
            </a:extLst>
          </p:cNvPr>
          <p:cNvCxnSpPr/>
          <p:nvPr/>
        </p:nvCxnSpPr>
        <p:spPr>
          <a:xfrm flipH="1">
            <a:off x="11643858" y="2365035"/>
            <a:ext cx="7131" cy="544740"/>
          </a:xfrm>
          <a:prstGeom prst="straightConnector1">
            <a:avLst/>
          </a:prstGeom>
          <a:ln w="76200">
            <a:solidFill>
              <a:srgbClr val="F0005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2C045E4-59CE-C8CB-6BC2-CF691A99F5D7}"/>
              </a:ext>
            </a:extLst>
          </p:cNvPr>
          <p:cNvSpPr txBox="1"/>
          <p:nvPr/>
        </p:nvSpPr>
        <p:spPr>
          <a:xfrm>
            <a:off x="11164958" y="1674203"/>
            <a:ext cx="1096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F0005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Laser from roof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EBF57A8-7805-E13B-8AA2-7C314F405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AAB195-B577-5546-8349-9DDA93B6129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2E2C61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2E2C61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CDE6D5-6660-E2E9-CD17-8DE590DB4450}"/>
              </a:ext>
            </a:extLst>
          </p:cNvPr>
          <p:cNvSpPr txBox="1"/>
          <p:nvPr/>
        </p:nvSpPr>
        <p:spPr>
          <a:xfrm>
            <a:off x="153702" y="869441"/>
            <a:ext cx="5257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FEC = FEBE Experiment Chamber</a:t>
            </a:r>
          </a:p>
          <a:p>
            <a:r>
              <a:rPr lang="en-GB"/>
              <a:t>IP = Interaction Point (e- foci)</a:t>
            </a:r>
          </a:p>
          <a:p>
            <a:r>
              <a:rPr lang="en-GB"/>
              <a:t>More images at end of 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C6DD5B-9B5C-2C8A-9C38-33D5F34BA992}"/>
              </a:ext>
            </a:extLst>
          </p:cNvPr>
          <p:cNvSpPr txBox="1"/>
          <p:nvPr/>
        </p:nvSpPr>
        <p:spPr>
          <a:xfrm>
            <a:off x="7766888" y="1489537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FEC1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CA63167-52B0-29B3-E3F5-557673388988}"/>
              </a:ext>
            </a:extLst>
          </p:cNvPr>
          <p:cNvSpPr txBox="1"/>
          <p:nvPr/>
        </p:nvSpPr>
        <p:spPr>
          <a:xfrm>
            <a:off x="2094612" y="1912585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/>
              <a:t>FEC2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84E347-4A82-6061-5E99-23BDE5F27DAE}"/>
              </a:ext>
            </a:extLst>
          </p:cNvPr>
          <p:cNvSpPr txBox="1"/>
          <p:nvPr/>
        </p:nvSpPr>
        <p:spPr>
          <a:xfrm>
            <a:off x="2373766" y="3880106"/>
            <a:ext cx="483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IP2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69CCDD8-6F67-84D6-DDD6-3B741B2DBA37}"/>
              </a:ext>
            </a:extLst>
          </p:cNvPr>
          <p:cNvSpPr txBox="1"/>
          <p:nvPr/>
        </p:nvSpPr>
        <p:spPr>
          <a:xfrm>
            <a:off x="8222116" y="3563152"/>
            <a:ext cx="4837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/>
              <a:t>IP1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CC6664-39FF-3A00-AD8A-98A8C22F7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2745374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98" y="-82791"/>
            <a:ext cx="10515600" cy="1325563"/>
          </a:xfrm>
        </p:spPr>
        <p:txBody>
          <a:bodyPr/>
          <a:lstStyle/>
          <a:p>
            <a:r>
              <a:rPr lang="en-GB"/>
              <a:t>FEBE Hutch Plan</a:t>
            </a:r>
          </a:p>
        </p:txBody>
      </p:sp>
      <p:sp>
        <p:nvSpPr>
          <p:cNvPr id="4" name="Rectangle 3"/>
          <p:cNvSpPr/>
          <p:nvPr/>
        </p:nvSpPr>
        <p:spPr>
          <a:xfrm>
            <a:off x="455139" y="2774092"/>
            <a:ext cx="873211" cy="1859689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18992" y="2570199"/>
            <a:ext cx="2623752" cy="226746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805234" y="2876032"/>
            <a:ext cx="667264" cy="1655801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898291" y="2570199"/>
            <a:ext cx="2726725" cy="2267465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9131643" y="166816"/>
            <a:ext cx="667264" cy="4670848"/>
          </a:xfrm>
          <a:prstGeom prst="rect">
            <a:avLst/>
          </a:prstGeom>
          <a:solidFill>
            <a:schemeClr val="bg2">
              <a:lumMod val="75000"/>
            </a:schemeClr>
          </a:solidFill>
          <a:ln w="57150">
            <a:solidFill>
              <a:srgbClr val="61616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/>
              <a:t>Shield wall</a:t>
            </a:r>
          </a:p>
        </p:txBody>
      </p:sp>
      <p:sp>
        <p:nvSpPr>
          <p:cNvPr id="10" name="4-Point Star 9"/>
          <p:cNvSpPr/>
          <p:nvPr/>
        </p:nvSpPr>
        <p:spPr>
          <a:xfrm>
            <a:off x="2712049" y="3466063"/>
            <a:ext cx="395417" cy="4757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4-Point Star 10"/>
          <p:cNvSpPr/>
          <p:nvPr/>
        </p:nvSpPr>
        <p:spPr>
          <a:xfrm>
            <a:off x="7063944" y="3466063"/>
            <a:ext cx="395417" cy="475735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662242" y="5116912"/>
            <a:ext cx="1247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909758" y="2206123"/>
            <a:ext cx="4351894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933056" y="5116912"/>
            <a:ext cx="122499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261653" y="2193873"/>
            <a:ext cx="4139255" cy="1225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11349422" y="3562597"/>
            <a:ext cx="102973" cy="282665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 rot="1575798">
            <a:off x="10243273" y="3432081"/>
            <a:ext cx="1039512" cy="5436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Dipole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01877" y="5259084"/>
            <a:ext cx="104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~0.9m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45552" y="1791750"/>
            <a:ext cx="298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Distance between nominal IPs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979548" y="1499156"/>
            <a:ext cx="2344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Distance last IP to dipole straight on port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1510675" y="3466063"/>
            <a:ext cx="837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/>
              <a:t>Straight on port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12098" y="3466063"/>
            <a:ext cx="595440" cy="525162"/>
          </a:xfrm>
          <a:prstGeom prst="rightArrow">
            <a:avLst/>
          </a:prstGeom>
          <a:solidFill>
            <a:schemeClr val="accent3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e-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87500" y="2219738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FEC1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03814" y="1494350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4.9m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385573" y="1148268"/>
            <a:ext cx="116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6.5m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F6E7185-20C2-2C45-39AC-D77F60B7C4E2}"/>
              </a:ext>
            </a:extLst>
          </p:cNvPr>
          <p:cNvCxnSpPr/>
          <p:nvPr/>
        </p:nvCxnSpPr>
        <p:spPr>
          <a:xfrm flipH="1">
            <a:off x="5990838" y="5135064"/>
            <a:ext cx="124751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7B1AF82-1129-B255-30ED-65807C52E84D}"/>
              </a:ext>
            </a:extLst>
          </p:cNvPr>
          <p:cNvCxnSpPr/>
          <p:nvPr/>
        </p:nvCxnSpPr>
        <p:spPr>
          <a:xfrm flipH="1">
            <a:off x="7261652" y="5135064"/>
            <a:ext cx="1224993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1B4EEF6A-B01B-B511-08E5-4471F24631A0}"/>
              </a:ext>
            </a:extLst>
          </p:cNvPr>
          <p:cNvSpPr txBox="1"/>
          <p:nvPr/>
        </p:nvSpPr>
        <p:spPr>
          <a:xfrm>
            <a:off x="5810927" y="2218374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FEC2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C33D06-9E6D-ED19-A9C6-96DE174E4C58}"/>
              </a:ext>
            </a:extLst>
          </p:cNvPr>
          <p:cNvSpPr txBox="1"/>
          <p:nvPr/>
        </p:nvSpPr>
        <p:spPr>
          <a:xfrm>
            <a:off x="2647248" y="3045487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IP1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B5D15C8-4E3D-F45C-BF1A-6CFF6D6A9E0F}"/>
              </a:ext>
            </a:extLst>
          </p:cNvPr>
          <p:cNvSpPr txBox="1"/>
          <p:nvPr/>
        </p:nvSpPr>
        <p:spPr>
          <a:xfrm>
            <a:off x="7031491" y="3022605"/>
            <a:ext cx="1042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IP2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5CDF4EF-9374-F61D-C773-D300D0CD725A}"/>
              </a:ext>
            </a:extLst>
          </p:cNvPr>
          <p:cNvSpPr txBox="1"/>
          <p:nvPr/>
        </p:nvSpPr>
        <p:spPr>
          <a:xfrm>
            <a:off x="215340" y="999229"/>
            <a:ext cx="5257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FEC = FEBE Experiment Chamber</a:t>
            </a:r>
          </a:p>
          <a:p>
            <a:r>
              <a:rPr lang="en-GB"/>
              <a:t>IP = Interaction Point (e- foci)</a:t>
            </a:r>
          </a:p>
        </p:txBody>
      </p:sp>
      <p:sp>
        <p:nvSpPr>
          <p:cNvPr id="33" name="Slide Number Placeholder 32">
            <a:extLst>
              <a:ext uri="{FF2B5EF4-FFF2-40B4-BE49-F238E27FC236}">
                <a16:creationId xmlns:a16="http://schemas.microsoft.com/office/drawing/2014/main" id="{C3645CF8-613D-2364-01E7-790935DA8A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9</a:t>
            </a:fld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B7EC98C-FE50-3F4C-2432-4B9FCF1FC239}"/>
              </a:ext>
            </a:extLst>
          </p:cNvPr>
          <p:cNvSpPr txBox="1"/>
          <p:nvPr/>
        </p:nvSpPr>
        <p:spPr>
          <a:xfrm>
            <a:off x="3107466" y="5273871"/>
            <a:ext cx="104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~0.9m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F10548-833C-1522-A253-98E287643630}"/>
              </a:ext>
            </a:extLst>
          </p:cNvPr>
          <p:cNvSpPr txBox="1"/>
          <p:nvPr/>
        </p:nvSpPr>
        <p:spPr>
          <a:xfrm>
            <a:off x="7444603" y="5290070"/>
            <a:ext cx="104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~0.9m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9D96840-0DB3-6F3D-6E33-F337F5A69F1B}"/>
              </a:ext>
            </a:extLst>
          </p:cNvPr>
          <p:cNvSpPr txBox="1"/>
          <p:nvPr/>
        </p:nvSpPr>
        <p:spPr>
          <a:xfrm>
            <a:off x="6119169" y="5273871"/>
            <a:ext cx="1042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Internal ~0.9m</a:t>
            </a:r>
          </a:p>
        </p:txBody>
      </p:sp>
      <p:sp>
        <p:nvSpPr>
          <p:cNvPr id="17" name="Footer Placeholder 16">
            <a:extLst>
              <a:ext uri="{FF2B5EF4-FFF2-40B4-BE49-F238E27FC236}">
                <a16:creationId xmlns:a16="http://schemas.microsoft.com/office/drawing/2014/main" id="{2C51CE06-23DD-4315-A47F-C88472590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CLARA User Meeting 3/12/24</a:t>
            </a:r>
          </a:p>
        </p:txBody>
      </p:sp>
    </p:spTree>
    <p:extLst>
      <p:ext uri="{BB962C8B-B14F-4D97-AF65-F5344CB8AC3E}">
        <p14:creationId xmlns:p14="http://schemas.microsoft.com/office/powerpoint/2010/main" val="3690333685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3190709FBB04E88E1C795D91BBE8A" ma:contentTypeVersion="4" ma:contentTypeDescription="Create a new document." ma:contentTypeScope="" ma:versionID="9f2e7442b411e0cc0bef302e14cb92de">
  <xsd:schema xmlns:xsd="http://www.w3.org/2001/XMLSchema" xmlns:xs="http://www.w3.org/2001/XMLSchema" xmlns:p="http://schemas.microsoft.com/office/2006/metadata/properties" xmlns:ns2="def24471-4495-4925-ab16-f2edc05ef9c5" targetNamespace="http://schemas.microsoft.com/office/2006/metadata/properties" ma:root="true" ma:fieldsID="972035da6bd5af2e2f0b15dae4bcb7b4" ns2:_="">
    <xsd:import namespace="def24471-4495-4925-ab16-f2edc05ef9c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f24471-4495-4925-ab16-f2edc05ef9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786B1C8-1687-41EE-BED3-06D031E34004}">
  <ds:schemaRefs>
    <ds:schemaRef ds:uri="def24471-4495-4925-ab16-f2edc05ef9c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CDF243D-7F04-4785-AA0C-2B667B32EB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BEEA71-174C-4889-A61C-885650ABE2FC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def24471-4495-4925-ab16-f2edc05ef9c5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UKRI_STFC_master_template_Nov19 (1)</Template>
  <TotalTime>527</TotalTime>
  <Words>2304</Words>
  <Application>Microsoft Office PowerPoint</Application>
  <PresentationFormat>Widescreen</PresentationFormat>
  <Paragraphs>534</Paragraphs>
  <Slides>42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Aptos</vt:lpstr>
      <vt:lpstr>Aptos Display</vt:lpstr>
      <vt:lpstr>Arial</vt:lpstr>
      <vt:lpstr>Arial Regular</vt:lpstr>
      <vt:lpstr>Calibri</vt:lpstr>
      <vt:lpstr>Courier New</vt:lpstr>
      <vt:lpstr>Wingdings</vt:lpstr>
      <vt:lpstr>Font and logo master</vt:lpstr>
      <vt:lpstr>Font WITHOUT logo master</vt:lpstr>
      <vt:lpstr>1_Font and logo master</vt:lpstr>
      <vt:lpstr>1_Font WITHOUT logo master</vt:lpstr>
      <vt:lpstr>4_Font and logo master</vt:lpstr>
      <vt:lpstr>Office Theme</vt:lpstr>
      <vt:lpstr>PowerPoint Presentation</vt:lpstr>
      <vt:lpstr>Outline</vt:lpstr>
      <vt:lpstr>PowerPoint Presentation</vt:lpstr>
      <vt:lpstr>CLARA</vt:lpstr>
      <vt:lpstr>FEBE Beamline &amp; Energy Sectors </vt:lpstr>
      <vt:lpstr>PowerPoint Presentation</vt:lpstr>
      <vt:lpstr>FEBE Hutch Beamline: viewed on orientation similar to previous schematic</vt:lpstr>
      <vt:lpstr>FEBE Hutch – Viewed as one enters</vt:lpstr>
      <vt:lpstr>FEBE Hutch Plan</vt:lpstr>
      <vt:lpstr>FEC1&amp;2 Plan view – sectioned on beam axis</vt:lpstr>
      <vt:lpstr>FEC1&amp;2 Side, sectioned on beam axis</vt:lpstr>
      <vt:lpstr>FEC Chamber Doors</vt:lpstr>
      <vt:lpstr>FEC Chamber Doors Annotated</vt:lpstr>
      <vt:lpstr>Notes on chambers - Doors</vt:lpstr>
      <vt:lpstr>FEC1 Top</vt:lpstr>
      <vt:lpstr>FEC1&amp;2 Plan view</vt:lpstr>
      <vt:lpstr>In Air Experiments</vt:lpstr>
      <vt:lpstr>Gas delivery </vt:lpstr>
      <vt:lpstr>PowerPoint Presentation</vt:lpstr>
      <vt:lpstr>FEC Chambers</vt:lpstr>
      <vt:lpstr>FEC Chamber Top</vt:lpstr>
      <vt:lpstr>Hutch </vt:lpstr>
      <vt:lpstr>PowerPoint Presentation</vt:lpstr>
      <vt:lpstr>Day 1 Electron Beam Parameters</vt:lpstr>
      <vt:lpstr>PowerPoint Presentation</vt:lpstr>
      <vt:lpstr>How Day 1 parameters will be verified</vt:lpstr>
      <vt:lpstr>How you should use ‘Day 1’ Parameters</vt:lpstr>
      <vt:lpstr>Flexibility of Delivery: Electron Parameters</vt:lpstr>
      <vt:lpstr>Tuning beam setups</vt:lpstr>
      <vt:lpstr>The R&amp;D Parameters</vt:lpstr>
      <vt:lpstr>Summary </vt:lpstr>
      <vt:lpstr>PowerPoint Presentation</vt:lpstr>
      <vt:lpstr>2D Plan View</vt:lpstr>
      <vt:lpstr>View from South </vt:lpstr>
      <vt:lpstr>View from North</vt:lpstr>
      <vt:lpstr>FEC1- Some additional Details; view from south</vt:lpstr>
      <vt:lpstr>FEC1 Top</vt:lpstr>
      <vt:lpstr>FEC1 Plan: Section on Beam Axis </vt:lpstr>
      <vt:lpstr>FEC1&amp;2 Side – Section on Beam axis</vt:lpstr>
      <vt:lpstr>FMBOX1 – FMBOX2 Section on Beam Axis</vt:lpstr>
      <vt:lpstr>PowerPoint Presentation</vt:lpstr>
      <vt:lpstr>PowerPoint Presentation</vt:lpstr>
    </vt:vector>
  </TitlesOfParts>
  <Company>STFC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FEBE Chamber Dims</dc:title>
  <dc:creator>Pacey, Thomas (STFC,DL,AST)</dc:creator>
  <cp:lastModifiedBy>Pacey, Thomas (STFC,DL,AST)</cp:lastModifiedBy>
  <cp:revision>2</cp:revision>
  <dcterms:created xsi:type="dcterms:W3CDTF">2022-07-26T09:49:13Z</dcterms:created>
  <dcterms:modified xsi:type="dcterms:W3CDTF">2024-12-02T18:37:42Z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0x0101005653190709FBB04E88E1C795D91BBE8A</vt:lpwstr>
  </property>
</Properties>
</file>