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9" r:id="rId1"/>
  </p:sldMasterIdLst>
  <p:sldIdLst>
    <p:sldId id="256" r:id="rId2"/>
    <p:sldId id="258" r:id="rId3"/>
    <p:sldId id="259" r:id="rId4"/>
    <p:sldId id="263" r:id="rId5"/>
    <p:sldId id="273" r:id="rId6"/>
    <p:sldId id="265" r:id="rId7"/>
    <p:sldId id="276" r:id="rId8"/>
    <p:sldId id="284" r:id="rId9"/>
    <p:sldId id="271" r:id="rId10"/>
    <p:sldId id="290" r:id="rId11"/>
    <p:sldId id="285" r:id="rId12"/>
    <p:sldId id="287" r:id="rId13"/>
    <p:sldId id="291" r:id="rId14"/>
    <p:sldId id="270" r:id="rId15"/>
    <p:sldId id="288" r:id="rId16"/>
    <p:sldId id="282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96"/>
  </p:normalViewPr>
  <p:slideViewPr>
    <p:cSldViewPr snapToGrid="0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Sheet1!$A$1:$A$10</c:f>
              <c:strCache>
                <c:ptCount val="10"/>
                <c:pt idx="0">
                  <c:v>Testicular</c:v>
                </c:pt>
                <c:pt idx="1">
                  <c:v>Bladder</c:v>
                </c:pt>
                <c:pt idx="2">
                  <c:v>Pancreas</c:v>
                </c:pt>
                <c:pt idx="3">
                  <c:v>Skin</c:v>
                </c:pt>
                <c:pt idx="4">
                  <c:v>Cervix uteri</c:v>
                </c:pt>
                <c:pt idx="5">
                  <c:v>Liver</c:v>
                </c:pt>
                <c:pt idx="6">
                  <c:v>Lung</c:v>
                </c:pt>
                <c:pt idx="7">
                  <c:v>Stomach</c:v>
                </c:pt>
                <c:pt idx="8">
                  <c:v>Head and Neck</c:v>
                </c:pt>
                <c:pt idx="9">
                  <c:v>Oesophageal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13</c:v>
                </c:pt>
                <c:pt idx="4">
                  <c:v>19</c:v>
                </c:pt>
                <c:pt idx="5">
                  <c:v>19</c:v>
                </c:pt>
                <c:pt idx="6">
                  <c:v>20</c:v>
                </c:pt>
                <c:pt idx="7">
                  <c:v>20</c:v>
                </c:pt>
                <c:pt idx="8">
                  <c:v>21</c:v>
                </c:pt>
                <c:pt idx="9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44-A64D-9E62-FAAA11E65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08093600"/>
        <c:axId val="577693839"/>
      </c:barChart>
      <c:catAx>
        <c:axId val="150809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693839"/>
        <c:crosses val="autoZero"/>
        <c:auto val="1"/>
        <c:lblAlgn val="ctr"/>
        <c:lblOffset val="100"/>
        <c:noMultiLvlLbl val="0"/>
      </c:catAx>
      <c:valAx>
        <c:axId val="577693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/>
                  <a:t>%</a:t>
                </a:r>
                <a:r>
                  <a:rPr lang="en-GB" sz="1200" b="1" baseline="0"/>
                  <a:t> higher than national average</a:t>
                </a:r>
                <a:endParaRPr lang="en-GB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809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5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2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3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9/20/24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9/20/24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0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9/20/24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9/20/24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3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9/20/24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9/20/24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8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0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8" r:id="rId6"/>
    <p:sldLayoutId id="2147483813" r:id="rId7"/>
    <p:sldLayoutId id="2147483814" r:id="rId8"/>
    <p:sldLayoutId id="2147483815" r:id="rId9"/>
    <p:sldLayoutId id="2147483817" r:id="rId10"/>
    <p:sldLayoutId id="214748381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svg"/><Relationship Id="rId7" Type="http://schemas.openxmlformats.org/officeDocument/2006/relationships/image" Target="../media/image3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C8041AD-0A28-47FA-8BFF-56BAAA246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67AD70-9DC8-265C-B5CE-9B03F8AD8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3" y="397275"/>
            <a:ext cx="5216531" cy="376125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dirty="0"/>
              <a:t>VHEE-FLASH Radiotherapy: Particle Physics, Medicine and Everything </a:t>
            </a:r>
            <a:r>
              <a:rPr lang="en-US" sz="4200"/>
              <a:t>Inbetween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C75E2-C069-1580-BDE5-88CB89D1A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183" y="4846029"/>
            <a:ext cx="5238584" cy="1370463"/>
          </a:xfrm>
        </p:spPr>
        <p:txBody>
          <a:bodyPr anchor="ctr">
            <a:normAutofit/>
          </a:bodyPr>
          <a:lstStyle/>
          <a:p>
            <a:r>
              <a:rPr lang="en-US"/>
              <a:t>Dr Kristina Small</a:t>
            </a:r>
            <a:endParaRPr lang="en-US" dirty="0"/>
          </a:p>
        </p:txBody>
      </p:sp>
      <p:pic>
        <p:nvPicPr>
          <p:cNvPr id="4" name="Picture 3" descr="A blue abstract watercolor pattern on a white background">
            <a:extLst>
              <a:ext uri="{FF2B5EF4-FFF2-40B4-BE49-F238E27FC236}">
                <a16:creationId xmlns:a16="http://schemas.microsoft.com/office/drawing/2014/main" id="{B5F77BF8-C912-B1F7-7782-55D621B07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91" r="24275" b="-2"/>
          <a:stretch/>
        </p:blipFill>
        <p:spPr>
          <a:xfrm>
            <a:off x="6095998" y="-1"/>
            <a:ext cx="6096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5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C14F-BF7B-3A89-C393-16148F2B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067834" cy="1687513"/>
          </a:xfrm>
        </p:spPr>
        <p:txBody>
          <a:bodyPr>
            <a:normAutofit/>
          </a:bodyPr>
          <a:lstStyle/>
          <a:p>
            <a:r>
              <a:rPr lang="en-GB" dirty="0"/>
              <a:t>Radiotherapy at CLARA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48F94-7C86-F64F-053A-0B45669BD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19" y="2576512"/>
            <a:ext cx="5793827" cy="418163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Establish CLARA as a European/global centre for VHEE and FLASH radiotherapy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Multidisciplinary approach: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/>
              <a:t>Expertise in accelerator physics will inform research into machine design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/>
              <a:t>Collaboration with Christie and Cancer Sciences (UoM) will inform patient-focused research – dosimetry, treatment planning, radiobiology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Short-term aim – set up a biological lab workspace for cell work</a:t>
            </a:r>
          </a:p>
        </p:txBody>
      </p:sp>
      <p:pic>
        <p:nvPicPr>
          <p:cNvPr id="6" name="Graphic 5" descr="Hourglass 30% with solid fill">
            <a:extLst>
              <a:ext uri="{FF2B5EF4-FFF2-40B4-BE49-F238E27FC236}">
                <a16:creationId xmlns:a16="http://schemas.microsoft.com/office/drawing/2014/main" id="{A4FDC140-558B-098F-B50F-3E6C527BD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0346" y="280333"/>
            <a:ext cx="1692000" cy="1692000"/>
          </a:xfrm>
          <a:prstGeom prst="rect">
            <a:avLst/>
          </a:prstGeom>
        </p:spPr>
      </p:pic>
      <p:pic>
        <p:nvPicPr>
          <p:cNvPr id="7" name="Picture 6" descr="A room with white cabinets and white appliances&#10;&#10;Description automatically generated">
            <a:extLst>
              <a:ext uri="{FF2B5EF4-FFF2-40B4-BE49-F238E27FC236}">
                <a16:creationId xmlns:a16="http://schemas.microsoft.com/office/drawing/2014/main" id="{8ADE8864-F972-98E1-1E0F-B28DF37504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374" t="31361" r="19338"/>
          <a:stretch/>
        </p:blipFill>
        <p:spPr>
          <a:xfrm>
            <a:off x="484552" y="2576512"/>
            <a:ext cx="5229973" cy="40011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037069-66FF-8B0B-5225-67BB492FE98A}"/>
              </a:ext>
            </a:extLst>
          </p:cNvPr>
          <p:cNvSpPr txBox="1"/>
          <p:nvPr/>
        </p:nvSpPr>
        <p:spPr>
          <a:xfrm>
            <a:off x="651641" y="5055475"/>
            <a:ext cx="1882503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Hypoxia cabinet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D8768-7995-DB83-9604-5D2C9D975B91}"/>
              </a:ext>
            </a:extLst>
          </p:cNvPr>
          <p:cNvSpPr txBox="1"/>
          <p:nvPr/>
        </p:nvSpPr>
        <p:spPr>
          <a:xfrm>
            <a:off x="1329558" y="2864069"/>
            <a:ext cx="17008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incubator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9C94CB-1F4C-9D25-EB37-B5B489853BCF}"/>
              </a:ext>
            </a:extLst>
          </p:cNvPr>
          <p:cNvSpPr txBox="1"/>
          <p:nvPr/>
        </p:nvSpPr>
        <p:spPr>
          <a:xfrm>
            <a:off x="3817618" y="2910235"/>
            <a:ext cx="1700851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Tissue culture hood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CCF0BA-3F87-FFD4-D187-E26BF479F32E}"/>
              </a:ext>
            </a:extLst>
          </p:cNvPr>
          <p:cNvCxnSpPr>
            <a:stCxn id="10" idx="2"/>
          </p:cNvCxnSpPr>
          <p:nvPr/>
        </p:nvCxnSpPr>
        <p:spPr>
          <a:xfrm flipH="1">
            <a:off x="3741683" y="3556566"/>
            <a:ext cx="926361" cy="22715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982BAB-6780-26B0-38D4-FF4B732348ED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030408" y="3048735"/>
            <a:ext cx="433994" cy="57586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26632A-F834-A587-1EE9-4827094F40D7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592893" y="4345858"/>
            <a:ext cx="99273" cy="709617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27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B557B-2801-48A4-6ACA-CA615ABD5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Radiotherapy at CLARA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5BD261-D806-D203-06A5-F8A5B95BD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381099"/>
              </p:ext>
            </p:extLst>
          </p:nvPr>
        </p:nvGraphicFramePr>
        <p:xfrm>
          <a:off x="177275" y="2623714"/>
          <a:ext cx="5432772" cy="382192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20161">
                  <a:extLst>
                    <a:ext uri="{9D8B030D-6E8A-4147-A177-3AD203B41FA5}">
                      <a16:colId xmlns:a16="http://schemas.microsoft.com/office/drawing/2014/main" val="4226382575"/>
                    </a:ext>
                  </a:extLst>
                </a:gridCol>
                <a:gridCol w="3312611">
                  <a:extLst>
                    <a:ext uri="{9D8B030D-6E8A-4147-A177-3AD203B41FA5}">
                      <a16:colId xmlns:a16="http://schemas.microsoft.com/office/drawing/2014/main" val="3601113933"/>
                    </a:ext>
                  </a:extLst>
                </a:gridCol>
              </a:tblGrid>
              <a:tr h="266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Beam Parameter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CLARA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836084"/>
                  </a:ext>
                </a:extLst>
              </a:tr>
              <a:tr h="544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100" dirty="0">
                          <a:effectLst/>
                        </a:rPr>
                        <a:t>Energy Range</a:t>
                      </a:r>
                      <a:endParaRPr lang="en-GB" sz="20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100-250 MeV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71639"/>
                  </a:ext>
                </a:extLst>
              </a:tr>
              <a:tr h="63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100" dirty="0">
                          <a:effectLst/>
                        </a:rPr>
                        <a:t>Bunch Charge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5-250 </a:t>
                      </a:r>
                      <a:r>
                        <a:rPr lang="en-GB" sz="2000" kern="100" dirty="0" err="1">
                          <a:effectLst/>
                        </a:rPr>
                        <a:t>pC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60958"/>
                  </a:ext>
                </a:extLst>
              </a:tr>
              <a:tr h="63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100" dirty="0">
                          <a:effectLst/>
                        </a:rPr>
                        <a:t>Repetition Rate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100 Hz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772887"/>
                  </a:ext>
                </a:extLst>
              </a:tr>
              <a:tr h="63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100">
                          <a:effectLst/>
                        </a:rPr>
                        <a:t>Relative Energy Spread</a:t>
                      </a:r>
                      <a:endParaRPr lang="en-GB" sz="2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0.01% (low charge)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0.1% (high charge)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264746"/>
                  </a:ext>
                </a:extLst>
              </a:tr>
              <a:tr h="63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0" kern="100" dirty="0">
                          <a:effectLst/>
                        </a:rPr>
                        <a:t>Beam Exit Window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kern="100" dirty="0">
                          <a:effectLst/>
                        </a:rPr>
                        <a:t>250 </a:t>
                      </a:r>
                      <a:r>
                        <a:rPr lang="en-GB" sz="2000" kern="100" dirty="0" err="1">
                          <a:effectLst/>
                        </a:rPr>
                        <a:t>μm</a:t>
                      </a:r>
                      <a:r>
                        <a:rPr lang="en-GB" sz="2000" kern="100" dirty="0">
                          <a:effectLst/>
                        </a:rPr>
                        <a:t> Be</a:t>
                      </a:r>
                      <a:endParaRPr lang="en-GB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516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C8F3FE-359F-EC6F-84FE-54127EFBD3C2}"/>
              </a:ext>
            </a:extLst>
          </p:cNvPr>
          <p:cNvSpPr txBox="1"/>
          <p:nvPr/>
        </p:nvSpPr>
        <p:spPr>
          <a:xfrm>
            <a:off x="6376704" y="2434074"/>
            <a:ext cx="3857297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Covers full clinical VHEE energy range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F5316-3575-5F46-7283-63E2CF63C056}"/>
              </a:ext>
            </a:extLst>
          </p:cNvPr>
          <p:cNvSpPr txBox="1"/>
          <p:nvPr/>
        </p:nvSpPr>
        <p:spPr>
          <a:xfrm>
            <a:off x="6915509" y="3495136"/>
            <a:ext cx="3857297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Can irradiate at both conventional and FLASH dose rates (&gt; 40 </a:t>
            </a:r>
            <a:r>
              <a:rPr lang="en-GB" dirty="0" err="1"/>
              <a:t>Gy</a:t>
            </a:r>
            <a:r>
              <a:rPr lang="en-GB" dirty="0"/>
              <a:t>/s)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DCF3B-E180-596B-3932-5C3D3F788AEE}"/>
              </a:ext>
            </a:extLst>
          </p:cNvPr>
          <p:cNvSpPr txBox="1"/>
          <p:nvPr/>
        </p:nvSpPr>
        <p:spPr>
          <a:xfrm>
            <a:off x="6630028" y="4609169"/>
            <a:ext cx="5151618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Low energy spread = reliable and repeatable beam – key for clinical VHEE machine design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793929-DE59-6C1F-67C7-B1B9B9045348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610047" y="2757240"/>
            <a:ext cx="766657" cy="85351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FC185A-9146-600F-FD65-870FF277ECC0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610047" y="3818302"/>
            <a:ext cx="1305462" cy="37982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CA0BBB-F5C9-DC54-9B3B-3A48797F855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610047" y="3818302"/>
            <a:ext cx="1305462" cy="111403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BF538F-9DFA-272B-505E-3D07446BE97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5610047" y="4932335"/>
            <a:ext cx="1019981" cy="58546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EFEF622-CFCF-0E3A-B15B-98DAB247AADD}"/>
              </a:ext>
            </a:extLst>
          </p:cNvPr>
          <p:cNvSpPr txBox="1"/>
          <p:nvPr/>
        </p:nvSpPr>
        <p:spPr>
          <a:xfrm>
            <a:off x="6245625" y="5666544"/>
            <a:ext cx="4962882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Easy access to FEBE experimental chambers – rapid sample setup and throughput</a:t>
            </a:r>
          </a:p>
        </p:txBody>
      </p:sp>
      <p:pic>
        <p:nvPicPr>
          <p:cNvPr id="33" name="Graphic 32" descr="Atom with solid fill">
            <a:extLst>
              <a:ext uri="{FF2B5EF4-FFF2-40B4-BE49-F238E27FC236}">
                <a16:creationId xmlns:a16="http://schemas.microsoft.com/office/drawing/2014/main" id="{EE9A653A-17D3-EB5D-1941-239553DBB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5448" y="360638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9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64C4-E821-3B77-8812-3CA745F2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Moving Forward – Beam Characterisation and Focusing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B446A-82E0-3562-C1FC-FD96F51A9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2"/>
            <a:ext cx="7471779" cy="412908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What makes a FLASH beam FLASH?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Aim – establish beamline parameters required for reliable, repeatable FLASH irradiation (bunch charge/length, repetition rate, beam width) with dose rate &gt;40 </a:t>
            </a:r>
            <a:r>
              <a:rPr lang="en-GB" dirty="0" err="1"/>
              <a:t>Gy</a:t>
            </a:r>
            <a:r>
              <a:rPr lang="en-GB" dirty="0"/>
              <a:t>/s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Preliminary simulation work carried out in TOPAS/BDSIM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/>
              <a:t>CLARA comfortably reaches FLASH dose rate threshold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/>
              <a:t>Can assess CLARA dose rate through simulation data fit to analytical functions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GB" dirty="0"/>
              <a:t>Early work on CLARA will validate theoretical dose rates through </a:t>
            </a:r>
            <a:r>
              <a:rPr lang="en-GB" dirty="0" err="1"/>
              <a:t>radiochromic</a:t>
            </a:r>
            <a:r>
              <a:rPr lang="en-GB" dirty="0"/>
              <a:t> film irradiation studies</a:t>
            </a:r>
          </a:p>
        </p:txBody>
      </p:sp>
      <p:pic>
        <p:nvPicPr>
          <p:cNvPr id="4" name="Picture 3" descr="A collage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E999EA64-9D07-FC62-7DF3-83160C46E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6"/>
          <a:stretch/>
        </p:blipFill>
        <p:spPr>
          <a:xfrm>
            <a:off x="8145517" y="2469974"/>
            <a:ext cx="3783724" cy="4235591"/>
          </a:xfrm>
          <a:prstGeom prst="rect">
            <a:avLst/>
          </a:prstGeom>
        </p:spPr>
      </p:pic>
      <p:pic>
        <p:nvPicPr>
          <p:cNvPr id="6" name="Graphic 5" descr="Magnet with solid fill">
            <a:extLst>
              <a:ext uri="{FF2B5EF4-FFF2-40B4-BE49-F238E27FC236}">
                <a16:creationId xmlns:a16="http://schemas.microsoft.com/office/drawing/2014/main" id="{BE1B5604-27AC-1DF0-613A-DE31B05EB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379" y="360638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64C4-E821-3B77-8812-3CA745F2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Moving Forward – Beam Characterisation and Focusing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B446A-82E0-3562-C1FC-FD96F51A9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2576512"/>
            <a:ext cx="6914731" cy="412908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do we treat the correct region in a patient?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Aim – beam focusing using quadrupole magnets at patient-relevant depths (10-20 cm). Added benefit – reduced entrance/exit doses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Successful focusing has been achieved at depths up to 5 cm (Whitmore et al.) – not far enough for most patients!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Initial simulation work underway in collaboration with James Jones – translating quadrupole strength optimisation in vacuum to dose profile in patient-equivalent water phantoms</a:t>
            </a:r>
          </a:p>
        </p:txBody>
      </p:sp>
      <p:pic>
        <p:nvPicPr>
          <p:cNvPr id="4" name="Graphic 3" descr="Magnet with solid fill">
            <a:extLst>
              <a:ext uri="{FF2B5EF4-FFF2-40B4-BE49-F238E27FC236}">
                <a16:creationId xmlns:a16="http://schemas.microsoft.com/office/drawing/2014/main" id="{59D7628D-8694-54F5-CED0-D5779E7BE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7379" y="360638"/>
            <a:ext cx="1692000" cy="169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26DDDB-1172-7CAA-A5EB-49DAA282D2FE}"/>
              </a:ext>
            </a:extLst>
          </p:cNvPr>
          <p:cNvSpPr txBox="1"/>
          <p:nvPr/>
        </p:nvSpPr>
        <p:spPr>
          <a:xfrm>
            <a:off x="7399283" y="6105435"/>
            <a:ext cx="46350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Aft>
                <a:spcPts val="1200"/>
              </a:spcAft>
            </a:pP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Whitmore, L. </a:t>
            </a:r>
            <a:r>
              <a:rPr lang="en-GB" sz="11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et al.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CERN-based experiments and Monte Carlo studies on focused dose delivery with very high energy electron (VHEE) beams for radiotherapy applications. </a:t>
            </a:r>
            <a:r>
              <a:rPr lang="en-GB" sz="11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Sci. Rep. </a:t>
            </a:r>
            <a:r>
              <a:rPr lang="en-GB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14 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(2024)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745B20-54CD-00F0-B09F-A507D519A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010" y="2671105"/>
            <a:ext cx="4781250" cy="30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C96004-F267-6796-51C1-388B7B48FF2D}"/>
              </a:ext>
            </a:extLst>
          </p:cNvPr>
          <p:cNvSpPr txBox="1"/>
          <p:nvPr/>
        </p:nvSpPr>
        <p:spPr>
          <a:xfrm>
            <a:off x="10657490" y="3429000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250 MeV</a:t>
            </a:r>
          </a:p>
          <a:p>
            <a:r>
              <a:rPr lang="en-GB" sz="1600" b="1" dirty="0">
                <a:solidFill>
                  <a:srgbClr val="FF0000"/>
                </a:solidFill>
              </a:rPr>
              <a:t>Unfocused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A6754-B3C7-BF6D-4293-294958DFCFAE}"/>
              </a:ext>
            </a:extLst>
          </p:cNvPr>
          <p:cNvSpPr txBox="1"/>
          <p:nvPr/>
        </p:nvSpPr>
        <p:spPr>
          <a:xfrm>
            <a:off x="9895490" y="4339854"/>
            <a:ext cx="1091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3"/>
                </a:solidFill>
              </a:rPr>
              <a:t>250 MeV</a:t>
            </a:r>
          </a:p>
          <a:p>
            <a:r>
              <a:rPr lang="en-GB" sz="1600" b="1" dirty="0">
                <a:solidFill>
                  <a:schemeClr val="accent3"/>
                </a:solidFill>
              </a:rPr>
              <a:t>Focused</a:t>
            </a:r>
          </a:p>
        </p:txBody>
      </p:sp>
    </p:spTree>
    <p:extLst>
      <p:ext uri="{BB962C8B-B14F-4D97-AF65-F5344CB8AC3E}">
        <p14:creationId xmlns:p14="http://schemas.microsoft.com/office/powerpoint/2010/main" val="337293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372E-CB98-E7B9-91E7-4B31BEB4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267531" cy="1687513"/>
          </a:xfrm>
        </p:spPr>
        <p:txBody>
          <a:bodyPr>
            <a:normAutofit fontScale="90000"/>
          </a:bodyPr>
          <a:lstStyle/>
          <a:p>
            <a:r>
              <a:rPr lang="en-US" dirty="0"/>
              <a:t>Moving Forward – Cell Irradiation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3276-89FD-6AF4-767A-1730B8ED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1" y="2576514"/>
            <a:ext cx="11464185" cy="179546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does VHEE and VHEE-FLASH radiation do to cells?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Aim – observe how cancer cells and normal cells respond to VHEE irradiation at conventional and FLASH dose rates. Comparison with clinically established radiotherapy modalities – are VHEEs as good?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Key focus – lung and pancreatic cancer cell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Method – calculate survival rate through clonogenic assay:</a:t>
            </a:r>
          </a:p>
          <a:p>
            <a:endParaRPr lang="en-US" dirty="0"/>
          </a:p>
        </p:txBody>
      </p:sp>
      <p:pic>
        <p:nvPicPr>
          <p:cNvPr id="4" name="Content Placeholder 4" descr="Germ with solid fill">
            <a:extLst>
              <a:ext uri="{FF2B5EF4-FFF2-40B4-BE49-F238E27FC236}">
                <a16:creationId xmlns:a16="http://schemas.microsoft.com/office/drawing/2014/main" id="{CD37780D-5314-A91D-6FA2-D89108E9F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5448" y="360638"/>
            <a:ext cx="1692000" cy="1692000"/>
          </a:xfrm>
          <a:prstGeom prst="rect">
            <a:avLst/>
          </a:prstGeom>
        </p:spPr>
      </p:pic>
      <p:pic>
        <p:nvPicPr>
          <p:cNvPr id="5" name="Content Placeholder 4" descr="Germ with solid fill">
            <a:extLst>
              <a:ext uri="{FF2B5EF4-FFF2-40B4-BE49-F238E27FC236}">
                <a16:creationId xmlns:a16="http://schemas.microsoft.com/office/drawing/2014/main" id="{23619AFB-EC51-1E9A-0209-1C7DB60B6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373" y="4584977"/>
            <a:ext cx="1440000" cy="1440000"/>
          </a:xfrm>
          <a:prstGeom prst="rect">
            <a:avLst/>
          </a:prstGeom>
        </p:spPr>
      </p:pic>
      <p:pic>
        <p:nvPicPr>
          <p:cNvPr id="7" name="Graphic 6" descr="Lightning bolt outline">
            <a:extLst>
              <a:ext uri="{FF2B5EF4-FFF2-40B4-BE49-F238E27FC236}">
                <a16:creationId xmlns:a16="http://schemas.microsoft.com/office/drawing/2014/main" id="{223BA5EE-802E-291E-2E3A-9995BD146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52598">
            <a:off x="396939" y="4348162"/>
            <a:ext cx="914400" cy="914400"/>
          </a:xfrm>
          <a:prstGeom prst="rect">
            <a:avLst/>
          </a:prstGeom>
        </p:spPr>
      </p:pic>
      <p:pic>
        <p:nvPicPr>
          <p:cNvPr id="9" name="Graphic 8" descr="Petri Dish with solid fill">
            <a:extLst>
              <a:ext uri="{FF2B5EF4-FFF2-40B4-BE49-F238E27FC236}">
                <a16:creationId xmlns:a16="http://schemas.microsoft.com/office/drawing/2014/main" id="{FA5232C3-FC26-E971-1824-44AA31B0CD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71090" y="4627412"/>
            <a:ext cx="1440000" cy="1440000"/>
          </a:xfrm>
          <a:prstGeom prst="rect">
            <a:avLst/>
          </a:prstGeom>
        </p:spPr>
      </p:pic>
      <p:pic>
        <p:nvPicPr>
          <p:cNvPr id="11" name="Graphic 10" descr="Abacus with solid fill">
            <a:extLst>
              <a:ext uri="{FF2B5EF4-FFF2-40B4-BE49-F238E27FC236}">
                <a16:creationId xmlns:a16="http://schemas.microsoft.com/office/drawing/2014/main" id="{BC864F4F-B32E-57D5-58A1-F6346D309A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87868" y="4627412"/>
            <a:ext cx="1440000" cy="144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006356-AD33-72DB-9344-E28FA033ED26}"/>
              </a:ext>
            </a:extLst>
          </p:cNvPr>
          <p:cNvCxnSpPr>
            <a:cxnSpLocks/>
          </p:cNvCxnSpPr>
          <p:nvPr/>
        </p:nvCxnSpPr>
        <p:spPr>
          <a:xfrm>
            <a:off x="9859970" y="4641381"/>
            <a:ext cx="0" cy="144479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8D11B4-9550-4653-FA76-451D71FA6946}"/>
              </a:ext>
            </a:extLst>
          </p:cNvPr>
          <p:cNvCxnSpPr>
            <a:cxnSpLocks/>
          </p:cNvCxnSpPr>
          <p:nvPr/>
        </p:nvCxnSpPr>
        <p:spPr>
          <a:xfrm flipH="1">
            <a:off x="9828440" y="6086176"/>
            <a:ext cx="1484509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DC171362-8A74-0AA5-2E2C-FA22967D0931}"/>
              </a:ext>
            </a:extLst>
          </p:cNvPr>
          <p:cNvSpPr/>
          <p:nvPr/>
        </p:nvSpPr>
        <p:spPr>
          <a:xfrm>
            <a:off x="8262753" y="4872038"/>
            <a:ext cx="2993942" cy="2700796"/>
          </a:xfrm>
          <a:prstGeom prst="arc">
            <a:avLst>
              <a:gd name="adj1" fmla="val 16522331"/>
              <a:gd name="adj2" fmla="val 21229163"/>
            </a:avLst>
          </a:prstGeom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9116BD-7FE7-385B-F18D-141C0287EEC0}"/>
              </a:ext>
            </a:extLst>
          </p:cNvPr>
          <p:cNvSpPr txBox="1"/>
          <p:nvPr/>
        </p:nvSpPr>
        <p:spPr>
          <a:xfrm>
            <a:off x="10115505" y="6133457"/>
            <a:ext cx="9103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Dose (</a:t>
            </a:r>
            <a:r>
              <a:rPr lang="en-GB" sz="1200" b="1" dirty="0" err="1"/>
              <a:t>Gy</a:t>
            </a:r>
            <a:r>
              <a:rPr lang="en-GB" sz="1200" b="1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013BBD-74C4-EAE6-D462-5ABCD54853B9}"/>
              </a:ext>
            </a:extLst>
          </p:cNvPr>
          <p:cNvSpPr txBox="1"/>
          <p:nvPr/>
        </p:nvSpPr>
        <p:spPr>
          <a:xfrm rot="16200000">
            <a:off x="8919401" y="5240727"/>
            <a:ext cx="1419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Survival Fraction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6FB10F-2D3C-50D9-0DBC-B5DC2B5543CA}"/>
              </a:ext>
            </a:extLst>
          </p:cNvPr>
          <p:cNvSpPr txBox="1"/>
          <p:nvPr/>
        </p:nvSpPr>
        <p:spPr>
          <a:xfrm>
            <a:off x="464410" y="6352751"/>
            <a:ext cx="1698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Irradiate cells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0BDEA4-972A-1E47-0DA8-071CC5F9DCF5}"/>
              </a:ext>
            </a:extLst>
          </p:cNvPr>
          <p:cNvSpPr txBox="1"/>
          <p:nvPr/>
        </p:nvSpPr>
        <p:spPr>
          <a:xfrm>
            <a:off x="2818308" y="6075752"/>
            <a:ext cx="215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Incubate cells to allow for growth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4E8BD8-2F04-3B08-85BE-9CC94A489A97}"/>
              </a:ext>
            </a:extLst>
          </p:cNvPr>
          <p:cNvSpPr txBox="1"/>
          <p:nvPr/>
        </p:nvSpPr>
        <p:spPr>
          <a:xfrm>
            <a:off x="5318855" y="6320072"/>
            <a:ext cx="307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Count surviving colonies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722E71-21DA-FFE2-1B67-76AD04E7CC6D}"/>
              </a:ext>
            </a:extLst>
          </p:cNvPr>
          <p:cNvSpPr txBox="1"/>
          <p:nvPr/>
        </p:nvSpPr>
        <p:spPr>
          <a:xfrm>
            <a:off x="8496487" y="6320072"/>
            <a:ext cx="3558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Calculate cell survival fraction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3D9923A4-4E73-D96E-6988-646EBDF70D37}"/>
              </a:ext>
            </a:extLst>
          </p:cNvPr>
          <p:cNvSpPr/>
          <p:nvPr/>
        </p:nvSpPr>
        <p:spPr>
          <a:xfrm>
            <a:off x="2270234" y="5244662"/>
            <a:ext cx="548074" cy="324000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6EAA9E08-F572-791E-1E1A-16525EDE357D}"/>
              </a:ext>
            </a:extLst>
          </p:cNvPr>
          <p:cNvSpPr/>
          <p:nvPr/>
        </p:nvSpPr>
        <p:spPr>
          <a:xfrm>
            <a:off x="4924728" y="5244662"/>
            <a:ext cx="548074" cy="324000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E17E819-6D5B-1AC1-FDED-EA40B883622F}"/>
              </a:ext>
            </a:extLst>
          </p:cNvPr>
          <p:cNvSpPr/>
          <p:nvPr/>
        </p:nvSpPr>
        <p:spPr>
          <a:xfrm>
            <a:off x="8119798" y="5244662"/>
            <a:ext cx="548074" cy="324000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81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15EC6-DB8A-2360-15CB-6EB311FA1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Moving Forward – Tumour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E39F1-C44E-73E8-890D-0B9233EDF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1" y="2576512"/>
            <a:ext cx="8754041" cy="411857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What does VHEE and VHEE-FLASH radiation do to tumours?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Tumours are much more complex than simple cells in a flask – we need to replicate this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Spheroids are multi-dimensional cell clusters which approximate the tumour environment – including cell signalling, tumour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Aim – </a:t>
            </a:r>
            <a:r>
              <a:rPr lang="en-GB" sz="1600" b="1" dirty="0"/>
              <a:t>irradiate lung and pancreatic spheroids</a:t>
            </a:r>
            <a:r>
              <a:rPr lang="en-GB" sz="1600" dirty="0"/>
              <a:t> with VHEEs at conventional and FLASH dose rates. Measure size before and after to determine effects on cell survival and growth 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Possibility of altering oxygen levels using a hypoxia cabinet to further model the tumour environment?</a:t>
            </a:r>
          </a:p>
        </p:txBody>
      </p:sp>
      <p:pic>
        <p:nvPicPr>
          <p:cNvPr id="2049" name="Picture 1" descr="page5image4403600">
            <a:extLst>
              <a:ext uri="{FF2B5EF4-FFF2-40B4-BE49-F238E27FC236}">
                <a16:creationId xmlns:a16="http://schemas.microsoft.com/office/drawing/2014/main" id="{69403B4F-AED8-9070-A19C-858651734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1" r="76868" b="23413"/>
          <a:stretch/>
        </p:blipFill>
        <p:spPr bwMode="auto">
          <a:xfrm>
            <a:off x="9437874" y="2576512"/>
            <a:ext cx="2148174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page5image4403600">
            <a:extLst>
              <a:ext uri="{FF2B5EF4-FFF2-40B4-BE49-F238E27FC236}">
                <a16:creationId xmlns:a16="http://schemas.microsoft.com/office/drawing/2014/main" id="{4B2C4D93-2E81-FBCD-7711-C8C9D8311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9" t="52461" r="54339" b="23413"/>
          <a:stretch/>
        </p:blipFill>
        <p:spPr bwMode="auto">
          <a:xfrm>
            <a:off x="9379999" y="4497848"/>
            <a:ext cx="2148174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Germ with solid fill">
            <a:extLst>
              <a:ext uri="{FF2B5EF4-FFF2-40B4-BE49-F238E27FC236}">
                <a16:creationId xmlns:a16="http://schemas.microsoft.com/office/drawing/2014/main" id="{3C2EB05D-F723-84F1-8FA2-E02F3A255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6148" y="279789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8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972B-1A6F-969A-EBC4-6F213652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26F5E-A279-486F-62AC-000981DDCEDD}"/>
              </a:ext>
            </a:extLst>
          </p:cNvPr>
          <p:cNvSpPr txBox="1"/>
          <p:nvPr/>
        </p:nvSpPr>
        <p:spPr>
          <a:xfrm>
            <a:off x="659136" y="2425821"/>
            <a:ext cx="1086924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4B46"/>
                </a:solidFill>
              </a:rPr>
              <a:t>Physics is vitally important to the success of radiotherapy treatment – from fundamental research into mechanisms to delivering in the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4B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4B46"/>
                </a:solidFill>
              </a:rPr>
              <a:t>VHEE and FLASH radiotherapy have the potential to revolutionise cancer treatment, particularly lung and pancreatic cancers – cancers of unmet need and with high rates in the North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4B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4B46"/>
                </a:solidFill>
              </a:rPr>
              <a:t>The CLARA beamline is ideal for research into VHEE-FLASH radiotherapy due to wide energy range, high bunch charge/dose rate and efficient experimental area design</a:t>
            </a:r>
          </a:p>
          <a:p>
            <a:endParaRPr lang="en-GB" sz="2000" dirty="0">
              <a:solidFill>
                <a:srgbClr val="2B4B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4B46"/>
                </a:solidFill>
              </a:rPr>
              <a:t>My next five years – reliably delivering VHEE-FLASH beamlines and establishing biological viability of VHEE-FLASH as a lung/pancreatic cancer treatment</a:t>
            </a:r>
          </a:p>
        </p:txBody>
      </p:sp>
      <p:pic>
        <p:nvPicPr>
          <p:cNvPr id="3" name="Graphic 2" descr="Atom with solid fill">
            <a:extLst>
              <a:ext uri="{FF2B5EF4-FFF2-40B4-BE49-F238E27FC236}">
                <a16:creationId xmlns:a16="http://schemas.microsoft.com/office/drawing/2014/main" id="{2D2BBB29-7A67-3DAE-8724-96A91EBEF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5448" y="360638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5F62C-0346-9E2A-8662-386B1379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5ADE4-66AF-7439-2FA1-263DF1721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6" y="2570795"/>
            <a:ext cx="1911503" cy="1080000"/>
          </a:xfrm>
          <a:prstGeom prst="rect">
            <a:avLst/>
          </a:prstGeom>
        </p:spPr>
      </p:pic>
      <p:pic>
        <p:nvPicPr>
          <p:cNvPr id="5" name="Picture 2" descr="The Christie Logo">
            <a:extLst>
              <a:ext uri="{FF2B5EF4-FFF2-40B4-BE49-F238E27FC236}">
                <a16:creationId xmlns:a16="http://schemas.microsoft.com/office/drawing/2014/main" id="{03B0779B-4299-B338-B498-CFA9D981C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910" y="2570795"/>
            <a:ext cx="218322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A7D934-9774-4566-6F78-01B42880EFF4}"/>
              </a:ext>
            </a:extLst>
          </p:cNvPr>
          <p:cNvSpPr txBox="1"/>
          <p:nvPr/>
        </p:nvSpPr>
        <p:spPr>
          <a:xfrm>
            <a:off x="807008" y="4045111"/>
            <a:ext cx="2752933" cy="1886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Roger Jones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Deepa </a:t>
            </a:r>
            <a:r>
              <a:rPr lang="en-GB" sz="2000" b="1" dirty="0" err="1"/>
              <a:t>Angal</a:t>
            </a:r>
            <a:r>
              <a:rPr lang="en-GB" sz="2000" b="1" dirty="0"/>
              <a:t>-Kalinin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James Jones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Stewart </a:t>
            </a:r>
            <a:r>
              <a:rPr lang="en-GB" sz="2000" b="1" dirty="0" err="1"/>
              <a:t>Boogert</a:t>
            </a:r>
            <a:endParaRPr lang="en-GB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3D965-9E79-D75B-E879-58DAF6D41D18}"/>
              </a:ext>
            </a:extLst>
          </p:cNvPr>
          <p:cNvSpPr txBox="1"/>
          <p:nvPr/>
        </p:nvSpPr>
        <p:spPr>
          <a:xfrm>
            <a:off x="8940326" y="4045111"/>
            <a:ext cx="2341988" cy="1886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Wilfrid </a:t>
            </a:r>
            <a:r>
              <a:rPr lang="en-GB" sz="2000" b="1" dirty="0" err="1"/>
              <a:t>Farabolini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Roberto </a:t>
            </a:r>
            <a:r>
              <a:rPr lang="en-GB" sz="2000" b="1" dirty="0" err="1"/>
              <a:t>Corsini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Davide </a:t>
            </a:r>
            <a:r>
              <a:rPr lang="en-GB" sz="2000" b="1" dirty="0" err="1"/>
              <a:t>Gamba</a:t>
            </a:r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sz="2000" b="1" dirty="0"/>
              <a:t>Antonio Gilardi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6B003-0101-00B6-BA2C-BA1B1A00C972}"/>
              </a:ext>
            </a:extLst>
          </p:cNvPr>
          <p:cNvSpPr txBox="1"/>
          <p:nvPr/>
        </p:nvSpPr>
        <p:spPr>
          <a:xfrm>
            <a:off x="4845946" y="4045111"/>
            <a:ext cx="2500108" cy="2810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/>
              <a:t>Nicholas Henthorn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Michael Merchant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Karen Kirkby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Amy Chadwick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Elham Santina</a:t>
            </a:r>
          </a:p>
          <a:p>
            <a:pPr>
              <a:lnSpc>
                <a:spcPct val="150000"/>
              </a:lnSpc>
            </a:pPr>
            <a:r>
              <a:rPr lang="en-GB" sz="2000" b="1" dirty="0"/>
              <a:t>Adam Aitkenhead</a:t>
            </a:r>
          </a:p>
        </p:txBody>
      </p:sp>
      <p:pic>
        <p:nvPicPr>
          <p:cNvPr id="9" name="Picture 8" descr="A red and green letter e&#10;&#10;Description automatically generated">
            <a:extLst>
              <a:ext uri="{FF2B5EF4-FFF2-40B4-BE49-F238E27FC236}">
                <a16:creationId xmlns:a16="http://schemas.microsoft.com/office/drawing/2014/main" id="{5E4FF988-78E0-7A91-DCD9-C3C7DA8DC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09" y="2570795"/>
            <a:ext cx="29334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75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5972B-1A6F-969A-EBC4-6F2136524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26F5E-A279-486F-62AC-000981DDCEDD}"/>
              </a:ext>
            </a:extLst>
          </p:cNvPr>
          <p:cNvSpPr txBox="1"/>
          <p:nvPr/>
        </p:nvSpPr>
        <p:spPr>
          <a:xfrm>
            <a:off x="659136" y="2425821"/>
            <a:ext cx="1086924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4B46"/>
                </a:solidFill>
              </a:rPr>
              <a:t>Physics is vitally important to the success of radiotherapy treatment – from fundamental research into mechanisms to delivering in the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4B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4B46"/>
                </a:solidFill>
              </a:rPr>
              <a:t>VHEE and FLASH radiotherapy have the potential to revolutionise cancer treatment, particularly lung and pancreatic cancers – cancers of unmet need and with high rates in the North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B4B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4B46"/>
                </a:solidFill>
              </a:rPr>
              <a:t>The CLARA beamline is ideal for research into VHEE-FLASH radiotherapy due to wide energy range, high bunch charge/dose rate and efficient experimental area design</a:t>
            </a:r>
          </a:p>
          <a:p>
            <a:endParaRPr lang="en-GB" sz="2000" dirty="0">
              <a:solidFill>
                <a:srgbClr val="2B4B4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B4B46"/>
                </a:solidFill>
              </a:rPr>
              <a:t>My next five years – reliably delivering VHEE-FLASH beamlines and establishing biological viability of VHEE-FLASH as a lung/pancreatic cancer treatment</a:t>
            </a:r>
          </a:p>
        </p:txBody>
      </p:sp>
      <p:pic>
        <p:nvPicPr>
          <p:cNvPr id="3" name="Graphic 2" descr="Atom with solid fill">
            <a:extLst>
              <a:ext uri="{FF2B5EF4-FFF2-40B4-BE49-F238E27FC236}">
                <a16:creationId xmlns:a16="http://schemas.microsoft.com/office/drawing/2014/main" id="{2D2BBB29-7A67-3DAE-8724-96A91EBEF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5448" y="360638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9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873D-669C-0EC3-ED2C-FEC7B7BE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How I got here…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11BFA-6B03-2DB5-ADA9-79700BAD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1" y="2547936"/>
            <a:ext cx="11425797" cy="428148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Growing up…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Didn’t know if I wanted to study physics or medicine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/>
              <a:t>Cancer in the family while I was growing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2012-2016: </a:t>
            </a:r>
            <a:r>
              <a:rPr lang="en-US" dirty="0" err="1"/>
              <a:t>MPhys</a:t>
            </a:r>
            <a:r>
              <a:rPr lang="en-US" dirty="0"/>
              <a:t> in Theoretical Physics at the University of York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MPhys</a:t>
            </a:r>
            <a:r>
              <a:rPr lang="en-US" dirty="0"/>
              <a:t> project – </a:t>
            </a:r>
            <a:r>
              <a:rPr lang="en-US" i="1" dirty="0"/>
              <a:t>“Stochastic quantum electrodynamic effects on ion motion in extreme electromagnetic fields”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b="1" dirty="0"/>
              <a:t>Application to radiotherapy – designing smaller treatment accelerators for use in hospitals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2016-2021: PhD at the University of Manchester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US" i="1" dirty="0"/>
              <a:t>“Nanodosimetric Properties of Very High Energy Electrons through pBR322 Plasmid Irradiation Studies”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2023 – present: Post-doctoral research associate at the University of Manchester</a:t>
            </a:r>
          </a:p>
          <a:p>
            <a:endParaRPr lang="en-US" dirty="0"/>
          </a:p>
        </p:txBody>
      </p:sp>
      <p:pic>
        <p:nvPicPr>
          <p:cNvPr id="7" name="Graphic 6" descr="Duck with solid fill">
            <a:extLst>
              <a:ext uri="{FF2B5EF4-FFF2-40B4-BE49-F238E27FC236}">
                <a16:creationId xmlns:a16="http://schemas.microsoft.com/office/drawing/2014/main" id="{DC33ADB6-F2BB-CE8D-2F73-57C1B7280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5448" y="465931"/>
            <a:ext cx="169200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1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A225E-B3E4-850C-3A55-022D19038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in the North West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DF0B76-C740-0AE8-4F52-B8105FBF247B}"/>
              </a:ext>
            </a:extLst>
          </p:cNvPr>
          <p:cNvSpPr txBox="1"/>
          <p:nvPr/>
        </p:nvSpPr>
        <p:spPr>
          <a:xfrm>
            <a:off x="484552" y="2586038"/>
            <a:ext cx="4938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~400,000 cancer cases and 170,000 cancer deaths in the UK – increasing year on year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Cancer incidence and mortality rates are consistently higher in the North West compared to the national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of cancers are treated with a combination of surgery, chemotherapy and </a:t>
            </a:r>
            <a:r>
              <a:rPr lang="en-US" b="1" dirty="0"/>
              <a:t>radiotherapy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Radiotherapy – using </a:t>
            </a:r>
            <a:r>
              <a:rPr lang="en-US" b="1" dirty="0" err="1"/>
              <a:t>ionising</a:t>
            </a:r>
            <a:r>
              <a:rPr lang="en-US" b="1" dirty="0"/>
              <a:t> radiation to kill cancer cells</a:t>
            </a:r>
          </a:p>
        </p:txBody>
      </p:sp>
      <p:pic>
        <p:nvPicPr>
          <p:cNvPr id="10" name="Graphic 9" descr="Europe with solid fill">
            <a:extLst>
              <a:ext uri="{FF2B5EF4-FFF2-40B4-BE49-F238E27FC236}">
                <a16:creationId xmlns:a16="http://schemas.microsoft.com/office/drawing/2014/main" id="{1BB7D481-6CF1-416B-A22A-5FBAAE571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550" t="52159" r="69643" b="32445"/>
          <a:stretch/>
        </p:blipFill>
        <p:spPr>
          <a:xfrm>
            <a:off x="9860547" y="360638"/>
            <a:ext cx="1846901" cy="1692000"/>
          </a:xfrm>
          <a:prstGeom prst="ellipse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A370F85-A45F-83CE-C750-328F31FCD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865125"/>
              </p:ext>
            </p:extLst>
          </p:nvPr>
        </p:nvGraphicFramePr>
        <p:xfrm>
          <a:off x="5423337" y="2711669"/>
          <a:ext cx="6520793" cy="389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C7442074-00F5-6C65-1A13-77458A33594F}"/>
              </a:ext>
            </a:extLst>
          </p:cNvPr>
          <p:cNvSpPr/>
          <p:nvPr/>
        </p:nvSpPr>
        <p:spPr>
          <a:xfrm>
            <a:off x="6001406" y="3762705"/>
            <a:ext cx="903889" cy="31531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55B592-D0CD-979C-6946-2502E42BF7DA}"/>
              </a:ext>
            </a:extLst>
          </p:cNvPr>
          <p:cNvSpPr/>
          <p:nvPr/>
        </p:nvSpPr>
        <p:spPr>
          <a:xfrm>
            <a:off x="5775433" y="4992416"/>
            <a:ext cx="1024759" cy="31531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5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61D0-C152-8D6F-41EA-F86F5987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9763034" cy="1687513"/>
          </a:xfrm>
        </p:spPr>
        <p:txBody>
          <a:bodyPr>
            <a:normAutofit fontScale="90000"/>
          </a:bodyPr>
          <a:lstStyle/>
          <a:p>
            <a:r>
              <a:rPr lang="en-US" dirty="0"/>
              <a:t>Radiotherapy at the Molecular Scale</a:t>
            </a:r>
          </a:p>
        </p:txBody>
      </p:sp>
      <p:pic>
        <p:nvPicPr>
          <p:cNvPr id="5" name="Content Placeholder 4" descr="DNA with solid fill">
            <a:extLst>
              <a:ext uri="{FF2B5EF4-FFF2-40B4-BE49-F238E27FC236}">
                <a16:creationId xmlns:a16="http://schemas.microsoft.com/office/drawing/2014/main" id="{65D875A9-0D0A-BABB-2E74-88E15AF08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009008">
            <a:off x="10150176" y="349823"/>
            <a:ext cx="1692000" cy="1692000"/>
          </a:xfrm>
        </p:spPr>
      </p:pic>
      <p:pic>
        <p:nvPicPr>
          <p:cNvPr id="7" name="Graphic 6" descr="DNA with solid fill">
            <a:extLst>
              <a:ext uri="{FF2B5EF4-FFF2-40B4-BE49-F238E27FC236}">
                <a16:creationId xmlns:a16="http://schemas.microsoft.com/office/drawing/2014/main" id="{BB5EA775-545C-65C4-77FE-175DCAF1F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0664" y="2417764"/>
            <a:ext cx="914400" cy="914400"/>
          </a:xfrm>
          <a:prstGeom prst="rect">
            <a:avLst/>
          </a:prstGeom>
        </p:spPr>
      </p:pic>
      <p:pic>
        <p:nvPicPr>
          <p:cNvPr id="8" name="Graphic 7" descr="DNA with solid fill">
            <a:extLst>
              <a:ext uri="{FF2B5EF4-FFF2-40B4-BE49-F238E27FC236}">
                <a16:creationId xmlns:a16="http://schemas.microsoft.com/office/drawing/2014/main" id="{BF8664A3-E925-0FFF-FFBE-44AAA8DE5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889602" y="3245838"/>
            <a:ext cx="1296000" cy="1296000"/>
          </a:xfrm>
          <a:prstGeom prst="rect">
            <a:avLst/>
          </a:prstGeom>
        </p:spPr>
      </p:pic>
      <p:pic>
        <p:nvPicPr>
          <p:cNvPr id="9" name="Graphic 8" descr="DNA with solid fill">
            <a:extLst>
              <a:ext uri="{FF2B5EF4-FFF2-40B4-BE49-F238E27FC236}">
                <a16:creationId xmlns:a16="http://schemas.microsoft.com/office/drawing/2014/main" id="{AD0C20CA-59C2-39E9-9985-BC5F01BC9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0664" y="4084638"/>
            <a:ext cx="914400" cy="914400"/>
          </a:xfrm>
          <a:prstGeom prst="rect">
            <a:avLst/>
          </a:prstGeom>
        </p:spPr>
      </p:pic>
      <p:pic>
        <p:nvPicPr>
          <p:cNvPr id="10" name="Graphic 9" descr="DNA with solid fill">
            <a:extLst>
              <a:ext uri="{FF2B5EF4-FFF2-40B4-BE49-F238E27FC236}">
                <a16:creationId xmlns:a16="http://schemas.microsoft.com/office/drawing/2014/main" id="{30CCCB08-244D-D77A-A036-AFE6359EE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0664" y="5751512"/>
            <a:ext cx="914400" cy="914400"/>
          </a:xfrm>
          <a:prstGeom prst="rect">
            <a:avLst/>
          </a:prstGeom>
        </p:spPr>
      </p:pic>
      <p:pic>
        <p:nvPicPr>
          <p:cNvPr id="11" name="Graphic 10" descr="DNA with solid fill">
            <a:extLst>
              <a:ext uri="{FF2B5EF4-FFF2-40B4-BE49-F238E27FC236}">
                <a16:creationId xmlns:a16="http://schemas.microsoft.com/office/drawing/2014/main" id="{B793B800-2F5C-5B7F-2270-33307B84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0664" y="4908549"/>
            <a:ext cx="914400" cy="9144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826F6CF6-D6CB-31F8-7185-7A25DEBE35CC}"/>
              </a:ext>
            </a:extLst>
          </p:cNvPr>
          <p:cNvSpPr/>
          <p:nvPr/>
        </p:nvSpPr>
        <p:spPr>
          <a:xfrm>
            <a:off x="757238" y="2971800"/>
            <a:ext cx="271462" cy="2794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683A83-7B25-C12C-224E-E99BB4D17654}"/>
              </a:ext>
            </a:extLst>
          </p:cNvPr>
          <p:cNvSpPr/>
          <p:nvPr/>
        </p:nvSpPr>
        <p:spPr>
          <a:xfrm>
            <a:off x="757238" y="5330825"/>
            <a:ext cx="271462" cy="2794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32A8D9-4E79-0D44-AC35-4E1ED24C342E}"/>
              </a:ext>
            </a:extLst>
          </p:cNvPr>
          <p:cNvCxnSpPr>
            <a:cxnSpLocks/>
          </p:cNvCxnSpPr>
          <p:nvPr/>
        </p:nvCxnSpPr>
        <p:spPr>
          <a:xfrm>
            <a:off x="1071564" y="3111500"/>
            <a:ext cx="2528888" cy="130175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xplosion 1 17">
            <a:extLst>
              <a:ext uri="{FF2B5EF4-FFF2-40B4-BE49-F238E27FC236}">
                <a16:creationId xmlns:a16="http://schemas.microsoft.com/office/drawing/2014/main" id="{E52C198D-396B-FE58-E784-B48C43FC212D}"/>
              </a:ext>
            </a:extLst>
          </p:cNvPr>
          <p:cNvSpPr/>
          <p:nvPr/>
        </p:nvSpPr>
        <p:spPr>
          <a:xfrm>
            <a:off x="3727378" y="4825236"/>
            <a:ext cx="813600" cy="550800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>
            <a:extLst>
              <a:ext uri="{FF2B5EF4-FFF2-40B4-BE49-F238E27FC236}">
                <a16:creationId xmlns:a16="http://schemas.microsoft.com/office/drawing/2014/main" id="{C4F3187F-0FBF-5379-EAAC-55BAC3AD44B6}"/>
              </a:ext>
            </a:extLst>
          </p:cNvPr>
          <p:cNvSpPr/>
          <p:nvPr/>
        </p:nvSpPr>
        <p:spPr>
          <a:xfrm>
            <a:off x="3727378" y="5445123"/>
            <a:ext cx="813600" cy="550800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1 19">
            <a:extLst>
              <a:ext uri="{FF2B5EF4-FFF2-40B4-BE49-F238E27FC236}">
                <a16:creationId xmlns:a16="http://schemas.microsoft.com/office/drawing/2014/main" id="{6AEBC613-34AC-5D27-27B4-234DCDA36BDE}"/>
              </a:ext>
            </a:extLst>
          </p:cNvPr>
          <p:cNvSpPr/>
          <p:nvPr/>
        </p:nvSpPr>
        <p:spPr>
          <a:xfrm>
            <a:off x="3721282" y="6030120"/>
            <a:ext cx="813164" cy="549273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B5778C-37E4-0AE8-20F3-359CF6068B2A}"/>
              </a:ext>
            </a:extLst>
          </p:cNvPr>
          <p:cNvSpPr/>
          <p:nvPr/>
        </p:nvSpPr>
        <p:spPr>
          <a:xfrm>
            <a:off x="2213951" y="5165721"/>
            <a:ext cx="360000" cy="36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0281727-0477-13FA-F059-F56FF5C3A841}"/>
              </a:ext>
            </a:extLst>
          </p:cNvPr>
          <p:cNvCxnSpPr>
            <a:cxnSpLocks/>
          </p:cNvCxnSpPr>
          <p:nvPr/>
        </p:nvCxnSpPr>
        <p:spPr>
          <a:xfrm flipV="1">
            <a:off x="1071564" y="5345721"/>
            <a:ext cx="1053849" cy="10257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ACF432-DC8F-FB64-A0FF-02CD635D17EE}"/>
              </a:ext>
            </a:extLst>
          </p:cNvPr>
          <p:cNvCxnSpPr>
            <a:cxnSpLocks/>
          </p:cNvCxnSpPr>
          <p:nvPr/>
        </p:nvCxnSpPr>
        <p:spPr>
          <a:xfrm flipV="1">
            <a:off x="2645172" y="5082351"/>
            <a:ext cx="955280" cy="18028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91F7B8-1057-5A55-491A-BFD9917EE62B}"/>
              </a:ext>
            </a:extLst>
          </p:cNvPr>
          <p:cNvCxnSpPr>
            <a:cxnSpLocks/>
          </p:cNvCxnSpPr>
          <p:nvPr/>
        </p:nvCxnSpPr>
        <p:spPr>
          <a:xfrm>
            <a:off x="2638423" y="5356716"/>
            <a:ext cx="1032241" cy="25351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406A49-D0D2-FE01-6922-72CED42634BD}"/>
              </a:ext>
            </a:extLst>
          </p:cNvPr>
          <p:cNvCxnSpPr>
            <a:cxnSpLocks/>
          </p:cNvCxnSpPr>
          <p:nvPr/>
        </p:nvCxnSpPr>
        <p:spPr>
          <a:xfrm>
            <a:off x="2638423" y="5479229"/>
            <a:ext cx="1032241" cy="83983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BD27ADC-159F-4630-AF63-2B42973577F0}"/>
              </a:ext>
            </a:extLst>
          </p:cNvPr>
          <p:cNvSpPr txBox="1"/>
          <p:nvPr/>
        </p:nvSpPr>
        <p:spPr>
          <a:xfrm>
            <a:off x="68013" y="3431660"/>
            <a:ext cx="174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 damage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CD4EA1-4CD3-F15E-0649-E128DBA4C873}"/>
              </a:ext>
            </a:extLst>
          </p:cNvPr>
          <p:cNvSpPr txBox="1"/>
          <p:nvPr/>
        </p:nvSpPr>
        <p:spPr>
          <a:xfrm>
            <a:off x="225796" y="5720523"/>
            <a:ext cx="126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Indirect damage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EA97FF-6AB5-7AE6-943B-F982AC7AA39F}"/>
              </a:ext>
            </a:extLst>
          </p:cNvPr>
          <p:cNvSpPr txBox="1"/>
          <p:nvPr/>
        </p:nvSpPr>
        <p:spPr>
          <a:xfrm>
            <a:off x="1896396" y="471301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626EF-AF6C-A862-BB9B-62899739245F}"/>
              </a:ext>
            </a:extLst>
          </p:cNvPr>
          <p:cNvSpPr txBox="1"/>
          <p:nvPr/>
        </p:nvSpPr>
        <p:spPr>
          <a:xfrm>
            <a:off x="2605390" y="6001604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F7ADAF-A371-82F9-9B31-ACB1695E3BCD}"/>
              </a:ext>
            </a:extLst>
          </p:cNvPr>
          <p:cNvSpPr txBox="1"/>
          <p:nvPr/>
        </p:nvSpPr>
        <p:spPr>
          <a:xfrm>
            <a:off x="3173756" y="519803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5212F2-B71C-6F33-4143-C4DA573D4CF0}"/>
              </a:ext>
            </a:extLst>
          </p:cNvPr>
          <p:cNvSpPr txBox="1"/>
          <p:nvPr/>
        </p:nvSpPr>
        <p:spPr>
          <a:xfrm>
            <a:off x="2964946" y="473549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OH</a:t>
            </a:r>
            <a:r>
              <a:rPr lang="en-US" baseline="30000" dirty="0"/>
              <a:t>-</a:t>
            </a: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A3CA4D8-33A5-E85C-BA50-8B81DBDFA791}"/>
              </a:ext>
            </a:extLst>
          </p:cNvPr>
          <p:cNvSpPr/>
          <p:nvPr/>
        </p:nvSpPr>
        <p:spPr>
          <a:xfrm>
            <a:off x="3360942" y="2773362"/>
            <a:ext cx="1481297" cy="105409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6D12025-971B-995B-B8DA-8955577B3F62}"/>
              </a:ext>
            </a:extLst>
          </p:cNvPr>
          <p:cNvSpPr/>
          <p:nvPr/>
        </p:nvSpPr>
        <p:spPr>
          <a:xfrm>
            <a:off x="6575274" y="2839038"/>
            <a:ext cx="4340375" cy="21600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A6AE46-8D1D-FDCF-635C-4826A3EF0FD0}"/>
              </a:ext>
            </a:extLst>
          </p:cNvPr>
          <p:cNvCxnSpPr>
            <a:cxnSpLocks/>
            <a:stCxn id="38" idx="7"/>
            <a:endCxn id="39" idx="1"/>
          </p:cNvCxnSpPr>
          <p:nvPr/>
        </p:nvCxnSpPr>
        <p:spPr>
          <a:xfrm>
            <a:off x="4625308" y="2927731"/>
            <a:ext cx="2585599" cy="22763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A08B59A-D31E-CDFF-684C-CBC5EA96EB05}"/>
              </a:ext>
            </a:extLst>
          </p:cNvPr>
          <p:cNvCxnSpPr>
            <a:cxnSpLocks/>
            <a:stCxn id="38" idx="5"/>
            <a:endCxn id="39" idx="3"/>
          </p:cNvCxnSpPr>
          <p:nvPr/>
        </p:nvCxnSpPr>
        <p:spPr>
          <a:xfrm>
            <a:off x="4625308" y="3673092"/>
            <a:ext cx="2585599" cy="100962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 descr="DNA with solid fill">
            <a:extLst>
              <a:ext uri="{FF2B5EF4-FFF2-40B4-BE49-F238E27FC236}">
                <a16:creationId xmlns:a16="http://schemas.microsoft.com/office/drawing/2014/main" id="{AE490ECF-CFCD-0C0B-FDEE-FB4FD5302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0664" y="3289298"/>
            <a:ext cx="914400" cy="914400"/>
          </a:xfrm>
          <a:prstGeom prst="rect">
            <a:avLst/>
          </a:prstGeom>
        </p:spPr>
      </p:pic>
      <p:pic>
        <p:nvPicPr>
          <p:cNvPr id="46" name="Graphic 45" descr="DNA with solid fill">
            <a:extLst>
              <a:ext uri="{FF2B5EF4-FFF2-40B4-BE49-F238E27FC236}">
                <a16:creationId xmlns:a16="http://schemas.microsoft.com/office/drawing/2014/main" id="{E492A08E-88ED-76C7-4A43-27A7D8A9F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080345" y="3241675"/>
            <a:ext cx="1296000" cy="1296000"/>
          </a:xfrm>
          <a:prstGeom prst="rect">
            <a:avLst/>
          </a:prstGeom>
        </p:spPr>
      </p:pic>
      <p:pic>
        <p:nvPicPr>
          <p:cNvPr id="47" name="Graphic 46" descr="DNA with solid fill">
            <a:extLst>
              <a:ext uri="{FF2B5EF4-FFF2-40B4-BE49-F238E27FC236}">
                <a16:creationId xmlns:a16="http://schemas.microsoft.com/office/drawing/2014/main" id="{83FAAEE1-3577-C4BB-665C-25A634578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9271088" y="3237512"/>
            <a:ext cx="1296000" cy="1296000"/>
          </a:xfrm>
          <a:prstGeom prst="rect">
            <a:avLst/>
          </a:prstGeom>
        </p:spPr>
      </p:pic>
      <p:sp>
        <p:nvSpPr>
          <p:cNvPr id="50" name="Explosion 1 49">
            <a:extLst>
              <a:ext uri="{FF2B5EF4-FFF2-40B4-BE49-F238E27FC236}">
                <a16:creationId xmlns:a16="http://schemas.microsoft.com/office/drawing/2014/main" id="{A3A7C539-12AE-A3B8-AE86-C12CE31A6308}"/>
              </a:ext>
            </a:extLst>
          </p:cNvPr>
          <p:cNvSpPr/>
          <p:nvPr/>
        </p:nvSpPr>
        <p:spPr>
          <a:xfrm>
            <a:off x="7177650" y="3475092"/>
            <a:ext cx="576000" cy="396000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xplosion 1 50">
            <a:extLst>
              <a:ext uri="{FF2B5EF4-FFF2-40B4-BE49-F238E27FC236}">
                <a16:creationId xmlns:a16="http://schemas.microsoft.com/office/drawing/2014/main" id="{BD423D4C-F840-931B-7190-6609DABA7F18}"/>
              </a:ext>
            </a:extLst>
          </p:cNvPr>
          <p:cNvSpPr/>
          <p:nvPr/>
        </p:nvSpPr>
        <p:spPr>
          <a:xfrm>
            <a:off x="9716800" y="3440553"/>
            <a:ext cx="576000" cy="396000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xplosion 1 51">
            <a:extLst>
              <a:ext uri="{FF2B5EF4-FFF2-40B4-BE49-F238E27FC236}">
                <a16:creationId xmlns:a16="http://schemas.microsoft.com/office/drawing/2014/main" id="{4678D967-8677-B6CA-4423-432FEF5B9FD5}"/>
              </a:ext>
            </a:extLst>
          </p:cNvPr>
          <p:cNvSpPr/>
          <p:nvPr/>
        </p:nvSpPr>
        <p:spPr>
          <a:xfrm>
            <a:off x="9618721" y="3893837"/>
            <a:ext cx="576000" cy="396000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xplosion 1 52">
            <a:extLst>
              <a:ext uri="{FF2B5EF4-FFF2-40B4-BE49-F238E27FC236}">
                <a16:creationId xmlns:a16="http://schemas.microsoft.com/office/drawing/2014/main" id="{F9967FCB-18D0-5F38-9A13-67F3CBC8E1A6}"/>
              </a:ext>
            </a:extLst>
          </p:cNvPr>
          <p:cNvSpPr/>
          <p:nvPr/>
        </p:nvSpPr>
        <p:spPr>
          <a:xfrm>
            <a:off x="8632053" y="3749837"/>
            <a:ext cx="396000" cy="288000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833E36F2-50B9-E19D-B852-2C11E5A10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716342"/>
              </p:ext>
            </p:extLst>
          </p:nvPr>
        </p:nvGraphicFramePr>
        <p:xfrm>
          <a:off x="5357812" y="5197038"/>
          <a:ext cx="6674714" cy="1483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337357">
                  <a:extLst>
                    <a:ext uri="{9D8B030D-6E8A-4147-A177-3AD203B41FA5}">
                      <a16:colId xmlns:a16="http://schemas.microsoft.com/office/drawing/2014/main" val="3952603855"/>
                    </a:ext>
                  </a:extLst>
                </a:gridCol>
                <a:gridCol w="3337357">
                  <a:extLst>
                    <a:ext uri="{9D8B030D-6E8A-4147-A177-3AD203B41FA5}">
                      <a16:colId xmlns:a16="http://schemas.microsoft.com/office/drawing/2014/main" val="15328998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DNA Lesion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per cell per Gray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209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Base 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 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53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Single-strand break (SSB)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103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Double-strand break (DSB)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721023"/>
                  </a:ext>
                </a:extLst>
              </a:tr>
            </a:tbl>
          </a:graphicData>
        </a:graphic>
      </p:graphicFrame>
      <p:sp>
        <p:nvSpPr>
          <p:cNvPr id="17" name="Explosion 1 16">
            <a:extLst>
              <a:ext uri="{FF2B5EF4-FFF2-40B4-BE49-F238E27FC236}">
                <a16:creationId xmlns:a16="http://schemas.microsoft.com/office/drawing/2014/main" id="{FD44A171-5024-5478-CD9D-FC6F45A05AE8}"/>
              </a:ext>
            </a:extLst>
          </p:cNvPr>
          <p:cNvSpPr/>
          <p:nvPr/>
        </p:nvSpPr>
        <p:spPr>
          <a:xfrm>
            <a:off x="3670664" y="2971800"/>
            <a:ext cx="914400" cy="666753"/>
          </a:xfrm>
          <a:prstGeom prst="irregularSeal1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5999-AE91-8BF1-2595-AD8B997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8945198" cy="1687513"/>
          </a:xfrm>
        </p:spPr>
        <p:txBody>
          <a:bodyPr>
            <a:normAutofit fontScale="90000"/>
          </a:bodyPr>
          <a:lstStyle/>
          <a:p>
            <a:r>
              <a:rPr lang="en-US" dirty="0"/>
              <a:t>Radiotherapy at the Cellular Scale</a:t>
            </a:r>
          </a:p>
        </p:txBody>
      </p:sp>
      <p:pic>
        <p:nvPicPr>
          <p:cNvPr id="5" name="Content Placeholder 4" descr="Germ with solid fill">
            <a:extLst>
              <a:ext uri="{FF2B5EF4-FFF2-40B4-BE49-F238E27FC236}">
                <a16:creationId xmlns:a16="http://schemas.microsoft.com/office/drawing/2014/main" id="{B42D2616-22E4-A4F3-964C-729DEAC9D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5448" y="360638"/>
            <a:ext cx="1692000" cy="1692000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56BFA8-1299-A850-658B-3AA8E8CAE691}"/>
              </a:ext>
            </a:extLst>
          </p:cNvPr>
          <p:cNvSpPr/>
          <p:nvPr/>
        </p:nvSpPr>
        <p:spPr>
          <a:xfrm>
            <a:off x="484552" y="2749550"/>
            <a:ext cx="2915873" cy="374332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Cell Irradiation</a:t>
            </a:r>
          </a:p>
          <a:p>
            <a:pPr algn="ctr"/>
            <a:endParaRPr lang="en-GB" b="1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DNA damage occurs within the nucleus after irradiation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Cells activate DNA repair mechanisms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Several options available for cell outcome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14441FD-5AC7-C478-0440-E83A98129A41}"/>
              </a:ext>
            </a:extLst>
          </p:cNvPr>
          <p:cNvSpPr/>
          <p:nvPr/>
        </p:nvSpPr>
        <p:spPr>
          <a:xfrm rot="16200000">
            <a:off x="7451945" y="-478052"/>
            <a:ext cx="1027905" cy="748311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9C90FFE-B3EC-F9BE-4D65-C74DB551628B}"/>
              </a:ext>
            </a:extLst>
          </p:cNvPr>
          <p:cNvSpPr/>
          <p:nvPr/>
        </p:nvSpPr>
        <p:spPr>
          <a:xfrm rot="16200000">
            <a:off x="7122136" y="1907563"/>
            <a:ext cx="1687512" cy="748311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A19336-FD8F-94C3-3996-55926656F491}"/>
              </a:ext>
            </a:extLst>
          </p:cNvPr>
          <p:cNvCxnSpPr>
            <a:cxnSpLocks/>
          </p:cNvCxnSpPr>
          <p:nvPr/>
        </p:nvCxnSpPr>
        <p:spPr>
          <a:xfrm flipV="1">
            <a:off x="3400425" y="3429000"/>
            <a:ext cx="709120" cy="60697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221F26-95D1-25D3-50FD-BE9401A00C8E}"/>
              </a:ext>
            </a:extLst>
          </p:cNvPr>
          <p:cNvCxnSpPr>
            <a:cxnSpLocks/>
          </p:cNvCxnSpPr>
          <p:nvPr/>
        </p:nvCxnSpPr>
        <p:spPr>
          <a:xfrm>
            <a:off x="3400425" y="5139559"/>
            <a:ext cx="709120" cy="441434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E25C92-72FA-FD6D-D39F-6CF56219E260}"/>
              </a:ext>
            </a:extLst>
          </p:cNvPr>
          <p:cNvSpPr txBox="1"/>
          <p:nvPr/>
        </p:nvSpPr>
        <p:spPr>
          <a:xfrm>
            <a:off x="4414836" y="2871787"/>
            <a:ext cx="707231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Successful DNA Repair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Cell continues with full functionality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C151FC-1DD8-AE44-396A-FC8D4E4ED6F2}"/>
              </a:ext>
            </a:extLst>
          </p:cNvPr>
          <p:cNvSpPr txBox="1"/>
          <p:nvPr/>
        </p:nvSpPr>
        <p:spPr>
          <a:xfrm>
            <a:off x="4414835" y="4972009"/>
            <a:ext cx="707231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Unsuccessful DNA Repair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Mutation and unregulated cell division - cancer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Irreversible cell dormancy – senescence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Programmed cell death - apoptosis</a:t>
            </a:r>
          </a:p>
        </p:txBody>
      </p:sp>
    </p:spTree>
    <p:extLst>
      <p:ext uri="{BB962C8B-B14F-4D97-AF65-F5344CB8AC3E}">
        <p14:creationId xmlns:p14="http://schemas.microsoft.com/office/powerpoint/2010/main" val="172014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8983F-809B-1297-2E5B-7F6D80C8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Novel Radiotherapy - VHEE</a:t>
            </a:r>
          </a:p>
        </p:txBody>
      </p:sp>
      <p:pic>
        <p:nvPicPr>
          <p:cNvPr id="6146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8ED67D8-8414-557F-B816-E20A8313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0612" y="439783"/>
            <a:ext cx="4274419" cy="272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95446CC3-8669-4608-8BCD-BB7E67DDD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8998"/>
            <a:ext cx="6095998" cy="3429001"/>
            <a:chOff x="6096002" y="-9073"/>
            <a:chExt cx="6095998" cy="6867073"/>
          </a:xfrm>
        </p:grpSpPr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D4CDE60B-6485-40E2-8B73-7017D308D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57" name="Rectangle 6156">
              <a:extLst>
                <a:ext uri="{FF2B5EF4-FFF2-40B4-BE49-F238E27FC236}">
                  <a16:creationId xmlns:a16="http://schemas.microsoft.com/office/drawing/2014/main" id="{91E46894-05A2-44C1-B87E-B5E1B0A1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4" name="Picture 3" descr="A graph of 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062F670B-DC5E-9861-943A-0F29EF8B8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4" r="1"/>
          <a:stretch/>
        </p:blipFill>
        <p:spPr>
          <a:xfrm>
            <a:off x="6815138" y="3693276"/>
            <a:ext cx="5119971" cy="272494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127C79-0FFF-D80F-E99F-EAFA380D6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3523772"/>
            <a:ext cx="5846181" cy="32343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500"/>
              <a:t>Very High Energy Electron radiotherapy will use 100-250 MeV electrons to treat cancer. Key advantages: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/>
              <a:t>Increased range in tissue – can treat deep-seated tumours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/>
              <a:t>Reduced lateral beam spread – lower dose delivered to healthy tissue surrounding a tumour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/>
              <a:t>Insensitivity to inhomogeneities – changes in tissue density do not affect dose delivery as for protons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/>
              <a:t>Similar DNA damage rates compared with established radiotherapy modalities – measured relative biological effect of 1.1-1.2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8A301-C5D6-9E3A-5966-836CBC26892F}"/>
              </a:ext>
            </a:extLst>
          </p:cNvPr>
          <p:cNvSpPr txBox="1"/>
          <p:nvPr/>
        </p:nvSpPr>
        <p:spPr>
          <a:xfrm>
            <a:off x="11275031" y="365125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9462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8983F-809B-1297-2E5B-7F6D80C8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Novel Radiotherapy - VHEE</a:t>
            </a: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95446CC3-8669-4608-8BCD-BB7E67DDD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8998"/>
            <a:ext cx="6095998" cy="3429001"/>
            <a:chOff x="6096002" y="-9073"/>
            <a:chExt cx="6095998" cy="6867073"/>
          </a:xfrm>
        </p:grpSpPr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D4CDE60B-6485-40E2-8B73-7017D308D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157" name="Rectangle 6156">
              <a:extLst>
                <a:ext uri="{FF2B5EF4-FFF2-40B4-BE49-F238E27FC236}">
                  <a16:creationId xmlns:a16="http://schemas.microsoft.com/office/drawing/2014/main" id="{91E46894-05A2-44C1-B87E-B5E1B0A1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8194" name="Picture 2" descr="Text Box">
            <a:extLst>
              <a:ext uri="{FF2B5EF4-FFF2-40B4-BE49-F238E27FC236}">
                <a16:creationId xmlns:a16="http://schemas.microsoft.com/office/drawing/2014/main" id="{8DF4D41F-B878-8E90-BB50-20B1193D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578475"/>
            <a:ext cx="76581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B940AA-2B88-7458-A894-F24DAA4C2EAE}"/>
              </a:ext>
            </a:extLst>
          </p:cNvPr>
          <p:cNvSpPr txBox="1">
            <a:spLocks/>
          </p:cNvSpPr>
          <p:nvPr/>
        </p:nvSpPr>
        <p:spPr>
          <a:xfrm>
            <a:off x="127000" y="3523772"/>
            <a:ext cx="5846181" cy="323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500" dirty="0"/>
              <a:t>Very High Energy Electron radiotherapy will use 100-250 MeV electrons to treat cancer. Key advantages: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 dirty="0"/>
              <a:t>Increased range in tissue – can treat deep-seated tumours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 dirty="0"/>
              <a:t>Reduced lateral beam spread – lower dose delivered to healthy tissue surrounding a tumour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 dirty="0"/>
              <a:t>Insensitivity to inhomogeneities – changes in tissue density do not affect dose delivery as for protons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 dirty="0"/>
              <a:t>Similar DNA damage rates compared with established radiotherapy modalities – measured relative biological effect of 1.1-1.2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DDBA4-9058-B456-0AC5-E414276A411F}"/>
              </a:ext>
            </a:extLst>
          </p:cNvPr>
          <p:cNvSpPr txBox="1"/>
          <p:nvPr/>
        </p:nvSpPr>
        <p:spPr>
          <a:xfrm>
            <a:off x="6308708" y="5957755"/>
            <a:ext cx="574828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Aft>
                <a:spcPts val="1200"/>
              </a:spcAft>
            </a:pPr>
            <a:r>
              <a:rPr lang="en-GB" sz="11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Lagzda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A. </a:t>
            </a:r>
            <a:r>
              <a:rPr lang="en-GB" sz="11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et al.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Influence of heterogeneous media on Very High Energy Electron (VHEE) dose penetration and a Monte Carlo-based comparison with existing radiotherapy modalities. </a:t>
            </a:r>
            <a:r>
              <a:rPr lang="en-GB" sz="11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Nucl</a:t>
            </a:r>
            <a:r>
              <a:rPr lang="en-GB" sz="11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 Instruments Methods Phys. Res. Sect. B. </a:t>
            </a:r>
            <a:r>
              <a:rPr lang="en-GB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482 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70-81 (2020)</a:t>
            </a:r>
            <a:endParaRPr lang="en-GB" sz="12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E94957B1-49F6-19FF-653F-CB05FF7D4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358" y="1108685"/>
            <a:ext cx="6080822" cy="374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1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0" name="Rectangle 8199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2" name="Rectangle 8201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8983F-809B-1297-2E5B-7F6D80C8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Novel Radiotherapy - VHEE</a:t>
            </a:r>
            <a:endParaRPr lang="en-US"/>
          </a:p>
        </p:txBody>
      </p:sp>
      <p:grpSp>
        <p:nvGrpSpPr>
          <p:cNvPr id="8204" name="Group 8203">
            <a:extLst>
              <a:ext uri="{FF2B5EF4-FFF2-40B4-BE49-F238E27FC236}">
                <a16:creationId xmlns:a16="http://schemas.microsoft.com/office/drawing/2014/main" id="{95446CC3-8669-4608-8BCD-BB7E67DDD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8998"/>
            <a:ext cx="6095998" cy="3429001"/>
            <a:chOff x="6096002" y="-9073"/>
            <a:chExt cx="6095998" cy="6867073"/>
          </a:xfrm>
        </p:grpSpPr>
        <p:sp>
          <p:nvSpPr>
            <p:cNvPr id="8205" name="Rectangle 8204">
              <a:extLst>
                <a:ext uri="{FF2B5EF4-FFF2-40B4-BE49-F238E27FC236}">
                  <a16:creationId xmlns:a16="http://schemas.microsoft.com/office/drawing/2014/main" id="{D4CDE60B-6485-40E2-8B73-7017D308D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06" name="Rectangle 8205">
              <a:extLst>
                <a:ext uri="{FF2B5EF4-FFF2-40B4-BE49-F238E27FC236}">
                  <a16:creationId xmlns:a16="http://schemas.microsoft.com/office/drawing/2014/main" id="{91E46894-05A2-44C1-B87E-B5E1B0A1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2DF19-E7F0-9C87-63AA-B4CE5F0B5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3523772"/>
            <a:ext cx="5846181" cy="32343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500"/>
              <a:t>Very High Energy Electron radiotherapy will use 100-250 MeV electrons to treat cancer. Key advantages: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/>
              <a:t>Increased range in tissue – can treat deep-seated tumours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/>
              <a:t>Reduced lateral beam spread – lower dose delivered to healthy tissue surrounding a tumour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/>
              <a:t>Insensitivity to inhomogeneities – changes in tissue density do not affect dose delivery as for protons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500"/>
              <a:t>Similar DNA damage rates compared with established radiotherapy modalities – measured relative biological effect of 1.1-1.2</a:t>
            </a:r>
          </a:p>
        </p:txBody>
      </p:sp>
      <p:pic>
        <p:nvPicPr>
          <p:cNvPr id="8194" name="Picture 2" descr="Text Box">
            <a:extLst>
              <a:ext uri="{FF2B5EF4-FFF2-40B4-BE49-F238E27FC236}">
                <a16:creationId xmlns:a16="http://schemas.microsoft.com/office/drawing/2014/main" id="{8DF4D41F-B878-8E90-BB50-20B1193D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578475"/>
            <a:ext cx="76581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BE49D661-4AE5-DAED-995A-2C0CF6BC55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8"/>
          <a:stretch/>
        </p:blipFill>
        <p:spPr>
          <a:xfrm>
            <a:off x="6568196" y="815607"/>
            <a:ext cx="5077675" cy="43029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0836AA5-693B-E17E-26B0-988841CAA4AA}"/>
              </a:ext>
            </a:extLst>
          </p:cNvPr>
          <p:cNvSpPr/>
          <p:nvPr/>
        </p:nvSpPr>
        <p:spPr>
          <a:xfrm>
            <a:off x="9066168" y="1580140"/>
            <a:ext cx="2579703" cy="106846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8B48D7-1933-B139-756D-C720E0E3358E}"/>
              </a:ext>
            </a:extLst>
          </p:cNvPr>
          <p:cNvSpPr/>
          <p:nvPr/>
        </p:nvSpPr>
        <p:spPr>
          <a:xfrm>
            <a:off x="11004331" y="1040525"/>
            <a:ext cx="399393" cy="430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DB257-99D5-760B-5203-082A18D74318}"/>
              </a:ext>
            </a:extLst>
          </p:cNvPr>
          <p:cNvSpPr txBox="1"/>
          <p:nvPr/>
        </p:nvSpPr>
        <p:spPr>
          <a:xfrm>
            <a:off x="6342992" y="6118622"/>
            <a:ext cx="56020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Small, K. </a:t>
            </a:r>
            <a:r>
              <a:rPr lang="en-GB" sz="11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et al.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Evaluating very high energy electron RBE from nanodosimetric pBR322 plasmid DNA damage. </a:t>
            </a:r>
            <a:r>
              <a:rPr lang="en-GB" sz="1100" i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Sci. Rep.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100" b="1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11</a:t>
            </a:r>
            <a:r>
              <a:rPr lang="en-GB" sz="11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3341 (2021) </a:t>
            </a:r>
          </a:p>
        </p:txBody>
      </p:sp>
    </p:spTree>
    <p:extLst>
      <p:ext uri="{BB962C8B-B14F-4D97-AF65-F5344CB8AC3E}">
        <p14:creationId xmlns:p14="http://schemas.microsoft.com/office/powerpoint/2010/main" val="400585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DB3B-A121-FAB2-8008-2DBDE48BA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9857627" cy="1687513"/>
          </a:xfrm>
        </p:spPr>
        <p:txBody>
          <a:bodyPr>
            <a:normAutofit/>
          </a:bodyPr>
          <a:lstStyle/>
          <a:p>
            <a:r>
              <a:rPr lang="en-US" dirty="0"/>
              <a:t>Novel Radiotherapy - FLASH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C0E96-CF99-51D2-80E9-CC65395C02C8}"/>
              </a:ext>
            </a:extLst>
          </p:cNvPr>
          <p:cNvSpPr txBox="1"/>
          <p:nvPr/>
        </p:nvSpPr>
        <p:spPr>
          <a:xfrm>
            <a:off x="484552" y="2657475"/>
            <a:ext cx="63305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FLASH-RT – Radiotherapy dose delivered in </a:t>
            </a:r>
            <a:r>
              <a:rPr lang="en-GB" sz="2000" dirty="0" err="1"/>
              <a:t>ms</a:t>
            </a:r>
            <a:r>
              <a:rPr lang="en-GB" sz="2000" dirty="0"/>
              <a:t>/us/ns timescales, rather than minute timescales for conventional radiotherapy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Consistently shown to significantly reduce radiation-induced side effects in healthy tissue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Electrons are light and charged – ideal for FLASH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Combining VHEE and FLASH could mean an effective, patient-friendly cancer treatment</a:t>
            </a:r>
          </a:p>
        </p:txBody>
      </p:sp>
      <p:pic>
        <p:nvPicPr>
          <p:cNvPr id="1024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62EC27-D45C-5A05-1EDD-93F817080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8"/>
          <a:stretch/>
        </p:blipFill>
        <p:spPr bwMode="auto">
          <a:xfrm>
            <a:off x="7805373" y="2335212"/>
            <a:ext cx="3902075" cy="49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 descr="Collision with solid fill">
            <a:extLst>
              <a:ext uri="{FF2B5EF4-FFF2-40B4-BE49-F238E27FC236}">
                <a16:creationId xmlns:a16="http://schemas.microsoft.com/office/drawing/2014/main" id="{04E3B836-0006-C231-1801-B1F08D2EE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5448" y="360638"/>
            <a:ext cx="1692000" cy="169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9072A7-ABCF-543D-FCA9-8871066F4A2E}"/>
              </a:ext>
            </a:extLst>
          </p:cNvPr>
          <p:cNvSpPr txBox="1"/>
          <p:nvPr/>
        </p:nvSpPr>
        <p:spPr>
          <a:xfrm rot="5400000">
            <a:off x="10783614" y="3524026"/>
            <a:ext cx="168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Conventional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7383A-35F5-08CB-8411-9F3BD7055326}"/>
              </a:ext>
            </a:extLst>
          </p:cNvPr>
          <p:cNvSpPr txBox="1"/>
          <p:nvPr/>
        </p:nvSpPr>
        <p:spPr>
          <a:xfrm rot="5400000">
            <a:off x="11165000" y="5728241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FLASH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8E7E0-DBCE-CCF2-1ABC-172A31DDC2C5}"/>
              </a:ext>
            </a:extLst>
          </p:cNvPr>
          <p:cNvSpPr txBox="1"/>
          <p:nvPr/>
        </p:nvSpPr>
        <p:spPr>
          <a:xfrm>
            <a:off x="231228" y="644813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en-GB" sz="1100" dirty="0" err="1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Vozenin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M. C. </a:t>
            </a:r>
            <a:r>
              <a:rPr lang="en-GB" sz="1100" i="1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et al.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 The advantage of FLASH radiotherapy confirmed in mini-pig and cat-cancer patients. </a:t>
            </a:r>
            <a:r>
              <a:rPr lang="en-GB" sz="1100" i="1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Clin. Cancer Res.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 </a:t>
            </a:r>
            <a:r>
              <a:rPr lang="en-GB" sz="1100" b="1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25</a:t>
            </a:r>
            <a:r>
              <a:rPr lang="en-GB" sz="1100" dirty="0">
                <a:solidFill>
                  <a:srgbClr val="222222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 35–42 (2018). </a:t>
            </a:r>
            <a:endParaRPr lang="en-GB" sz="12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99093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23578</TotalTime>
  <Words>1455</Words>
  <Application>Microsoft Macintosh PowerPoint</Application>
  <PresentationFormat>Widescreen</PresentationFormat>
  <Paragraphs>204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Avenir Next LT Pro</vt:lpstr>
      <vt:lpstr>Bahnschrift</vt:lpstr>
      <vt:lpstr>MatrixVTI</vt:lpstr>
      <vt:lpstr>VHEE-FLASH Radiotherapy: Particle Physics, Medicine and Everything Inbetween</vt:lpstr>
      <vt:lpstr>How I got here…</vt:lpstr>
      <vt:lpstr>Cancer in the North West</vt:lpstr>
      <vt:lpstr>Radiotherapy at the Molecular Scale</vt:lpstr>
      <vt:lpstr>Radiotherapy at the Cellular Scale</vt:lpstr>
      <vt:lpstr>Novel Radiotherapy - VHEE</vt:lpstr>
      <vt:lpstr>Novel Radiotherapy - VHEE</vt:lpstr>
      <vt:lpstr>Novel Radiotherapy - VHEE</vt:lpstr>
      <vt:lpstr>Novel Radiotherapy - FLASH</vt:lpstr>
      <vt:lpstr>Radiotherapy at CLARA</vt:lpstr>
      <vt:lpstr>Radiotherapy at CLARA</vt:lpstr>
      <vt:lpstr>Moving Forward – Beam Characterisation and Focusing</vt:lpstr>
      <vt:lpstr>Moving Forward – Beam Characterisation and Focusing</vt:lpstr>
      <vt:lpstr>Moving Forward – Cell Irradiation</vt:lpstr>
      <vt:lpstr>Moving Forward – Tumour Environment</vt:lpstr>
      <vt:lpstr>Conclusions</vt:lpstr>
      <vt:lpstr>Acknowledgements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VHEE Radiotherapy: Particle Physics, Medicine and Everything Inbetween</dc:title>
  <dc:creator>Kristina Small</dc:creator>
  <cp:lastModifiedBy>Kristina Small</cp:lastModifiedBy>
  <cp:revision>10</cp:revision>
  <dcterms:created xsi:type="dcterms:W3CDTF">2024-06-24T13:33:42Z</dcterms:created>
  <dcterms:modified xsi:type="dcterms:W3CDTF">2024-09-20T14:19:56Z</dcterms:modified>
</cp:coreProperties>
</file>