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3" r:id="rId2"/>
  </p:sldMasterIdLst>
  <p:notesMasterIdLst>
    <p:notesMasterId r:id="rId26"/>
  </p:notesMasterIdLst>
  <p:sldIdLst>
    <p:sldId id="256" r:id="rId3"/>
    <p:sldId id="257" r:id="rId4"/>
    <p:sldId id="259" r:id="rId5"/>
    <p:sldId id="258" r:id="rId6"/>
    <p:sldId id="311" r:id="rId7"/>
    <p:sldId id="260" r:id="rId8"/>
    <p:sldId id="262" r:id="rId9"/>
    <p:sldId id="261" r:id="rId10"/>
    <p:sldId id="309" r:id="rId11"/>
    <p:sldId id="269" r:id="rId12"/>
    <p:sldId id="266" r:id="rId13"/>
    <p:sldId id="263" r:id="rId14"/>
    <p:sldId id="312" r:id="rId15"/>
    <p:sldId id="268" r:id="rId16"/>
    <p:sldId id="313" r:id="rId17"/>
    <p:sldId id="267" r:id="rId18"/>
    <p:sldId id="314" r:id="rId19"/>
    <p:sldId id="307" r:id="rId20"/>
    <p:sldId id="265" r:id="rId21"/>
    <p:sldId id="304" r:id="rId22"/>
    <p:sldId id="305" r:id="rId23"/>
    <p:sldId id="316" r:id="rId24"/>
    <p:sldId id="3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2D5D38-F9C5-54BD-50A5-AA6B4C99287A}" name="Boogert, Stewart (-,DL,-)" initials="SB" userId="S::Stewart.Boogert@cockcroft.ac.uk::137aa1b6-50ef-46da-bfaf-e4526a16d0b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1012"/>
    <a:srgbClr val="0054A6"/>
    <a:srgbClr val="A5A5A5"/>
    <a:srgbClr val="636363"/>
    <a:srgbClr val="264478"/>
    <a:srgbClr val="5B9BD5"/>
    <a:srgbClr val="2E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259"/>
    <p:restoredTop sz="96301"/>
  </p:normalViewPr>
  <p:slideViewPr>
    <p:cSldViewPr snapToGrid="0">
      <p:cViewPr varScale="1">
        <p:scale>
          <a:sx n="105" d="100"/>
          <a:sy n="105" d="100"/>
        </p:scale>
        <p:origin x="200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E1EDA-A101-7B44-A004-5DDD922E1F8D}" type="datetimeFigureOut">
              <a:rPr lang="en-US" smtClean="0"/>
              <a:t>9/20/24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392EA-F533-AF43-88D8-A5D1A3417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09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392EA-F533-AF43-88D8-A5D1A3417E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43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Crystal ball but actually what the most important ball to look at?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392EA-F533-AF43-88D8-A5D1A3417E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25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Crystal ball but actually what the most important ball to look at?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392EA-F533-AF43-88D8-A5D1A3417E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62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392EA-F533-AF43-88D8-A5D1A3417E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69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392EA-F533-AF43-88D8-A5D1A3417E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74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he Cockcroft Institute">
            <a:extLst>
              <a:ext uri="{FF2B5EF4-FFF2-40B4-BE49-F238E27FC236}">
                <a16:creationId xmlns:a16="http://schemas.microsoft.com/office/drawing/2014/main" id="{AC675E12-341E-6A02-D8C5-C0E869E1002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1" r="15260" b="30601"/>
          <a:stretch/>
        </p:blipFill>
        <p:spPr bwMode="auto">
          <a:xfrm>
            <a:off x="5633357" y="4539343"/>
            <a:ext cx="6558643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72078F-AEFE-5A04-3559-D536D8AB2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A4270-FE5C-C1B4-CFD3-28DAE1356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52618"/>
            <a:ext cx="9144000" cy="150922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D3590-4D52-4D12-C631-4573C12D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D8B38-0B0F-ABE5-069B-EF41C7CF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7FA30-5EC9-F0DE-48BD-8AD4EC6F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5C49A2E-19EA-1418-0FC3-2BF5EE21237F}"/>
              </a:ext>
            </a:extLst>
          </p:cNvPr>
          <p:cNvSpPr/>
          <p:nvPr userDrawn="1"/>
        </p:nvSpPr>
        <p:spPr>
          <a:xfrm>
            <a:off x="838200" y="2383224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The University of Liverpool">
            <a:extLst>
              <a:ext uri="{FF2B5EF4-FFF2-40B4-BE49-F238E27FC236}">
                <a16:creationId xmlns:a16="http://schemas.microsoft.com/office/drawing/2014/main" id="{8A3B4486-E055-FBFC-E208-AE80E6BD80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70" y="5623278"/>
            <a:ext cx="1783651" cy="45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C92CBBC-522E-6F8A-E3EE-658B71141B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968" y="4718160"/>
            <a:ext cx="1618168" cy="518841"/>
          </a:xfrm>
          <a:prstGeom prst="rect">
            <a:avLst/>
          </a:prstGeom>
        </p:spPr>
      </p:pic>
      <p:pic>
        <p:nvPicPr>
          <p:cNvPr id="11" name="Picture 2" descr="University logo | University brand | StaffNet | The ...">
            <a:extLst>
              <a:ext uri="{FF2B5EF4-FFF2-40B4-BE49-F238E27FC236}">
                <a16:creationId xmlns:a16="http://schemas.microsoft.com/office/drawing/2014/main" id="{84780EE4-8202-4CC8-ACA3-CB53A749A60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2199208" y="4698358"/>
            <a:ext cx="1508226" cy="6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randing | University of Strathclyde">
            <a:extLst>
              <a:ext uri="{FF2B5EF4-FFF2-40B4-BE49-F238E27FC236}">
                <a16:creationId xmlns:a16="http://schemas.microsoft.com/office/drawing/2014/main" id="{FBDABE94-FA9B-1E6F-6934-5EC04E3894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3312797" y="5624963"/>
            <a:ext cx="1451606" cy="4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D3E336B-B1D9-CAF2-AA77-23F9EE210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5651"/>
          <a:stretch/>
        </p:blipFill>
        <p:spPr>
          <a:xfrm>
            <a:off x="3946093" y="4546409"/>
            <a:ext cx="1356098" cy="9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8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52816-5295-4039-1171-545A1478F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559008-203F-C570-AC6A-62374F60A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944C2-181F-FA06-6F55-892D4DF69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A79A4FE-557A-8304-4C96-EBC6B26E9033}"/>
              </a:ext>
            </a:extLst>
          </p:cNvPr>
          <p:cNvSpPr/>
          <p:nvPr userDrawn="1"/>
        </p:nvSpPr>
        <p:spPr>
          <a:xfrm>
            <a:off x="36616" y="6286274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9574FEF8-F151-33A9-B4F8-F88626403F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484" y="5262437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17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D147-8606-979F-7841-590EF488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10F38-ED75-5320-42DB-F10AF5AD9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F80AF-D655-C44F-63E5-F7F574BB6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C91F7-7DA0-BEC7-73D8-7C0AFCCA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8454B-0A52-62FC-8770-15EE5E4F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09294-B6A7-DAE2-4DDA-DA9C7C20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39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1EAEE-E7A3-D79F-B027-9C4CD6FD1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46383-D99D-B57E-C0FA-9B8C83CF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667CD-2E85-A4E6-3A44-A39ACF78C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FEC632-9C3F-7383-A739-2D92E2C2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106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1FA83-8669-F75A-0D11-0023F02BC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21B6-731D-8E62-0658-D4DC549B2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CF1BA-D2BA-9876-185A-B4746994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425FA-3D84-BAA4-0892-8588D040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A70D1-4762-8934-420A-B9B35912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84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D147-8606-979F-7841-590EF488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10F38-ED75-5320-42DB-F10AF5AD9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F80AF-D655-C44F-63E5-F7F574BB6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C91F7-7DA0-BEC7-73D8-7C0AFCCA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8454B-0A52-62FC-8770-15EE5E4F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09294-B6A7-DAE2-4DDA-DA9C7C20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745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5A27-93C7-33B5-937D-17275D16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5556"/>
            <a:ext cx="10096432" cy="10751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F4BA3-7069-9266-2206-4332C93CB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2" y="1252239"/>
            <a:ext cx="5400000" cy="82391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27951-7824-E8DB-A716-8A823DEA7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2" y="2106025"/>
            <a:ext cx="5400000" cy="39994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167F6-B6A3-8066-E5DA-9AFF9E837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1" y="1245497"/>
            <a:ext cx="5399999" cy="82391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676E17-A247-0251-6EB7-BECA078D4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106024"/>
            <a:ext cx="5399998" cy="39994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8DC42-7EA4-0AC1-195C-8A732193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88340-7826-31E5-CBC0-22854A812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0F981-C5E9-487B-05EA-EE8D801D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01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EE822D-6BE1-7CC3-76B7-D563E01C5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8E522B-C8EF-C518-D426-B56188F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AB0A189-7C8E-7F22-3CBE-98E825451A9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3862471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041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8E522B-C8EF-C518-D426-B56188F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AB0A189-7C8E-7F22-3CBE-98E825451A9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3862471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B8DD28-D63C-48C9-B697-11848F64A2D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7982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C469488-9EE1-41DB-6A2E-5017C4F766F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7982" y="3862471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08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8E522B-C8EF-C518-D426-B56188F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2" y="4304873"/>
            <a:ext cx="4340598" cy="1692704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C469488-9EE1-41DB-6A2E-5017C4F766F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472200" y="2546397"/>
            <a:ext cx="5400000" cy="2243026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F499707-395D-CBF8-11D9-B74CD3E0141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67243" y="1273835"/>
            <a:ext cx="4340598" cy="1692704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C40BC97-2052-ADB6-CDA2-34C90E06FE5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231602" y="1273835"/>
            <a:ext cx="4340598" cy="1692704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8CCD6EE-91D1-79AB-D6E4-4768AB00B4A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7231602" y="4301844"/>
            <a:ext cx="4340598" cy="169270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3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5755DF-868E-11C2-972D-C6DE0EBAFE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00982" y="1245495"/>
            <a:ext cx="3523604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B8D38B-82FC-F8A8-9AFC-493280C2B56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4206" y="1245495"/>
            <a:ext cx="3523604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3A0798-D45F-D11D-2AA8-A8AE2957BD8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48596" y="1245495"/>
            <a:ext cx="3523604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67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2078F-AEFE-5A04-3559-D536D8AB24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A4270-FE5C-C1B4-CFD3-28DAE1356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552618"/>
            <a:ext cx="9144000" cy="150922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D3590-4D52-4D12-C631-4573C12D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D8B38-0B0F-ABE5-069B-EF41C7CF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7FA30-5EC9-F0DE-48BD-8AD4EC6F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5C49A2E-19EA-1418-0FC3-2BF5EE21237F}"/>
              </a:ext>
            </a:extLst>
          </p:cNvPr>
          <p:cNvSpPr/>
          <p:nvPr userDrawn="1"/>
        </p:nvSpPr>
        <p:spPr>
          <a:xfrm>
            <a:off x="838200" y="2383224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6465B44E-15F9-9EEC-CC67-507F6B4F69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0" y="4289461"/>
            <a:ext cx="3793213" cy="214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he University of Liverpool">
            <a:extLst>
              <a:ext uri="{FF2B5EF4-FFF2-40B4-BE49-F238E27FC236}">
                <a16:creationId xmlns:a16="http://schemas.microsoft.com/office/drawing/2014/main" id="{FC3EC143-B556-FC0C-CBA6-A71A36A736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85" y="5728113"/>
            <a:ext cx="3063234" cy="7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AFCB078-3F07-2C9E-AAB9-C94AAE2D10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5266" y="4764396"/>
            <a:ext cx="2779037" cy="891056"/>
          </a:xfrm>
          <a:prstGeom prst="rect">
            <a:avLst/>
          </a:prstGeom>
        </p:spPr>
      </p:pic>
      <p:pic>
        <p:nvPicPr>
          <p:cNvPr id="2050" name="Picture 2" descr="University logo | University brand | StaffNet | The ...">
            <a:extLst>
              <a:ext uri="{FF2B5EF4-FFF2-40B4-BE49-F238E27FC236}">
                <a16:creationId xmlns:a16="http://schemas.microsoft.com/office/drawing/2014/main" id="{28352ADB-B5D2-DA6A-0372-75A1EB1D0D7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6501064" y="4607023"/>
            <a:ext cx="2590223" cy="117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randing | University of Strathclyde">
            <a:extLst>
              <a:ext uri="{FF2B5EF4-FFF2-40B4-BE49-F238E27FC236}">
                <a16:creationId xmlns:a16="http://schemas.microsoft.com/office/drawing/2014/main" id="{B743528C-73AA-7530-783D-308CC051844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8024041" y="5841447"/>
            <a:ext cx="2492982" cy="7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2A05CBF-19A3-8EE3-5AD0-333B22C15F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8498" y="4344332"/>
            <a:ext cx="6780318" cy="15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08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 Cockcroft Institute">
            <a:extLst>
              <a:ext uri="{FF2B5EF4-FFF2-40B4-BE49-F238E27FC236}">
                <a16:creationId xmlns:a16="http://schemas.microsoft.com/office/drawing/2014/main" id="{2CCA22FC-2A15-6948-43A2-DBE30571F81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1" r="15260" b="30601"/>
          <a:stretch/>
        </p:blipFill>
        <p:spPr bwMode="auto">
          <a:xfrm>
            <a:off x="5633357" y="4539343"/>
            <a:ext cx="6558643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4BA8D-3368-1017-F440-431BCB74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E0766-406A-80D5-4BB6-8962629A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702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F436-3E0A-983F-CD59-43B0FB19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2C39F-63E9-E838-7D03-1B7555AB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73C8-194A-A8D5-F30F-AF5716E0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FEA172-0C1E-17E7-6CCC-CA910D0B74CF}"/>
              </a:ext>
            </a:extLst>
          </p:cNvPr>
          <p:cNvSpPr/>
          <p:nvPr userDrawn="1"/>
        </p:nvSpPr>
        <p:spPr>
          <a:xfrm>
            <a:off x="838200" y="2807018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The University of Liverpool">
            <a:extLst>
              <a:ext uri="{FF2B5EF4-FFF2-40B4-BE49-F238E27FC236}">
                <a16:creationId xmlns:a16="http://schemas.microsoft.com/office/drawing/2014/main" id="{F7A493BD-B8F1-9B6E-BC21-0DE7C55303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970" y="5623278"/>
            <a:ext cx="1783651" cy="45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0B57B7C-1682-312E-970A-E1239E4304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968" y="4718160"/>
            <a:ext cx="1618168" cy="518841"/>
          </a:xfrm>
          <a:prstGeom prst="rect">
            <a:avLst/>
          </a:prstGeom>
        </p:spPr>
      </p:pic>
      <p:pic>
        <p:nvPicPr>
          <p:cNvPr id="11" name="Picture 2" descr="University logo | University brand | StaffNet | The ...">
            <a:extLst>
              <a:ext uri="{FF2B5EF4-FFF2-40B4-BE49-F238E27FC236}">
                <a16:creationId xmlns:a16="http://schemas.microsoft.com/office/drawing/2014/main" id="{3D7A1545-F555-19D4-E69D-0BF3C389A98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2199208" y="4698358"/>
            <a:ext cx="1508226" cy="6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randing | University of Strathclyde">
            <a:extLst>
              <a:ext uri="{FF2B5EF4-FFF2-40B4-BE49-F238E27FC236}">
                <a16:creationId xmlns:a16="http://schemas.microsoft.com/office/drawing/2014/main" id="{26AB2BE5-1284-F0F6-2AD0-81049B1981E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3312797" y="5624963"/>
            <a:ext cx="1451606" cy="45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320E6AB-EC3D-09C2-1628-B14BBD1C12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5651"/>
          <a:stretch/>
        </p:blipFill>
        <p:spPr>
          <a:xfrm>
            <a:off x="3946093" y="4546409"/>
            <a:ext cx="1356098" cy="90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94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4BA8D-3368-1017-F440-431BCB74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E0766-406A-80D5-4BB6-8962629A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702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F436-3E0A-983F-CD59-43B0FB19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2C39F-63E9-E838-7D03-1B7555AB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73C8-194A-A8D5-F30F-AF5716E0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FEA172-0C1E-17E7-6CCC-CA910D0B74CF}"/>
              </a:ext>
            </a:extLst>
          </p:cNvPr>
          <p:cNvSpPr/>
          <p:nvPr userDrawn="1"/>
        </p:nvSpPr>
        <p:spPr>
          <a:xfrm>
            <a:off x="838200" y="2807018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BC590EA0-542F-384F-1003-BE2DD00703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50" y="4289461"/>
            <a:ext cx="3793213" cy="214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e University of Liverpool">
            <a:extLst>
              <a:ext uri="{FF2B5EF4-FFF2-40B4-BE49-F238E27FC236}">
                <a16:creationId xmlns:a16="http://schemas.microsoft.com/office/drawing/2014/main" id="{60BA6EEF-7E36-989B-0C28-E0313FCB9E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785" y="5728113"/>
            <a:ext cx="3063234" cy="7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CD978E0-C786-DBD2-84D0-37B32A16EB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5266" y="4764396"/>
            <a:ext cx="2779037" cy="891056"/>
          </a:xfrm>
          <a:prstGeom prst="rect">
            <a:avLst/>
          </a:prstGeom>
        </p:spPr>
      </p:pic>
      <p:pic>
        <p:nvPicPr>
          <p:cNvPr id="11" name="Picture 2" descr="University logo | University brand | StaffNet | The ...">
            <a:extLst>
              <a:ext uri="{FF2B5EF4-FFF2-40B4-BE49-F238E27FC236}">
                <a16:creationId xmlns:a16="http://schemas.microsoft.com/office/drawing/2014/main" id="{53F16EDC-08B1-3B30-0C1B-A3D6292A3D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1" t="18643" r="18330" b="16091"/>
          <a:stretch/>
        </p:blipFill>
        <p:spPr bwMode="auto">
          <a:xfrm>
            <a:off x="6501064" y="4607023"/>
            <a:ext cx="2590223" cy="117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randing | University of Strathclyde">
            <a:extLst>
              <a:ext uri="{FF2B5EF4-FFF2-40B4-BE49-F238E27FC236}">
                <a16:creationId xmlns:a16="http://schemas.microsoft.com/office/drawing/2014/main" id="{217FEAC2-06B9-EE5A-46D3-C901658B09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2" b="18985"/>
          <a:stretch/>
        </p:blipFill>
        <p:spPr bwMode="auto">
          <a:xfrm>
            <a:off x="8024041" y="5841447"/>
            <a:ext cx="2492982" cy="7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8706865-0053-8E90-5057-84FE8A2BEBE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8498" y="4344332"/>
            <a:ext cx="6780318" cy="154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8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4BA8D-3368-1017-F440-431BCB74C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87132"/>
            <a:ext cx="10515600" cy="1165605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E0766-406A-80D5-4BB6-8962629A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702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CF436-3E0A-983F-CD59-43B0FB19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2C39F-63E9-E838-7D03-1B7555AB3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B73C8-194A-A8D5-F30F-AF5716E0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DFEA172-0C1E-17E7-6CCC-CA910D0B74CF}"/>
              </a:ext>
            </a:extLst>
          </p:cNvPr>
          <p:cNvSpPr/>
          <p:nvPr userDrawn="1"/>
        </p:nvSpPr>
        <p:spPr>
          <a:xfrm>
            <a:off x="838200" y="2807018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38B9D26C-F568-A2D7-78A0-D4BF6438F90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8"/>
          <a:stretch/>
        </p:blipFill>
        <p:spPr bwMode="auto">
          <a:xfrm>
            <a:off x="-1431119" y="3216297"/>
            <a:ext cx="10939437" cy="453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76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86502-C26D-3045-1B6D-22876AA3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65906" cy="1244238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60B4A-9C6D-B901-A121-F6E25B795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326571"/>
            <a:ext cx="6638698" cy="55344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C4278-240D-B060-AC00-A050A2BA4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80605"/>
            <a:ext cx="3932237" cy="42883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0D85C-C6AD-DF35-FE31-F5BB864EB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344C0F-A518-8156-586B-A3B5F5F3B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DECB3-E610-BACD-E39A-AF492781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C5F9E28-0698-9447-A6A7-0B3BE8672CBE}"/>
              </a:ext>
            </a:extLst>
          </p:cNvPr>
          <p:cNvSpPr/>
          <p:nvPr userDrawn="1"/>
        </p:nvSpPr>
        <p:spPr>
          <a:xfrm>
            <a:off x="49800" y="1244238"/>
            <a:ext cx="5040000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5A40ACCD-AF1C-9E75-64E2-624DC4B149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651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B15C2F-8D64-BA09-7BA6-D639CD60C1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372291"/>
            <a:ext cx="6720341" cy="54887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72443-C59F-2DE5-F041-3F0DCB800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18F68F-D5AB-93F2-989B-BA668CA44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2AD312-953C-CE62-C20C-F7A8B4F71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A019E5-BEA8-A0C3-B2C1-EABFB995A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65906" cy="1244238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C94B9C8-17E8-7EFF-2EBE-68DE12D928D0}"/>
              </a:ext>
            </a:extLst>
          </p:cNvPr>
          <p:cNvSpPr/>
          <p:nvPr userDrawn="1"/>
        </p:nvSpPr>
        <p:spPr>
          <a:xfrm>
            <a:off x="49800" y="1244238"/>
            <a:ext cx="5040000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6E10E32-A70A-6B98-DB80-A5DE06207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80605"/>
            <a:ext cx="3932237" cy="42883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3AAF3B50-5429-CCB4-BA4B-1648BE84EA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6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6F58D-D9D2-8899-3E54-710F7D511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444"/>
            <a:ext cx="10415154" cy="1079211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1E7076-40DF-920F-8BD1-B314BDA14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7EB92-3500-E3D8-6EDA-BF7CB13B1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93DB5-68E1-CAB0-BD69-930FD70F7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8FB05-DD87-99B4-6430-C7163016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E530C980-6C8A-F356-183D-BC53BE7865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5F3A674-A8AA-66FD-1085-2EEAA06B542F}"/>
              </a:ext>
            </a:extLst>
          </p:cNvPr>
          <p:cNvSpPr/>
          <p:nvPr userDrawn="1"/>
        </p:nvSpPr>
        <p:spPr>
          <a:xfrm>
            <a:off x="50800" y="1077767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02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992972-BA73-3B79-1D57-81135A1052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543391" y="40250"/>
            <a:ext cx="1620818" cy="4419608"/>
          </a:xfrm>
          <a:prstGeom prst="rect">
            <a:avLst/>
          </a:prstGeo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AE3935-D718-7C2B-9AC3-A445AB802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8B132-2050-5D9F-1BF0-57CDEC4B8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91C14-CC0B-85B6-CAA4-C9B1A401E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6145A-AF29-ED7E-FBD5-77FFDFF7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910EE1AB-D313-0064-67A2-AB36428F30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53913" y="5131386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AC5C989-1B1B-2A83-D1C4-13FA0F197B9C}"/>
              </a:ext>
            </a:extLst>
          </p:cNvPr>
          <p:cNvSpPr/>
          <p:nvPr userDrawn="1"/>
        </p:nvSpPr>
        <p:spPr>
          <a:xfrm flipV="1">
            <a:off x="10476923" y="292381"/>
            <a:ext cx="66468" cy="5811838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7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0BEBA1-A4FE-5315-98DA-C792A5FC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A2D6A-6D7D-22C4-E522-D18FFD92B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937DA-C181-3811-E026-1315D4886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15347-C119-BE80-A62C-EEA2035CD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7414F-16A4-C9BC-F08D-95EFE5451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B6DC7-C8A9-CA49-BB8A-F7B946270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9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62" r:id="rId4"/>
    <p:sldLayoutId id="2147483678" r:id="rId5"/>
    <p:sldLayoutId id="2147483656" r:id="rId6"/>
    <p:sldLayoutId id="2147483657" r:id="rId7"/>
    <p:sldLayoutId id="2147483658" r:id="rId8"/>
    <p:sldLayoutId id="2147483659" r:id="rId9"/>
    <p:sldLayoutId id="2147483670" r:id="rId10"/>
    <p:sldLayoutId id="214748367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587004-55F3-F8D0-41C2-7FE134D9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2" y="18256"/>
            <a:ext cx="10439977" cy="1047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2AC23-5B14-5A1B-CBCB-9D14E8AFE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2" y="1245497"/>
            <a:ext cx="11236036" cy="4931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5F12A-6606-C80A-7416-52F27A74B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95FC2-004B-93D1-B7B4-2AD715549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3C42C-0AAA-7622-1F81-7EDECB35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EBF5897-0CDD-5FF1-5668-8776BE17806E}"/>
              </a:ext>
            </a:extLst>
          </p:cNvPr>
          <p:cNvSpPr/>
          <p:nvPr userDrawn="1"/>
        </p:nvSpPr>
        <p:spPr>
          <a:xfrm>
            <a:off x="75623" y="1066110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0D9E40C9-A54B-DB77-8F1F-9065F8CB3B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87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3" r:id="rId2"/>
    <p:sldLayoutId id="2147483667" r:id="rId3"/>
    <p:sldLayoutId id="2147483668" r:id="rId4"/>
    <p:sldLayoutId id="2147483674" r:id="rId5"/>
    <p:sldLayoutId id="2147483676" r:id="rId6"/>
    <p:sldLayoutId id="2147483677" r:id="rId7"/>
    <p:sldLayoutId id="2147483675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93719/contributions/5274920/attachments/2617420/4524415/2023-03-23%20%7C%20Hamburg%20%7C%20HRR.pdf" TargetMode="External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1F2BF-837C-704D-95E7-DE787928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(personal) vision for the next 20 years of the Cockcroft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CE6F5D-5B87-7C46-AF79-1B767BA15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Professor Stewart Boogert</a:t>
            </a:r>
          </a:p>
          <a:p>
            <a:pPr algn="ctr"/>
            <a:r>
              <a:rPr lang="en-US" dirty="0"/>
              <a:t>Director of Cockcroft Institute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C6BA2-C98F-2AE7-D782-8EB927E83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7F0DE-8155-A55A-7E92-8961756B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2CF58-DDDE-8836-44CE-F5DE92300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027C3-6267-F442-95A0-4C7C18A35E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9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D779-BFDD-4F86-5EC0-E499BBA5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Medical applications: </a:t>
            </a:r>
            <a:r>
              <a:rPr lang="en-US" dirty="0"/>
              <a:t>Therapeutic beams in the northwest of England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4E0F4-D7E3-36A5-B86F-1D1A5D1887E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Lots of regional activity </a:t>
            </a:r>
          </a:p>
          <a:p>
            <a:pPr lvl="1"/>
            <a:r>
              <a:rPr lang="en-US" dirty="0"/>
              <a:t>Dalton Cumbria Facility</a:t>
            </a:r>
          </a:p>
          <a:p>
            <a:pPr lvl="1"/>
            <a:r>
              <a:rPr lang="en-US" dirty="0"/>
              <a:t>Christie Research room </a:t>
            </a:r>
          </a:p>
          <a:p>
            <a:pPr lvl="1"/>
            <a:r>
              <a:rPr lang="en-US" dirty="0"/>
              <a:t>CLARA/FEBE VHEE facility </a:t>
            </a:r>
          </a:p>
          <a:p>
            <a:pPr lvl="1"/>
            <a:r>
              <a:rPr lang="en-US" dirty="0"/>
              <a:t>Clatterbridge Hospital</a:t>
            </a:r>
          </a:p>
          <a:p>
            <a:r>
              <a:rPr lang="en-US" dirty="0"/>
              <a:t>Covering protons, electrons and ions with potential backing of leading international cancer research </a:t>
            </a:r>
            <a:r>
              <a:rPr lang="en-US" dirty="0" err="1"/>
              <a:t>centre</a:t>
            </a:r>
            <a:r>
              <a:rPr lang="en-US" dirty="0"/>
              <a:t>(s)</a:t>
            </a:r>
          </a:p>
          <a:p>
            <a:r>
              <a:rPr lang="en-US" dirty="0"/>
              <a:t>What is the appetite for a regional </a:t>
            </a:r>
            <a:r>
              <a:rPr lang="en-US" dirty="0" err="1"/>
              <a:t>organisation</a:t>
            </a:r>
            <a:r>
              <a:rPr lang="en-US" dirty="0"/>
              <a:t>?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9314D-87B5-3527-E08D-42028B088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9132A-2BDB-47E8-25FE-B2F1B6B4A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10</a:t>
            </a:fld>
            <a:endParaRPr lang="en-US"/>
          </a:p>
        </p:txBody>
      </p:sp>
      <p:pic>
        <p:nvPicPr>
          <p:cNvPr id="8" name="Content Placeholder 5" descr="A map of a city&#10;&#10;Description automatically generated">
            <a:extLst>
              <a:ext uri="{FF2B5EF4-FFF2-40B4-BE49-F238E27FC236}">
                <a16:creationId xmlns:a16="http://schemas.microsoft.com/office/drawing/2014/main" id="{5832EDDD-F5DF-5A42-65C6-951D65A5DD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99219" y="1281561"/>
            <a:ext cx="4114799" cy="51319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E1DA5-33E0-A03A-4093-FF1785570631}"/>
              </a:ext>
            </a:extLst>
          </p:cNvPr>
          <p:cNvSpPr txBox="1"/>
          <p:nvPr/>
        </p:nvSpPr>
        <p:spPr>
          <a:xfrm>
            <a:off x="8153400" y="1931049"/>
            <a:ext cx="98164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Dalton Cumbria Facility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5BAC6-80DD-E514-A956-B063F0E6408E}"/>
              </a:ext>
            </a:extLst>
          </p:cNvPr>
          <p:cNvSpPr txBox="1"/>
          <p:nvPr/>
        </p:nvSpPr>
        <p:spPr>
          <a:xfrm>
            <a:off x="10136109" y="4757491"/>
            <a:ext cx="9259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Christie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15BA5-A6EF-9462-8ADE-E56B5CF6015C}"/>
              </a:ext>
            </a:extLst>
          </p:cNvPr>
          <p:cNvSpPr txBox="1"/>
          <p:nvPr/>
        </p:nvSpPr>
        <p:spPr>
          <a:xfrm>
            <a:off x="10136108" y="5966320"/>
            <a:ext cx="12176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Daresbury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2D0173-0565-91C1-3F08-1EF6947E8591}"/>
              </a:ext>
            </a:extLst>
          </p:cNvPr>
          <p:cNvSpPr txBox="1"/>
          <p:nvPr/>
        </p:nvSpPr>
        <p:spPr>
          <a:xfrm>
            <a:off x="7599219" y="5391773"/>
            <a:ext cx="14079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Clatterbridge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64C4E-6F97-5AC4-2854-FBB0E41E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91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EAC3-FC47-5988-4407-F3C6F4245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Medical applications: </a:t>
            </a:r>
            <a:r>
              <a:rPr lang="en-US" dirty="0"/>
              <a:t>Promise of FLASH</a:t>
            </a:r>
            <a:endParaRPr lang="en-US" b="1" dirty="0"/>
          </a:p>
        </p:txBody>
      </p:sp>
      <p:pic>
        <p:nvPicPr>
          <p:cNvPr id="8" name="Content Placeholder 6" descr="Christie Hospital proton therapy research room">
            <a:extLst>
              <a:ext uri="{FF2B5EF4-FFF2-40B4-BE49-F238E27FC236}">
                <a16:creationId xmlns:a16="http://schemas.microsoft.com/office/drawing/2014/main" id="{948D9D9E-3CAB-FF1B-7274-C8169FBDE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817" y="1246188"/>
            <a:ext cx="6574366" cy="493077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11C9C-03A8-3668-F0B7-1FF285C56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E65EC-483B-C582-4FF0-F45A7FF6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626F8C-53F7-5DFB-3154-268BD1CE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96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0E29A-2AA0-62E2-8E45-401858D22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for high energy physics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271F7-4324-440B-EC12-077814AF6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26/06/2024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F8D67-7538-18D6-1F55-BC9AC9BA6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7A06082-BACF-370D-5B9D-70AF35B5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12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E0A321-A2A4-584C-8AB4-32098696199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00982" y="1680207"/>
            <a:ext cx="4314858" cy="442528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Facility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International linear collider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Compact linear collider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Future Circular collider  (</a:t>
            </a:r>
            <a:r>
              <a:rPr lang="en-US" dirty="0" err="1">
                <a:solidFill>
                  <a:schemeClr val="accent1"/>
                </a:solidFill>
              </a:rPr>
              <a:t>ee</a:t>
            </a:r>
            <a:r>
              <a:rPr lang="en-US" dirty="0">
                <a:solidFill>
                  <a:schemeClr val="accent1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Future Circular collider (</a:t>
            </a:r>
            <a:r>
              <a:rPr lang="en-US" dirty="0" err="1">
                <a:solidFill>
                  <a:schemeClr val="accent1"/>
                </a:solidFill>
              </a:rPr>
              <a:t>hh</a:t>
            </a:r>
            <a:r>
              <a:rPr lang="en-US" dirty="0">
                <a:solidFill>
                  <a:schemeClr val="accent1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en-US" dirty="0"/>
              <a:t>Muon collider</a:t>
            </a:r>
          </a:p>
          <a:p>
            <a:pPr marL="0" indent="0" algn="ctr">
              <a:buNone/>
            </a:pPr>
            <a:r>
              <a:rPr lang="en-US" dirty="0"/>
              <a:t>HALHF </a:t>
            </a:r>
          </a:p>
          <a:p>
            <a:pPr lvl="1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443F28D-E728-4CC0-2CD1-9915EA097CB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917056" y="1680209"/>
            <a:ext cx="2870753" cy="442528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Energy</a:t>
            </a:r>
          </a:p>
          <a:p>
            <a:pPr marL="0" indent="0" algn="ctr">
              <a:buNone/>
            </a:pPr>
            <a:r>
              <a:rPr lang="en-US" dirty="0"/>
              <a:t>500 GeV</a:t>
            </a:r>
          </a:p>
          <a:p>
            <a:pPr marL="0" indent="0" algn="ctr">
              <a:buNone/>
            </a:pPr>
            <a:r>
              <a:rPr lang="en-US" dirty="0"/>
              <a:t>500 - 3 </a:t>
            </a:r>
            <a:r>
              <a:rPr lang="en-US" dirty="0" err="1"/>
              <a:t>TeV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dirty="0"/>
              <a:t>350 GeV</a:t>
            </a:r>
          </a:p>
          <a:p>
            <a:pPr marL="0" indent="0" algn="ctr">
              <a:buNone/>
            </a:pPr>
            <a:r>
              <a:rPr lang="en-US" dirty="0"/>
              <a:t>100 </a:t>
            </a:r>
            <a:r>
              <a:rPr lang="en-US" dirty="0" err="1"/>
              <a:t>TeV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10 </a:t>
            </a:r>
            <a:r>
              <a:rPr lang="en-US" dirty="0" err="1"/>
              <a:t>TeV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350 GeV</a:t>
            </a:r>
          </a:p>
          <a:p>
            <a:pPr lvl="1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71230-5C88-3CFB-0F19-EECAD9CE623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48596" y="1680209"/>
            <a:ext cx="3523604" cy="442528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Particles</a:t>
            </a:r>
          </a:p>
          <a:p>
            <a:pPr marL="0" indent="0" algn="ctr">
              <a:buNone/>
            </a:pPr>
            <a:r>
              <a:rPr lang="en-US" dirty="0"/>
              <a:t>Electrons - positrons</a:t>
            </a:r>
          </a:p>
          <a:p>
            <a:pPr marL="0" indent="0" algn="ctr">
              <a:buNone/>
            </a:pPr>
            <a:r>
              <a:rPr lang="en-US" dirty="0"/>
              <a:t>Electrons - positrons</a:t>
            </a:r>
          </a:p>
          <a:p>
            <a:pPr marL="0" indent="0" algn="ctr">
              <a:buNone/>
            </a:pPr>
            <a:r>
              <a:rPr lang="en-US" dirty="0"/>
              <a:t>Electrons – positrons</a:t>
            </a:r>
          </a:p>
          <a:p>
            <a:pPr marL="0" indent="0" algn="ctr">
              <a:buNone/>
            </a:pPr>
            <a:r>
              <a:rPr lang="en-US" dirty="0"/>
              <a:t>Proton – proton</a:t>
            </a:r>
          </a:p>
          <a:p>
            <a:pPr marL="0" indent="0" algn="ctr">
              <a:buNone/>
            </a:pPr>
            <a:r>
              <a:rPr lang="en-US" dirty="0"/>
              <a:t>Muons </a:t>
            </a:r>
          </a:p>
          <a:p>
            <a:pPr marL="0" indent="0" algn="ctr">
              <a:buNone/>
            </a:pPr>
            <a:r>
              <a:rPr lang="en-US" dirty="0"/>
              <a:t>Electrons – positrons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781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F6654-12D8-C0A1-9EEF-614DCA3FE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Linear Collider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84D1F-958B-84E9-50CC-97F14B64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AF03E-84E5-2182-8460-21F2FC194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D57285-362F-D017-3827-4842CF240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2" descr="undefined">
            <a:extLst>
              <a:ext uri="{FF2B5EF4-FFF2-40B4-BE49-F238E27FC236}">
                <a16:creationId xmlns:a16="http://schemas.microsoft.com/office/drawing/2014/main" id="{A20ED38F-8B59-F12E-12CC-E92C833688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7" y="1278499"/>
            <a:ext cx="11696701" cy="521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42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03AD4-8D00-61B4-B477-3C022E13E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Personal aside</a:t>
            </a:r>
            <a:r>
              <a:rPr lang="en-US" dirty="0"/>
              <a:t>: working on the ILC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11594-E778-CBAB-B6D9-27B1C03DC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FAFEE5-6427-66DE-E0A7-558A84FFA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02BF9B-FD5B-1916-2FC8-257A455B23E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Similar vintage to Graeme</a:t>
            </a:r>
          </a:p>
          <a:p>
            <a:r>
              <a:rPr lang="en-US" dirty="0"/>
              <a:t>Worked for over a decade on the International Linear Collider</a:t>
            </a:r>
          </a:p>
          <a:p>
            <a:pPr lvl="1"/>
            <a:r>
              <a:rPr lang="en-US" dirty="0"/>
              <a:t>Beam position monitors </a:t>
            </a:r>
          </a:p>
          <a:p>
            <a:pPr lvl="1"/>
            <a:r>
              <a:rPr lang="en-US" dirty="0"/>
              <a:t>High resolution cavities </a:t>
            </a:r>
          </a:p>
          <a:p>
            <a:pPr lvl="1"/>
            <a:r>
              <a:rPr lang="en-US" dirty="0"/>
              <a:t>Final focus diagnostics </a:t>
            </a:r>
          </a:p>
          <a:p>
            <a:pPr lvl="1"/>
            <a:r>
              <a:rPr lang="en-US" dirty="0"/>
              <a:t>Laser wire emittance diagnostics</a:t>
            </a:r>
          </a:p>
          <a:p>
            <a:pPr lvl="1"/>
            <a:r>
              <a:rPr lang="en-US" dirty="0"/>
              <a:t>Diffraction radiation beam size</a:t>
            </a:r>
          </a:p>
          <a:p>
            <a:r>
              <a:rPr lang="en-US" dirty="0"/>
              <a:t>Almost everything you would need to measure an ILC beam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  <p:pic>
        <p:nvPicPr>
          <p:cNvPr id="11" name="Content Placeholder 7" descr="A person in a white shirt&#10;&#10;Description automatically generated">
            <a:extLst>
              <a:ext uri="{FF2B5EF4-FFF2-40B4-BE49-F238E27FC236}">
                <a16:creationId xmlns:a16="http://schemas.microsoft.com/office/drawing/2014/main" id="{FC3F580F-6B43-D73B-5132-A2C06B1D6D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56917"/>
            <a:ext cx="5732538" cy="3224552"/>
          </a:xfr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AD44C12-3CF9-019B-937A-B7D3084B3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84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51FD9-1DDA-80DF-2594-F272C793C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Linear Collider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190D2-F440-F143-329F-FCCDC0AF0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D25AF3-2691-84F9-063A-CA57BE93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373DE-E3E2-4815-AB55-838623AEA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15</a:t>
            </a:fld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01258AF-3319-B354-E06F-3D53F8EA14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4"/>
          <a:stretch/>
        </p:blipFill>
        <p:spPr bwMode="auto">
          <a:xfrm>
            <a:off x="1057560" y="1259629"/>
            <a:ext cx="10076880" cy="546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762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6CE78-1C1A-CF6B-E43C-CE7F3C96E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circular collider (FCC-</a:t>
            </a:r>
            <a:r>
              <a:rPr lang="en-US" dirty="0" err="1"/>
              <a:t>ee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98B61-55DA-3190-B177-E5A2130AA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7D36A-E379-C3D3-8A03-050E64B03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5FBDB-CE5D-773B-CE58-F78086FA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16</a:t>
            </a:fld>
            <a:endParaRPr lang="en-US"/>
          </a:p>
        </p:txBody>
      </p:sp>
      <p:pic>
        <p:nvPicPr>
          <p:cNvPr id="9218" name="Picture 2" descr="A schematic layout of the FCC in comparison with the current LHC. Credit: Polar Media/FCC study office">
            <a:extLst>
              <a:ext uri="{FF2B5EF4-FFF2-40B4-BE49-F238E27FC236}">
                <a16:creationId xmlns:a16="http://schemas.microsoft.com/office/drawing/2014/main" id="{64844A72-A9B8-6FFB-BE47-C56DCE6F5E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48" y="1246188"/>
            <a:ext cx="8004504" cy="493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0266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77A40-F174-3848-7596-4908AF44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collider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EC1CA-12D4-7BBD-3FAB-13A9B9FA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336BE-372C-D968-81BB-ACDD8FEA3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A84AE-F78F-40B3-8A52-0AEF0E608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17</a:t>
            </a:fld>
            <a:endParaRPr lang="en-US"/>
          </a:p>
        </p:txBody>
      </p:sp>
      <p:pic>
        <p:nvPicPr>
          <p:cNvPr id="10244" name="Picture 4" descr="Schematic">
            <a:extLst>
              <a:ext uri="{FF2B5EF4-FFF2-40B4-BE49-F238E27FC236}">
                <a16:creationId xmlns:a16="http://schemas.microsoft.com/office/drawing/2014/main" id="{C4BC8C8D-9D13-607A-0DEB-CDAA089CF5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0" y="1408038"/>
            <a:ext cx="10149840" cy="462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655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3E275-3855-5982-F7CB-159EE4A4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is proportional to electrical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91E89-3285-9E66-7ED6-C612AC5B85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Does not matter which particles protons on target (neutrinos), X-ray pulse energy, neutron flux</a:t>
            </a:r>
          </a:p>
          <a:p>
            <a:r>
              <a:rPr lang="en-US" dirty="0"/>
              <a:t>High energy particle physics facilities are at the limit</a:t>
            </a:r>
          </a:p>
          <a:p>
            <a:r>
              <a:rPr lang="en-US" dirty="0"/>
              <a:t>Sustainability important for all facilities</a:t>
            </a:r>
          </a:p>
          <a:p>
            <a:r>
              <a:rPr lang="en-US" dirty="0"/>
              <a:t>Sustainability will </a:t>
            </a:r>
            <a:r>
              <a:rPr lang="en-US" b="1" dirty="0"/>
              <a:t>define </a:t>
            </a:r>
            <a:r>
              <a:rPr lang="en-US" dirty="0"/>
              <a:t>which future HEP machines can be build 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250F-EB10-5B0A-0F9A-FE08A82D3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pic>
        <p:nvPicPr>
          <p:cNvPr id="5122" name="Picture 2" descr="Frontiers | Challenges of Future Accelerators for Particle Physics Research">
            <a:extLst>
              <a:ext uri="{FF2B5EF4-FFF2-40B4-BE49-F238E27FC236}">
                <a16:creationId xmlns:a16="http://schemas.microsoft.com/office/drawing/2014/main" id="{F5CB152B-5DEB-841A-D7A2-D5714840EED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088" y="1481843"/>
            <a:ext cx="5700395" cy="462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F8C3B-0A4D-8E3D-0C04-85DDBC4EE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B070F-3BE8-4CFC-79EC-AF64C2E40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64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787E9-3D68-0D8F-598E-98A35A0D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HALHF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58A0EE-D279-62ED-047A-65D79104F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AD4FE-D45C-44A1-82C3-32C26E6E6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C4FCB-92B1-7010-C764-5F834051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19</a:t>
            </a:fld>
            <a:endParaRPr lang="en-US"/>
          </a:p>
        </p:txBody>
      </p:sp>
      <p:pic>
        <p:nvPicPr>
          <p:cNvPr id="14" name="Content Placeholder 13" descr="Diagram of a diagram of a beam delivery system&#10;&#10;Description automatically generated">
            <a:extLst>
              <a:ext uri="{FF2B5EF4-FFF2-40B4-BE49-F238E27FC236}">
                <a16:creationId xmlns:a16="http://schemas.microsoft.com/office/drawing/2014/main" id="{AB7FB4C1-460B-4B93-11F4-5F06F2845D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837" y="1516180"/>
            <a:ext cx="11236325" cy="2941132"/>
          </a:xfrm>
        </p:spPr>
      </p:pic>
      <p:pic>
        <p:nvPicPr>
          <p:cNvPr id="3" name="Picture 6" descr="Europe targets a user facility for plasma acceleration – CERN Courier">
            <a:extLst>
              <a:ext uri="{FF2B5EF4-FFF2-40B4-BE49-F238E27FC236}">
                <a16:creationId xmlns:a16="http://schemas.microsoft.com/office/drawing/2014/main" id="{C12275B3-00F6-DD15-C50F-9C854F506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" r="8037"/>
          <a:stretch/>
        </p:blipFill>
        <p:spPr bwMode="auto">
          <a:xfrm>
            <a:off x="8499086" y="4581477"/>
            <a:ext cx="2246102" cy="15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029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49AD41-C17D-E2A9-1B17-440711C84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the next 20 years hold in store...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57709-E426-0464-877A-0A1EDC457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3F62B-FF56-D001-DF41-13387A60A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E1AF9958-66A9-28F2-5F19-54193A3C0B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1"/>
          <a:stretch/>
        </p:blipFill>
        <p:spPr bwMode="auto">
          <a:xfrm>
            <a:off x="4187967" y="1557966"/>
            <a:ext cx="3698081" cy="430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04F2010-2025-FC2D-F52F-A65993EF0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57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3365A-05B2-0CF2-9368-64E02CDF6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HALHF</a:t>
            </a:r>
            <a:r>
              <a:rPr lang="en-US" dirty="0"/>
              <a:t>: Great let's build one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24E53-991F-D4D9-A0C0-F02A501CEA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Still a long long way to go</a:t>
            </a:r>
          </a:p>
          <a:p>
            <a:r>
              <a:rPr lang="en-US" dirty="0"/>
              <a:t>Luminosity needs beam power </a:t>
            </a:r>
          </a:p>
          <a:p>
            <a:r>
              <a:rPr lang="en-US" dirty="0"/>
              <a:t>3 orders of magnitude in bunches/second</a:t>
            </a:r>
          </a:p>
          <a:p>
            <a:r>
              <a:rPr lang="en-US" dirty="0"/>
              <a:t>5 orders of magnitude in beam power</a:t>
            </a:r>
          </a:p>
          <a:p>
            <a:r>
              <a:rPr lang="en-US" dirty="0"/>
              <a:t>R&amp;D required over next 10 years to see if these goals are achievable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424497-F0FC-3493-9DF2-383A8C558D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754195"/>
            <a:ext cx="5400675" cy="384332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B4316-23BC-BBB4-F404-BB2C21291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043473-54B2-B580-651B-50B5C8634F85}"/>
              </a:ext>
            </a:extLst>
          </p:cNvPr>
          <p:cNvSpPr txBox="1"/>
          <p:nvPr/>
        </p:nvSpPr>
        <p:spPr>
          <a:xfrm>
            <a:off x="6839712" y="1341120"/>
            <a:ext cx="3699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R. D’Arcy ALEGRO workshop 2023 </a:t>
            </a:r>
            <a:r>
              <a:rPr lang="en-US" dirty="0">
                <a:hlinkClick r:id="rId3"/>
              </a:rPr>
              <a:t>link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45BA2-6999-7D57-315E-E1672B702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7F0DFC-2845-7B14-33CE-013EF55E2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43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768E4-4B3E-EF0E-7816-BB07668E0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Tests occurring in Daresbury laboratory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FB963-FCA4-9B07-EFC2-0EF4E2A778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4688830" cy="4860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Around the corner in STFC Daresbury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CLARA/FEBE </a:t>
            </a:r>
            <a:r>
              <a:rPr lang="en-US" dirty="0"/>
              <a:t>accelerator</a:t>
            </a:r>
          </a:p>
          <a:p>
            <a:pPr lvl="1"/>
            <a:r>
              <a:rPr lang="en-US" dirty="0"/>
              <a:t>Built as a free electron laser test facility</a:t>
            </a:r>
          </a:p>
          <a:p>
            <a:pPr lvl="2"/>
            <a:r>
              <a:rPr lang="en-US" dirty="0"/>
              <a:t>Bunch energy 250 MeV, </a:t>
            </a:r>
          </a:p>
          <a:p>
            <a:pPr lvl="2"/>
            <a:r>
              <a:rPr lang="en-US" dirty="0"/>
              <a:t>Charge 250 </a:t>
            </a:r>
            <a:r>
              <a:rPr lang="en-US" dirty="0" err="1"/>
              <a:t>pC</a:t>
            </a:r>
            <a:r>
              <a:rPr lang="en-US" dirty="0"/>
              <a:t>, </a:t>
            </a:r>
          </a:p>
          <a:p>
            <a:pPr lvl="2"/>
            <a:r>
              <a:rPr lang="en-US" dirty="0"/>
              <a:t>Frequency 10/100 Hz</a:t>
            </a:r>
          </a:p>
          <a:p>
            <a:pPr lvl="1"/>
            <a:r>
              <a:rPr lang="en-US" dirty="0"/>
              <a:t>120 TW </a:t>
            </a:r>
            <a:r>
              <a:rPr lang="en-US" dirty="0" err="1"/>
              <a:t>Ti:Sap</a:t>
            </a:r>
            <a:r>
              <a:rPr lang="en-US" dirty="0"/>
              <a:t> CPA laser system</a:t>
            </a:r>
          </a:p>
          <a:p>
            <a:pPr lvl="1"/>
            <a:r>
              <a:rPr lang="en-US" dirty="0"/>
              <a:t>2 large experimental chambers</a:t>
            </a:r>
          </a:p>
          <a:p>
            <a:r>
              <a:rPr lang="en-US" dirty="0"/>
              <a:t>Perform measurements of injection and acceleration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46443-FAE6-066B-7090-C0939E733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0969F7AA-13D0-86BF-7B31-3C2CE2D57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812" y="1245497"/>
            <a:ext cx="6911959" cy="2042683"/>
          </a:xfrm>
          <a:prstGeom prst="rect">
            <a:avLst/>
          </a:prstGeom>
        </p:spPr>
      </p:pic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4F6A2C5C-1CA9-4BC5-0304-BB65ACEE1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228" y="3270856"/>
            <a:ext cx="4455126" cy="297674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A55D4-D56C-ADA7-EA9D-D6DB2CC32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0B6D42-68F3-71DA-E1D4-1CCF7DC75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84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8F61B-58CC-FBE6-C408-CC2B8FDF0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it all high energy physics? : UK XFEL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3202F-15D0-C8C9-57C9-D4519322B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F54FA-EC1E-59DF-1D7D-F2E92983C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084E3-E57F-39EA-85B5-A9B3D2E6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22</a:t>
            </a:fld>
            <a:endParaRPr lang="en-US"/>
          </a:p>
        </p:txBody>
      </p:sp>
      <p:pic>
        <p:nvPicPr>
          <p:cNvPr id="7" name="Content Placeholder 13">
            <a:extLst>
              <a:ext uri="{FF2B5EF4-FFF2-40B4-BE49-F238E27FC236}">
                <a16:creationId xmlns:a16="http://schemas.microsoft.com/office/drawing/2014/main" id="{E61AA662-A7B1-C64D-27AB-555E350B7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59" b="6807"/>
          <a:stretch/>
        </p:blipFill>
        <p:spPr>
          <a:xfrm>
            <a:off x="685799" y="1066110"/>
            <a:ext cx="11071575" cy="614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6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3A04F91-392D-DE68-B2D8-94FCFD71C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next 20 years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6CC153-973E-C9CB-24CA-EDAE14222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Are accelerators all about high energy physics: No! </a:t>
            </a:r>
          </a:p>
          <a:p>
            <a:r>
              <a:rPr lang="en-US" dirty="0"/>
              <a:t>Is high energy physics a driver for innovation and development: Yes!</a:t>
            </a:r>
          </a:p>
          <a:p>
            <a:r>
              <a:rPr lang="en-US" dirty="0"/>
              <a:t>Sustainability is a moral imperative, but also key for approval (societal, government, financial) for future facilities </a:t>
            </a:r>
          </a:p>
          <a:p>
            <a:r>
              <a:rPr lang="en-US" dirty="0"/>
              <a:t>The Cockcroft Institute should chart a course towards sustainable accelerators</a:t>
            </a:r>
          </a:p>
          <a:p>
            <a:pPr lvl="1"/>
            <a:r>
              <a:rPr lang="en-US" dirty="0"/>
              <a:t>Allows a high energy physics future </a:t>
            </a:r>
          </a:p>
          <a:p>
            <a:pPr lvl="1"/>
            <a:r>
              <a:rPr lang="en-US" dirty="0"/>
              <a:t>Innovations are essential for lower energy machines (free electron lasers, neutron sources)</a:t>
            </a:r>
          </a:p>
          <a:p>
            <a:pPr lvl="1"/>
            <a:r>
              <a:rPr lang="en-US" dirty="0"/>
              <a:t>Explore the impact of new methodologies and techniques e.g. AI/ML/AM</a:t>
            </a:r>
          </a:p>
          <a:p>
            <a:r>
              <a:rPr lang="en-US" dirty="0"/>
              <a:t>Cockcroft should continue to develop new ways of accelerating beams and useful applications of beams</a:t>
            </a:r>
          </a:p>
          <a:p>
            <a:r>
              <a:rPr lang="en-US" b="1" dirty="0">
                <a:solidFill>
                  <a:schemeClr val="accent1"/>
                </a:solidFill>
              </a:rPr>
              <a:t>Is the future of the Cockcroft a project or the people?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0CF34A-BC06-5DB6-1E37-F9CDD8F3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25601-6C97-CA37-4E50-AE2AD824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DC334C-B2C5-8D16-2EB3-35AAEE703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12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49AD41-C17D-E2A9-1B17-440711C84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the next 20 years hold in store…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57709-E426-0464-877A-0A1EDC457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3F62B-FF56-D001-DF41-13387A60A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pic>
        <p:nvPicPr>
          <p:cNvPr id="7" name="Content Placeholder 6" descr="A globe on a stand&#10;&#10;Description automatically generated">
            <a:extLst>
              <a:ext uri="{FF2B5EF4-FFF2-40B4-BE49-F238E27FC236}">
                <a16:creationId xmlns:a16="http://schemas.microsoft.com/office/drawing/2014/main" id="{89FD108B-6742-3EFB-CF1A-D281D5407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7927" t="4669" r="4732"/>
          <a:stretch/>
        </p:blipFill>
        <p:spPr>
          <a:xfrm rot="5400000">
            <a:off x="3797423" y="1948510"/>
            <a:ext cx="4306528" cy="3525440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122E3A-219A-0DF9-6978-D7307336E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7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BE936-00A9-7345-F4CA-3B8A84641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areas which </a:t>
            </a:r>
            <a:r>
              <a:rPr lang="en-US" b="1" dirty="0"/>
              <a:t>must</a:t>
            </a:r>
            <a:r>
              <a:rPr lang="en-US" dirty="0"/>
              <a:t> feature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C1ACB-C00C-201B-462A-9601983E7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Sustainability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Reducing the power consumption of accelerators</a:t>
            </a:r>
          </a:p>
          <a:p>
            <a:pPr lvl="1"/>
            <a:r>
              <a:rPr lang="en-US" dirty="0"/>
              <a:t>Limiting the other material usage (e.g. concrete)   </a:t>
            </a:r>
          </a:p>
          <a:p>
            <a:r>
              <a:rPr lang="en-US" dirty="0"/>
              <a:t>Novel acceleration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Compact accelerators based on plasma wake-fields </a:t>
            </a:r>
          </a:p>
          <a:p>
            <a:pPr lvl="1"/>
            <a:r>
              <a:rPr lang="en-US" dirty="0"/>
              <a:t>Other novel ”structures”  </a:t>
            </a:r>
          </a:p>
          <a:p>
            <a:r>
              <a:rPr lang="en-US" dirty="0"/>
              <a:t>Applications of particle beams for societal good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Treating cancer with particle beams </a:t>
            </a:r>
            <a:r>
              <a:rPr lang="en-US" dirty="0"/>
              <a:t>(electrons, protons and ions)</a:t>
            </a:r>
          </a:p>
          <a:p>
            <a:pPr lvl="1"/>
            <a:r>
              <a:rPr lang="en-US" dirty="0"/>
              <a:t>Industrial processing (textiles, water, etc.)</a:t>
            </a:r>
          </a:p>
          <a:p>
            <a:r>
              <a:rPr lang="en-US" dirty="0"/>
              <a:t>Industry 4.0 </a:t>
            </a:r>
          </a:p>
          <a:p>
            <a:pPr lvl="1"/>
            <a:r>
              <a:rPr lang="en-US" dirty="0"/>
              <a:t>Artificial intelligence</a:t>
            </a:r>
          </a:p>
          <a:p>
            <a:pPr lvl="1"/>
            <a:r>
              <a:rPr lang="en-US" dirty="0"/>
              <a:t>New manufacturing techniques </a:t>
            </a:r>
          </a:p>
          <a:p>
            <a:pPr lvl="1"/>
            <a:r>
              <a:rPr lang="en-US" dirty="0"/>
              <a:t>Digital twins and simulation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Future of high energy physics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08C02-E17D-4DB9-C4B4-365E508D4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3FF5B-F96E-2BB1-057A-5BE93E8B0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58DFE-B1C3-5786-3484-29A6F4F44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14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85C61-6EEA-FCE2-E531-F5096CC42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Sustainability: </a:t>
            </a:r>
            <a:r>
              <a:rPr lang="en-US" dirty="0"/>
              <a:t>Context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73AA9-BA57-CDFF-2D7D-371DA1F2C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48" y="1798864"/>
            <a:ext cx="5246506" cy="41972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3A7B0B-A439-DF87-67B5-5BEDC2314B82}"/>
              </a:ext>
            </a:extLst>
          </p:cNvPr>
          <p:cNvSpPr txBox="1"/>
          <p:nvPr/>
        </p:nvSpPr>
        <p:spPr>
          <a:xfrm>
            <a:off x="1614781" y="1247821"/>
            <a:ext cx="2233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Piccadilly line</a:t>
            </a:r>
          </a:p>
          <a:p>
            <a:pPr algn="ctr"/>
            <a:r>
              <a:rPr lang="en-US" b="1" dirty="0"/>
              <a:t>Line length :73.97 km</a:t>
            </a:r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58F3183B-F596-878E-4900-879E29761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600" y="2185587"/>
            <a:ext cx="6806433" cy="303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0D560A-EC16-FD27-6499-6C52FA393BCD}"/>
              </a:ext>
            </a:extLst>
          </p:cNvPr>
          <p:cNvSpPr txBox="1"/>
          <p:nvPr/>
        </p:nvSpPr>
        <p:spPr>
          <a:xfrm>
            <a:off x="7341167" y="1302683"/>
            <a:ext cx="2789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International linear collider</a:t>
            </a:r>
          </a:p>
          <a:p>
            <a:pPr algn="ctr"/>
            <a:r>
              <a:rPr lang="en-US" b="1" dirty="0"/>
              <a:t>Length : 31 km</a:t>
            </a:r>
          </a:p>
        </p:txBody>
      </p:sp>
    </p:spTree>
    <p:extLst>
      <p:ext uri="{BB962C8B-B14F-4D97-AF65-F5344CB8AC3E}">
        <p14:creationId xmlns:p14="http://schemas.microsoft.com/office/powerpoint/2010/main" val="3922005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4CA6-0B14-6E1F-786F-6919C386F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Sustainability</a:t>
            </a:r>
            <a:r>
              <a:rPr lang="en-US" dirty="0"/>
              <a:t>: accelerators are just transformers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04C64-5A35-5DAC-3317-3817F6B05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C94FA-59F2-198B-0E33-D5242EF35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pic>
        <p:nvPicPr>
          <p:cNvPr id="2050" name="Picture 2" descr="Transmission tower - Wikipedia">
            <a:extLst>
              <a:ext uri="{FF2B5EF4-FFF2-40B4-BE49-F238E27FC236}">
                <a16:creationId xmlns:a16="http://schemas.microsoft.com/office/drawing/2014/main" id="{A56358BC-DF71-3C38-B99D-EF1EA88C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704" y="1418848"/>
            <a:ext cx="1315065" cy="175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llafield - Wikipedia">
            <a:extLst>
              <a:ext uri="{FF2B5EF4-FFF2-40B4-BE49-F238E27FC236}">
                <a16:creationId xmlns:a16="http://schemas.microsoft.com/office/drawing/2014/main" id="{EE9E3E69-FE10-40F6-6847-D8F7021FD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3" y="1426102"/>
            <a:ext cx="2769782" cy="174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at is an electricity substation? | National Grid Group">
            <a:extLst>
              <a:ext uri="{FF2B5EF4-FFF2-40B4-BE49-F238E27FC236}">
                <a16:creationId xmlns:a16="http://schemas.microsoft.com/office/drawing/2014/main" id="{A3FDF07E-5C23-B076-1CF3-FA2D9CC0F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848" y="1426102"/>
            <a:ext cx="3135141" cy="175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igh-efficiency klystrons from a dream to a reality">
            <a:extLst>
              <a:ext uri="{FF2B5EF4-FFF2-40B4-BE49-F238E27FC236}">
                <a16:creationId xmlns:a16="http://schemas.microsoft.com/office/drawing/2014/main" id="{6A8DD912-5936-66D7-53FE-E938FED3B8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68" y="1418848"/>
            <a:ext cx="1382169" cy="256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11">
            <a:extLst>
              <a:ext uri="{FF2B5EF4-FFF2-40B4-BE49-F238E27FC236}">
                <a16:creationId xmlns:a16="http://schemas.microsoft.com/office/drawing/2014/main" id="{91EBEF77-025F-3037-DCE4-B01EE90E9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8568071" y="4292130"/>
            <a:ext cx="3409732" cy="227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11">
            <a:extLst>
              <a:ext uri="{FF2B5EF4-FFF2-40B4-BE49-F238E27FC236}">
                <a16:creationId xmlns:a16="http://schemas.microsoft.com/office/drawing/2014/main" id="{2D96FAA0-B022-D327-F6AC-806B1C06AE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96" t="21857" r="55885" b="29950"/>
          <a:stretch/>
        </p:blipFill>
        <p:spPr bwMode="auto">
          <a:xfrm>
            <a:off x="6228672" y="3913596"/>
            <a:ext cx="1703258" cy="227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77F131C1-EB85-12DA-98F9-90D75A2CE9B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674" t="14526" r="15639" b="43603"/>
          <a:stretch/>
        </p:blipFill>
        <p:spPr>
          <a:xfrm flipH="1">
            <a:off x="276375" y="4180064"/>
            <a:ext cx="3505778" cy="1748424"/>
          </a:xfrm>
          <a:prstGeom prst="rect">
            <a:avLst/>
          </a:prstGeom>
        </p:spPr>
      </p:pic>
      <p:pic>
        <p:nvPicPr>
          <p:cNvPr id="10" name="Picture 9" descr="A large machine in a room&#10;&#10;Description automatically generated">
            <a:extLst>
              <a:ext uri="{FF2B5EF4-FFF2-40B4-BE49-F238E27FC236}">
                <a16:creationId xmlns:a16="http://schemas.microsoft.com/office/drawing/2014/main" id="{953028BB-98CA-B678-9F3E-663AE5CC4C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4054" y="3918771"/>
            <a:ext cx="1703258" cy="227101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BB4BE85-A9F3-670C-8347-6FA4841F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6</a:t>
            </a:fld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1D22EB96-0F8C-9137-ACF2-4BDB9C503B29}"/>
              </a:ext>
            </a:extLst>
          </p:cNvPr>
          <p:cNvSpPr/>
          <p:nvPr/>
        </p:nvSpPr>
        <p:spPr>
          <a:xfrm>
            <a:off x="3255625" y="1989147"/>
            <a:ext cx="590862" cy="6295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3D081C43-CE51-5A6E-44CD-F62CF643FB9F}"/>
              </a:ext>
            </a:extLst>
          </p:cNvPr>
          <p:cNvSpPr/>
          <p:nvPr/>
        </p:nvSpPr>
        <p:spPr>
          <a:xfrm>
            <a:off x="5134769" y="1970037"/>
            <a:ext cx="590862" cy="6295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EDF032E-223B-3C32-E8D6-165509EB2AEC}"/>
              </a:ext>
            </a:extLst>
          </p:cNvPr>
          <p:cNvSpPr/>
          <p:nvPr/>
        </p:nvSpPr>
        <p:spPr>
          <a:xfrm>
            <a:off x="8848979" y="1970036"/>
            <a:ext cx="590862" cy="6295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F02ABF16-24DF-4423-B5F2-AA1A60C7108B}"/>
              </a:ext>
            </a:extLst>
          </p:cNvPr>
          <p:cNvSpPr/>
          <p:nvPr/>
        </p:nvSpPr>
        <p:spPr>
          <a:xfrm rot="5400000">
            <a:off x="9816452" y="3811533"/>
            <a:ext cx="590862" cy="6295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98ED3B95-7473-56A9-237A-16D88EC9B5DF}"/>
              </a:ext>
            </a:extLst>
          </p:cNvPr>
          <p:cNvSpPr/>
          <p:nvPr/>
        </p:nvSpPr>
        <p:spPr>
          <a:xfrm rot="10800000">
            <a:off x="7954569" y="4829224"/>
            <a:ext cx="590862" cy="6295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AC4D0709-B2DF-101B-7582-D09DB7FC67F5}"/>
              </a:ext>
            </a:extLst>
          </p:cNvPr>
          <p:cNvSpPr/>
          <p:nvPr/>
        </p:nvSpPr>
        <p:spPr>
          <a:xfrm rot="10800000">
            <a:off x="5662794" y="4829865"/>
            <a:ext cx="590862" cy="6295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11A889BB-FE9A-6745-D47B-0A059E4A47F7}"/>
              </a:ext>
            </a:extLst>
          </p:cNvPr>
          <p:cNvSpPr/>
          <p:nvPr/>
        </p:nvSpPr>
        <p:spPr>
          <a:xfrm rot="10800000">
            <a:off x="3356862" y="4798048"/>
            <a:ext cx="590862" cy="6295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73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96E5-1B41-56F1-3BA0-4CC0C20A1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Sustainability: </a:t>
            </a:r>
            <a:r>
              <a:rPr lang="en-US" dirty="0"/>
              <a:t>just looking at the RF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C874E-141F-33D6-C7DD-DAF59B0D2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74112-3DC9-C164-A596-33692CF5D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Cockcroft 20th Celebration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130007F-977F-8252-DB12-A4F525CF7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7592"/>
          <a:stretch/>
        </p:blipFill>
        <p:spPr>
          <a:xfrm>
            <a:off x="570867" y="2158578"/>
            <a:ext cx="10618435" cy="41972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5934C1-E406-66F8-C32A-9C84383C905A}"/>
              </a:ext>
            </a:extLst>
          </p:cNvPr>
          <p:cNvSpPr txBox="1"/>
          <p:nvPr/>
        </p:nvSpPr>
        <p:spPr>
          <a:xfrm>
            <a:off x="5928969" y="2158578"/>
            <a:ext cx="1643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efficiency Klystrons can halve this</a:t>
            </a:r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93AFF0F-CAC7-A3B5-97BC-98A547F23DF9}"/>
              </a:ext>
            </a:extLst>
          </p:cNvPr>
          <p:cNvCxnSpPr>
            <a:cxnSpLocks/>
          </p:cNvCxnSpPr>
          <p:nvPr/>
        </p:nvCxnSpPr>
        <p:spPr>
          <a:xfrm>
            <a:off x="6714347" y="3128043"/>
            <a:ext cx="360106" cy="3696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5FB264B-AC22-0DC0-0F30-2C51DD6FE85B}"/>
              </a:ext>
            </a:extLst>
          </p:cNvPr>
          <p:cNvSpPr txBox="1"/>
          <p:nvPr/>
        </p:nvSpPr>
        <p:spPr>
          <a:xfrm>
            <a:off x="9072880" y="2481743"/>
            <a:ext cx="1643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Fast reactive tuners can reduce this by 10</a:t>
            </a:r>
            <a:endParaRPr lang="en-GB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B5C472-AF08-03CB-A726-1EAA534E472F}"/>
              </a:ext>
            </a:extLst>
          </p:cNvPr>
          <p:cNvCxnSpPr>
            <a:cxnSpLocks/>
          </p:cNvCxnSpPr>
          <p:nvPr/>
        </p:nvCxnSpPr>
        <p:spPr>
          <a:xfrm>
            <a:off x="9855048" y="3297983"/>
            <a:ext cx="441341" cy="1131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63B5FEA-6CF6-90A6-CE9D-40F8B289794F}"/>
              </a:ext>
            </a:extLst>
          </p:cNvPr>
          <p:cNvSpPr txBox="1"/>
          <p:nvPr/>
        </p:nvSpPr>
        <p:spPr>
          <a:xfrm>
            <a:off x="4840719" y="5823940"/>
            <a:ext cx="164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 film SRF can halve this</a:t>
            </a:r>
            <a:endParaRPr lang="en-GB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037E64-CA13-AC40-B6B5-66DFE4776E9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4144815" y="5658782"/>
            <a:ext cx="695904" cy="4883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6" descr="What is an electricity substation? | National Grid Group">
            <a:extLst>
              <a:ext uri="{FF2B5EF4-FFF2-40B4-BE49-F238E27FC236}">
                <a16:creationId xmlns:a16="http://schemas.microsoft.com/office/drawing/2014/main" id="{B15956E0-0E87-18B9-D357-3BC80B0BA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" y="1217232"/>
            <a:ext cx="2114489" cy="118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8B20F69-DC3B-7400-7EDC-2531DC45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7</a:t>
            </a:fld>
            <a:endParaRPr lang="en-US"/>
          </a:p>
        </p:txBody>
      </p:sp>
      <p:pic>
        <p:nvPicPr>
          <p:cNvPr id="16" name="Picture 15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375A7EED-36E4-95F3-AEEB-3241509D90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674" t="14526" r="15639" b="43603"/>
          <a:stretch/>
        </p:blipFill>
        <p:spPr>
          <a:xfrm flipH="1">
            <a:off x="9570951" y="1201017"/>
            <a:ext cx="2406789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66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3BDFD-FB4E-7A73-6647-C134F208D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Novel acceleration: </a:t>
            </a:r>
            <a:r>
              <a:rPr lang="en-US" dirty="0"/>
              <a:t>Reimagine the accelerating structure</a:t>
            </a:r>
            <a:endParaRPr lang="en-US" b="1" dirty="0"/>
          </a:p>
        </p:txBody>
      </p:sp>
      <p:pic>
        <p:nvPicPr>
          <p:cNvPr id="4098" name="Picture 2" descr="Illustration of the ARCO ultrafast Ti:Sapphire laser">
            <a:extLst>
              <a:ext uri="{FF2B5EF4-FFF2-40B4-BE49-F238E27FC236}">
                <a16:creationId xmlns:a16="http://schemas.microsoft.com/office/drawing/2014/main" id="{3471B3A7-C0FA-4CAC-2AB5-96C266239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7" y="2558942"/>
            <a:ext cx="3083617" cy="236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STEC THz Acceleration">
            <a:extLst>
              <a:ext uri="{FF2B5EF4-FFF2-40B4-BE49-F238E27FC236}">
                <a16:creationId xmlns:a16="http://schemas.microsoft.com/office/drawing/2014/main" id="{B61FE8D0-9F85-6DA4-31C4-3E99E8A05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196" y="1381157"/>
            <a:ext cx="1524915" cy="215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urope targets a user facility for plasma acceleration – CERN Courier">
            <a:extLst>
              <a:ext uri="{FF2B5EF4-FFF2-40B4-BE49-F238E27FC236}">
                <a16:creationId xmlns:a16="http://schemas.microsoft.com/office/drawing/2014/main" id="{C893CAAC-0787-17C8-3492-2C6C736FA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0" r="8037"/>
          <a:stretch/>
        </p:blipFill>
        <p:spPr bwMode="auto">
          <a:xfrm>
            <a:off x="4197245" y="3852539"/>
            <a:ext cx="3132945" cy="212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TLAS Event Displays: Higgs boson decaying to two b-quarks - CERN Document  Server">
            <a:extLst>
              <a:ext uri="{FF2B5EF4-FFF2-40B4-BE49-F238E27FC236}">
                <a16:creationId xmlns:a16="http://schemas.microsoft.com/office/drawing/2014/main" id="{4998789D-AB9C-2620-7A12-58AFF1E30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454" y="2486868"/>
            <a:ext cx="3578794" cy="236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7F864150-BB05-2266-15FE-A39600529C56}"/>
              </a:ext>
            </a:extLst>
          </p:cNvPr>
          <p:cNvSpPr/>
          <p:nvPr/>
        </p:nvSpPr>
        <p:spPr>
          <a:xfrm rot="19514830">
            <a:off x="3377866" y="2368630"/>
            <a:ext cx="969063" cy="629587"/>
          </a:xfrm>
          <a:prstGeom prst="rightArrow">
            <a:avLst/>
          </a:prstGeom>
          <a:solidFill>
            <a:srgbClr val="7410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E7899302-33A7-CBB0-D67B-C03A9E4BCE27}"/>
              </a:ext>
            </a:extLst>
          </p:cNvPr>
          <p:cNvSpPr/>
          <p:nvPr/>
        </p:nvSpPr>
        <p:spPr>
          <a:xfrm rot="2085170" flipV="1">
            <a:off x="3269329" y="4396304"/>
            <a:ext cx="969063" cy="629587"/>
          </a:xfrm>
          <a:prstGeom prst="rightArrow">
            <a:avLst/>
          </a:prstGeom>
          <a:solidFill>
            <a:srgbClr val="7410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00B147B-78F5-C307-36D3-F38387D9D55F}"/>
              </a:ext>
            </a:extLst>
          </p:cNvPr>
          <p:cNvSpPr/>
          <p:nvPr/>
        </p:nvSpPr>
        <p:spPr>
          <a:xfrm rot="2085170" flipV="1">
            <a:off x="7354378" y="2368630"/>
            <a:ext cx="969063" cy="629587"/>
          </a:xfrm>
          <a:prstGeom prst="rightArrow">
            <a:avLst/>
          </a:prstGeom>
          <a:solidFill>
            <a:srgbClr val="7410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274F50C4-4028-BB84-62E0-F48F40F4B5B4}"/>
              </a:ext>
            </a:extLst>
          </p:cNvPr>
          <p:cNvSpPr/>
          <p:nvPr/>
        </p:nvSpPr>
        <p:spPr>
          <a:xfrm rot="19514830">
            <a:off x="7376065" y="4396303"/>
            <a:ext cx="969063" cy="629587"/>
          </a:xfrm>
          <a:prstGeom prst="rightArrow">
            <a:avLst/>
          </a:prstGeom>
          <a:solidFill>
            <a:srgbClr val="74101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120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 line&#10;&#10;Description automatically generated">
            <a:extLst>
              <a:ext uri="{FF2B5EF4-FFF2-40B4-BE49-F238E27FC236}">
                <a16:creationId xmlns:a16="http://schemas.microsoft.com/office/drawing/2014/main" id="{5F64687D-CB6F-E226-281C-1256F5855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888" y="1197580"/>
            <a:ext cx="4613265" cy="184530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DC0B67C-AA22-FD04-DD42-9223787A8FA1}"/>
              </a:ext>
            </a:extLst>
          </p:cNvPr>
          <p:cNvSpPr/>
          <p:nvPr/>
        </p:nvSpPr>
        <p:spPr>
          <a:xfrm>
            <a:off x="7574948" y="1316964"/>
            <a:ext cx="252894" cy="152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490724-D2F0-A788-820C-C705B1ED8485}"/>
              </a:ext>
            </a:extLst>
          </p:cNvPr>
          <p:cNvSpPr/>
          <p:nvPr/>
        </p:nvSpPr>
        <p:spPr>
          <a:xfrm>
            <a:off x="7594087" y="2892641"/>
            <a:ext cx="3991876" cy="25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B73BDA-AADC-4C7B-6C46-A378CA9D3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Particles to treat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42D9E-FFBC-F110-2E0B-706C6A0F5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602518"/>
            <a:ext cx="5400000" cy="4502979"/>
          </a:xfrm>
        </p:spPr>
        <p:txBody>
          <a:bodyPr>
            <a:normAutofit/>
          </a:bodyPr>
          <a:lstStyle/>
          <a:p>
            <a:r>
              <a:rPr lang="en-US" dirty="0"/>
              <a:t>✅  250 MeV VHEE</a:t>
            </a:r>
          </a:p>
          <a:p>
            <a:pPr lvl="1"/>
            <a:r>
              <a:rPr lang="en-US" dirty="0"/>
              <a:t>CLARA/FEBE</a:t>
            </a:r>
          </a:p>
          <a:p>
            <a:r>
              <a:rPr lang="en-US" dirty="0"/>
              <a:t>✅ 150 MeV protons</a:t>
            </a:r>
          </a:p>
          <a:p>
            <a:pPr lvl="1"/>
            <a:r>
              <a:rPr lang="en-US" dirty="0"/>
              <a:t>Christie</a:t>
            </a:r>
          </a:p>
          <a:p>
            <a:r>
              <a:rPr lang="en-US" dirty="0"/>
              <a:t>🛑 320 MeV C-12 </a:t>
            </a:r>
          </a:p>
          <a:p>
            <a:r>
              <a:rPr lang="en-US" dirty="0"/>
              <a:t>✅ 35 MeV  </a:t>
            </a:r>
          </a:p>
          <a:p>
            <a:pPr lvl="1"/>
            <a:r>
              <a:rPr lang="en-US" dirty="0"/>
              <a:t>Dalton</a:t>
            </a:r>
          </a:p>
          <a:p>
            <a:r>
              <a:rPr lang="en-US" dirty="0"/>
              <a:t> ✅ 6 MeV photons </a:t>
            </a:r>
          </a:p>
          <a:p>
            <a:pPr lvl="1"/>
            <a:r>
              <a:rPr lang="en-US" dirty="0"/>
              <a:t>Almost every large hospital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89181-F091-B12F-B1E7-0C22A3ADD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Cockcroft 20th Celebration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B24A3-7CDA-8C50-FF47-71B8724C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0380" y="6356350"/>
            <a:ext cx="2743200" cy="365125"/>
          </a:xfrm>
        </p:spPr>
        <p:txBody>
          <a:bodyPr/>
          <a:lstStyle/>
          <a:p>
            <a:fld id="{CAFAB811-E27D-034E-9503-F15292FF9485}" type="slidenum">
              <a:rPr lang="en-US" smtClean="0"/>
              <a:t>9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0C4FE-D32B-BFBC-F701-9A21B1F93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26/06/2024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FB0437-FD2E-1F8F-B418-7B92351D8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715" y="3090803"/>
            <a:ext cx="4613265" cy="1845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5C11E5-6757-DF6E-901C-6C0247D61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717" y="4978164"/>
            <a:ext cx="4613263" cy="184530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8A3C885-5900-A107-6562-AC04CD3E8166}"/>
              </a:ext>
            </a:extLst>
          </p:cNvPr>
          <p:cNvSpPr/>
          <p:nvPr/>
        </p:nvSpPr>
        <p:spPr>
          <a:xfrm>
            <a:off x="5943053" y="3672432"/>
            <a:ext cx="180109" cy="180109"/>
          </a:xfrm>
          <a:prstGeom prst="ellipse">
            <a:avLst/>
          </a:prstGeom>
          <a:solidFill>
            <a:srgbClr val="FEDA0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49984B0-F43A-39DB-7540-3DD1530C53FD}"/>
              </a:ext>
            </a:extLst>
          </p:cNvPr>
          <p:cNvSpPr/>
          <p:nvPr/>
        </p:nvSpPr>
        <p:spPr>
          <a:xfrm>
            <a:off x="5988081" y="3852541"/>
            <a:ext cx="180109" cy="180109"/>
          </a:xfrm>
          <a:prstGeom prst="ellipse">
            <a:avLst/>
          </a:prstGeom>
          <a:solidFill>
            <a:srgbClr val="FEDA0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9A42A3-2695-D6AD-36A2-B65CC45E69B4}"/>
              </a:ext>
            </a:extLst>
          </p:cNvPr>
          <p:cNvSpPr/>
          <p:nvPr/>
        </p:nvSpPr>
        <p:spPr>
          <a:xfrm>
            <a:off x="5033363" y="3527652"/>
            <a:ext cx="1999488" cy="710184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D312AF0-08D7-0ED7-833B-2BC7DF4387BD}"/>
              </a:ext>
            </a:extLst>
          </p:cNvPr>
          <p:cNvSpPr/>
          <p:nvPr/>
        </p:nvSpPr>
        <p:spPr>
          <a:xfrm rot="18695131">
            <a:off x="5033362" y="3563203"/>
            <a:ext cx="1999488" cy="710184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6AE7E41-DFF3-1312-032A-B11E6CFD5C66}"/>
              </a:ext>
            </a:extLst>
          </p:cNvPr>
          <p:cNvSpPr/>
          <p:nvPr/>
        </p:nvSpPr>
        <p:spPr>
          <a:xfrm>
            <a:off x="5383188" y="4591840"/>
            <a:ext cx="180109" cy="180109"/>
          </a:xfrm>
          <a:prstGeom prst="ellipse">
            <a:avLst/>
          </a:prstGeom>
          <a:solidFill>
            <a:srgbClr val="7C7C7E"/>
          </a:solidFill>
          <a:ln>
            <a:solidFill>
              <a:srgbClr val="6C2A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D89D2C-AEFE-3CDB-216B-9E82137B9403}"/>
              </a:ext>
            </a:extLst>
          </p:cNvPr>
          <p:cNvSpPr txBox="1"/>
          <p:nvPr/>
        </p:nvSpPr>
        <p:spPr>
          <a:xfrm>
            <a:off x="5718806" y="4876862"/>
            <a:ext cx="718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Atom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B6E2565-E9E0-05A8-BAAC-E03F4C35EFD7}"/>
              </a:ext>
            </a:extLst>
          </p:cNvPr>
          <p:cNvSpPr/>
          <p:nvPr/>
        </p:nvSpPr>
        <p:spPr>
          <a:xfrm>
            <a:off x="5852999" y="3792690"/>
            <a:ext cx="180109" cy="180109"/>
          </a:xfrm>
          <a:prstGeom prst="ellipse">
            <a:avLst/>
          </a:prstGeom>
          <a:solidFill>
            <a:srgbClr val="6C2A92"/>
          </a:solidFill>
          <a:ln>
            <a:solidFill>
              <a:srgbClr val="6C2A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CE7DC75-6749-EC9C-6216-1B129E05D9DA}"/>
              </a:ext>
            </a:extLst>
          </p:cNvPr>
          <p:cNvSpPr/>
          <p:nvPr/>
        </p:nvSpPr>
        <p:spPr>
          <a:xfrm>
            <a:off x="6078135" y="3738187"/>
            <a:ext cx="180109" cy="180109"/>
          </a:xfrm>
          <a:prstGeom prst="ellipse">
            <a:avLst/>
          </a:prstGeom>
          <a:solidFill>
            <a:srgbClr val="6C2A92"/>
          </a:solidFill>
          <a:ln>
            <a:solidFill>
              <a:srgbClr val="6C2A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0D1E7AF-D60E-8F62-3647-F6E3809DD0AE}"/>
              </a:ext>
            </a:extLst>
          </p:cNvPr>
          <p:cNvSpPr/>
          <p:nvPr/>
        </p:nvSpPr>
        <p:spPr>
          <a:xfrm>
            <a:off x="8294354" y="5335047"/>
            <a:ext cx="180109" cy="180109"/>
          </a:xfrm>
          <a:prstGeom prst="ellipse">
            <a:avLst/>
          </a:prstGeom>
          <a:solidFill>
            <a:srgbClr val="7C7C7E"/>
          </a:solidFill>
          <a:ln>
            <a:solidFill>
              <a:srgbClr val="6C2A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6C57481-3F55-6954-D3C0-5DCEB9A4D9FE}"/>
              </a:ext>
            </a:extLst>
          </p:cNvPr>
          <p:cNvSpPr/>
          <p:nvPr/>
        </p:nvSpPr>
        <p:spPr>
          <a:xfrm>
            <a:off x="8275912" y="1602518"/>
            <a:ext cx="180109" cy="180109"/>
          </a:xfrm>
          <a:prstGeom prst="ellipse">
            <a:avLst/>
          </a:prstGeom>
          <a:solidFill>
            <a:srgbClr val="6C2A92"/>
          </a:solidFill>
          <a:ln>
            <a:solidFill>
              <a:srgbClr val="6C2A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ABBF21-1A97-72A4-8B12-D295CAE51936}"/>
              </a:ext>
            </a:extLst>
          </p:cNvPr>
          <p:cNvSpPr txBox="1"/>
          <p:nvPr/>
        </p:nvSpPr>
        <p:spPr>
          <a:xfrm>
            <a:off x="7944280" y="1962736"/>
            <a:ext cx="84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6CFA35-7B92-6DE9-10CD-D63A2451E0D1}"/>
              </a:ext>
            </a:extLst>
          </p:cNvPr>
          <p:cNvSpPr txBox="1"/>
          <p:nvPr/>
        </p:nvSpPr>
        <p:spPr>
          <a:xfrm>
            <a:off x="7895603" y="5629510"/>
            <a:ext cx="1018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8A36E4-72F5-E632-92BF-717FE60E06B3}"/>
              </a:ext>
            </a:extLst>
          </p:cNvPr>
          <p:cNvSpPr txBox="1"/>
          <p:nvPr/>
        </p:nvSpPr>
        <p:spPr>
          <a:xfrm>
            <a:off x="9181927" y="2858220"/>
            <a:ext cx="113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Depth/cm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775FF8-97A4-D373-846E-C63A128EDDC6}"/>
              </a:ext>
            </a:extLst>
          </p:cNvPr>
          <p:cNvSpPr txBox="1"/>
          <p:nvPr/>
        </p:nvSpPr>
        <p:spPr>
          <a:xfrm>
            <a:off x="7565907" y="2848960"/>
            <a:ext cx="669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0/cm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AE8384-4395-1386-5C79-14D350AC89C1}"/>
              </a:ext>
            </a:extLst>
          </p:cNvPr>
          <p:cNvSpPr txBox="1"/>
          <p:nvPr/>
        </p:nvSpPr>
        <p:spPr>
          <a:xfrm>
            <a:off x="11014166" y="2858220"/>
            <a:ext cx="786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30/cm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094597-5471-AE89-DD7A-CA4800BECD65}"/>
              </a:ext>
            </a:extLst>
          </p:cNvPr>
          <p:cNvSpPr txBox="1"/>
          <p:nvPr/>
        </p:nvSpPr>
        <p:spPr>
          <a:xfrm rot="16200000">
            <a:off x="7274044" y="1953407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Dose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CDFB56-F65E-106B-117D-CA91E0A5C5C2}"/>
              </a:ext>
            </a:extLst>
          </p:cNvPr>
          <p:cNvSpPr/>
          <p:nvPr/>
        </p:nvSpPr>
        <p:spPr>
          <a:xfrm>
            <a:off x="7565907" y="3253007"/>
            <a:ext cx="252894" cy="152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AEC68FA-F147-B834-7118-C71635CBC398}"/>
              </a:ext>
            </a:extLst>
          </p:cNvPr>
          <p:cNvSpPr/>
          <p:nvPr/>
        </p:nvSpPr>
        <p:spPr>
          <a:xfrm>
            <a:off x="7574505" y="5204825"/>
            <a:ext cx="252894" cy="152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F98AAEF-EA5F-2764-6CEF-72C162BDCBCF}"/>
              </a:ext>
            </a:extLst>
          </p:cNvPr>
          <p:cNvSpPr/>
          <p:nvPr/>
        </p:nvSpPr>
        <p:spPr>
          <a:xfrm>
            <a:off x="7751015" y="4786354"/>
            <a:ext cx="3991876" cy="25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A61C04B-0D87-D41F-0677-6BEB490A4F87}"/>
              </a:ext>
            </a:extLst>
          </p:cNvPr>
          <p:cNvSpPr/>
          <p:nvPr/>
        </p:nvSpPr>
        <p:spPr>
          <a:xfrm>
            <a:off x="7637184" y="6660585"/>
            <a:ext cx="3991876" cy="257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D539767-F072-7EDD-A65B-A06701D3BE57}"/>
              </a:ext>
            </a:extLst>
          </p:cNvPr>
          <p:cNvGrpSpPr/>
          <p:nvPr/>
        </p:nvGrpSpPr>
        <p:grpSpPr>
          <a:xfrm>
            <a:off x="10811543" y="3511113"/>
            <a:ext cx="405245" cy="360218"/>
            <a:chOff x="3691699" y="7861740"/>
            <a:chExt cx="405245" cy="36021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DAC05B1-F9EC-84B7-A1BE-65B3694CDC0B}"/>
                </a:ext>
              </a:extLst>
            </p:cNvPr>
            <p:cNvSpPr/>
            <p:nvPr/>
          </p:nvSpPr>
          <p:spPr>
            <a:xfrm>
              <a:off x="3781753" y="7861740"/>
              <a:ext cx="180109" cy="180109"/>
            </a:xfrm>
            <a:prstGeom prst="ellipse">
              <a:avLst/>
            </a:prstGeom>
            <a:solidFill>
              <a:srgbClr val="FEDA0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9A7EFA9-A68E-FEE2-2553-7B8BD3423011}"/>
                </a:ext>
              </a:extLst>
            </p:cNvPr>
            <p:cNvSpPr/>
            <p:nvPr/>
          </p:nvSpPr>
          <p:spPr>
            <a:xfrm>
              <a:off x="3691699" y="7981998"/>
              <a:ext cx="180109" cy="180109"/>
            </a:xfrm>
            <a:prstGeom prst="ellipse">
              <a:avLst/>
            </a:prstGeom>
            <a:solidFill>
              <a:srgbClr val="6C2A92"/>
            </a:solidFill>
            <a:ln>
              <a:solidFill>
                <a:srgbClr val="6C2A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6A1A5A8-B129-7AD9-F423-75030C94F2EB}"/>
                </a:ext>
              </a:extLst>
            </p:cNvPr>
            <p:cNvSpPr/>
            <p:nvPr/>
          </p:nvSpPr>
          <p:spPr>
            <a:xfrm>
              <a:off x="3826781" y="8041849"/>
              <a:ext cx="180109" cy="180109"/>
            </a:xfrm>
            <a:prstGeom prst="ellipse">
              <a:avLst/>
            </a:prstGeom>
            <a:solidFill>
              <a:srgbClr val="FEDA0A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0C88B2A-F851-72AD-F707-E678539E055E}"/>
                </a:ext>
              </a:extLst>
            </p:cNvPr>
            <p:cNvSpPr/>
            <p:nvPr/>
          </p:nvSpPr>
          <p:spPr>
            <a:xfrm>
              <a:off x="3916835" y="7927495"/>
              <a:ext cx="180109" cy="180109"/>
            </a:xfrm>
            <a:prstGeom prst="ellipse">
              <a:avLst/>
            </a:prstGeom>
            <a:solidFill>
              <a:srgbClr val="6C2A92"/>
            </a:solidFill>
            <a:ln>
              <a:solidFill>
                <a:srgbClr val="6C2A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191C5643-7565-C5BD-1B2E-8B26D81A3A67}"/>
              </a:ext>
            </a:extLst>
          </p:cNvPr>
          <p:cNvSpPr txBox="1"/>
          <p:nvPr/>
        </p:nvSpPr>
        <p:spPr>
          <a:xfrm>
            <a:off x="9955522" y="4151861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Nucleus (He)</a:t>
            </a:r>
          </a:p>
        </p:txBody>
      </p:sp>
    </p:spTree>
    <p:extLst>
      <p:ext uri="{BB962C8B-B14F-4D97-AF65-F5344CB8AC3E}">
        <p14:creationId xmlns:p14="http://schemas.microsoft.com/office/powerpoint/2010/main" val="418458972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13004</TotalTime>
  <Words>841</Words>
  <Application>Microsoft Macintosh PowerPoint</Application>
  <PresentationFormat>Widescreen</PresentationFormat>
  <Paragraphs>202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Custom Design</vt:lpstr>
      <vt:lpstr>1_Custom Design</vt:lpstr>
      <vt:lpstr>A (personal) vision for the next 20 years of the Cockcroft</vt:lpstr>
      <vt:lpstr>What will the next 20 years hold in store...</vt:lpstr>
      <vt:lpstr>What will the next 20 years hold in store…</vt:lpstr>
      <vt:lpstr>Research areas which must feature</vt:lpstr>
      <vt:lpstr>Sustainability: Context</vt:lpstr>
      <vt:lpstr>Sustainability: accelerators are just transformers</vt:lpstr>
      <vt:lpstr>Sustainability: just looking at the RF </vt:lpstr>
      <vt:lpstr>Novel acceleration: Reimagine the accelerating structure</vt:lpstr>
      <vt:lpstr>Particles to treat cancer</vt:lpstr>
      <vt:lpstr>Medical applications: Therapeutic beams in the northwest of England</vt:lpstr>
      <vt:lpstr>Medical applications: Promise of FLASH</vt:lpstr>
      <vt:lpstr>Future for high energy physics</vt:lpstr>
      <vt:lpstr>International Linear Collider</vt:lpstr>
      <vt:lpstr>Personal aside: working on the ILC </vt:lpstr>
      <vt:lpstr>Compact Linear Collider</vt:lpstr>
      <vt:lpstr>Future circular collider (FCC-ee)</vt:lpstr>
      <vt:lpstr>Muon collider</vt:lpstr>
      <vt:lpstr>Physics is proportional to electrical power</vt:lpstr>
      <vt:lpstr>HALHF</vt:lpstr>
      <vt:lpstr>HALHF: Great let's build one now</vt:lpstr>
      <vt:lpstr>Tests occurring in Daresbury laboratory</vt:lpstr>
      <vt:lpstr>Is it all high energy physics? : UK XFEL </vt:lpstr>
      <vt:lpstr>The next 20 years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Boogert, Stewart (-,DL,-)</dc:creator>
  <cp:lastModifiedBy>Boogert, Stewart (-,DL,-)</cp:lastModifiedBy>
  <cp:revision>126</cp:revision>
  <dcterms:created xsi:type="dcterms:W3CDTF">2023-09-02T16:00:06Z</dcterms:created>
  <dcterms:modified xsi:type="dcterms:W3CDTF">2024-09-20T12:12:52Z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4496a64-e0e3-4038-91bc-493f618853ad_Enabled">
    <vt:lpwstr>true</vt:lpwstr>
  </property>
  <property fmtid="{D5CDD505-2E9C-101B-9397-08002B2CF9AE}" pid="3" name="MSIP_Label_c4496a64-e0e3-4038-91bc-493f618853ad_SetDate">
    <vt:lpwstr>2024-06-24T19:55:44Z</vt:lpwstr>
  </property>
  <property fmtid="{D5CDD505-2E9C-101B-9397-08002B2CF9AE}" pid="4" name="MSIP_Label_c4496a64-e0e3-4038-91bc-493f618853ad_Method">
    <vt:lpwstr>Standard</vt:lpwstr>
  </property>
  <property fmtid="{D5CDD505-2E9C-101B-9397-08002B2CF9AE}" pid="5" name="MSIP_Label_c4496a64-e0e3-4038-91bc-493f618853ad_Name">
    <vt:lpwstr>General</vt:lpwstr>
  </property>
  <property fmtid="{D5CDD505-2E9C-101B-9397-08002B2CF9AE}" pid="6" name="MSIP_Label_c4496a64-e0e3-4038-91bc-493f618853ad_SiteId">
    <vt:lpwstr>2efd699a-1922-4e69-b601-108008d28a2e</vt:lpwstr>
  </property>
  <property fmtid="{D5CDD505-2E9C-101B-9397-08002B2CF9AE}" pid="7" name="MSIP_Label_c4496a64-e0e3-4038-91bc-493f618853ad_ActionId">
    <vt:lpwstr>7027bfe1-8ea2-4b21-b0b1-bc0f95f09320</vt:lpwstr>
  </property>
  <property fmtid="{D5CDD505-2E9C-101B-9397-08002B2CF9AE}" pid="8" name="MSIP_Label_c4496a64-e0e3-4038-91bc-493f618853ad_ContentBits">
    <vt:lpwstr>0</vt:lpwstr>
  </property>
</Properties>
</file>