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6" r:id="rId2"/>
    <p:sldId id="399" r:id="rId3"/>
    <p:sldId id="400" r:id="rId4"/>
    <p:sldId id="402" r:id="rId5"/>
    <p:sldId id="405" r:id="rId6"/>
    <p:sldId id="404" r:id="rId7"/>
    <p:sldId id="403" r:id="rId8"/>
    <p:sldId id="401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78" d="100"/>
          <a:sy n="78" d="100"/>
        </p:scale>
        <p:origin x="81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00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F6E99-5F19-4EBC-9CC1-7C04D3A12108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14FA2-0B03-46AE-9607-FFD731A3E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14382-5938-48F2-AA06-57AC3A7D075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12987-8DCF-4C16-8699-CF48698B4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50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9096" y="6309325"/>
            <a:ext cx="493845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fld id="{A4AFB13C-CD2B-4D37-B21C-4D5084C870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91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4280" y="6295257"/>
            <a:ext cx="493845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A4AFB13C-CD2B-4D37-B21C-4D5084C870A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8DE7C8-78C5-4D72-BAF0-70D690FBD0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40509"/>
            <a:ext cx="1269842" cy="71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7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.ac.uk/ditanet" TargetMode="External"/><Relationship Id="rId13" Type="http://schemas.openxmlformats.org/officeDocument/2006/relationships/hyperlink" Target="https://www.eupraxia-dn.org/" TargetMode="External"/><Relationship Id="rId18" Type="http://schemas.openxmlformats.org/officeDocument/2006/relationships/image" Target="../media/image14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12" Type="http://schemas.openxmlformats.org/officeDocument/2006/relationships/hyperlink" Target="http://www.ava-project.eu/" TargetMode="External"/><Relationship Id="rId17" Type="http://schemas.openxmlformats.org/officeDocument/2006/relationships/hyperlink" Target="https://www.liverpool.ac.uk/livdat/" TargetMode="External"/><Relationship Id="rId2" Type="http://schemas.openxmlformats.org/officeDocument/2006/relationships/image" Target="../media/image6.jpeg"/><Relationship Id="rId16" Type="http://schemas.openxmlformats.org/officeDocument/2006/relationships/hyperlink" Target="https://www.liverpool.ac.uk/centre-for-doctoral-training-for-innovation-in-data-intensive-scienc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hyperlink" Target="http://www.oma-project.eu/" TargetMode="External"/><Relationship Id="rId5" Type="http://schemas.openxmlformats.org/officeDocument/2006/relationships/image" Target="../media/image9.png"/><Relationship Id="rId15" Type="http://schemas.openxmlformats.org/officeDocument/2006/relationships/image" Target="../media/image13.jpeg"/><Relationship Id="rId10" Type="http://schemas.openxmlformats.org/officeDocument/2006/relationships/hyperlink" Target="http://www.opac-project.eu/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://www.la3net.nu/" TargetMode="External"/><Relationship Id="rId1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E45AE2-AF75-343C-C0CB-7CA8899A2655}"/>
              </a:ext>
            </a:extLst>
          </p:cNvPr>
          <p:cNvSpPr txBox="1"/>
          <p:nvPr/>
        </p:nvSpPr>
        <p:spPr>
          <a:xfrm>
            <a:off x="1988497" y="1340768"/>
            <a:ext cx="76760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20 years of graduate training and education </a:t>
            </a:r>
          </a:p>
          <a:p>
            <a:pPr algn="ctr"/>
            <a:r>
              <a:rPr lang="en-GB" sz="3200" b="1" dirty="0">
                <a:solidFill>
                  <a:schemeClr val="tx2"/>
                </a:solidFill>
              </a:rPr>
              <a:t>at the Cockcroft Institute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3D12A-1B82-254B-FC73-C21B68CFF233}"/>
              </a:ext>
            </a:extLst>
          </p:cNvPr>
          <p:cNvSpPr txBox="1"/>
          <p:nvPr/>
        </p:nvSpPr>
        <p:spPr>
          <a:xfrm>
            <a:off x="3992219" y="3429000"/>
            <a:ext cx="36686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Dr Laura Corner &amp; </a:t>
            </a:r>
            <a:r>
              <a:rPr lang="en-GB" b="1" dirty="0" err="1">
                <a:solidFill>
                  <a:srgbClr val="C00000"/>
                </a:solidFill>
              </a:rPr>
              <a:t>Dr.</a:t>
            </a:r>
            <a:r>
              <a:rPr lang="en-GB" b="1" dirty="0">
                <a:solidFill>
                  <a:srgbClr val="C00000"/>
                </a:solidFill>
              </a:rPr>
              <a:t> Rob </a:t>
            </a:r>
            <a:r>
              <a:rPr lang="en-GB" b="1" dirty="0" err="1">
                <a:solidFill>
                  <a:srgbClr val="C00000"/>
                </a:solidFill>
              </a:rPr>
              <a:t>Apsimon</a:t>
            </a:r>
            <a:endParaRPr lang="en-GB" b="1" dirty="0">
              <a:solidFill>
                <a:srgbClr val="C00000"/>
              </a:solidFill>
            </a:endParaRP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Universities of Liverpool &amp; Lancaster</a:t>
            </a:r>
          </a:p>
          <a:p>
            <a:pPr algn="ctr"/>
            <a:endParaRPr lang="en-GB" b="1" dirty="0">
              <a:solidFill>
                <a:srgbClr val="C00000"/>
              </a:solidFill>
            </a:endParaRPr>
          </a:p>
          <a:p>
            <a:pPr algn="ctr"/>
            <a:r>
              <a:rPr lang="en-GB" b="1" dirty="0">
                <a:solidFill>
                  <a:srgbClr val="C00000"/>
                </a:solidFill>
              </a:rPr>
              <a:t>Co-leads, Education &amp; Training</a:t>
            </a:r>
          </a:p>
        </p:txBody>
      </p:sp>
    </p:spTree>
    <p:extLst>
      <p:ext uri="{BB962C8B-B14F-4D97-AF65-F5344CB8AC3E}">
        <p14:creationId xmlns:p14="http://schemas.microsoft.com/office/powerpoint/2010/main" val="408029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F12375-FE91-914E-A5C8-5D6740F3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13C-CD2B-4D37-B21C-4D5084C870AD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FBC5CD-6DFB-4B35-4927-B08E01827E2A}"/>
              </a:ext>
            </a:extLst>
          </p:cNvPr>
          <p:cNvSpPr txBox="1"/>
          <p:nvPr/>
        </p:nvSpPr>
        <p:spPr>
          <a:xfrm>
            <a:off x="4655840" y="476672"/>
            <a:ext cx="1692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Overview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03BB78-46A7-330F-2465-3CE596966BB7}"/>
              </a:ext>
            </a:extLst>
          </p:cNvPr>
          <p:cNvSpPr txBox="1"/>
          <p:nvPr/>
        </p:nvSpPr>
        <p:spPr>
          <a:xfrm>
            <a:off x="767408" y="1610919"/>
            <a:ext cx="31152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Heads of Education &amp; Training: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Neil Marks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Roger Jones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Graeme Burt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Louise </a:t>
            </a:r>
            <a:r>
              <a:rPr lang="en-GB" dirty="0" err="1">
                <a:solidFill>
                  <a:schemeClr val="tx2"/>
                </a:solidFill>
              </a:rPr>
              <a:t>Willingale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Graeme Burt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Hywel Owen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Laura Corner/Andy Wolski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Laura Corner/Rob </a:t>
            </a:r>
            <a:r>
              <a:rPr lang="en-GB" dirty="0" err="1">
                <a:solidFill>
                  <a:schemeClr val="tx2"/>
                </a:solidFill>
              </a:rPr>
              <a:t>Apsimon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E5DAB-8EB9-7189-40BF-3623331E87C3}"/>
              </a:ext>
            </a:extLst>
          </p:cNvPr>
          <p:cNvSpPr txBox="1"/>
          <p:nvPr/>
        </p:nvSpPr>
        <p:spPr>
          <a:xfrm>
            <a:off x="4655840" y="1610919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solidFill>
                  <a:schemeClr val="tx2"/>
                </a:solidFill>
              </a:rPr>
              <a:t>Aim of training programme:</a:t>
            </a:r>
          </a:p>
          <a:p>
            <a:pPr algn="just"/>
            <a:endParaRPr lang="en-GB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Provide graduate level training to accelerator students on the assumption that accelerator science is not taught in UG physics/engineering courses.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Provide broad overview of accelerator science not just specialised area of PhD research.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More useful overall skills.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Training part of STFC accreditation.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Peer support.</a:t>
            </a:r>
          </a:p>
        </p:txBody>
      </p:sp>
    </p:spTree>
    <p:extLst>
      <p:ext uri="{BB962C8B-B14F-4D97-AF65-F5344CB8AC3E}">
        <p14:creationId xmlns:p14="http://schemas.microsoft.com/office/powerpoint/2010/main" val="26434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97B93C-AD6B-3AE0-9891-EDFF7FE9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13C-CD2B-4D37-B21C-4D5084C870AD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42EB96-844D-2266-A3B0-34CBF7E9220A}"/>
              </a:ext>
            </a:extLst>
          </p:cNvPr>
          <p:cNvSpPr txBox="1"/>
          <p:nvPr/>
        </p:nvSpPr>
        <p:spPr>
          <a:xfrm>
            <a:off x="5303912" y="188640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CI PhDs</a:t>
            </a:r>
          </a:p>
        </p:txBody>
      </p:sp>
      <p:pic>
        <p:nvPicPr>
          <p:cNvPr id="5" name="Picture 4" descr="A graph of a number of students&#10;&#10;Description automatically generated with medium confidence">
            <a:extLst>
              <a:ext uri="{FF2B5EF4-FFF2-40B4-BE49-F238E27FC236}">
                <a16:creationId xmlns:a16="http://schemas.microsoft.com/office/drawing/2014/main" id="{8BF01244-8DF2-393B-4574-E829F8335B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2" t="1955" r="11087" b="8694"/>
          <a:stretch/>
        </p:blipFill>
        <p:spPr>
          <a:xfrm>
            <a:off x="536854" y="1005425"/>
            <a:ext cx="5302837" cy="47278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D3D29E-2F76-EB7D-113B-131EB80530D1}"/>
              </a:ext>
            </a:extLst>
          </p:cNvPr>
          <p:cNvSpPr txBox="1"/>
          <p:nvPr/>
        </p:nvSpPr>
        <p:spPr>
          <a:xfrm>
            <a:off x="5850374" y="1916832"/>
            <a:ext cx="60821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Core funding (STFC quota) for 5 – 6 students/yr.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Individual years influenced by MCSN/CDT recruitment.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Other funding sources – university, self-funded, gov. scholarships, other funding councils, charities.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Average 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GB" dirty="0">
                <a:solidFill>
                  <a:schemeClr val="tx2"/>
                </a:solidFill>
              </a:rPr>
              <a:t> 12  starters/yr.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192 students graduated.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One of, if not the, largest accelerator training programmes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102868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F841A5-9CDB-FDB6-FE85-796218C9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13C-CD2B-4D37-B21C-4D5084C870A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D9EE73-5302-3E5A-602E-D089A7531F09}"/>
              </a:ext>
            </a:extLst>
          </p:cNvPr>
          <p:cNvSpPr txBox="1"/>
          <p:nvPr/>
        </p:nvSpPr>
        <p:spPr>
          <a:xfrm>
            <a:off x="3930503" y="260648"/>
            <a:ext cx="4263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Current lecture programme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6AC309-54EA-EAE2-CB6A-9C507C43962E}"/>
              </a:ext>
            </a:extLst>
          </p:cNvPr>
          <p:cNvSpPr txBox="1"/>
          <p:nvPr/>
        </p:nvSpPr>
        <p:spPr>
          <a:xfrm>
            <a:off x="175837" y="969783"/>
            <a:ext cx="779237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tx2"/>
                </a:solidFill>
                <a:effectLst/>
              </a:rPr>
              <a:t>Semester 1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CI-ACC-101</a:t>
            </a:r>
            <a:r>
              <a:rPr lang="en-GB" sz="1800" dirty="0">
                <a:solidFill>
                  <a:schemeClr val="tx2"/>
                </a:solidFill>
                <a:effectLst/>
              </a:rPr>
              <a:t> Introduction to accelerators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(Hywel Owen)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CI-ACC-102</a:t>
            </a:r>
            <a:r>
              <a:rPr lang="en-GB" sz="1800" dirty="0">
                <a:solidFill>
                  <a:schemeClr val="tx2"/>
                </a:solidFill>
                <a:effectLst/>
              </a:rPr>
              <a:t> Relativity and elements of electromagnetism </a:t>
            </a:r>
            <a:r>
              <a:rPr lang="en-GB" sz="1800" dirty="0">
                <a:solidFill>
                  <a:srgbClr val="C00000"/>
                </a:solidFill>
                <a:effectLst/>
              </a:rPr>
              <a:t>(Jonathan </a:t>
            </a:r>
            <a:r>
              <a:rPr lang="en-GB" sz="1800" dirty="0" err="1">
                <a:solidFill>
                  <a:srgbClr val="C00000"/>
                </a:solidFill>
                <a:effectLst/>
              </a:rPr>
              <a:t>Gratus</a:t>
            </a:r>
            <a:r>
              <a:rPr lang="en-GB" sz="1800" dirty="0">
                <a:solidFill>
                  <a:srgbClr val="C00000"/>
                </a:solidFill>
                <a:effectLst/>
              </a:rPr>
              <a:t>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CI-RF-103</a:t>
            </a:r>
            <a:r>
              <a:rPr lang="en-GB" sz="1800" dirty="0">
                <a:solidFill>
                  <a:schemeClr val="tx2"/>
                </a:solidFill>
                <a:effectLst/>
              </a:rPr>
              <a:t> Introduction to radio frequency systems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(Graeme Burt)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CI-BEAM-104</a:t>
            </a:r>
            <a:r>
              <a:rPr lang="en-GB" sz="1800" dirty="0">
                <a:solidFill>
                  <a:schemeClr val="tx2"/>
                </a:solidFill>
                <a:effectLst/>
              </a:rPr>
              <a:t> Introduction to beam dynamics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(Ian Bailey)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CI-BEAM-105</a:t>
            </a:r>
            <a:r>
              <a:rPr lang="en-GB" sz="1800" dirty="0">
                <a:solidFill>
                  <a:schemeClr val="tx2"/>
                </a:solidFill>
                <a:effectLst/>
              </a:rPr>
              <a:t> Lattice design and computational dynamics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(Rob &amp; </a:t>
            </a:r>
            <a:r>
              <a:rPr lang="en-GB" sz="1800" dirty="0" err="1">
                <a:solidFill>
                  <a:srgbClr val="C00000"/>
                </a:solidFill>
                <a:effectLst/>
              </a:rPr>
              <a:t>Oznur</a:t>
            </a:r>
            <a:r>
              <a:rPr lang="en-GB" sz="1800" dirty="0">
                <a:solidFill>
                  <a:srgbClr val="C00000"/>
                </a:solidFill>
                <a:effectLst/>
              </a:rPr>
              <a:t> </a:t>
            </a:r>
            <a:r>
              <a:rPr lang="en-GB" sz="1800" dirty="0" err="1">
                <a:solidFill>
                  <a:srgbClr val="C00000"/>
                </a:solidFill>
                <a:effectLst/>
              </a:rPr>
              <a:t>Apsimon</a:t>
            </a:r>
            <a:r>
              <a:rPr lang="en-GB" sz="1800" dirty="0">
                <a:solidFill>
                  <a:srgbClr val="C00000"/>
                </a:solidFill>
                <a:effectLst/>
              </a:rPr>
              <a:t>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CI-MAG-106 </a:t>
            </a:r>
            <a:r>
              <a:rPr lang="en-GB" sz="1800" dirty="0">
                <a:solidFill>
                  <a:schemeClr val="tx2"/>
                </a:solidFill>
                <a:effectLst/>
              </a:rPr>
              <a:t>Conventional magnets for accelerators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(Alex Bainbridge)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CI-SWA-107</a:t>
            </a:r>
            <a:r>
              <a:rPr lang="en-GB" sz="1800" dirty="0">
                <a:solidFill>
                  <a:schemeClr val="tx2"/>
                </a:solidFill>
                <a:effectLst/>
              </a:rPr>
              <a:t> Introduction to short-wavelength accelerators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</a:t>
            </a:r>
            <a:r>
              <a:rPr lang="en-GB" sz="1800" dirty="0" err="1">
                <a:solidFill>
                  <a:srgbClr val="C00000"/>
                </a:solidFill>
                <a:effectLst/>
              </a:rPr>
              <a:t>Guoxing</a:t>
            </a:r>
            <a:r>
              <a:rPr lang="en-GB" sz="1800" dirty="0">
                <a:solidFill>
                  <a:srgbClr val="C00000"/>
                </a:solidFill>
                <a:effectLst/>
              </a:rPr>
              <a:t> Xia) 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AA39A4-C562-3880-46C5-F5B54958A4CF}"/>
              </a:ext>
            </a:extLst>
          </p:cNvPr>
          <p:cNvSpPr txBox="1"/>
          <p:nvPr/>
        </p:nvSpPr>
        <p:spPr>
          <a:xfrm>
            <a:off x="4583880" y="3579894"/>
            <a:ext cx="74236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/>
                </a:solidFill>
                <a:effectLst/>
              </a:rPr>
              <a:t>Semester 2 (24-25)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CI-ACC-211 </a:t>
            </a:r>
            <a:r>
              <a:rPr lang="en-GB" sz="1800" dirty="0">
                <a:solidFill>
                  <a:schemeClr val="tx2"/>
                </a:solidFill>
                <a:effectLst/>
              </a:rPr>
              <a:t>Vacuum systems and surface science </a:t>
            </a:r>
            <a:r>
              <a:rPr lang="en-GB" sz="1800" dirty="0">
                <a:solidFill>
                  <a:srgbClr val="C00000"/>
                </a:solidFill>
                <a:effectLst/>
              </a:rPr>
              <a:t>(Oleg Malyshev)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CI-ACC-212</a:t>
            </a:r>
            <a:r>
              <a:rPr lang="en-GB" sz="1800" dirty="0">
                <a:solidFill>
                  <a:schemeClr val="tx2"/>
                </a:solidFill>
                <a:effectLst/>
              </a:rPr>
              <a:t> Beam diagnostics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(Stewart </a:t>
            </a:r>
            <a:r>
              <a:rPr lang="en-GB" sz="1800" dirty="0" err="1">
                <a:solidFill>
                  <a:srgbClr val="C00000"/>
                </a:solidFill>
                <a:effectLst/>
              </a:rPr>
              <a:t>Boogert</a:t>
            </a:r>
            <a:r>
              <a:rPr lang="en-GB" sz="1800" dirty="0">
                <a:solidFill>
                  <a:srgbClr val="C00000"/>
                </a:solidFill>
                <a:effectLst/>
              </a:rPr>
              <a:t>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CI-MAG-213</a:t>
            </a:r>
            <a:r>
              <a:rPr lang="en-GB" sz="1800" dirty="0">
                <a:solidFill>
                  <a:schemeClr val="tx2"/>
                </a:solidFill>
                <a:effectLst/>
              </a:rPr>
              <a:t> Synchrotron radiation and undulators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(Jim Clarke)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CI-SWA-214</a:t>
            </a:r>
            <a:r>
              <a:rPr lang="en-GB" sz="1800" dirty="0">
                <a:solidFill>
                  <a:schemeClr val="tx2"/>
                </a:solidFill>
                <a:effectLst/>
              </a:rPr>
              <a:t> Novel EM materials for high-frequency accelerators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(Rosa Letizia)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dirty="0">
                <a:solidFill>
                  <a:schemeClr val="tx2"/>
                </a:solidFill>
                <a:effectLst/>
              </a:rPr>
              <a:t> </a:t>
            </a:r>
            <a:endParaRPr lang="en-GB" dirty="0">
              <a:solidFill>
                <a:schemeClr val="tx2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Semester 2 (25-26)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CI-ACC-221</a:t>
            </a:r>
            <a:r>
              <a:rPr lang="en-GB" sz="1800" dirty="0">
                <a:solidFill>
                  <a:schemeClr val="tx2"/>
                </a:solidFill>
                <a:effectLst/>
              </a:rPr>
              <a:t> Particle sources and secondary beams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(Dan Faircloth)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CI-RF-222</a:t>
            </a:r>
            <a:r>
              <a:rPr lang="en-GB" sz="1800" dirty="0">
                <a:solidFill>
                  <a:schemeClr val="tx2"/>
                </a:solidFill>
                <a:effectLst/>
              </a:rPr>
              <a:t> RF linear accelerators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(Graeme Burt &amp; Rob </a:t>
            </a:r>
            <a:r>
              <a:rPr lang="en-GB" sz="1800" dirty="0" err="1">
                <a:solidFill>
                  <a:srgbClr val="C00000"/>
                </a:solidFill>
                <a:effectLst/>
              </a:rPr>
              <a:t>Apsimon</a:t>
            </a:r>
            <a:r>
              <a:rPr lang="en-GB" sz="1800" dirty="0">
                <a:solidFill>
                  <a:srgbClr val="C00000"/>
                </a:solidFill>
                <a:effectLst/>
              </a:rPr>
              <a:t>)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  <a:effectLst/>
              </a:rPr>
              <a:t>CI-ACC-225</a:t>
            </a:r>
            <a:r>
              <a:rPr lang="en-GB" sz="1800" dirty="0">
                <a:solidFill>
                  <a:schemeClr val="tx2"/>
                </a:solidFill>
                <a:effectLst/>
              </a:rPr>
              <a:t> Electron sources </a:t>
            </a:r>
            <a:r>
              <a:rPr lang="en-GB" sz="1800" dirty="0">
                <a:solidFill>
                  <a:srgbClr val="C00000"/>
                </a:solidFill>
                <a:effectLst/>
              </a:rPr>
              <a:t>(Boris </a:t>
            </a:r>
            <a:r>
              <a:rPr lang="en-GB" sz="1800" dirty="0" err="1">
                <a:solidFill>
                  <a:srgbClr val="C00000"/>
                </a:solidFill>
                <a:effectLst/>
              </a:rPr>
              <a:t>Militsyn</a:t>
            </a:r>
            <a:r>
              <a:rPr lang="en-GB" sz="1800" dirty="0">
                <a:solidFill>
                  <a:srgbClr val="C00000"/>
                </a:solidFill>
                <a:effectLst/>
              </a:rPr>
              <a:t>)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F37572-D779-34A8-EA9D-F11A0D995411}"/>
              </a:ext>
            </a:extLst>
          </p:cNvPr>
          <p:cNvSpPr txBox="1"/>
          <p:nvPr/>
        </p:nvSpPr>
        <p:spPr>
          <a:xfrm>
            <a:off x="8140046" y="2039925"/>
            <a:ext cx="380039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SUPA courses for Strathclyde students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677092-570C-F75B-DB7F-DCD2F27F2A8A}"/>
              </a:ext>
            </a:extLst>
          </p:cNvPr>
          <p:cNvSpPr txBox="1"/>
          <p:nvPr/>
        </p:nvSpPr>
        <p:spPr>
          <a:xfrm>
            <a:off x="184462" y="3717032"/>
            <a:ext cx="3525965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Advanced courses every other year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705DF8-809F-17AF-D0E0-72CFA424CAB0}"/>
              </a:ext>
            </a:extLst>
          </p:cNvPr>
          <p:cNvSpPr txBox="1"/>
          <p:nvPr/>
        </p:nvSpPr>
        <p:spPr>
          <a:xfrm>
            <a:off x="184462" y="5368079"/>
            <a:ext cx="3525965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Students expected to attend JAI/CI seminar series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B51E0C-95B6-E631-9B78-E18F7CFD236A}"/>
              </a:ext>
            </a:extLst>
          </p:cNvPr>
          <p:cNvSpPr txBox="1"/>
          <p:nvPr/>
        </p:nvSpPr>
        <p:spPr>
          <a:xfrm>
            <a:off x="9555112" y="2699628"/>
            <a:ext cx="238533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Videos available online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A560D-D95B-4CEF-DD7B-D348968C7051}"/>
              </a:ext>
            </a:extLst>
          </p:cNvPr>
          <p:cNvSpPr txBox="1"/>
          <p:nvPr/>
        </p:nvSpPr>
        <p:spPr>
          <a:xfrm>
            <a:off x="7680176" y="1301021"/>
            <a:ext cx="426026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Introductory courses provided every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BCD2D-B211-9687-763C-8D19B84F275E}"/>
              </a:ext>
            </a:extLst>
          </p:cNvPr>
          <p:cNvSpPr txBox="1"/>
          <p:nvPr/>
        </p:nvSpPr>
        <p:spPr>
          <a:xfrm>
            <a:off x="184462" y="4404056"/>
            <a:ext cx="3553409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Graded assessments in magnets, rf </a:t>
            </a:r>
          </a:p>
          <a:p>
            <a:r>
              <a:rPr lang="en-GB" b="1" dirty="0">
                <a:solidFill>
                  <a:srgbClr val="00B050"/>
                </a:solidFill>
              </a:rPr>
              <a:t>&amp; beam dynamics</a:t>
            </a:r>
          </a:p>
        </p:txBody>
      </p:sp>
    </p:spTree>
    <p:extLst>
      <p:ext uri="{BB962C8B-B14F-4D97-AF65-F5344CB8AC3E}">
        <p14:creationId xmlns:p14="http://schemas.microsoft.com/office/powerpoint/2010/main" val="136078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A1A32B-32C7-630E-DEE4-635793B7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13C-CD2B-4D37-B21C-4D5084C870AD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D5689F-0D29-8B72-37CF-37346A640F1A}"/>
              </a:ext>
            </a:extLst>
          </p:cNvPr>
          <p:cNvSpPr txBox="1"/>
          <p:nvPr/>
        </p:nvSpPr>
        <p:spPr>
          <a:xfrm>
            <a:off x="5020236" y="332656"/>
            <a:ext cx="1768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Textbooks </a:t>
            </a:r>
          </a:p>
        </p:txBody>
      </p:sp>
      <p:pic>
        <p:nvPicPr>
          <p:cNvPr id="7" name="Picture 6" descr="A book cover of a science and technology of particle accelerators&#10;&#10;Description automatically generated">
            <a:extLst>
              <a:ext uri="{FF2B5EF4-FFF2-40B4-BE49-F238E27FC236}">
                <a16:creationId xmlns:a16="http://schemas.microsoft.com/office/drawing/2014/main" id="{5E03093B-D506-AB6A-7E10-1F35CD620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72" y="1294671"/>
            <a:ext cx="2746476" cy="41044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7BE832-BA5B-8C48-CE14-6AAC9D024DB7}"/>
              </a:ext>
            </a:extLst>
          </p:cNvPr>
          <p:cNvSpPr txBox="1"/>
          <p:nvPr/>
        </p:nvSpPr>
        <p:spPr>
          <a:xfrm>
            <a:off x="3424634" y="1548513"/>
            <a:ext cx="53478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2"/>
                </a:solidFill>
              </a:rPr>
              <a:t>CI authors: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2"/>
                </a:solidFill>
              </a:rPr>
              <a:t>Andy Wolski, Rob Appleby, Graeme Burt, Jim Clarke, Hywel Owen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2"/>
                </a:solidFill>
              </a:rPr>
              <a:t>Books developed from CI lecture courses.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tx2"/>
                </a:solidFill>
              </a:rPr>
              <a:t>Filling a need for a textbook with practical examples.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01A38E-D84A-10F1-B2DD-22211F7C6483}"/>
              </a:ext>
            </a:extLst>
          </p:cNvPr>
          <p:cNvSpPr txBox="1"/>
          <p:nvPr/>
        </p:nvSpPr>
        <p:spPr>
          <a:xfrm>
            <a:off x="6508235" y="5675742"/>
            <a:ext cx="5347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</a:rPr>
              <a:t>But also available for a bargain £43 on Amazon…..</a:t>
            </a:r>
          </a:p>
        </p:txBody>
      </p:sp>
      <p:pic>
        <p:nvPicPr>
          <p:cNvPr id="5" name="Picture 4" descr="A book cover with a rainbow colored circle&#10;&#10;Description automatically generated">
            <a:extLst>
              <a:ext uri="{FF2B5EF4-FFF2-40B4-BE49-F238E27FC236}">
                <a16:creationId xmlns:a16="http://schemas.microsoft.com/office/drawing/2014/main" id="{BEE461CE-96FE-93E2-ADB2-10C234F32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76" y="376120"/>
            <a:ext cx="2867735" cy="42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2AD832-BB4A-F661-DEB2-45DC06C8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13C-CD2B-4D37-B21C-4D5084C870AD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4" name="Picture 3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21CF958F-BC21-8C38-3C0B-01D5AE728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16" y="1500756"/>
            <a:ext cx="6948218" cy="35283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118D8D-6CE7-7F97-E0E7-DA7235BE199D}"/>
              </a:ext>
            </a:extLst>
          </p:cNvPr>
          <p:cNvSpPr txBox="1"/>
          <p:nvPr/>
        </p:nvSpPr>
        <p:spPr>
          <a:xfrm>
            <a:off x="3650426" y="332656"/>
            <a:ext cx="4297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CI Postgraduate Conference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5EDC37-BEF9-4F95-E6F6-E551842DE9B9}"/>
              </a:ext>
            </a:extLst>
          </p:cNvPr>
          <p:cNvSpPr txBox="1"/>
          <p:nvPr/>
        </p:nvSpPr>
        <p:spPr>
          <a:xfrm>
            <a:off x="7485578" y="1556792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Conference running for &gt; 10 yrs for CI PhD students presenting talks and posters.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Valuable professional experience in a friendly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Ideal for new students to find out what the CI does and meet their fellow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Prizes awarded for best presentation.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566A4F-38E0-E8D4-47C8-576B696926F7}"/>
              </a:ext>
            </a:extLst>
          </p:cNvPr>
          <p:cNvSpPr txBox="1"/>
          <p:nvPr/>
        </p:nvSpPr>
        <p:spPr>
          <a:xfrm>
            <a:off x="2422620" y="5292921"/>
            <a:ext cx="24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IC PGR Conference 2023</a:t>
            </a:r>
          </a:p>
        </p:txBody>
      </p:sp>
    </p:spTree>
    <p:extLst>
      <p:ext uri="{BB962C8B-B14F-4D97-AF65-F5344CB8AC3E}">
        <p14:creationId xmlns:p14="http://schemas.microsoft.com/office/powerpoint/2010/main" val="195743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229B07-8242-DD05-B14B-1384D171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13C-CD2B-4D37-B21C-4D5084C870AD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629412-C963-D925-CC03-6DB6051F23FC}"/>
              </a:ext>
            </a:extLst>
          </p:cNvPr>
          <p:cNvSpPr txBox="1"/>
          <p:nvPr/>
        </p:nvSpPr>
        <p:spPr>
          <a:xfrm>
            <a:off x="4296212" y="115278"/>
            <a:ext cx="3599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Leading PGR Education</a:t>
            </a:r>
          </a:p>
        </p:txBody>
      </p:sp>
      <p:pic>
        <p:nvPicPr>
          <p:cNvPr id="4" name="Picture 3" descr="C:\Cockcroft\Proposal\Marie Curie ITN\oPAC\Logo\oPAC-logo-cmyk.jpg">
            <a:extLst>
              <a:ext uri="{FF2B5EF4-FFF2-40B4-BE49-F238E27FC236}">
                <a16:creationId xmlns:a16="http://schemas.microsoft.com/office/drawing/2014/main" id="{278937DB-FE2F-9A9D-A91A-642187D4E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672" y="1873703"/>
            <a:ext cx="1145257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">
            <a:extLst>
              <a:ext uri="{FF2B5EF4-FFF2-40B4-BE49-F238E27FC236}">
                <a16:creationId xmlns:a16="http://schemas.microsoft.com/office/drawing/2014/main" id="{6A2C32B9-1431-2C96-B807-9B0832B5796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5145" y="1194411"/>
            <a:ext cx="1324310" cy="540000"/>
            <a:chOff x="7296729" y="93482"/>
            <a:chExt cx="1656184" cy="764704"/>
          </a:xfrm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3A6FF80B-1778-DCEB-6FC1-6ED66C4CB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6729" y="93482"/>
              <a:ext cx="1656184" cy="76470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pic>
          <p:nvPicPr>
            <p:cNvPr id="7" name="Picture 6" descr="la3net-logo-cmyk.jpg">
              <a:extLst>
                <a:ext uri="{FF2B5EF4-FFF2-40B4-BE49-F238E27FC236}">
                  <a16:creationId xmlns:a16="http://schemas.microsoft.com/office/drawing/2014/main" id="{F0B0AD68-C3F8-C3B9-56FC-F00F0691D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88640"/>
              <a:ext cx="1504735" cy="529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12" descr="http://www.liv.ac.uk/media/livacuk/omaproject/logos/OMA,Logo,(CMYK-print).png">
            <a:extLst>
              <a:ext uri="{FF2B5EF4-FFF2-40B4-BE49-F238E27FC236}">
                <a16:creationId xmlns:a16="http://schemas.microsoft.com/office/drawing/2014/main" id="{C22C9C0A-2FEB-8521-C618-9B6562A9A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302" y="2408995"/>
            <a:ext cx="117999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96C39B-1BF8-E224-F131-49FA2D67806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72" y="2908287"/>
            <a:ext cx="874656" cy="468000"/>
          </a:xfrm>
          <a:prstGeom prst="rect">
            <a:avLst/>
          </a:prstGeom>
        </p:spPr>
      </p:pic>
      <p:pic>
        <p:nvPicPr>
          <p:cNvPr id="10" name="Picture 4" descr="Logo_ditanet_final_colour">
            <a:extLst>
              <a:ext uri="{FF2B5EF4-FFF2-40B4-BE49-F238E27FC236}">
                <a16:creationId xmlns:a16="http://schemas.microsoft.com/office/drawing/2014/main" id="{6F058F4D-8425-BE03-A6E3-DF14E518C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352" y="695119"/>
            <a:ext cx="1927896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Periodic Reporting for period 3 - EuPRAXIA (Proposal for a Horizon 2020  Design Study on the “European Plasma Research Accelerator with eXcellence  In Applications“ (EuPRAXIA)) | H2020 | CORDIS | European Commission">
            <a:extLst>
              <a:ext uri="{FF2B5EF4-FFF2-40B4-BE49-F238E27FC236}">
                <a16:creationId xmlns:a16="http://schemas.microsoft.com/office/drawing/2014/main" id="{01CC5687-68FD-E072-96AB-5A7C55261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02" y="5958416"/>
            <a:ext cx="1179996" cy="53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6013C4BE-855E-1F7E-8CDA-832D70EACF28}"/>
              </a:ext>
            </a:extLst>
          </p:cNvPr>
          <p:cNvSpPr txBox="1">
            <a:spLocks/>
          </p:cNvSpPr>
          <p:nvPr/>
        </p:nvSpPr>
        <p:spPr>
          <a:xfrm>
            <a:off x="2423592" y="686485"/>
            <a:ext cx="5216236" cy="32562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Beam Diagnostics </a:t>
            </a:r>
            <a:r>
              <a:rPr lang="en-GB" sz="1800" i="1" dirty="0"/>
              <a:t>2008 – 2012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21 Fellows</a:t>
            </a:r>
            <a:r>
              <a:rPr lang="en-GB" sz="1800" dirty="0">
                <a:solidFill>
                  <a:srgbClr val="C00000"/>
                </a:solidFill>
              </a:rPr>
              <a:t>, 32 Partners </a:t>
            </a:r>
            <a:r>
              <a:rPr lang="en-GB" sz="1600" dirty="0">
                <a:hlinkClick r:id="rId8"/>
              </a:rPr>
              <a:t>www.liv.ac.uk/ditanet</a:t>
            </a:r>
            <a:endParaRPr lang="en-GB" sz="1600" dirty="0"/>
          </a:p>
          <a:p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Laser Applications</a:t>
            </a:r>
            <a:r>
              <a:rPr lang="en-GB" sz="1800" dirty="0"/>
              <a:t> </a:t>
            </a:r>
            <a:r>
              <a:rPr lang="en-GB" sz="1800" i="1" dirty="0"/>
              <a:t>2011 - 2015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19 Fellows</a:t>
            </a:r>
            <a:r>
              <a:rPr lang="en-GB" sz="1800" dirty="0">
                <a:solidFill>
                  <a:srgbClr val="C00000"/>
                </a:solidFill>
              </a:rPr>
              <a:t>, 38 Partners </a:t>
            </a:r>
            <a:r>
              <a:rPr lang="en-GB" sz="1600" dirty="0">
                <a:hlinkClick r:id="rId9"/>
              </a:rPr>
              <a:t>www.la3net.nu</a:t>
            </a:r>
            <a:endParaRPr lang="en-GB" sz="1600" dirty="0"/>
          </a:p>
          <a:p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Accelerator Optimization </a:t>
            </a:r>
            <a:r>
              <a:rPr lang="en-GB" sz="1800" i="1" dirty="0"/>
              <a:t>2011 - 2015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23 Fellows</a:t>
            </a:r>
            <a:r>
              <a:rPr lang="en-GB" sz="1800" dirty="0">
                <a:solidFill>
                  <a:srgbClr val="C00000"/>
                </a:solidFill>
              </a:rPr>
              <a:t>, 35 Partners </a:t>
            </a:r>
            <a:r>
              <a:rPr lang="en-GB" sz="1600" dirty="0">
                <a:hlinkClick r:id="rId10"/>
              </a:rPr>
              <a:t>www.opac-project.eu</a:t>
            </a:r>
            <a:endParaRPr lang="en-GB" sz="1600" dirty="0"/>
          </a:p>
          <a:p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Medical Applications </a:t>
            </a:r>
            <a:r>
              <a:rPr lang="en-GB" sz="1800" i="1" dirty="0"/>
              <a:t>2016 –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15 Fellows</a:t>
            </a:r>
            <a:r>
              <a:rPr lang="en-GB" sz="1800" dirty="0">
                <a:solidFill>
                  <a:srgbClr val="C00000"/>
                </a:solidFill>
              </a:rPr>
              <a:t>, 33 Partners </a:t>
            </a:r>
            <a:r>
              <a:rPr lang="en-GB" sz="1600" dirty="0">
                <a:hlinkClick r:id="rId11"/>
              </a:rPr>
              <a:t>www.oma-project.eu</a:t>
            </a:r>
            <a:endParaRPr lang="en-GB" sz="1600" dirty="0"/>
          </a:p>
          <a:p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Antimatter R&amp;D </a:t>
            </a:r>
            <a:r>
              <a:rPr lang="en-GB" sz="1800" i="1" dirty="0"/>
              <a:t>2017 –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C00000"/>
                </a:solidFill>
              </a:rPr>
              <a:t>16 Fellows</a:t>
            </a:r>
            <a:r>
              <a:rPr lang="en-GB" sz="1800" dirty="0">
                <a:solidFill>
                  <a:srgbClr val="C00000"/>
                </a:solidFill>
              </a:rPr>
              <a:t>, 35 Partners </a:t>
            </a:r>
            <a:r>
              <a:rPr lang="en-GB" sz="1600" dirty="0">
                <a:hlinkClick r:id="rId12"/>
              </a:rPr>
              <a:t>www.ava-project.eu</a:t>
            </a:r>
            <a:endParaRPr lang="en-GB" sz="1600" dirty="0"/>
          </a:p>
          <a:p>
            <a:pPr lvl="1"/>
            <a:endParaRPr lang="en-GB" sz="1800" dirty="0"/>
          </a:p>
          <a:p>
            <a:pPr lvl="1"/>
            <a:endParaRPr lang="en-GB" sz="1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9EEAF1-F9DD-B6FC-A8C9-A2C20E599571}"/>
              </a:ext>
            </a:extLst>
          </p:cNvPr>
          <p:cNvSpPr txBox="1"/>
          <p:nvPr/>
        </p:nvSpPr>
        <p:spPr>
          <a:xfrm>
            <a:off x="2423592" y="6103433"/>
            <a:ext cx="6742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EuPRAXIA Doctoral Network </a:t>
            </a:r>
            <a:r>
              <a:rPr lang="en-GB" i="1" dirty="0"/>
              <a:t>2023 -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12 Fellows</a:t>
            </a:r>
            <a:r>
              <a:rPr lang="en-GB" dirty="0">
                <a:solidFill>
                  <a:srgbClr val="C00000"/>
                </a:solidFill>
              </a:rPr>
              <a:t>, 23 </a:t>
            </a:r>
            <a:r>
              <a:rPr lang="en-GB" sz="1600" dirty="0">
                <a:solidFill>
                  <a:srgbClr val="C00000"/>
                </a:solidFill>
              </a:rPr>
              <a:t>Partners </a:t>
            </a:r>
            <a:r>
              <a:rPr lang="en-GB" sz="1600" dirty="0">
                <a:solidFill>
                  <a:srgbClr val="AD357B"/>
                </a:solidFill>
                <a:hlinkClick r:id="rId13"/>
              </a:rPr>
              <a:t>https://www.eupraxia-dn.org/</a:t>
            </a:r>
            <a:endParaRPr lang="en-GB" sz="1600" dirty="0"/>
          </a:p>
        </p:txBody>
      </p:sp>
      <p:pic>
        <p:nvPicPr>
          <p:cNvPr id="25" name="Picture 24" descr="A logo for a university&#10;&#10;Description automatically generated">
            <a:extLst>
              <a:ext uri="{FF2B5EF4-FFF2-40B4-BE49-F238E27FC236}">
                <a16:creationId xmlns:a16="http://schemas.microsoft.com/office/drawing/2014/main" id="{73D7CBF8-4479-BA40-5620-EACB64DDDD7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61" y="4444911"/>
            <a:ext cx="1737479" cy="616805"/>
          </a:xfrm>
          <a:prstGeom prst="rect">
            <a:avLst/>
          </a:prstGeom>
        </p:spPr>
      </p:pic>
      <p:pic>
        <p:nvPicPr>
          <p:cNvPr id="29" name="Picture 28" descr="A blue and white logo&#10;&#10;Description automatically generated">
            <a:extLst>
              <a:ext uri="{FF2B5EF4-FFF2-40B4-BE49-F238E27FC236}">
                <a16:creationId xmlns:a16="http://schemas.microsoft.com/office/drawing/2014/main" id="{367960F9-C908-9F94-6380-7B54EB128E6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13" y="5201008"/>
            <a:ext cx="1741175" cy="61811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D7C308E-8C7B-EFC5-DC6E-170383E123A5}"/>
              </a:ext>
            </a:extLst>
          </p:cNvPr>
          <p:cNvSpPr txBox="1"/>
          <p:nvPr/>
        </p:nvSpPr>
        <p:spPr>
          <a:xfrm>
            <a:off x="2423592" y="5170849"/>
            <a:ext cx="922218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Innovation CDT </a:t>
            </a:r>
            <a:r>
              <a:rPr lang="en-GB" i="1" dirty="0"/>
              <a:t>2022 –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UoL/LJMU </a:t>
            </a:r>
            <a:r>
              <a:rPr lang="en-GB" sz="1600" dirty="0">
                <a:solidFill>
                  <a:srgbClr val="AD357B"/>
                </a:solidFill>
                <a:hlinkClick r:id="rId16"/>
              </a:rPr>
              <a:t>https://www.liverpool.ac.uk/centre-for-doctoral-training-for-innovation-in-data-intensive-science/</a:t>
            </a:r>
            <a:endParaRPr lang="en-GB" sz="1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A400A7-3E18-3AF4-37E7-4D8877A5B00B}"/>
              </a:ext>
            </a:extLst>
          </p:cNvPr>
          <p:cNvSpPr txBox="1"/>
          <p:nvPr/>
        </p:nvSpPr>
        <p:spPr>
          <a:xfrm>
            <a:off x="2423592" y="4546040"/>
            <a:ext cx="5706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Big Data Science CDT </a:t>
            </a:r>
            <a:r>
              <a:rPr lang="en-GB" i="1" dirty="0"/>
              <a:t>2017 –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UoL/LJMU </a:t>
            </a:r>
            <a:r>
              <a:rPr lang="en-GB" sz="1600" dirty="0">
                <a:solidFill>
                  <a:srgbClr val="AD357B"/>
                </a:solidFill>
                <a:hlinkClick r:id="rId17"/>
              </a:rPr>
              <a:t>https://www.liverpool.ac.uk/livdat/</a:t>
            </a:r>
            <a:endParaRPr lang="en-GB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06944B-93DF-D98F-F251-D77B169A3D3B}"/>
              </a:ext>
            </a:extLst>
          </p:cNvPr>
          <p:cNvSpPr txBox="1"/>
          <p:nvPr/>
        </p:nvSpPr>
        <p:spPr>
          <a:xfrm>
            <a:off x="2423592" y="3921231"/>
            <a:ext cx="57066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Accelerator Applications CDT </a:t>
            </a:r>
            <a:r>
              <a:rPr lang="en-GB" i="1" dirty="0"/>
              <a:t>2017 – 2022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Lancaster + partners 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35" name="Picture 34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C9CEDC7A-39BB-12C7-C6C0-6BAF617440FD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9" r="20239" b="49716"/>
          <a:stretch/>
        </p:blipFill>
        <p:spPr>
          <a:xfrm>
            <a:off x="358561" y="3515579"/>
            <a:ext cx="1737479" cy="79004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2B406FE-D110-5B06-36DB-7A95267B6E68}"/>
              </a:ext>
            </a:extLst>
          </p:cNvPr>
          <p:cNvSpPr txBox="1"/>
          <p:nvPr/>
        </p:nvSpPr>
        <p:spPr>
          <a:xfrm>
            <a:off x="7320136" y="1759039"/>
            <a:ext cx="46737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C00000"/>
                </a:solidFill>
                <a:effectLst/>
              </a:rPr>
              <a:t>U. Liverpool recognised as world leader in PG education and training going beyond technical knowledge to transferable skills.</a:t>
            </a: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C00000"/>
              </a:solidFill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C00000"/>
                </a:solidFill>
                <a:effectLst/>
              </a:rPr>
              <a:t> Carsten Welsch</a:t>
            </a:r>
            <a:r>
              <a:rPr lang="en-GB" dirty="0">
                <a:solidFill>
                  <a:srgbClr val="C00000"/>
                </a:solidFill>
              </a:rPr>
              <a:t> (Liv) </a:t>
            </a:r>
            <a:r>
              <a:rPr lang="en-GB" b="0" i="0" dirty="0">
                <a:solidFill>
                  <a:srgbClr val="C00000"/>
                </a:solidFill>
                <a:effectLst/>
              </a:rPr>
              <a:t>chaired STFC’s Education Training </a:t>
            </a:r>
            <a:r>
              <a:rPr lang="en-GB" dirty="0">
                <a:solidFill>
                  <a:srgbClr val="C00000"/>
                </a:solidFill>
              </a:rPr>
              <a:t>&amp;</a:t>
            </a:r>
            <a:r>
              <a:rPr lang="en-GB" b="0" i="0" dirty="0">
                <a:solidFill>
                  <a:srgbClr val="C00000"/>
                </a:solidFill>
                <a:effectLst/>
              </a:rPr>
              <a:t> Careers Committee 2021-2023, shaping postgraduate training across all UKRI science and technology. </a:t>
            </a: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C00000"/>
              </a:solidFill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C00000"/>
                </a:solidFill>
                <a:effectLst/>
              </a:rPr>
              <a:t>CI is at the forefront of modern PhD training through these networks.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D701EF-C42F-EB6B-360C-D2234D75B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B13C-CD2B-4D37-B21C-4D5084C870AD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9E759-DE66-EF13-F3BF-CB87BE96AF27}"/>
              </a:ext>
            </a:extLst>
          </p:cNvPr>
          <p:cNvSpPr txBox="1"/>
          <p:nvPr/>
        </p:nvSpPr>
        <p:spPr>
          <a:xfrm>
            <a:off x="3863752" y="222320"/>
            <a:ext cx="376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Challenges &amp; the Future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8034A8-F949-F8F3-9C9B-6ACC9E228754}"/>
              </a:ext>
            </a:extLst>
          </p:cNvPr>
          <p:cNvSpPr txBox="1"/>
          <p:nvPr/>
        </p:nvSpPr>
        <p:spPr>
          <a:xfrm>
            <a:off x="623392" y="745540"/>
            <a:ext cx="9649072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Pandemic caused severe disruption to student research experiments &amp; mental wellbeing.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Work patterns changed significantly – more WFH.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CI supported students financially – university extensions unfunded.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B41C09-1444-6CFB-7D81-60A169C1C431}"/>
              </a:ext>
            </a:extLst>
          </p:cNvPr>
          <p:cNvSpPr txBox="1"/>
          <p:nvPr/>
        </p:nvSpPr>
        <p:spPr>
          <a:xfrm>
            <a:off x="1559496" y="2132856"/>
            <a:ext cx="9361040" cy="309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How do we respond to changing research environment and student needs?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C00000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Revising curriculum e.g. new AL/MI module for next year.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Reintroduce group design project.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Student representation on education &amp; training committee.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Streamline and improve student application process.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Encourage community and on-site attendance for students &amp; postdocs.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Push for diversity in applications and acceptances and best practice in EDI.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D8629C-F24F-6463-95AD-0EA4547BD08C}"/>
              </a:ext>
            </a:extLst>
          </p:cNvPr>
          <p:cNvSpPr txBox="1"/>
          <p:nvPr/>
        </p:nvSpPr>
        <p:spPr>
          <a:xfrm>
            <a:off x="842109" y="5589240"/>
            <a:ext cx="9951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B050"/>
                </a:solidFill>
              </a:rPr>
              <a:t>Looking forward to the next 20 years and our 200</a:t>
            </a:r>
            <a:r>
              <a:rPr lang="en-GB" sz="2800" b="1" baseline="30000" dirty="0">
                <a:solidFill>
                  <a:srgbClr val="00B050"/>
                </a:solidFill>
              </a:rPr>
              <a:t>th</a:t>
            </a:r>
            <a:r>
              <a:rPr lang="en-GB" sz="2800" b="1" dirty="0">
                <a:solidFill>
                  <a:srgbClr val="00B050"/>
                </a:solidFill>
              </a:rPr>
              <a:t> PhD graduate!</a:t>
            </a:r>
          </a:p>
        </p:txBody>
      </p:sp>
    </p:spTree>
    <p:extLst>
      <p:ext uri="{BB962C8B-B14F-4D97-AF65-F5344CB8AC3E}">
        <p14:creationId xmlns:p14="http://schemas.microsoft.com/office/powerpoint/2010/main" val="152090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15870</TotalTime>
  <Words>801</Words>
  <Application>Microsoft Office PowerPoint</Application>
  <PresentationFormat>Widescreen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Corner, Laura</cp:lastModifiedBy>
  <cp:revision>354</cp:revision>
  <dcterms:created xsi:type="dcterms:W3CDTF">2013-05-23T12:55:36Z</dcterms:created>
  <dcterms:modified xsi:type="dcterms:W3CDTF">2024-09-20T09:33:24Z</dcterms:modified>
</cp:coreProperties>
</file>