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75" r:id="rId3"/>
    <p:sldId id="260" r:id="rId4"/>
    <p:sldId id="382" r:id="rId5"/>
    <p:sldId id="2539" r:id="rId6"/>
    <p:sldId id="2536" r:id="rId7"/>
    <p:sldId id="290" r:id="rId8"/>
    <p:sldId id="286" r:id="rId9"/>
    <p:sldId id="379" r:id="rId10"/>
    <p:sldId id="262" r:id="rId11"/>
    <p:sldId id="263" r:id="rId12"/>
    <p:sldId id="274" r:id="rId13"/>
    <p:sldId id="271" r:id="rId14"/>
    <p:sldId id="388" r:id="rId15"/>
    <p:sldId id="268" r:id="rId16"/>
    <p:sldId id="387" r:id="rId17"/>
    <p:sldId id="2538" r:id="rId18"/>
    <p:sldId id="273" r:id="rId19"/>
    <p:sldId id="267" r:id="rId20"/>
    <p:sldId id="2535" r:id="rId21"/>
    <p:sldId id="371" r:id="rId22"/>
    <p:sldId id="376" r:id="rId23"/>
    <p:sldId id="316" r:id="rId24"/>
    <p:sldId id="389" r:id="rId25"/>
    <p:sldId id="381" r:id="rId26"/>
    <p:sldId id="272" r:id="rId27"/>
    <p:sldId id="253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94660"/>
  </p:normalViewPr>
  <p:slideViewPr>
    <p:cSldViewPr snapToGrid="0">
      <p:cViewPr varScale="1">
        <p:scale>
          <a:sx n="121" d="100"/>
          <a:sy n="121" d="100"/>
        </p:scale>
        <p:origin x="84" y="8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1B52AA-F453-498D-B9DF-81192E2A798A}" type="datetimeFigureOut">
              <a:rPr lang="en-GB" smtClean="0"/>
              <a:t>20/09/2024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D2C42C-6E44-4C79-976A-2627BE595223}" type="slidenum">
              <a:rPr lang="en-GB" smtClean="0"/>
              <a:t>‹#›</a:t>
            </a:fld>
            <a:endParaRPr lang="en-GB"/>
          </a:p>
        </p:txBody>
      </p:sp>
    </p:spTree>
    <p:extLst>
      <p:ext uri="{BB962C8B-B14F-4D97-AF65-F5344CB8AC3E}">
        <p14:creationId xmlns:p14="http://schemas.microsoft.com/office/powerpoint/2010/main" val="2480229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D2C42C-6E44-4C79-976A-2627BE595223}" type="slidenum">
              <a:rPr lang="en-GB" smtClean="0"/>
              <a:t>2</a:t>
            </a:fld>
            <a:endParaRPr lang="en-GB"/>
          </a:p>
        </p:txBody>
      </p:sp>
    </p:spTree>
    <p:extLst>
      <p:ext uri="{BB962C8B-B14F-4D97-AF65-F5344CB8AC3E}">
        <p14:creationId xmlns:p14="http://schemas.microsoft.com/office/powerpoint/2010/main" val="3062123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4D8BD1F-D71F-115A-552A-49255BF585E9}"/>
              </a:ext>
            </a:extLst>
          </p:cNvPr>
          <p:cNvSpPr>
            <a:spLocks noGrp="1" noChangeArrowheads="1"/>
          </p:cNvSpPr>
          <p:nvPr>
            <p:ph type="sldNum" sz="quarter" idx="5"/>
          </p:nvPr>
        </p:nvSpPr>
        <p:spPr>
          <a:ln/>
        </p:spPr>
        <p:txBody>
          <a:bodyPr/>
          <a:lstStyle/>
          <a:p>
            <a:fld id="{86A14F1D-D32D-446B-AD0D-B81317CB058F}" type="slidenum">
              <a:rPr lang="en-US" altLang="en-US"/>
              <a:pPr/>
              <a:t>8</a:t>
            </a:fld>
            <a:endParaRPr lang="en-US" altLang="en-US"/>
          </a:p>
        </p:txBody>
      </p:sp>
      <p:sp>
        <p:nvSpPr>
          <p:cNvPr id="68610" name="Rectangle 2">
            <a:extLst>
              <a:ext uri="{FF2B5EF4-FFF2-40B4-BE49-F238E27FC236}">
                <a16:creationId xmlns:a16="http://schemas.microsoft.com/office/drawing/2014/main" id="{D16A4A59-54B1-0ED4-AB06-1531B4AE7963}"/>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1B154C57-6CA5-14FB-5650-08AD84D6D67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D2C42C-6E44-4C79-976A-2627BE595223}" type="slidenum">
              <a:rPr lang="en-GB" smtClean="0"/>
              <a:t>16</a:t>
            </a:fld>
            <a:endParaRPr lang="en-GB"/>
          </a:p>
        </p:txBody>
      </p:sp>
    </p:spTree>
    <p:extLst>
      <p:ext uri="{BB962C8B-B14F-4D97-AF65-F5344CB8AC3E}">
        <p14:creationId xmlns:p14="http://schemas.microsoft.com/office/powerpoint/2010/main" val="2048562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C9A87ABA-9B15-66DA-A8F2-A8F2D1234EE7}"/>
              </a:ext>
            </a:extLst>
          </p:cNvPr>
          <p:cNvSpPr>
            <a:spLocks noGrp="1" noRot="1" noChangeAspect="1" noTextEdit="1"/>
          </p:cNvSpPr>
          <p:nvPr>
            <p:ph type="sldImg"/>
          </p:nvPr>
        </p:nvSpPr>
        <p:spPr>
          <a:ln/>
        </p:spPr>
      </p:sp>
      <p:sp>
        <p:nvSpPr>
          <p:cNvPr id="39939" name="Notes Placeholder 2">
            <a:extLst>
              <a:ext uri="{FF2B5EF4-FFF2-40B4-BE49-F238E27FC236}">
                <a16:creationId xmlns:a16="http://schemas.microsoft.com/office/drawing/2014/main" id="{901CC57C-4C74-49D2-A967-FFB9EDD4027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940" name="Slide Number Placeholder 3">
            <a:extLst>
              <a:ext uri="{FF2B5EF4-FFF2-40B4-BE49-F238E27FC236}">
                <a16:creationId xmlns:a16="http://schemas.microsoft.com/office/drawing/2014/main" id="{B27C5A1A-E92F-0201-EA50-D77D9BE1D4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Times New Roman" panose="02020603050405020304" pitchFamily="18" charset="0"/>
              </a:defRPr>
            </a:lvl1pPr>
            <a:lvl2pPr marL="742950" indent="-285750" defTabSz="912813" eaLnBrk="0" hangingPunct="0">
              <a:defRPr sz="2400">
                <a:solidFill>
                  <a:schemeClr val="tx1"/>
                </a:solidFill>
                <a:latin typeface="Times New Roman" panose="02020603050405020304" pitchFamily="18" charset="0"/>
              </a:defRPr>
            </a:lvl2pPr>
            <a:lvl3pPr marL="1143000" indent="-228600" defTabSz="912813" eaLnBrk="0" hangingPunct="0">
              <a:defRPr sz="2400">
                <a:solidFill>
                  <a:schemeClr val="tx1"/>
                </a:solidFill>
                <a:latin typeface="Times New Roman" panose="02020603050405020304" pitchFamily="18" charset="0"/>
              </a:defRPr>
            </a:lvl3pPr>
            <a:lvl4pPr marL="1600200" indent="-228600" defTabSz="912813" eaLnBrk="0" hangingPunct="0">
              <a:defRPr sz="2400">
                <a:solidFill>
                  <a:schemeClr val="tx1"/>
                </a:solidFill>
                <a:latin typeface="Times New Roman" panose="02020603050405020304" pitchFamily="18" charset="0"/>
              </a:defRPr>
            </a:lvl4pPr>
            <a:lvl5pPr marL="2057400" indent="-228600" defTabSz="912813" eaLnBrk="0" hangingPunct="0">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437F7C4-5BDF-496E-A413-AAB4A226923F}" type="slidenum">
              <a:rPr lang="en-GB" altLang="en-US" sz="1200"/>
              <a:pPr eaLnBrk="1" hangingPunct="1"/>
              <a:t>22</a:t>
            </a:fld>
            <a:endParaRPr lang="en-GB"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529BF-9883-6612-A9C0-9284BC75B6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98636D8-3271-7819-3275-A66787CAAE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57A21C1-1940-9B16-5332-0A63D272F2F6}"/>
              </a:ext>
            </a:extLst>
          </p:cNvPr>
          <p:cNvSpPr>
            <a:spLocks noGrp="1"/>
          </p:cNvSpPr>
          <p:nvPr>
            <p:ph type="dt" sz="half" idx="10"/>
          </p:nvPr>
        </p:nvSpPr>
        <p:spPr/>
        <p:txBody>
          <a:bodyPr/>
          <a:lstStyle/>
          <a:p>
            <a:fld id="{A52AB663-B66A-499A-B667-BC4AFAB2C9BF}" type="datetimeFigureOut">
              <a:rPr lang="en-GB" smtClean="0"/>
              <a:t>20/09/2024</a:t>
            </a:fld>
            <a:endParaRPr lang="en-GB"/>
          </a:p>
        </p:txBody>
      </p:sp>
      <p:sp>
        <p:nvSpPr>
          <p:cNvPr id="5" name="Footer Placeholder 4">
            <a:extLst>
              <a:ext uri="{FF2B5EF4-FFF2-40B4-BE49-F238E27FC236}">
                <a16:creationId xmlns:a16="http://schemas.microsoft.com/office/drawing/2014/main" id="{609267E5-46AB-827A-A4DA-59E3094B83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42C98A-FF3E-F0F6-E145-CF8DC283E445}"/>
              </a:ext>
            </a:extLst>
          </p:cNvPr>
          <p:cNvSpPr>
            <a:spLocks noGrp="1"/>
          </p:cNvSpPr>
          <p:nvPr>
            <p:ph type="sldNum" sz="quarter" idx="12"/>
          </p:nvPr>
        </p:nvSpPr>
        <p:spPr/>
        <p:txBody>
          <a:bodyPr/>
          <a:lstStyle/>
          <a:p>
            <a:fld id="{237186C5-E454-4F86-8BB1-45DCDA34AA00}" type="slidenum">
              <a:rPr lang="en-GB" smtClean="0"/>
              <a:t>‹#›</a:t>
            </a:fld>
            <a:endParaRPr lang="en-GB"/>
          </a:p>
        </p:txBody>
      </p:sp>
      <p:sp>
        <p:nvSpPr>
          <p:cNvPr id="9" name="Oval 8">
            <a:extLst>
              <a:ext uri="{FF2B5EF4-FFF2-40B4-BE49-F238E27FC236}">
                <a16:creationId xmlns:a16="http://schemas.microsoft.com/office/drawing/2014/main" id="{0D26AE31-F0F5-2BAF-3F67-863C0BAA3C55}"/>
              </a:ext>
            </a:extLst>
          </p:cNvPr>
          <p:cNvSpPr/>
          <p:nvPr userDrawn="1"/>
        </p:nvSpPr>
        <p:spPr>
          <a:xfrm>
            <a:off x="7249099" y="4138670"/>
            <a:ext cx="4942901" cy="271933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51424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86E6B-EBF4-508F-DF48-BC6E4C9C392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4708653-CB7A-2448-F1A1-50A51F80B9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6CFCC1-6E8A-1931-2EDA-32FF7971473B}"/>
              </a:ext>
            </a:extLst>
          </p:cNvPr>
          <p:cNvSpPr>
            <a:spLocks noGrp="1"/>
          </p:cNvSpPr>
          <p:nvPr>
            <p:ph type="dt" sz="half" idx="10"/>
          </p:nvPr>
        </p:nvSpPr>
        <p:spPr/>
        <p:txBody>
          <a:bodyPr/>
          <a:lstStyle/>
          <a:p>
            <a:fld id="{A52AB663-B66A-499A-B667-BC4AFAB2C9BF}" type="datetimeFigureOut">
              <a:rPr lang="en-GB" smtClean="0"/>
              <a:t>20/09/2024</a:t>
            </a:fld>
            <a:endParaRPr lang="en-GB"/>
          </a:p>
        </p:txBody>
      </p:sp>
      <p:sp>
        <p:nvSpPr>
          <p:cNvPr id="5" name="Footer Placeholder 4">
            <a:extLst>
              <a:ext uri="{FF2B5EF4-FFF2-40B4-BE49-F238E27FC236}">
                <a16:creationId xmlns:a16="http://schemas.microsoft.com/office/drawing/2014/main" id="{E22F1CB4-9A68-14F5-FD1C-A69D97859A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6F1BE2-09BF-7255-049B-317135C1EC1D}"/>
              </a:ext>
            </a:extLst>
          </p:cNvPr>
          <p:cNvSpPr>
            <a:spLocks noGrp="1"/>
          </p:cNvSpPr>
          <p:nvPr>
            <p:ph type="sldNum" sz="quarter" idx="12"/>
          </p:nvPr>
        </p:nvSpPr>
        <p:spPr/>
        <p:txBody>
          <a:bodyPr/>
          <a:lstStyle/>
          <a:p>
            <a:fld id="{237186C5-E454-4F86-8BB1-45DCDA34AA00}" type="slidenum">
              <a:rPr lang="en-GB" smtClean="0"/>
              <a:t>‹#›</a:t>
            </a:fld>
            <a:endParaRPr lang="en-GB"/>
          </a:p>
        </p:txBody>
      </p:sp>
    </p:spTree>
    <p:extLst>
      <p:ext uri="{BB962C8B-B14F-4D97-AF65-F5344CB8AC3E}">
        <p14:creationId xmlns:p14="http://schemas.microsoft.com/office/powerpoint/2010/main" val="555088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299757-6B98-2C8F-A8AF-C83A0C8C882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8B7901-0DB1-9940-4710-FC4FE43FC3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0DD418-EBAB-B209-57DA-CB439452065D}"/>
              </a:ext>
            </a:extLst>
          </p:cNvPr>
          <p:cNvSpPr>
            <a:spLocks noGrp="1"/>
          </p:cNvSpPr>
          <p:nvPr>
            <p:ph type="dt" sz="half" idx="10"/>
          </p:nvPr>
        </p:nvSpPr>
        <p:spPr/>
        <p:txBody>
          <a:bodyPr/>
          <a:lstStyle/>
          <a:p>
            <a:fld id="{A52AB663-B66A-499A-B667-BC4AFAB2C9BF}" type="datetimeFigureOut">
              <a:rPr lang="en-GB" smtClean="0"/>
              <a:t>20/09/2024</a:t>
            </a:fld>
            <a:endParaRPr lang="en-GB"/>
          </a:p>
        </p:txBody>
      </p:sp>
      <p:sp>
        <p:nvSpPr>
          <p:cNvPr id="5" name="Footer Placeholder 4">
            <a:extLst>
              <a:ext uri="{FF2B5EF4-FFF2-40B4-BE49-F238E27FC236}">
                <a16:creationId xmlns:a16="http://schemas.microsoft.com/office/drawing/2014/main" id="{0220D6DD-E24D-A6D5-2832-2890B318B5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352068-3CD5-7928-8FEC-1481FE9255EF}"/>
              </a:ext>
            </a:extLst>
          </p:cNvPr>
          <p:cNvSpPr>
            <a:spLocks noGrp="1"/>
          </p:cNvSpPr>
          <p:nvPr>
            <p:ph type="sldNum" sz="quarter" idx="12"/>
          </p:nvPr>
        </p:nvSpPr>
        <p:spPr/>
        <p:txBody>
          <a:bodyPr/>
          <a:lstStyle/>
          <a:p>
            <a:fld id="{237186C5-E454-4F86-8BB1-45DCDA34AA00}" type="slidenum">
              <a:rPr lang="en-GB" smtClean="0"/>
              <a:t>‹#›</a:t>
            </a:fld>
            <a:endParaRPr lang="en-GB"/>
          </a:p>
        </p:txBody>
      </p:sp>
    </p:spTree>
    <p:extLst>
      <p:ext uri="{BB962C8B-B14F-4D97-AF65-F5344CB8AC3E}">
        <p14:creationId xmlns:p14="http://schemas.microsoft.com/office/powerpoint/2010/main" val="1837169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3741-045E-07F3-26E7-D8A2A25661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C95D97-2FD3-93CB-F5C2-A0B0FFABA8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A28A8-DBCB-D39C-2126-7E27C6E260ED}"/>
              </a:ext>
            </a:extLst>
          </p:cNvPr>
          <p:cNvSpPr>
            <a:spLocks noGrp="1"/>
          </p:cNvSpPr>
          <p:nvPr>
            <p:ph type="dt" sz="half" idx="10"/>
          </p:nvPr>
        </p:nvSpPr>
        <p:spPr/>
        <p:txBody>
          <a:bodyPr/>
          <a:lstStyle/>
          <a:p>
            <a:fld id="{A52AB663-B66A-499A-B667-BC4AFAB2C9BF}" type="datetimeFigureOut">
              <a:rPr lang="en-GB" smtClean="0"/>
              <a:t>20/09/2024</a:t>
            </a:fld>
            <a:endParaRPr lang="en-GB"/>
          </a:p>
        </p:txBody>
      </p:sp>
      <p:sp>
        <p:nvSpPr>
          <p:cNvPr id="5" name="Footer Placeholder 4">
            <a:extLst>
              <a:ext uri="{FF2B5EF4-FFF2-40B4-BE49-F238E27FC236}">
                <a16:creationId xmlns:a16="http://schemas.microsoft.com/office/drawing/2014/main" id="{C7A0FE8D-B8C4-47B4-A058-8E70851CFE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E3CFF1-B1E3-C654-AFF6-2A780490C711}"/>
              </a:ext>
            </a:extLst>
          </p:cNvPr>
          <p:cNvSpPr>
            <a:spLocks noGrp="1"/>
          </p:cNvSpPr>
          <p:nvPr>
            <p:ph type="sldNum" sz="quarter" idx="12"/>
          </p:nvPr>
        </p:nvSpPr>
        <p:spPr/>
        <p:txBody>
          <a:bodyPr/>
          <a:lstStyle/>
          <a:p>
            <a:fld id="{237186C5-E454-4F86-8BB1-45DCDA34AA00}" type="slidenum">
              <a:rPr lang="en-GB" smtClean="0"/>
              <a:t>‹#›</a:t>
            </a:fld>
            <a:endParaRPr lang="en-GB"/>
          </a:p>
        </p:txBody>
      </p:sp>
    </p:spTree>
    <p:extLst>
      <p:ext uri="{BB962C8B-B14F-4D97-AF65-F5344CB8AC3E}">
        <p14:creationId xmlns:p14="http://schemas.microsoft.com/office/powerpoint/2010/main" val="946248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AEDA4-FBE3-D5EC-E0F3-0B607EF28D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CD7069A-C917-9A1E-C71D-61342E3750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91B381-7DDD-B534-7451-5AF12A622CCC}"/>
              </a:ext>
            </a:extLst>
          </p:cNvPr>
          <p:cNvSpPr>
            <a:spLocks noGrp="1"/>
          </p:cNvSpPr>
          <p:nvPr>
            <p:ph type="dt" sz="half" idx="10"/>
          </p:nvPr>
        </p:nvSpPr>
        <p:spPr/>
        <p:txBody>
          <a:bodyPr/>
          <a:lstStyle/>
          <a:p>
            <a:fld id="{A52AB663-B66A-499A-B667-BC4AFAB2C9BF}" type="datetimeFigureOut">
              <a:rPr lang="en-GB" smtClean="0"/>
              <a:t>20/09/2024</a:t>
            </a:fld>
            <a:endParaRPr lang="en-GB"/>
          </a:p>
        </p:txBody>
      </p:sp>
      <p:sp>
        <p:nvSpPr>
          <p:cNvPr id="5" name="Footer Placeholder 4">
            <a:extLst>
              <a:ext uri="{FF2B5EF4-FFF2-40B4-BE49-F238E27FC236}">
                <a16:creationId xmlns:a16="http://schemas.microsoft.com/office/drawing/2014/main" id="{FBBC6E78-563E-CE0B-CAA1-F6448F79F1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11147D-03A6-AD62-B4C7-8A92F6932A5D}"/>
              </a:ext>
            </a:extLst>
          </p:cNvPr>
          <p:cNvSpPr>
            <a:spLocks noGrp="1"/>
          </p:cNvSpPr>
          <p:nvPr>
            <p:ph type="sldNum" sz="quarter" idx="12"/>
          </p:nvPr>
        </p:nvSpPr>
        <p:spPr/>
        <p:txBody>
          <a:bodyPr/>
          <a:lstStyle/>
          <a:p>
            <a:fld id="{237186C5-E454-4F86-8BB1-45DCDA34AA00}" type="slidenum">
              <a:rPr lang="en-GB" smtClean="0"/>
              <a:t>‹#›</a:t>
            </a:fld>
            <a:endParaRPr lang="en-GB"/>
          </a:p>
        </p:txBody>
      </p:sp>
    </p:spTree>
    <p:extLst>
      <p:ext uri="{BB962C8B-B14F-4D97-AF65-F5344CB8AC3E}">
        <p14:creationId xmlns:p14="http://schemas.microsoft.com/office/powerpoint/2010/main" val="2058190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97770-4952-BE73-1662-62C57DF5CF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9A63D6-6787-665A-B562-1FD66F2C1C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F321812-B5E5-48AF-3F7B-9931ECF22A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D4C1CFD-B618-C085-63D3-E00E00294FC4}"/>
              </a:ext>
            </a:extLst>
          </p:cNvPr>
          <p:cNvSpPr>
            <a:spLocks noGrp="1"/>
          </p:cNvSpPr>
          <p:nvPr>
            <p:ph type="dt" sz="half" idx="10"/>
          </p:nvPr>
        </p:nvSpPr>
        <p:spPr/>
        <p:txBody>
          <a:bodyPr/>
          <a:lstStyle/>
          <a:p>
            <a:fld id="{A52AB663-B66A-499A-B667-BC4AFAB2C9BF}" type="datetimeFigureOut">
              <a:rPr lang="en-GB" smtClean="0"/>
              <a:t>20/09/2024</a:t>
            </a:fld>
            <a:endParaRPr lang="en-GB"/>
          </a:p>
        </p:txBody>
      </p:sp>
      <p:sp>
        <p:nvSpPr>
          <p:cNvPr id="6" name="Footer Placeholder 5">
            <a:extLst>
              <a:ext uri="{FF2B5EF4-FFF2-40B4-BE49-F238E27FC236}">
                <a16:creationId xmlns:a16="http://schemas.microsoft.com/office/drawing/2014/main" id="{F629467E-D793-D6B5-97B6-EFA7C3BBE9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44674FF-E824-39AF-144A-047BC3C9FA6E}"/>
              </a:ext>
            </a:extLst>
          </p:cNvPr>
          <p:cNvSpPr>
            <a:spLocks noGrp="1"/>
          </p:cNvSpPr>
          <p:nvPr>
            <p:ph type="sldNum" sz="quarter" idx="12"/>
          </p:nvPr>
        </p:nvSpPr>
        <p:spPr/>
        <p:txBody>
          <a:bodyPr/>
          <a:lstStyle/>
          <a:p>
            <a:fld id="{237186C5-E454-4F86-8BB1-45DCDA34AA00}" type="slidenum">
              <a:rPr lang="en-GB" smtClean="0"/>
              <a:t>‹#›</a:t>
            </a:fld>
            <a:endParaRPr lang="en-GB"/>
          </a:p>
        </p:txBody>
      </p:sp>
    </p:spTree>
    <p:extLst>
      <p:ext uri="{BB962C8B-B14F-4D97-AF65-F5344CB8AC3E}">
        <p14:creationId xmlns:p14="http://schemas.microsoft.com/office/powerpoint/2010/main" val="830591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2221F-B290-FD35-BD59-6122646759C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4DF2B4-14F9-3B21-178B-136DC06D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C13BB7-7FB6-9DC4-6ADA-DCC02197A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8E0973-83FB-7EA3-CF8A-B5D99C545F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2A2A38-CDCB-7A82-A541-01CF909C5B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54BE1B7-A209-47A2-59F4-B7ECB52710B0}"/>
              </a:ext>
            </a:extLst>
          </p:cNvPr>
          <p:cNvSpPr>
            <a:spLocks noGrp="1"/>
          </p:cNvSpPr>
          <p:nvPr>
            <p:ph type="dt" sz="half" idx="10"/>
          </p:nvPr>
        </p:nvSpPr>
        <p:spPr/>
        <p:txBody>
          <a:bodyPr/>
          <a:lstStyle/>
          <a:p>
            <a:fld id="{A52AB663-B66A-499A-B667-BC4AFAB2C9BF}" type="datetimeFigureOut">
              <a:rPr lang="en-GB" smtClean="0"/>
              <a:t>20/09/2024</a:t>
            </a:fld>
            <a:endParaRPr lang="en-GB"/>
          </a:p>
        </p:txBody>
      </p:sp>
      <p:sp>
        <p:nvSpPr>
          <p:cNvPr id="8" name="Footer Placeholder 7">
            <a:extLst>
              <a:ext uri="{FF2B5EF4-FFF2-40B4-BE49-F238E27FC236}">
                <a16:creationId xmlns:a16="http://schemas.microsoft.com/office/drawing/2014/main" id="{A459962A-BF17-77BD-BDEF-3F0A763CE4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1A87BB4-DDE8-A3DD-08EE-44A789858D07}"/>
              </a:ext>
            </a:extLst>
          </p:cNvPr>
          <p:cNvSpPr>
            <a:spLocks noGrp="1"/>
          </p:cNvSpPr>
          <p:nvPr>
            <p:ph type="sldNum" sz="quarter" idx="12"/>
          </p:nvPr>
        </p:nvSpPr>
        <p:spPr/>
        <p:txBody>
          <a:bodyPr/>
          <a:lstStyle/>
          <a:p>
            <a:fld id="{237186C5-E454-4F86-8BB1-45DCDA34AA00}" type="slidenum">
              <a:rPr lang="en-GB" smtClean="0"/>
              <a:t>‹#›</a:t>
            </a:fld>
            <a:endParaRPr lang="en-GB"/>
          </a:p>
        </p:txBody>
      </p:sp>
    </p:spTree>
    <p:extLst>
      <p:ext uri="{BB962C8B-B14F-4D97-AF65-F5344CB8AC3E}">
        <p14:creationId xmlns:p14="http://schemas.microsoft.com/office/powerpoint/2010/main" val="3091478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E52E5-DC0C-1A22-6729-3DC73196A87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AE1228-5DD2-26E4-12FE-A1C30E70E1D6}"/>
              </a:ext>
            </a:extLst>
          </p:cNvPr>
          <p:cNvSpPr>
            <a:spLocks noGrp="1"/>
          </p:cNvSpPr>
          <p:nvPr>
            <p:ph type="dt" sz="half" idx="10"/>
          </p:nvPr>
        </p:nvSpPr>
        <p:spPr/>
        <p:txBody>
          <a:bodyPr/>
          <a:lstStyle/>
          <a:p>
            <a:fld id="{A52AB663-B66A-499A-B667-BC4AFAB2C9BF}" type="datetimeFigureOut">
              <a:rPr lang="en-GB" smtClean="0"/>
              <a:t>20/09/2024</a:t>
            </a:fld>
            <a:endParaRPr lang="en-GB"/>
          </a:p>
        </p:txBody>
      </p:sp>
      <p:sp>
        <p:nvSpPr>
          <p:cNvPr id="4" name="Footer Placeholder 3">
            <a:extLst>
              <a:ext uri="{FF2B5EF4-FFF2-40B4-BE49-F238E27FC236}">
                <a16:creationId xmlns:a16="http://schemas.microsoft.com/office/drawing/2014/main" id="{5DCCE321-49A9-EF9F-EF78-953CFC58DBB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BA6E59-846C-9D69-0B20-EB0A894EF2D6}"/>
              </a:ext>
            </a:extLst>
          </p:cNvPr>
          <p:cNvSpPr>
            <a:spLocks noGrp="1"/>
          </p:cNvSpPr>
          <p:nvPr>
            <p:ph type="sldNum" sz="quarter" idx="12"/>
          </p:nvPr>
        </p:nvSpPr>
        <p:spPr/>
        <p:txBody>
          <a:bodyPr/>
          <a:lstStyle/>
          <a:p>
            <a:fld id="{237186C5-E454-4F86-8BB1-45DCDA34AA00}" type="slidenum">
              <a:rPr lang="en-GB" smtClean="0"/>
              <a:t>‹#›</a:t>
            </a:fld>
            <a:endParaRPr lang="en-GB"/>
          </a:p>
        </p:txBody>
      </p:sp>
    </p:spTree>
    <p:extLst>
      <p:ext uri="{BB962C8B-B14F-4D97-AF65-F5344CB8AC3E}">
        <p14:creationId xmlns:p14="http://schemas.microsoft.com/office/powerpoint/2010/main" val="3234720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D1DD54-9996-993E-AAD5-32EEEE3ED27D}"/>
              </a:ext>
            </a:extLst>
          </p:cNvPr>
          <p:cNvSpPr>
            <a:spLocks noGrp="1"/>
          </p:cNvSpPr>
          <p:nvPr>
            <p:ph type="dt" sz="half" idx="10"/>
          </p:nvPr>
        </p:nvSpPr>
        <p:spPr/>
        <p:txBody>
          <a:bodyPr/>
          <a:lstStyle/>
          <a:p>
            <a:fld id="{A52AB663-B66A-499A-B667-BC4AFAB2C9BF}" type="datetimeFigureOut">
              <a:rPr lang="en-GB" smtClean="0"/>
              <a:t>20/09/2024</a:t>
            </a:fld>
            <a:endParaRPr lang="en-GB"/>
          </a:p>
        </p:txBody>
      </p:sp>
      <p:sp>
        <p:nvSpPr>
          <p:cNvPr id="3" name="Footer Placeholder 2">
            <a:extLst>
              <a:ext uri="{FF2B5EF4-FFF2-40B4-BE49-F238E27FC236}">
                <a16:creationId xmlns:a16="http://schemas.microsoft.com/office/drawing/2014/main" id="{B93F955B-19B8-65F9-8B31-629AB6F9148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D5D5AF9-A9E1-75DE-C0EE-EFF2F17DDE93}"/>
              </a:ext>
            </a:extLst>
          </p:cNvPr>
          <p:cNvSpPr>
            <a:spLocks noGrp="1"/>
          </p:cNvSpPr>
          <p:nvPr>
            <p:ph type="sldNum" sz="quarter" idx="12"/>
          </p:nvPr>
        </p:nvSpPr>
        <p:spPr/>
        <p:txBody>
          <a:bodyPr/>
          <a:lstStyle/>
          <a:p>
            <a:fld id="{237186C5-E454-4F86-8BB1-45DCDA34AA00}" type="slidenum">
              <a:rPr lang="en-GB" smtClean="0"/>
              <a:t>‹#›</a:t>
            </a:fld>
            <a:endParaRPr lang="en-GB"/>
          </a:p>
        </p:txBody>
      </p:sp>
    </p:spTree>
    <p:extLst>
      <p:ext uri="{BB962C8B-B14F-4D97-AF65-F5344CB8AC3E}">
        <p14:creationId xmlns:p14="http://schemas.microsoft.com/office/powerpoint/2010/main" val="3184975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A6F7A-BB9B-502F-9669-62F8E8C070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18B500C-1C4C-46B9-37D5-8F1E2DB5B3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DEDAB3A-DD8C-DA5A-2EAF-957AFB9BBD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5302DE-A97F-F912-457B-41743A1C3D9E}"/>
              </a:ext>
            </a:extLst>
          </p:cNvPr>
          <p:cNvSpPr>
            <a:spLocks noGrp="1"/>
          </p:cNvSpPr>
          <p:nvPr>
            <p:ph type="dt" sz="half" idx="10"/>
          </p:nvPr>
        </p:nvSpPr>
        <p:spPr/>
        <p:txBody>
          <a:bodyPr/>
          <a:lstStyle/>
          <a:p>
            <a:fld id="{A52AB663-B66A-499A-B667-BC4AFAB2C9BF}" type="datetimeFigureOut">
              <a:rPr lang="en-GB" smtClean="0"/>
              <a:t>20/09/2024</a:t>
            </a:fld>
            <a:endParaRPr lang="en-GB"/>
          </a:p>
        </p:txBody>
      </p:sp>
      <p:sp>
        <p:nvSpPr>
          <p:cNvPr id="6" name="Footer Placeholder 5">
            <a:extLst>
              <a:ext uri="{FF2B5EF4-FFF2-40B4-BE49-F238E27FC236}">
                <a16:creationId xmlns:a16="http://schemas.microsoft.com/office/drawing/2014/main" id="{98DD31B1-5583-B60B-8C44-0DF2969645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F3430A-9A70-2EC8-145E-F48B8AC075A0}"/>
              </a:ext>
            </a:extLst>
          </p:cNvPr>
          <p:cNvSpPr>
            <a:spLocks noGrp="1"/>
          </p:cNvSpPr>
          <p:nvPr>
            <p:ph type="sldNum" sz="quarter" idx="12"/>
          </p:nvPr>
        </p:nvSpPr>
        <p:spPr/>
        <p:txBody>
          <a:bodyPr/>
          <a:lstStyle/>
          <a:p>
            <a:fld id="{237186C5-E454-4F86-8BB1-45DCDA34AA00}" type="slidenum">
              <a:rPr lang="en-GB" smtClean="0"/>
              <a:t>‹#›</a:t>
            </a:fld>
            <a:endParaRPr lang="en-GB"/>
          </a:p>
        </p:txBody>
      </p:sp>
    </p:spTree>
    <p:extLst>
      <p:ext uri="{BB962C8B-B14F-4D97-AF65-F5344CB8AC3E}">
        <p14:creationId xmlns:p14="http://schemas.microsoft.com/office/powerpoint/2010/main" val="1565097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85DCD-654F-B3EF-9A8F-0376D3CA90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0642AF-46F1-A2F7-15DF-50B5456F46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F804C11-4C2D-892B-7D89-F27DB06320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6D7F08-4C56-F4CE-5EAF-E108325E76D2}"/>
              </a:ext>
            </a:extLst>
          </p:cNvPr>
          <p:cNvSpPr>
            <a:spLocks noGrp="1"/>
          </p:cNvSpPr>
          <p:nvPr>
            <p:ph type="dt" sz="half" idx="10"/>
          </p:nvPr>
        </p:nvSpPr>
        <p:spPr/>
        <p:txBody>
          <a:bodyPr/>
          <a:lstStyle/>
          <a:p>
            <a:fld id="{A52AB663-B66A-499A-B667-BC4AFAB2C9BF}" type="datetimeFigureOut">
              <a:rPr lang="en-GB" smtClean="0"/>
              <a:t>20/09/2024</a:t>
            </a:fld>
            <a:endParaRPr lang="en-GB"/>
          </a:p>
        </p:txBody>
      </p:sp>
      <p:sp>
        <p:nvSpPr>
          <p:cNvPr id="6" name="Footer Placeholder 5">
            <a:extLst>
              <a:ext uri="{FF2B5EF4-FFF2-40B4-BE49-F238E27FC236}">
                <a16:creationId xmlns:a16="http://schemas.microsoft.com/office/drawing/2014/main" id="{47EBA480-0B16-D5D9-7B60-780EF80BC9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ED278E-159A-286F-F279-039B39F8633F}"/>
              </a:ext>
            </a:extLst>
          </p:cNvPr>
          <p:cNvSpPr>
            <a:spLocks noGrp="1"/>
          </p:cNvSpPr>
          <p:nvPr>
            <p:ph type="sldNum" sz="quarter" idx="12"/>
          </p:nvPr>
        </p:nvSpPr>
        <p:spPr/>
        <p:txBody>
          <a:bodyPr/>
          <a:lstStyle/>
          <a:p>
            <a:fld id="{237186C5-E454-4F86-8BB1-45DCDA34AA00}" type="slidenum">
              <a:rPr lang="en-GB" smtClean="0"/>
              <a:t>‹#›</a:t>
            </a:fld>
            <a:endParaRPr lang="en-GB"/>
          </a:p>
        </p:txBody>
      </p:sp>
    </p:spTree>
    <p:extLst>
      <p:ext uri="{BB962C8B-B14F-4D97-AF65-F5344CB8AC3E}">
        <p14:creationId xmlns:p14="http://schemas.microsoft.com/office/powerpoint/2010/main" val="4208875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F5D95F-C19B-6573-9340-45D635900D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2F651F-AD15-D8F0-DDDD-CBB180DF1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A412EF-07F5-62F9-49E2-A2FB590893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52AB663-B66A-499A-B667-BC4AFAB2C9BF}" type="datetimeFigureOut">
              <a:rPr lang="en-GB" smtClean="0"/>
              <a:t>20/09/2024</a:t>
            </a:fld>
            <a:endParaRPr lang="en-GB"/>
          </a:p>
        </p:txBody>
      </p:sp>
      <p:sp>
        <p:nvSpPr>
          <p:cNvPr id="5" name="Footer Placeholder 4">
            <a:extLst>
              <a:ext uri="{FF2B5EF4-FFF2-40B4-BE49-F238E27FC236}">
                <a16:creationId xmlns:a16="http://schemas.microsoft.com/office/drawing/2014/main" id="{680F9FAF-B3E6-6694-280C-96F8C4E45D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CEAEE5A-ACA9-87C2-B377-C8FDE44C9E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7186C5-E454-4F86-8BB1-45DCDA34AA00}" type="slidenum">
              <a:rPr lang="en-GB" smtClean="0"/>
              <a:t>‹#›</a:t>
            </a:fld>
            <a:endParaRPr lang="en-GB"/>
          </a:p>
        </p:txBody>
      </p:sp>
      <p:pic>
        <p:nvPicPr>
          <p:cNvPr id="7" name="Picture 6">
            <a:extLst>
              <a:ext uri="{FF2B5EF4-FFF2-40B4-BE49-F238E27FC236}">
                <a16:creationId xmlns:a16="http://schemas.microsoft.com/office/drawing/2014/main" id="{2197844A-FBF9-5A40-0307-E4CB53C568B6}"/>
              </a:ext>
            </a:extLst>
          </p:cNvPr>
          <p:cNvPicPr>
            <a:picLocks noChangeAspect="1"/>
          </p:cNvPicPr>
          <p:nvPr userDrawn="1"/>
        </p:nvPicPr>
        <p:blipFill>
          <a:blip r:embed="rId13"/>
          <a:stretch>
            <a:fillRect/>
          </a:stretch>
        </p:blipFill>
        <p:spPr>
          <a:xfrm>
            <a:off x="34405" y="63802"/>
            <a:ext cx="1213617" cy="734556"/>
          </a:xfrm>
          <a:prstGeom prst="rect">
            <a:avLst/>
          </a:prstGeom>
        </p:spPr>
      </p:pic>
      <p:sp>
        <p:nvSpPr>
          <p:cNvPr id="8" name="Rectangle 7">
            <a:extLst>
              <a:ext uri="{FF2B5EF4-FFF2-40B4-BE49-F238E27FC236}">
                <a16:creationId xmlns:a16="http://schemas.microsoft.com/office/drawing/2014/main" id="{6016336B-BA36-6F1A-80B8-B73BBBD0D8B4}"/>
              </a:ext>
            </a:extLst>
          </p:cNvPr>
          <p:cNvSpPr/>
          <p:nvPr userDrawn="1"/>
        </p:nvSpPr>
        <p:spPr>
          <a:xfrm>
            <a:off x="9647104" y="5449677"/>
            <a:ext cx="2544896" cy="1408323"/>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6972D239-74D4-78ED-1781-055B091018D6}"/>
              </a:ext>
            </a:extLst>
          </p:cNvPr>
          <p:cNvSpPr/>
          <p:nvPr userDrawn="1"/>
        </p:nvSpPr>
        <p:spPr>
          <a:xfrm>
            <a:off x="7249099" y="4138670"/>
            <a:ext cx="4942901" cy="271933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26198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hyperlink" Target="http://public.web.cern.ch/Public/Welcome.html" TargetMode="Externa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wmf"/></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EE1D7-290A-1B6D-E108-D1514E1007D9}"/>
              </a:ext>
            </a:extLst>
          </p:cNvPr>
          <p:cNvSpPr>
            <a:spLocks noGrp="1"/>
          </p:cNvSpPr>
          <p:nvPr>
            <p:ph type="ctrTitle"/>
          </p:nvPr>
        </p:nvSpPr>
        <p:spPr/>
        <p:txBody>
          <a:bodyPr>
            <a:normAutofit fontScale="90000"/>
          </a:bodyPr>
          <a:lstStyle/>
          <a:p>
            <a:r>
              <a:rPr lang="en-US" dirty="0">
                <a:solidFill>
                  <a:srgbClr val="C00000"/>
                </a:solidFill>
              </a:rPr>
              <a:t>First 20 Years (From post-doc to professor):</a:t>
            </a:r>
            <a:br>
              <a:rPr lang="en-US" dirty="0">
                <a:solidFill>
                  <a:srgbClr val="C00000"/>
                </a:solidFill>
              </a:rPr>
            </a:br>
            <a:r>
              <a:rPr lang="en-US" dirty="0">
                <a:solidFill>
                  <a:srgbClr val="C00000"/>
                </a:solidFill>
              </a:rPr>
              <a:t>A life with crabs!</a:t>
            </a:r>
            <a:endParaRPr lang="en-GB" dirty="0">
              <a:solidFill>
                <a:srgbClr val="C00000"/>
              </a:solidFill>
            </a:endParaRPr>
          </a:p>
        </p:txBody>
      </p:sp>
      <p:sp>
        <p:nvSpPr>
          <p:cNvPr id="3" name="Subtitle 2">
            <a:extLst>
              <a:ext uri="{FF2B5EF4-FFF2-40B4-BE49-F238E27FC236}">
                <a16:creationId xmlns:a16="http://schemas.microsoft.com/office/drawing/2014/main" id="{0F119639-E96C-68E0-CA3E-2E70FC10BBD2}"/>
              </a:ext>
            </a:extLst>
          </p:cNvPr>
          <p:cNvSpPr>
            <a:spLocks noGrp="1"/>
          </p:cNvSpPr>
          <p:nvPr>
            <p:ph type="subTitle" idx="1"/>
          </p:nvPr>
        </p:nvSpPr>
        <p:spPr/>
        <p:txBody>
          <a:bodyPr/>
          <a:lstStyle/>
          <a:p>
            <a:r>
              <a:rPr lang="en-US" dirty="0"/>
              <a:t>Prof Graeme Burt</a:t>
            </a:r>
            <a:endParaRPr lang="en-GB" dirty="0"/>
          </a:p>
        </p:txBody>
      </p:sp>
    </p:spTree>
    <p:extLst>
      <p:ext uri="{BB962C8B-B14F-4D97-AF65-F5344CB8AC3E}">
        <p14:creationId xmlns:p14="http://schemas.microsoft.com/office/powerpoint/2010/main" val="1749236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732CB-E38E-5E68-E9DC-FB8214BFDF12}"/>
              </a:ext>
            </a:extLst>
          </p:cNvPr>
          <p:cNvSpPr>
            <a:spLocks noGrp="1"/>
          </p:cNvSpPr>
          <p:nvPr>
            <p:ph type="title"/>
          </p:nvPr>
        </p:nvSpPr>
        <p:spPr>
          <a:xfrm>
            <a:off x="1240220" y="279468"/>
            <a:ext cx="10515600" cy="1325563"/>
          </a:xfrm>
        </p:spPr>
        <p:txBody>
          <a:bodyPr/>
          <a:lstStyle/>
          <a:p>
            <a:r>
              <a:rPr lang="en-US" dirty="0">
                <a:solidFill>
                  <a:srgbClr val="C00000"/>
                </a:solidFill>
              </a:rPr>
              <a:t>2005 Cockcroft goes to Snowmass on mass</a:t>
            </a:r>
            <a:endParaRPr lang="en-GB" dirty="0">
              <a:solidFill>
                <a:srgbClr val="C00000"/>
              </a:solidFill>
            </a:endParaRPr>
          </a:p>
        </p:txBody>
      </p:sp>
      <p:pic>
        <p:nvPicPr>
          <p:cNvPr id="5" name="Content Placeholder 4" descr="A group of men sitting in chairs&#10;&#10;Description automatically generated">
            <a:extLst>
              <a:ext uri="{FF2B5EF4-FFF2-40B4-BE49-F238E27FC236}">
                <a16:creationId xmlns:a16="http://schemas.microsoft.com/office/drawing/2014/main" id="{D94CBC4E-A2FC-AF6C-2FB7-A55FE627D0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0908" y="1508620"/>
            <a:ext cx="5757395" cy="3703924"/>
          </a:xfrm>
        </p:spPr>
      </p:pic>
      <p:pic>
        <p:nvPicPr>
          <p:cNvPr id="7" name="Picture 6" descr="A large group of people standing in a circle&#10;&#10;Description automatically generated">
            <a:extLst>
              <a:ext uri="{FF2B5EF4-FFF2-40B4-BE49-F238E27FC236}">
                <a16:creationId xmlns:a16="http://schemas.microsoft.com/office/drawing/2014/main" id="{5734D7AD-62D0-DA5F-0D5A-5416C4B7E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300" y="1724223"/>
            <a:ext cx="7564688" cy="5043125"/>
          </a:xfrm>
          <a:prstGeom prst="rect">
            <a:avLst/>
          </a:prstGeom>
        </p:spPr>
      </p:pic>
      <p:sp>
        <p:nvSpPr>
          <p:cNvPr id="3" name="TextBox 2">
            <a:extLst>
              <a:ext uri="{FF2B5EF4-FFF2-40B4-BE49-F238E27FC236}">
                <a16:creationId xmlns:a16="http://schemas.microsoft.com/office/drawing/2014/main" id="{CDC5BC3E-C875-BB5F-7E69-C01C83149231}"/>
              </a:ext>
            </a:extLst>
          </p:cNvPr>
          <p:cNvSpPr txBox="1"/>
          <p:nvPr/>
        </p:nvSpPr>
        <p:spPr>
          <a:xfrm>
            <a:off x="398079" y="5450928"/>
            <a:ext cx="3921673" cy="923330"/>
          </a:xfrm>
          <a:prstGeom prst="rect">
            <a:avLst/>
          </a:prstGeom>
          <a:noFill/>
        </p:spPr>
        <p:txBody>
          <a:bodyPr wrap="square" rtlCol="0">
            <a:spAutoFit/>
          </a:bodyPr>
          <a:lstStyle/>
          <a:p>
            <a:r>
              <a:rPr lang="en-US" dirty="0"/>
              <a:t>But the 2</a:t>
            </a:r>
            <a:r>
              <a:rPr lang="en-US" baseline="30000" dirty="0"/>
              <a:t>nd</a:t>
            </a:r>
            <a:r>
              <a:rPr lang="en-US" dirty="0"/>
              <a:t> week was closed to junior staff, but we had all booked for 2 weeks in Aspen.</a:t>
            </a:r>
            <a:endParaRPr lang="en-GB" dirty="0"/>
          </a:p>
        </p:txBody>
      </p:sp>
    </p:spTree>
    <p:extLst>
      <p:ext uri="{BB962C8B-B14F-4D97-AF65-F5344CB8AC3E}">
        <p14:creationId xmlns:p14="http://schemas.microsoft.com/office/powerpoint/2010/main" val="3709468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A75064-CB42-EF23-E897-F0ED59B4872D}"/>
              </a:ext>
            </a:extLst>
          </p:cNvPr>
          <p:cNvSpPr>
            <a:spLocks noGrp="1"/>
          </p:cNvSpPr>
          <p:nvPr>
            <p:ph type="title"/>
          </p:nvPr>
        </p:nvSpPr>
        <p:spPr>
          <a:xfrm>
            <a:off x="638881" y="4474080"/>
            <a:ext cx="10909640" cy="1065836"/>
          </a:xfrm>
        </p:spPr>
        <p:txBody>
          <a:bodyPr vert="horz" lIns="91440" tIns="45720" rIns="91440" bIns="45720" rtlCol="0" anchor="ctr">
            <a:normAutofit fontScale="90000"/>
          </a:bodyPr>
          <a:lstStyle/>
          <a:p>
            <a:pPr algn="ctr"/>
            <a:r>
              <a:rPr lang="en-US" sz="6600" dirty="0"/>
              <a:t>Frisbee golf, karaoke and drunken adventures</a:t>
            </a:r>
          </a:p>
        </p:txBody>
      </p:sp>
      <p:pic>
        <p:nvPicPr>
          <p:cNvPr id="7" name="Picture 6" descr="A group of people singing with microphones&#10;&#10;Description automatically generated">
            <a:extLst>
              <a:ext uri="{FF2B5EF4-FFF2-40B4-BE49-F238E27FC236}">
                <a16:creationId xmlns:a16="http://schemas.microsoft.com/office/drawing/2014/main" id="{73B382C6-6FF0-A9B8-BCF6-903F0579E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4528" y="958680"/>
            <a:ext cx="3758184" cy="2499192"/>
          </a:xfrm>
          <a:prstGeom prst="rect">
            <a:avLst/>
          </a:prstGeom>
        </p:spPr>
      </p:pic>
      <p:pic>
        <p:nvPicPr>
          <p:cNvPr id="5" name="Content Placeholder 4" descr="A person standing in a field with a disc golf basket&#10;&#10;Description automatically generated">
            <a:extLst>
              <a:ext uri="{FF2B5EF4-FFF2-40B4-BE49-F238E27FC236}">
                <a16:creationId xmlns:a16="http://schemas.microsoft.com/office/drawing/2014/main" id="{B0747138-5840-6F6C-D83E-79CCCD1C785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47304" y="1047937"/>
            <a:ext cx="3758184" cy="2320678"/>
          </a:xfrm>
          <a:prstGeom prst="rect">
            <a:avLst/>
          </a:prstGeom>
        </p:spPr>
      </p:pic>
      <p:sp>
        <p:nvSpPr>
          <p:cNvPr id="14"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882E204-AD8F-667D-D8C6-8910BD46626E}"/>
              </a:ext>
            </a:extLst>
          </p:cNvPr>
          <p:cNvGrpSpPr/>
          <p:nvPr/>
        </p:nvGrpSpPr>
        <p:grpSpPr>
          <a:xfrm>
            <a:off x="301752" y="329184"/>
            <a:ext cx="3758184" cy="3758184"/>
            <a:chOff x="3920331" y="1825625"/>
            <a:chExt cx="4351338" cy="4351338"/>
          </a:xfrm>
        </p:grpSpPr>
        <p:pic>
          <p:nvPicPr>
            <p:cNvPr id="3" name="Content Placeholder 4" descr="A person running towards a bear&#10;&#10;Description automatically generated">
              <a:extLst>
                <a:ext uri="{FF2B5EF4-FFF2-40B4-BE49-F238E27FC236}">
                  <a16:creationId xmlns:a16="http://schemas.microsoft.com/office/drawing/2014/main" id="{CD8EC73E-296C-7788-B21F-A60806E28B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0331" y="1825625"/>
              <a:ext cx="4351338" cy="4351338"/>
            </a:xfrm>
            <a:prstGeom prst="rect">
              <a:avLst/>
            </a:prstGeom>
          </p:spPr>
        </p:pic>
        <p:pic>
          <p:nvPicPr>
            <p:cNvPr id="6" name="Picture 5">
              <a:extLst>
                <a:ext uri="{FF2B5EF4-FFF2-40B4-BE49-F238E27FC236}">
                  <a16:creationId xmlns:a16="http://schemas.microsoft.com/office/drawing/2014/main" id="{CA02B162-DE61-6ED1-0A59-ACCEDE26E99D}"/>
                </a:ext>
              </a:extLst>
            </p:cNvPr>
            <p:cNvPicPr>
              <a:picLocks noChangeAspect="1"/>
            </p:cNvPicPr>
            <p:nvPr/>
          </p:nvPicPr>
          <p:blipFill rotWithShape="1">
            <a:blip r:embed="rId5"/>
            <a:srcRect l="44219" t="10188" r="26224" b="33423"/>
            <a:stretch/>
          </p:blipFill>
          <p:spPr>
            <a:xfrm>
              <a:off x="4242445" y="3249751"/>
              <a:ext cx="450238" cy="602797"/>
            </a:xfrm>
            <a:prstGeom prst="rect">
              <a:avLst/>
            </a:prstGeom>
          </p:spPr>
        </p:pic>
      </p:grpSp>
      <p:pic>
        <p:nvPicPr>
          <p:cNvPr id="1026" name="Picture 2">
            <a:extLst>
              <a:ext uri="{FF2B5EF4-FFF2-40B4-BE49-F238E27FC236}">
                <a16:creationId xmlns:a16="http://schemas.microsoft.com/office/drawing/2014/main" id="{19882C5B-F653-CEAA-D12B-354C3ABDBC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3502" y="801732"/>
            <a:ext cx="6796784" cy="509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820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4B8C0-0ED8-55AD-E1C5-A0C5631FCDC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D6A74EF-BA51-8B88-6CEC-47B87BEFB703}"/>
              </a:ext>
            </a:extLst>
          </p:cNvPr>
          <p:cNvSpPr>
            <a:spLocks noGrp="1"/>
          </p:cNvSpPr>
          <p:nvPr>
            <p:ph idx="1"/>
          </p:nvPr>
        </p:nvSpPr>
        <p:spPr>
          <a:xfrm>
            <a:off x="362608" y="2455479"/>
            <a:ext cx="5257800" cy="3721484"/>
          </a:xfrm>
        </p:spPr>
        <p:txBody>
          <a:bodyPr/>
          <a:lstStyle/>
          <a:p>
            <a:r>
              <a:rPr lang="en-US" dirty="0"/>
              <a:t>And Cockcroft was indeed bringing sexy back to UK accelerator R&amp;D</a:t>
            </a:r>
            <a:endParaRPr lang="en-GB" dirty="0"/>
          </a:p>
        </p:txBody>
      </p:sp>
      <p:pic>
        <p:nvPicPr>
          <p:cNvPr id="5" name="Picture 4">
            <a:extLst>
              <a:ext uri="{FF2B5EF4-FFF2-40B4-BE49-F238E27FC236}">
                <a16:creationId xmlns:a16="http://schemas.microsoft.com/office/drawing/2014/main" id="{71937E60-D821-F9E8-E2F9-697E3EF49797}"/>
              </a:ext>
            </a:extLst>
          </p:cNvPr>
          <p:cNvPicPr>
            <a:picLocks noChangeAspect="1"/>
          </p:cNvPicPr>
          <p:nvPr/>
        </p:nvPicPr>
        <p:blipFill>
          <a:blip r:embed="rId2"/>
          <a:stretch>
            <a:fillRect/>
          </a:stretch>
        </p:blipFill>
        <p:spPr>
          <a:xfrm>
            <a:off x="175104" y="4112949"/>
            <a:ext cx="11234820" cy="1952639"/>
          </a:xfrm>
          <a:prstGeom prst="rect">
            <a:avLst/>
          </a:prstGeom>
        </p:spPr>
      </p:pic>
      <p:pic>
        <p:nvPicPr>
          <p:cNvPr id="7" name="Picture 6">
            <a:extLst>
              <a:ext uri="{FF2B5EF4-FFF2-40B4-BE49-F238E27FC236}">
                <a16:creationId xmlns:a16="http://schemas.microsoft.com/office/drawing/2014/main" id="{6DC4CA25-38C9-79E6-D60E-76A4A1244FA1}"/>
              </a:ext>
            </a:extLst>
          </p:cNvPr>
          <p:cNvPicPr>
            <a:picLocks noChangeAspect="1"/>
          </p:cNvPicPr>
          <p:nvPr/>
        </p:nvPicPr>
        <p:blipFill>
          <a:blip r:embed="rId3"/>
          <a:stretch>
            <a:fillRect/>
          </a:stretch>
        </p:blipFill>
        <p:spPr>
          <a:xfrm>
            <a:off x="97636" y="103057"/>
            <a:ext cx="6326812" cy="1999247"/>
          </a:xfrm>
          <a:prstGeom prst="rect">
            <a:avLst/>
          </a:prstGeom>
        </p:spPr>
      </p:pic>
      <p:pic>
        <p:nvPicPr>
          <p:cNvPr id="4" name="Content Placeholder 4" descr="A group of people standing around a machine&#10;&#10;Description automatically generated">
            <a:extLst>
              <a:ext uri="{FF2B5EF4-FFF2-40B4-BE49-F238E27FC236}">
                <a16:creationId xmlns:a16="http://schemas.microsoft.com/office/drawing/2014/main" id="{ABCE4426-C9A3-2D7E-BE0A-1AB79A7D36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0603" y="54636"/>
            <a:ext cx="6062417" cy="4058313"/>
          </a:xfrm>
          <a:prstGeom prst="rect">
            <a:avLst/>
          </a:prstGeom>
        </p:spPr>
      </p:pic>
    </p:spTree>
    <p:extLst>
      <p:ext uri="{BB962C8B-B14F-4D97-AF65-F5344CB8AC3E}">
        <p14:creationId xmlns:p14="http://schemas.microsoft.com/office/powerpoint/2010/main" val="2514200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78679AEA-B1FA-470F-9FCA-771A904D5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men in suits&#10;&#10;Description automatically generated">
            <a:extLst>
              <a:ext uri="{FF2B5EF4-FFF2-40B4-BE49-F238E27FC236}">
                <a16:creationId xmlns:a16="http://schemas.microsoft.com/office/drawing/2014/main" id="{6D59CA2F-4BAF-F316-2347-1D843EB89671}"/>
              </a:ext>
            </a:extLst>
          </p:cNvPr>
          <p:cNvPicPr>
            <a:picLocks noGrp="1" noChangeAspect="1"/>
          </p:cNvPicPr>
          <p:nvPr>
            <p:ph idx="1"/>
          </p:nvPr>
        </p:nvPicPr>
        <p:blipFill>
          <a:blip r:embed="rId2">
            <a:biLevel thresh="50000"/>
            <a:extLst>
              <a:ext uri="{28A0092B-C50C-407E-A947-70E740481C1C}">
                <a14:useLocalDpi xmlns:a14="http://schemas.microsoft.com/office/drawing/2010/main" val="0"/>
              </a:ext>
            </a:extLst>
          </a:blip>
          <a:srcRect r="-1" b="16044"/>
          <a:stretch/>
        </p:blipFill>
        <p:spPr>
          <a:xfrm>
            <a:off x="511841" y="497252"/>
            <a:ext cx="10854149" cy="6105458"/>
          </a:xfrm>
          <a:prstGeom prst="rect">
            <a:avLst/>
          </a:prstGeom>
        </p:spPr>
      </p:pic>
      <p:cxnSp>
        <p:nvCxnSpPr>
          <p:cNvPr id="16" name="Straight Connector 15">
            <a:extLst>
              <a:ext uri="{FF2B5EF4-FFF2-40B4-BE49-F238E27FC236}">
                <a16:creationId xmlns:a16="http://schemas.microsoft.com/office/drawing/2014/main" id="{7F31F680-B796-4BB9-B054-0657B8D6C4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27AE7A-BC24-4CE5-8BAD-FAF9010509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7" name="Picture 6" descr="A group of men in suits and ties&#10;&#10;Description automatically generated">
            <a:extLst>
              <a:ext uri="{FF2B5EF4-FFF2-40B4-BE49-F238E27FC236}">
                <a16:creationId xmlns:a16="http://schemas.microsoft.com/office/drawing/2014/main" id="{3B93AFF0-0BEF-0903-E2CE-AB9469F9082A}"/>
              </a:ext>
            </a:extLst>
          </p:cNvPr>
          <p:cNvPicPr>
            <a:picLocks noChangeAspect="1"/>
          </p:cNvPicPr>
          <p:nvPr/>
        </p:nvPicPr>
        <p:blipFill rotWithShape="1">
          <a:blip r:embed="rId3">
            <a:extLst>
              <a:ext uri="{28A0092B-C50C-407E-A947-70E740481C1C}">
                <a14:useLocalDpi xmlns:a14="http://schemas.microsoft.com/office/drawing/2010/main" val="0"/>
              </a:ext>
            </a:extLst>
          </a:blip>
          <a:srcRect b="66565"/>
          <a:stretch/>
        </p:blipFill>
        <p:spPr>
          <a:xfrm>
            <a:off x="454105" y="-5932"/>
            <a:ext cx="4572000" cy="2292957"/>
          </a:xfrm>
          <a:prstGeom prst="rect">
            <a:avLst/>
          </a:prstGeom>
        </p:spPr>
      </p:pic>
      <p:pic>
        <p:nvPicPr>
          <p:cNvPr id="2" name="Picture 1" descr="A group of men in suits and ties&#10;&#10;Description automatically generated">
            <a:extLst>
              <a:ext uri="{FF2B5EF4-FFF2-40B4-BE49-F238E27FC236}">
                <a16:creationId xmlns:a16="http://schemas.microsoft.com/office/drawing/2014/main" id="{7A822027-B803-E160-A33B-8000708E918B}"/>
              </a:ext>
            </a:extLst>
          </p:cNvPr>
          <p:cNvPicPr>
            <a:picLocks noChangeAspect="1"/>
          </p:cNvPicPr>
          <p:nvPr/>
        </p:nvPicPr>
        <p:blipFill rotWithShape="1">
          <a:blip r:embed="rId3">
            <a:extLst>
              <a:ext uri="{28A0092B-C50C-407E-A947-70E740481C1C}">
                <a14:useLocalDpi xmlns:a14="http://schemas.microsoft.com/office/drawing/2010/main" val="0"/>
              </a:ext>
            </a:extLst>
          </a:blip>
          <a:srcRect t="77360" r="78562"/>
          <a:stretch/>
        </p:blipFill>
        <p:spPr>
          <a:xfrm>
            <a:off x="511840" y="5078277"/>
            <a:ext cx="980155" cy="1552623"/>
          </a:xfrm>
          <a:prstGeom prst="rect">
            <a:avLst/>
          </a:prstGeom>
        </p:spPr>
      </p:pic>
    </p:spTree>
    <p:extLst>
      <p:ext uri="{BB962C8B-B14F-4D97-AF65-F5344CB8AC3E}">
        <p14:creationId xmlns:p14="http://schemas.microsoft.com/office/powerpoint/2010/main" val="32815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1E421-640F-A584-8D2A-ABC169CDE1AF}"/>
              </a:ext>
            </a:extLst>
          </p:cNvPr>
          <p:cNvSpPr>
            <a:spLocks noGrp="1"/>
          </p:cNvSpPr>
          <p:nvPr>
            <p:ph type="title"/>
          </p:nvPr>
        </p:nvSpPr>
        <p:spPr>
          <a:xfrm>
            <a:off x="1382110" y="225327"/>
            <a:ext cx="10515600" cy="1325563"/>
          </a:xfrm>
        </p:spPr>
        <p:txBody>
          <a:bodyPr/>
          <a:lstStyle/>
          <a:p>
            <a:r>
              <a:rPr lang="en-US" dirty="0">
                <a:solidFill>
                  <a:srgbClr val="C00000"/>
                </a:solidFill>
              </a:rPr>
              <a:t>Wakefield interest group</a:t>
            </a:r>
            <a:endParaRPr lang="en-GB" dirty="0">
              <a:solidFill>
                <a:srgbClr val="C00000"/>
              </a:solidFill>
            </a:endParaRPr>
          </a:p>
        </p:txBody>
      </p:sp>
      <p:sp>
        <p:nvSpPr>
          <p:cNvPr id="3" name="Content Placeholder 2">
            <a:extLst>
              <a:ext uri="{FF2B5EF4-FFF2-40B4-BE49-F238E27FC236}">
                <a16:creationId xmlns:a16="http://schemas.microsoft.com/office/drawing/2014/main" id="{DDA271AD-FBC6-F328-D961-6F3E124122BD}"/>
              </a:ext>
            </a:extLst>
          </p:cNvPr>
          <p:cNvSpPr>
            <a:spLocks noGrp="1"/>
          </p:cNvSpPr>
          <p:nvPr>
            <p:ph idx="1"/>
          </p:nvPr>
        </p:nvSpPr>
        <p:spPr>
          <a:xfrm>
            <a:off x="838200" y="1825625"/>
            <a:ext cx="6437586" cy="4351338"/>
          </a:xfrm>
        </p:spPr>
        <p:txBody>
          <a:bodyPr>
            <a:normAutofit fontScale="92500" lnSpcReduction="20000"/>
          </a:bodyPr>
          <a:lstStyle/>
          <a:p>
            <a:r>
              <a:rPr lang="en-US" dirty="0"/>
              <a:t>In 2006 it was clear that </a:t>
            </a:r>
            <a:r>
              <a:rPr lang="en-US" dirty="0" err="1"/>
              <a:t>Wakefields</a:t>
            </a:r>
            <a:r>
              <a:rPr lang="en-US" dirty="0"/>
              <a:t> and impedance was a key issue for many projects at CI and that we had a lot of disconnected people working on the topic.</a:t>
            </a:r>
          </a:p>
          <a:p>
            <a:r>
              <a:rPr lang="en-US" dirty="0"/>
              <a:t>My self and Jonny Smith felt we needed a forum for sharing ideas so we established the CI </a:t>
            </a:r>
            <a:r>
              <a:rPr lang="en-US" dirty="0" err="1"/>
              <a:t>wakefield</a:t>
            </a:r>
            <a:r>
              <a:rPr lang="en-US" dirty="0"/>
              <a:t> interest group.</a:t>
            </a:r>
          </a:p>
          <a:p>
            <a:r>
              <a:rPr lang="en-US" dirty="0"/>
              <a:t>We have regular half-day meetings where people presented their work and discussed</a:t>
            </a:r>
          </a:p>
          <a:p>
            <a:r>
              <a:rPr lang="en-US" dirty="0"/>
              <a:t>This culminated in a 30 page report in ICFA Beam Dynamics newsletter</a:t>
            </a:r>
            <a:endParaRPr lang="en-GB" dirty="0"/>
          </a:p>
        </p:txBody>
      </p:sp>
      <p:pic>
        <p:nvPicPr>
          <p:cNvPr id="5" name="Picture 4">
            <a:extLst>
              <a:ext uri="{FF2B5EF4-FFF2-40B4-BE49-F238E27FC236}">
                <a16:creationId xmlns:a16="http://schemas.microsoft.com/office/drawing/2014/main" id="{616D44E0-ACBD-751E-6630-D8B521F52B6A}"/>
              </a:ext>
            </a:extLst>
          </p:cNvPr>
          <p:cNvPicPr>
            <a:picLocks noChangeAspect="1"/>
          </p:cNvPicPr>
          <p:nvPr/>
        </p:nvPicPr>
        <p:blipFill>
          <a:blip r:embed="rId2"/>
          <a:stretch>
            <a:fillRect/>
          </a:stretch>
        </p:blipFill>
        <p:spPr>
          <a:xfrm>
            <a:off x="7673864" y="3894434"/>
            <a:ext cx="4388981" cy="2859419"/>
          </a:xfrm>
          <a:prstGeom prst="rect">
            <a:avLst/>
          </a:prstGeom>
        </p:spPr>
      </p:pic>
      <p:pic>
        <p:nvPicPr>
          <p:cNvPr id="7" name="Picture 6">
            <a:extLst>
              <a:ext uri="{FF2B5EF4-FFF2-40B4-BE49-F238E27FC236}">
                <a16:creationId xmlns:a16="http://schemas.microsoft.com/office/drawing/2014/main" id="{0F3CBF54-D169-2608-4285-FECEA1916784}"/>
              </a:ext>
            </a:extLst>
          </p:cNvPr>
          <p:cNvPicPr>
            <a:picLocks noChangeAspect="1"/>
          </p:cNvPicPr>
          <p:nvPr/>
        </p:nvPicPr>
        <p:blipFill>
          <a:blip r:embed="rId3"/>
          <a:stretch>
            <a:fillRect/>
          </a:stretch>
        </p:blipFill>
        <p:spPr>
          <a:xfrm>
            <a:off x="9057290" y="54174"/>
            <a:ext cx="2596054" cy="3565525"/>
          </a:xfrm>
          <a:prstGeom prst="rect">
            <a:avLst/>
          </a:prstGeom>
        </p:spPr>
      </p:pic>
    </p:spTree>
    <p:extLst>
      <p:ext uri="{BB962C8B-B14F-4D97-AF65-F5344CB8AC3E}">
        <p14:creationId xmlns:p14="http://schemas.microsoft.com/office/powerpoint/2010/main" val="461987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E10C8-5BD4-C139-D1D5-8FAD6D0F0FF5}"/>
              </a:ext>
            </a:extLst>
          </p:cNvPr>
          <p:cNvSpPr>
            <a:spLocks noGrp="1"/>
          </p:cNvSpPr>
          <p:nvPr>
            <p:ph type="title"/>
          </p:nvPr>
        </p:nvSpPr>
        <p:spPr>
          <a:xfrm>
            <a:off x="1271752" y="117724"/>
            <a:ext cx="10515600" cy="1325563"/>
          </a:xfrm>
        </p:spPr>
        <p:txBody>
          <a:bodyPr/>
          <a:lstStyle/>
          <a:p>
            <a:r>
              <a:rPr lang="en-US" dirty="0">
                <a:solidFill>
                  <a:srgbClr val="C00000"/>
                </a:solidFill>
              </a:rPr>
              <a:t>2008 Crabs for LHC</a:t>
            </a:r>
            <a:endParaRPr lang="en-GB" dirty="0">
              <a:solidFill>
                <a:srgbClr val="C00000"/>
              </a:solidFill>
            </a:endParaRPr>
          </a:p>
        </p:txBody>
      </p:sp>
      <p:sp>
        <p:nvSpPr>
          <p:cNvPr id="3" name="Content Placeholder 2">
            <a:extLst>
              <a:ext uri="{FF2B5EF4-FFF2-40B4-BE49-F238E27FC236}">
                <a16:creationId xmlns:a16="http://schemas.microsoft.com/office/drawing/2014/main" id="{D4C1329D-E4B0-BAD0-64D4-76368CAEFA16}"/>
              </a:ext>
            </a:extLst>
          </p:cNvPr>
          <p:cNvSpPr>
            <a:spLocks noGrp="1"/>
          </p:cNvSpPr>
          <p:nvPr>
            <p:ph idx="1"/>
          </p:nvPr>
        </p:nvSpPr>
        <p:spPr/>
        <p:txBody>
          <a:bodyPr/>
          <a:lstStyle/>
          <a:p>
            <a:endParaRPr lang="en-GB"/>
          </a:p>
        </p:txBody>
      </p:sp>
      <p:pic>
        <p:nvPicPr>
          <p:cNvPr id="1026" name="Picture 2">
            <a:extLst>
              <a:ext uri="{FF2B5EF4-FFF2-40B4-BE49-F238E27FC236}">
                <a16:creationId xmlns:a16="http://schemas.microsoft.com/office/drawing/2014/main" id="{26D7F395-DD0A-4A38-78E4-A1C54A814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533" y="1555067"/>
            <a:ext cx="53721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3" descr="IMG_9089.JPG">
            <a:extLst>
              <a:ext uri="{FF2B5EF4-FFF2-40B4-BE49-F238E27FC236}">
                <a16:creationId xmlns:a16="http://schemas.microsoft.com/office/drawing/2014/main" id="{A543047C-98E2-FAE4-FA30-53E258B12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816" y="2638148"/>
            <a:ext cx="5257800" cy="394335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group of people sitting around a table&#10;&#10;Description automatically generated">
            <a:extLst>
              <a:ext uri="{FF2B5EF4-FFF2-40B4-BE49-F238E27FC236}">
                <a16:creationId xmlns:a16="http://schemas.microsoft.com/office/drawing/2014/main" id="{159CCA79-0447-304C-C7D0-931812798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816" y="276502"/>
            <a:ext cx="4628242" cy="3098245"/>
          </a:xfrm>
          <a:prstGeom prst="rect">
            <a:avLst/>
          </a:prstGeom>
        </p:spPr>
      </p:pic>
    </p:spTree>
    <p:extLst>
      <p:ext uri="{BB962C8B-B14F-4D97-AF65-F5344CB8AC3E}">
        <p14:creationId xmlns:p14="http://schemas.microsoft.com/office/powerpoint/2010/main" val="4248614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B4FFD32-B576-C5A0-0338-BB53863E7DEE}"/>
              </a:ext>
            </a:extLst>
          </p:cNvPr>
          <p:cNvSpPr/>
          <p:nvPr/>
        </p:nvSpPr>
        <p:spPr>
          <a:xfrm>
            <a:off x="723900" y="2210184"/>
            <a:ext cx="10744200" cy="1494713"/>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7AB9B5B-5B5B-00A5-FB59-ED64FAB6FF24}"/>
              </a:ext>
            </a:extLst>
          </p:cNvPr>
          <p:cNvSpPr>
            <a:spLocks noGrp="1"/>
          </p:cNvSpPr>
          <p:nvPr>
            <p:ph type="title"/>
          </p:nvPr>
        </p:nvSpPr>
        <p:spPr>
          <a:xfrm>
            <a:off x="1335818" y="365125"/>
            <a:ext cx="10017981" cy="1325563"/>
          </a:xfrm>
        </p:spPr>
        <p:txBody>
          <a:bodyPr/>
          <a:lstStyle/>
          <a:p>
            <a:r>
              <a:rPr lang="en-US" dirty="0">
                <a:solidFill>
                  <a:srgbClr val="C00000"/>
                </a:solidFill>
              </a:rPr>
              <a:t>Lectureship -2008</a:t>
            </a:r>
            <a:endParaRPr lang="en-GB" dirty="0">
              <a:solidFill>
                <a:srgbClr val="C00000"/>
              </a:solidFill>
            </a:endParaRPr>
          </a:p>
        </p:txBody>
      </p:sp>
      <p:sp>
        <p:nvSpPr>
          <p:cNvPr id="3" name="Content Placeholder 2">
            <a:extLst>
              <a:ext uri="{FF2B5EF4-FFF2-40B4-BE49-F238E27FC236}">
                <a16:creationId xmlns:a16="http://schemas.microsoft.com/office/drawing/2014/main" id="{86B51DA3-7D77-8D7A-C073-55EA48678E5A}"/>
              </a:ext>
            </a:extLst>
          </p:cNvPr>
          <p:cNvSpPr>
            <a:spLocks noGrp="1"/>
          </p:cNvSpPr>
          <p:nvPr>
            <p:ph idx="1"/>
          </p:nvPr>
        </p:nvSpPr>
        <p:spPr/>
        <p:txBody>
          <a:bodyPr>
            <a:normAutofit fontScale="85000" lnSpcReduction="10000"/>
          </a:bodyPr>
          <a:lstStyle/>
          <a:p>
            <a:r>
              <a:rPr lang="en-US" dirty="0"/>
              <a:t>My publications</a:t>
            </a:r>
          </a:p>
          <a:p>
            <a:pPr marL="342900" lvl="0" indent="-342900">
              <a:buFont typeface="+mj-lt"/>
              <a:buAutoNum type="arabicPeriod"/>
              <a:tabLst>
                <a:tab pos="457200" algn="l"/>
              </a:tabLst>
            </a:pPr>
            <a:r>
              <a:rPr lang="en-GB" sz="1800" i="1" dirty="0">
                <a:solidFill>
                  <a:srgbClr val="000000"/>
                </a:solidFill>
                <a:effectLst/>
                <a:latin typeface="Times New Roman" panose="02020603050405020304" pitchFamily="18" charset="0"/>
                <a:ea typeface="Times New Roman" panose="02020603050405020304" pitchFamily="18" charset="0"/>
              </a:rPr>
              <a:t>S.V. Samsonov, A.D.R. Phelps, V.L. Bratman, G. Burt, G.G. Denisov, et al, Compression of frequency modulated pulses using helically corrugated waveguides and its potential for generating multi-gigawatt RF radiation, Phys. Rev. Letts. 92, 118301 (2004).  </a:t>
            </a:r>
            <a:endParaRPr lang="en-GB" sz="1800" dirty="0">
              <a:solidFill>
                <a:srgbClr val="000000"/>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GB" sz="1800" i="1" dirty="0">
                <a:solidFill>
                  <a:srgbClr val="000000"/>
                </a:solidFill>
                <a:effectLst/>
                <a:latin typeface="Times New Roman" panose="02020603050405020304" pitchFamily="18" charset="0"/>
                <a:ea typeface="Times New Roman" panose="02020603050405020304" pitchFamily="18" charset="0"/>
              </a:rPr>
              <a:t>G. Burt, S.V. Samsonov, et al, Microwave pulse compression using helically corrugated waveguides, IEEE Trans Plasma Sci., 33 (2),</a:t>
            </a:r>
            <a:r>
              <a:rPr lang="en-GB" sz="1800" i="1" dirty="0" err="1">
                <a:solidFill>
                  <a:srgbClr val="000000"/>
                </a:solidFill>
                <a:effectLst/>
                <a:latin typeface="Times New Roman" panose="02020603050405020304" pitchFamily="18" charset="0"/>
                <a:ea typeface="Times New Roman" panose="02020603050405020304" pitchFamily="18" charset="0"/>
              </a:rPr>
              <a:t>pg</a:t>
            </a:r>
            <a:r>
              <a:rPr lang="en-GB" sz="1800" i="1" dirty="0">
                <a:solidFill>
                  <a:srgbClr val="000000"/>
                </a:solidFill>
                <a:effectLst/>
                <a:latin typeface="Times New Roman" panose="02020603050405020304" pitchFamily="18" charset="0"/>
                <a:ea typeface="Times New Roman" panose="02020603050405020304" pitchFamily="18" charset="0"/>
              </a:rPr>
              <a:t> 661 (2005)</a:t>
            </a:r>
            <a:endParaRPr lang="en-GB" sz="1800" dirty="0">
              <a:solidFill>
                <a:srgbClr val="000000"/>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GB" sz="1800" i="1" dirty="0">
                <a:solidFill>
                  <a:srgbClr val="000000"/>
                </a:solidFill>
                <a:effectLst/>
                <a:latin typeface="Times New Roman" panose="02020603050405020304" pitchFamily="18" charset="0"/>
                <a:ea typeface="Times New Roman" panose="02020603050405020304" pitchFamily="18" charset="0"/>
              </a:rPr>
              <a:t>G. Burt, S.V. Samsonov, et al, Dispersion of helically corrugated waveguides: Analytical, numerical and experimental study, Phys Rev E, 70 (2004) </a:t>
            </a:r>
            <a:endParaRPr lang="en-GB" sz="1800" dirty="0">
              <a:solidFill>
                <a:srgbClr val="000000"/>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GB" sz="1800" i="1" dirty="0">
                <a:solidFill>
                  <a:srgbClr val="000000"/>
                </a:solidFill>
                <a:effectLst/>
                <a:latin typeface="Times New Roman" panose="02020603050405020304" pitchFamily="18" charset="0"/>
                <a:ea typeface="Times New Roman" panose="02020603050405020304" pitchFamily="18" charset="0"/>
              </a:rPr>
              <a:t>G. Burt, R.M. Jones, A. Dexter, “Analysis of Damping Requirements for Dipole Wake-Fields in RF Crab Cavities.” IEEE Trans. Nuclear Science, 54, 5, Oct (2007)</a:t>
            </a:r>
            <a:endParaRPr lang="en-GB" sz="1800" dirty="0">
              <a:solidFill>
                <a:srgbClr val="000000"/>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GB" sz="1800" i="1" dirty="0">
                <a:solidFill>
                  <a:srgbClr val="000000"/>
                </a:solidFill>
                <a:effectLst/>
                <a:latin typeface="Times New Roman" panose="02020603050405020304" pitchFamily="18" charset="0"/>
                <a:ea typeface="Times New Roman" panose="02020603050405020304" pitchFamily="18" charset="0"/>
              </a:rPr>
              <a:t>G. Burt et al, Anti-Crab cavities for the removal of spurious vertical bunch rotations caused by crab cavities PRST-AB Oct (2008).</a:t>
            </a:r>
          </a:p>
          <a:p>
            <a:pPr marL="342900" lvl="0" indent="-342900">
              <a:buFont typeface="+mj-lt"/>
              <a:buAutoNum type="arabicPeriod"/>
              <a:tabLst>
                <a:tab pos="457200" algn="l"/>
              </a:tabLst>
            </a:pPr>
            <a:endParaRPr lang="en-GB" sz="1800" i="1" dirty="0">
              <a:solidFill>
                <a:srgbClr val="000000"/>
              </a:solidFill>
              <a:effectLst/>
              <a:latin typeface="Times New Roman" panose="02020603050405020304" pitchFamily="18" charset="0"/>
              <a:ea typeface="Times New Roman" panose="02020603050405020304" pitchFamily="18" charset="0"/>
            </a:endParaRPr>
          </a:p>
          <a:p>
            <a:pPr>
              <a:tabLst>
                <a:tab pos="457200" algn="l"/>
              </a:tabLst>
            </a:pPr>
            <a:r>
              <a:rPr lang="en-GB" sz="2000" dirty="0">
                <a:solidFill>
                  <a:srgbClr val="000000"/>
                </a:solidFill>
                <a:latin typeface="Times New Roman" panose="02020603050405020304" pitchFamily="18" charset="0"/>
                <a:ea typeface="Times New Roman" panose="02020603050405020304" pitchFamily="18" charset="0"/>
              </a:rPr>
              <a:t>Pretty sure I would not have gotten an interview today, but I had been a main co-author of the crab section for the ILC design report, had multiple invited talks, and had established the CI </a:t>
            </a:r>
            <a:r>
              <a:rPr lang="en-GB" sz="2000" dirty="0" err="1">
                <a:solidFill>
                  <a:srgbClr val="000000"/>
                </a:solidFill>
                <a:latin typeface="Times New Roman" panose="02020603050405020304" pitchFamily="18" charset="0"/>
                <a:ea typeface="Times New Roman" panose="02020603050405020304" pitchFamily="18" charset="0"/>
              </a:rPr>
              <a:t>wakefield</a:t>
            </a:r>
            <a:r>
              <a:rPr lang="en-GB" sz="2000" dirty="0">
                <a:solidFill>
                  <a:srgbClr val="000000"/>
                </a:solidFill>
                <a:latin typeface="Times New Roman" panose="02020603050405020304" pitchFamily="18" charset="0"/>
                <a:ea typeface="Times New Roman" panose="02020603050405020304" pitchFamily="18" charset="0"/>
              </a:rPr>
              <a:t> interest group and was seen as a key person in the development of ILC crabs.</a:t>
            </a:r>
          </a:p>
          <a:p>
            <a:pPr>
              <a:tabLst>
                <a:tab pos="457200" algn="l"/>
              </a:tabLst>
            </a:pPr>
            <a:r>
              <a:rPr lang="en-GB" sz="2000" dirty="0">
                <a:solidFill>
                  <a:srgbClr val="000000"/>
                </a:solidFill>
                <a:effectLst/>
                <a:latin typeface="Times New Roman" panose="02020603050405020304" pitchFamily="18" charset="0"/>
                <a:ea typeface="Times New Roman" panose="02020603050405020304" pitchFamily="18" charset="0"/>
              </a:rPr>
              <a:t>Moral, sometimes leadership and esteem trumps publications (and sometimes its good to be lucky)</a:t>
            </a:r>
          </a:p>
          <a:p>
            <a:endParaRPr lang="en-GB" dirty="0"/>
          </a:p>
        </p:txBody>
      </p:sp>
      <p:sp>
        <p:nvSpPr>
          <p:cNvPr id="5" name="TextBox 4">
            <a:extLst>
              <a:ext uri="{FF2B5EF4-FFF2-40B4-BE49-F238E27FC236}">
                <a16:creationId xmlns:a16="http://schemas.microsoft.com/office/drawing/2014/main" id="{195F55BF-2F8F-89F7-93FA-E120C6C85FF2}"/>
              </a:ext>
            </a:extLst>
          </p:cNvPr>
          <p:cNvSpPr txBox="1"/>
          <p:nvPr/>
        </p:nvSpPr>
        <p:spPr>
          <a:xfrm>
            <a:off x="9987455" y="1825625"/>
            <a:ext cx="2510659" cy="369332"/>
          </a:xfrm>
          <a:prstGeom prst="rect">
            <a:avLst/>
          </a:prstGeom>
          <a:noFill/>
        </p:spPr>
        <p:txBody>
          <a:bodyPr wrap="square" rtlCol="0">
            <a:spAutoFit/>
          </a:bodyPr>
          <a:lstStyle/>
          <a:p>
            <a:r>
              <a:rPr lang="en-US" dirty="0"/>
              <a:t>From PhD</a:t>
            </a:r>
            <a:endParaRPr lang="en-GB" dirty="0"/>
          </a:p>
        </p:txBody>
      </p:sp>
    </p:spTree>
    <p:extLst>
      <p:ext uri="{BB962C8B-B14F-4D97-AF65-F5344CB8AC3E}">
        <p14:creationId xmlns:p14="http://schemas.microsoft.com/office/powerpoint/2010/main" val="2219860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AF64F-CD03-F86F-ED2A-0FED9E1636F3}"/>
              </a:ext>
            </a:extLst>
          </p:cNvPr>
          <p:cNvSpPr>
            <a:spLocks noGrp="1"/>
          </p:cNvSpPr>
          <p:nvPr>
            <p:ph type="title"/>
          </p:nvPr>
        </p:nvSpPr>
        <p:spPr>
          <a:xfrm>
            <a:off x="1450428" y="288228"/>
            <a:ext cx="3669424" cy="1139139"/>
          </a:xfrm>
        </p:spPr>
        <p:txBody>
          <a:bodyPr vert="horz" lIns="91440" tIns="45720" rIns="91440" bIns="45720" rtlCol="0" anchor="ctr">
            <a:normAutofit/>
          </a:bodyPr>
          <a:lstStyle/>
          <a:p>
            <a:r>
              <a:rPr lang="en-US" sz="5400" kern="1200" dirty="0">
                <a:solidFill>
                  <a:srgbClr val="C00000"/>
                </a:solidFill>
                <a:latin typeface="+mj-lt"/>
                <a:ea typeface="+mj-ea"/>
                <a:cs typeface="+mj-cs"/>
              </a:rPr>
              <a:t>Mentors</a:t>
            </a:r>
          </a:p>
        </p:txBody>
      </p:sp>
      <p:sp>
        <p:nvSpPr>
          <p:cNvPr id="14" name="TextBox 13">
            <a:extLst>
              <a:ext uri="{FF2B5EF4-FFF2-40B4-BE49-F238E27FC236}">
                <a16:creationId xmlns:a16="http://schemas.microsoft.com/office/drawing/2014/main" id="{FD8CF89F-7BE7-293D-B545-7C18CF30E79B}"/>
              </a:ext>
            </a:extLst>
          </p:cNvPr>
          <p:cNvSpPr txBox="1"/>
          <p:nvPr/>
        </p:nvSpPr>
        <p:spPr>
          <a:xfrm>
            <a:off x="315030" y="1547731"/>
            <a:ext cx="4804822" cy="2419097"/>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dirty="0"/>
              <a:t>A key part of any researcher’s journey is the academic mentors he picks up along the way.</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At Cockcroft we have had some excellent mentors and an environment where founders/directors have been happy to have a postdoc knock on their door for advice</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OK, maybe not happy, but they never said no.</a:t>
            </a:r>
          </a:p>
        </p:txBody>
      </p:sp>
      <p:sp>
        <p:nvSpPr>
          <p:cNvPr id="19" name="Oval 18">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erson wearing a tie&#10;&#10;Description automatically generated">
            <a:extLst>
              <a:ext uri="{FF2B5EF4-FFF2-40B4-BE49-F238E27FC236}">
                <a16:creationId xmlns:a16="http://schemas.microsoft.com/office/drawing/2014/main" id="{3ED5C575-6CFC-9D63-F198-44CF979361BC}"/>
              </a:ext>
            </a:extLst>
          </p:cNvPr>
          <p:cNvPicPr>
            <a:picLocks noChangeAspect="1"/>
          </p:cNvPicPr>
          <p:nvPr/>
        </p:nvPicPr>
        <p:blipFill>
          <a:blip r:embed="rId2">
            <a:extLst>
              <a:ext uri="{28A0092B-C50C-407E-A947-70E740481C1C}">
                <a14:useLocalDpi xmlns:a14="http://schemas.microsoft.com/office/drawing/2010/main" val="0"/>
              </a:ext>
            </a:extLst>
          </a:blip>
          <a:srcRect t="2396" r="-3" b="27602"/>
          <a:stretch/>
        </p:blipFill>
        <p:spPr>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21" name="Freeform: Shape 20">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626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erson in a suit and tie&#10;&#10;Description automatically generated">
            <a:extLst>
              <a:ext uri="{FF2B5EF4-FFF2-40B4-BE49-F238E27FC236}">
                <a16:creationId xmlns:a16="http://schemas.microsoft.com/office/drawing/2014/main" id="{F8121135-3855-422B-3DE3-7E5B24274685}"/>
              </a:ext>
            </a:extLst>
          </p:cNvPr>
          <p:cNvPicPr>
            <a:picLocks noChangeAspect="1"/>
          </p:cNvPicPr>
          <p:nvPr/>
        </p:nvPicPr>
        <p:blipFill>
          <a:blip r:embed="rId3">
            <a:extLst>
              <a:ext uri="{28A0092B-C50C-407E-A947-70E740481C1C}">
                <a14:useLocalDpi xmlns:a14="http://schemas.microsoft.com/office/drawing/2010/main" val="0"/>
              </a:ext>
            </a:extLst>
          </a:blip>
          <a:srcRect r="-3" b="20288"/>
          <a:stretch/>
        </p:blipFill>
        <p:spPr>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9" name="Picture 8" descr="Medium shot of a person smiling&#10;&#10;Description automatically generated">
            <a:extLst>
              <a:ext uri="{FF2B5EF4-FFF2-40B4-BE49-F238E27FC236}">
                <a16:creationId xmlns:a16="http://schemas.microsoft.com/office/drawing/2014/main" id="{E32E17D5-FB64-7137-496E-3C028C6EB17C}"/>
              </a:ext>
            </a:extLst>
          </p:cNvPr>
          <p:cNvPicPr>
            <a:picLocks noChangeAspect="1"/>
          </p:cNvPicPr>
          <p:nvPr/>
        </p:nvPicPr>
        <p:blipFill>
          <a:blip r:embed="rId4"/>
          <a:srcRect r="-4" b="6823"/>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5" name="Freeform: Shape 24">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erson in a blue suit&#10;&#10;Description automatically generated">
            <a:extLst>
              <a:ext uri="{FF2B5EF4-FFF2-40B4-BE49-F238E27FC236}">
                <a16:creationId xmlns:a16="http://schemas.microsoft.com/office/drawing/2014/main" id="{DA244042-6448-5CC4-A053-FB2A763E37C5}"/>
              </a:ext>
            </a:extLst>
          </p:cNvPr>
          <p:cNvPicPr>
            <a:picLocks noChangeAspect="1"/>
          </p:cNvPicPr>
          <p:nvPr/>
        </p:nvPicPr>
        <p:blipFill>
          <a:blip r:embed="rId5">
            <a:extLst>
              <a:ext uri="{28A0092B-C50C-407E-A947-70E740481C1C}">
                <a14:useLocalDpi xmlns:a14="http://schemas.microsoft.com/office/drawing/2010/main" val="0"/>
              </a:ext>
            </a:extLst>
          </a:blip>
          <a:srcRect t="4315" r="5" b="42817"/>
          <a:stretch/>
        </p:blipFill>
        <p:spPr>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27" name="Freeform: Shape 26">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Content Placeholder 4" descr="A person in a gray jacket&#10;&#10;Description automatically generated">
            <a:extLst>
              <a:ext uri="{FF2B5EF4-FFF2-40B4-BE49-F238E27FC236}">
                <a16:creationId xmlns:a16="http://schemas.microsoft.com/office/drawing/2014/main" id="{5D7B11C6-656B-F1BE-9A5C-583897A45A44}"/>
              </a:ext>
            </a:extLst>
          </p:cNvPr>
          <p:cNvPicPr>
            <a:picLocks noGrp="1" noChangeAspect="1"/>
          </p:cNvPicPr>
          <p:nvPr>
            <p:ph idx="1"/>
          </p:nvPr>
        </p:nvPicPr>
        <p:blipFill>
          <a:blip r:embed="rId6">
            <a:extLst>
              <a:ext uri="{28A0092B-C50C-407E-A947-70E740481C1C}">
                <a14:useLocalDpi xmlns:a14="http://schemas.microsoft.com/office/drawing/2010/main" val="0"/>
              </a:ext>
            </a:extLst>
          </a:blip>
          <a:srcRect t="4311" r="-4" b="5878"/>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3593069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921A9-F30B-9B90-9CAD-263F3D720E81}"/>
              </a:ext>
            </a:extLst>
          </p:cNvPr>
          <p:cNvSpPr>
            <a:spLocks noGrp="1"/>
          </p:cNvSpPr>
          <p:nvPr>
            <p:ph type="title"/>
          </p:nvPr>
        </p:nvSpPr>
        <p:spPr>
          <a:xfrm>
            <a:off x="1454368" y="365125"/>
            <a:ext cx="9899431" cy="1325563"/>
          </a:xfrm>
        </p:spPr>
        <p:txBody>
          <a:bodyPr/>
          <a:lstStyle/>
          <a:p>
            <a:r>
              <a:rPr lang="en-US" dirty="0" err="1">
                <a:solidFill>
                  <a:srgbClr val="C00000"/>
                </a:solidFill>
              </a:rPr>
              <a:t>Carterfest</a:t>
            </a:r>
            <a:endParaRPr lang="en-GB" dirty="0">
              <a:solidFill>
                <a:srgbClr val="C00000"/>
              </a:solidFill>
            </a:endParaRPr>
          </a:p>
        </p:txBody>
      </p:sp>
      <p:sp>
        <p:nvSpPr>
          <p:cNvPr id="3" name="Content Placeholder 2">
            <a:extLst>
              <a:ext uri="{FF2B5EF4-FFF2-40B4-BE49-F238E27FC236}">
                <a16:creationId xmlns:a16="http://schemas.microsoft.com/office/drawing/2014/main" id="{03B6E38A-7631-4148-6953-01DC95773BAB}"/>
              </a:ext>
            </a:extLst>
          </p:cNvPr>
          <p:cNvSpPr>
            <a:spLocks noGrp="1"/>
          </p:cNvSpPr>
          <p:nvPr>
            <p:ph idx="1"/>
          </p:nvPr>
        </p:nvSpPr>
        <p:spPr>
          <a:xfrm>
            <a:off x="838200" y="1825625"/>
            <a:ext cx="4624552" cy="4351338"/>
          </a:xfrm>
        </p:spPr>
        <p:txBody>
          <a:bodyPr>
            <a:normAutofit fontScale="70000" lnSpcReduction="20000"/>
          </a:bodyPr>
          <a:lstStyle/>
          <a:p>
            <a:r>
              <a:rPr lang="en-US" dirty="0"/>
              <a:t>21 October 2010</a:t>
            </a:r>
          </a:p>
          <a:p>
            <a:endParaRPr lang="en-US" dirty="0"/>
          </a:p>
          <a:p>
            <a:r>
              <a:rPr lang="en-US" dirty="0"/>
              <a:t>Cockcroft Institute Hosts Fest Event for its First Emeritus Professor</a:t>
            </a:r>
          </a:p>
          <a:p>
            <a:r>
              <a:rPr lang="en-US" dirty="0"/>
              <a:t>Professor Richard Carter, who retired from Lancaster University in September 2009, was instrumental in the founding stages of the Cockcroft Institute and hence it was fitting that the Institute should host a colloquium to mark his career. The fest aimed to bring distinguished colleagues to deliver scientific papers on aspects of RF engineering which overlap Richard’s work or interests.</a:t>
            </a:r>
          </a:p>
          <a:p>
            <a:endParaRPr lang="en-GB" dirty="0"/>
          </a:p>
        </p:txBody>
      </p:sp>
      <p:pic>
        <p:nvPicPr>
          <p:cNvPr id="7" name="Picture 6" descr="A couple of men sitting in chairs&#10;&#10;Description automatically generated">
            <a:extLst>
              <a:ext uri="{FF2B5EF4-FFF2-40B4-BE49-F238E27FC236}">
                <a16:creationId xmlns:a16="http://schemas.microsoft.com/office/drawing/2014/main" id="{4EF65BAE-88B0-A27E-1E6B-8E99BFA752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0721" y="1879857"/>
            <a:ext cx="5443079" cy="4082309"/>
          </a:xfrm>
          <a:prstGeom prst="rect">
            <a:avLst/>
          </a:prstGeom>
        </p:spPr>
      </p:pic>
    </p:spTree>
    <p:extLst>
      <p:ext uri="{BB962C8B-B14F-4D97-AF65-F5344CB8AC3E}">
        <p14:creationId xmlns:p14="http://schemas.microsoft.com/office/powerpoint/2010/main" val="2034222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B10A-CE15-D97F-141F-94A8F0028DCA}"/>
              </a:ext>
            </a:extLst>
          </p:cNvPr>
          <p:cNvSpPr>
            <a:spLocks noGrp="1"/>
          </p:cNvSpPr>
          <p:nvPr>
            <p:ph type="title"/>
          </p:nvPr>
        </p:nvSpPr>
        <p:spPr>
          <a:xfrm>
            <a:off x="1127234" y="365125"/>
            <a:ext cx="10226566" cy="1325563"/>
          </a:xfrm>
        </p:spPr>
        <p:txBody>
          <a:bodyPr/>
          <a:lstStyle/>
          <a:p>
            <a:r>
              <a:rPr lang="en-US" dirty="0">
                <a:solidFill>
                  <a:srgbClr val="C00000"/>
                </a:solidFill>
              </a:rPr>
              <a:t>Lancaster Eng Cockcroft group in 2010</a:t>
            </a:r>
            <a:endParaRPr lang="en-GB" dirty="0">
              <a:solidFill>
                <a:srgbClr val="C00000"/>
              </a:solidFill>
            </a:endParaRPr>
          </a:p>
        </p:txBody>
      </p:sp>
      <p:pic>
        <p:nvPicPr>
          <p:cNvPr id="5" name="Content Placeholder 4" descr="A group of people standing in front of a sign&#10;&#10;Description automatically generated">
            <a:extLst>
              <a:ext uri="{FF2B5EF4-FFF2-40B4-BE49-F238E27FC236}">
                <a16:creationId xmlns:a16="http://schemas.microsoft.com/office/drawing/2014/main" id="{AB5EC6F2-82B2-A59A-79D9-832AC07136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2891896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C2A96C6E-5D23-D1AA-4060-9FA5C5C9F5AA}"/>
              </a:ext>
            </a:extLst>
          </p:cNvPr>
          <p:cNvSpPr>
            <a:spLocks noGrp="1"/>
          </p:cNvSpPr>
          <p:nvPr>
            <p:ph type="sldNum" sz="quarter" idx="12"/>
          </p:nvPr>
        </p:nvSpPr>
        <p:spPr/>
        <p:txBody>
          <a:bodyPr/>
          <a:lstStyle/>
          <a:p>
            <a:fld id="{85BC6CA6-70F1-44FF-943D-3D564337B981}" type="slidenum">
              <a:rPr lang="en-US" altLang="en-US"/>
              <a:pPr/>
              <a:t>2</a:t>
            </a:fld>
            <a:endParaRPr lang="en-US" altLang="en-US"/>
          </a:p>
        </p:txBody>
      </p:sp>
      <p:sp>
        <p:nvSpPr>
          <p:cNvPr id="3074" name="Rectangle 2">
            <a:extLst>
              <a:ext uri="{FF2B5EF4-FFF2-40B4-BE49-F238E27FC236}">
                <a16:creationId xmlns:a16="http://schemas.microsoft.com/office/drawing/2014/main" id="{8C546E7F-C287-FADD-BDF4-BC9BADFF017E}"/>
              </a:ext>
            </a:extLst>
          </p:cNvPr>
          <p:cNvSpPr>
            <a:spLocks noGrp="1" noChangeArrowheads="1"/>
          </p:cNvSpPr>
          <p:nvPr>
            <p:ph type="title"/>
          </p:nvPr>
        </p:nvSpPr>
        <p:spPr>
          <a:xfrm>
            <a:off x="2745827" y="136525"/>
            <a:ext cx="5864773" cy="1325563"/>
          </a:xfrm>
        </p:spPr>
        <p:txBody>
          <a:bodyPr/>
          <a:lstStyle/>
          <a:p>
            <a:r>
              <a:rPr lang="en-GB" altLang="en-US" dirty="0">
                <a:solidFill>
                  <a:srgbClr val="C00000"/>
                </a:solidFill>
              </a:rPr>
              <a:t>Physics and Engineering </a:t>
            </a:r>
            <a:br>
              <a:rPr lang="en-GB" altLang="en-US" dirty="0">
                <a:solidFill>
                  <a:srgbClr val="C00000"/>
                </a:solidFill>
              </a:rPr>
            </a:br>
            <a:r>
              <a:rPr lang="en-GB" altLang="en-US" dirty="0">
                <a:solidFill>
                  <a:srgbClr val="C00000"/>
                </a:solidFill>
              </a:rPr>
              <a:t>a symbiotic relationship</a:t>
            </a:r>
            <a:endParaRPr lang="en-US" altLang="en-US" dirty="0">
              <a:solidFill>
                <a:srgbClr val="C00000"/>
              </a:solidFill>
            </a:endParaRPr>
          </a:p>
        </p:txBody>
      </p:sp>
      <p:grpSp>
        <p:nvGrpSpPr>
          <p:cNvPr id="3083" name="Group 11">
            <a:extLst>
              <a:ext uri="{FF2B5EF4-FFF2-40B4-BE49-F238E27FC236}">
                <a16:creationId xmlns:a16="http://schemas.microsoft.com/office/drawing/2014/main" id="{C2F3D260-890D-B3C2-3B56-91E88CE4A522}"/>
              </a:ext>
            </a:extLst>
          </p:cNvPr>
          <p:cNvGrpSpPr>
            <a:grpSpLocks/>
          </p:cNvGrpSpPr>
          <p:nvPr/>
        </p:nvGrpSpPr>
        <p:grpSpPr bwMode="auto">
          <a:xfrm>
            <a:off x="2167539" y="2016125"/>
            <a:ext cx="7272338" cy="4476750"/>
            <a:chOff x="748" y="890"/>
            <a:chExt cx="4581" cy="2820"/>
          </a:xfrm>
        </p:grpSpPr>
        <p:pic>
          <p:nvPicPr>
            <p:cNvPr id="3076" name="Picture 4">
              <a:extLst>
                <a:ext uri="{FF2B5EF4-FFF2-40B4-BE49-F238E27FC236}">
                  <a16:creationId xmlns:a16="http://schemas.microsoft.com/office/drawing/2014/main" id="{3BA232EF-04BE-E5FF-9277-7676913DF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 y="890"/>
              <a:ext cx="1283" cy="1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8" name="Text Box 6">
              <a:extLst>
                <a:ext uri="{FF2B5EF4-FFF2-40B4-BE49-F238E27FC236}">
                  <a16:creationId xmlns:a16="http://schemas.microsoft.com/office/drawing/2014/main" id="{C33A6411-7A7E-689C-FFD8-9891248352BA}"/>
                </a:ext>
              </a:extLst>
            </p:cNvPr>
            <p:cNvSpPr txBox="1">
              <a:spLocks noChangeArrowheads="1"/>
            </p:cNvSpPr>
            <p:nvPr/>
          </p:nvSpPr>
          <p:spPr bwMode="auto">
            <a:xfrm>
              <a:off x="748" y="2750"/>
              <a:ext cx="2268"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600" dirty="0"/>
                <a:t>Sir John Cockcroft</a:t>
              </a:r>
            </a:p>
            <a:p>
              <a:pPr>
                <a:spcBef>
                  <a:spcPct val="50000"/>
                </a:spcBef>
              </a:pPr>
              <a:r>
                <a:rPr lang="en-US" altLang="en-US" sz="1200" dirty="0"/>
                <a:t>Studied </a:t>
              </a:r>
              <a:r>
                <a:rPr lang="en-US" altLang="en-US" sz="1200" b="1" u="sng" dirty="0">
                  <a:solidFill>
                    <a:srgbClr val="C00000"/>
                  </a:solidFill>
                </a:rPr>
                <a:t>electrical engineering </a:t>
              </a:r>
              <a:r>
                <a:rPr lang="en-US" altLang="en-US" sz="1200" dirty="0"/>
                <a:t>at the College of Technology in Manchester under Miles Walker. And a two years apprenticeship with Metropolitan Vickers Electrical Company (he went on to St. John's College, Cambridge, and took the Mathematical Tripos in 1924, but no one is perfect). </a:t>
              </a:r>
            </a:p>
          </p:txBody>
        </p:sp>
        <p:pic>
          <p:nvPicPr>
            <p:cNvPr id="3077" name="Picture 5">
              <a:extLst>
                <a:ext uri="{FF2B5EF4-FFF2-40B4-BE49-F238E27FC236}">
                  <a16:creationId xmlns:a16="http://schemas.microsoft.com/office/drawing/2014/main" id="{CF8301E4-505E-0974-A1F6-E0DA2FE8AB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8" y="890"/>
              <a:ext cx="1294" cy="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9" name="Text Box 7">
              <a:extLst>
                <a:ext uri="{FF2B5EF4-FFF2-40B4-BE49-F238E27FC236}">
                  <a16:creationId xmlns:a16="http://schemas.microsoft.com/office/drawing/2014/main" id="{FFB05AA5-C646-222B-D681-4BA19D76F303}"/>
                </a:ext>
              </a:extLst>
            </p:cNvPr>
            <p:cNvSpPr txBox="1">
              <a:spLocks noChangeArrowheads="1"/>
            </p:cNvSpPr>
            <p:nvPr/>
          </p:nvSpPr>
          <p:spPr bwMode="auto">
            <a:xfrm>
              <a:off x="3288" y="2750"/>
              <a:ext cx="2041" cy="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600"/>
                <a:t>Ernest Walton</a:t>
              </a:r>
              <a:endParaRPr lang="en-US" altLang="en-US" sz="1600"/>
            </a:p>
            <a:p>
              <a:pPr>
                <a:spcBef>
                  <a:spcPct val="50000"/>
                </a:spcBef>
              </a:pPr>
              <a:r>
                <a:rPr lang="en-US" altLang="en-US" sz="1200"/>
                <a:t>Read the honours courses in both mathematics and experimental science at Trinity College, Dublin, specializing in physics, and graduated in 1926 with first class honours in both subjects</a:t>
              </a:r>
              <a:r>
                <a:rPr lang="en-US" altLang="en-US" sz="1600"/>
                <a:t>. </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B7964-5EDB-9794-9F2B-9F19DB47D33C}"/>
              </a:ext>
            </a:extLst>
          </p:cNvPr>
          <p:cNvSpPr>
            <a:spLocks noGrp="1"/>
          </p:cNvSpPr>
          <p:nvPr>
            <p:ph type="title"/>
          </p:nvPr>
        </p:nvSpPr>
        <p:spPr>
          <a:xfrm>
            <a:off x="1220514" y="2726804"/>
            <a:ext cx="10515600" cy="1325563"/>
          </a:xfrm>
        </p:spPr>
        <p:txBody>
          <a:bodyPr/>
          <a:lstStyle/>
          <a:p>
            <a:r>
              <a:rPr lang="en-US" dirty="0"/>
              <a:t>Back to Crabs</a:t>
            </a:r>
            <a:endParaRPr lang="en-GB" dirty="0"/>
          </a:p>
        </p:txBody>
      </p:sp>
      <p:sp>
        <p:nvSpPr>
          <p:cNvPr id="3" name="Slide Number Placeholder 2">
            <a:extLst>
              <a:ext uri="{FF2B5EF4-FFF2-40B4-BE49-F238E27FC236}">
                <a16:creationId xmlns:a16="http://schemas.microsoft.com/office/drawing/2014/main" id="{3675905C-0A06-53DC-ACFD-0C2C22B69A80}"/>
              </a:ext>
            </a:extLst>
          </p:cNvPr>
          <p:cNvSpPr>
            <a:spLocks noGrp="1"/>
          </p:cNvSpPr>
          <p:nvPr>
            <p:ph type="sldNum" sz="quarter" idx="4"/>
          </p:nvPr>
        </p:nvSpPr>
        <p:spPr>
          <a:xfrm>
            <a:off x="11482116" y="6537960"/>
            <a:ext cx="662557" cy="320040"/>
          </a:xfrm>
          <a:prstGeom prst="rect">
            <a:avLst/>
          </a:prstGeom>
        </p:spPr>
        <p:txBody>
          <a:bodyPr vert="horz" lIns="91440" tIns="0" rIns="91440" bIns="0" rtlCol="0" anchor="ctr" anchorCtr="0"/>
          <a:lstStyle>
            <a:defPPr>
              <a:defRPr lang="en-US"/>
            </a:defPPr>
            <a:lvl1pPr marL="0" algn="r" defTabSz="914400" rtl="0" eaLnBrk="1" latinLnBrk="0" hangingPunct="1">
              <a:defRPr sz="900" b="1"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FA004B2-1541-5046-B6F2-22AF56585712}" type="slidenum">
              <a:rPr lang="en-US" smtClean="0">
                <a:solidFill>
                  <a:prstClr val="black"/>
                </a:solidFill>
                <a:latin typeface="Arial"/>
              </a:rPr>
              <a:pPr/>
              <a:t>20</a:t>
            </a:fld>
            <a:endParaRPr lang="en-US" dirty="0">
              <a:solidFill>
                <a:prstClr val="black"/>
              </a:solidFill>
              <a:latin typeface="Arial"/>
            </a:endParaRPr>
          </a:p>
        </p:txBody>
      </p:sp>
      <p:pic>
        <p:nvPicPr>
          <p:cNvPr id="4" name="Picture 3">
            <a:extLst>
              <a:ext uri="{FF2B5EF4-FFF2-40B4-BE49-F238E27FC236}">
                <a16:creationId xmlns:a16="http://schemas.microsoft.com/office/drawing/2014/main" id="{E7C57478-075A-BEDE-576D-2951A1FFAB9C}"/>
              </a:ext>
            </a:extLst>
          </p:cNvPr>
          <p:cNvPicPr>
            <a:picLocks noChangeAspect="1"/>
          </p:cNvPicPr>
          <p:nvPr/>
        </p:nvPicPr>
        <p:blipFill>
          <a:blip r:embed="rId2"/>
          <a:stretch>
            <a:fillRect/>
          </a:stretch>
        </p:blipFill>
        <p:spPr>
          <a:xfrm>
            <a:off x="6843822" y="-39414"/>
            <a:ext cx="5143500" cy="6858000"/>
          </a:xfrm>
          <a:prstGeom prst="rect">
            <a:avLst/>
          </a:prstGeom>
        </p:spPr>
      </p:pic>
    </p:spTree>
    <p:extLst>
      <p:ext uri="{BB962C8B-B14F-4D97-AF65-F5344CB8AC3E}">
        <p14:creationId xmlns:p14="http://schemas.microsoft.com/office/powerpoint/2010/main" val="2113947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A50FF1F9-82AB-89AA-8B70-E7AFB03F4C8E}"/>
              </a:ext>
            </a:extLst>
          </p:cNvPr>
          <p:cNvPicPr>
            <a:picLocks noChangeAspect="1" noChangeArrowheads="1"/>
          </p:cNvPicPr>
          <p:nvPr/>
        </p:nvPicPr>
        <p:blipFill>
          <a:blip r:embed="rId2" cstate="print"/>
          <a:srcRect/>
          <a:stretch>
            <a:fillRect/>
          </a:stretch>
        </p:blipFill>
        <p:spPr bwMode="auto">
          <a:xfrm>
            <a:off x="6876087" y="1485257"/>
            <a:ext cx="3978442" cy="2236581"/>
          </a:xfrm>
          <a:prstGeom prst="rect">
            <a:avLst/>
          </a:prstGeom>
          <a:ln>
            <a:noFill/>
          </a:ln>
          <a:effectLst>
            <a:softEdge rad="112500"/>
          </a:effectLst>
        </p:spPr>
      </p:pic>
      <p:sp>
        <p:nvSpPr>
          <p:cNvPr id="15364" name="Rectangle 2">
            <a:extLst>
              <a:ext uri="{FF2B5EF4-FFF2-40B4-BE49-F238E27FC236}">
                <a16:creationId xmlns:a16="http://schemas.microsoft.com/office/drawing/2014/main" id="{5B6689F6-1974-0700-C261-CDD44381D51F}"/>
              </a:ext>
            </a:extLst>
          </p:cNvPr>
          <p:cNvSpPr>
            <a:spLocks noGrp="1" noChangeArrowheads="1"/>
          </p:cNvSpPr>
          <p:nvPr>
            <p:ph type="title"/>
          </p:nvPr>
        </p:nvSpPr>
        <p:spPr>
          <a:xfrm>
            <a:off x="2508251" y="0"/>
            <a:ext cx="6784975" cy="1143000"/>
          </a:xfrm>
        </p:spPr>
        <p:txBody>
          <a:bodyPr/>
          <a:lstStyle/>
          <a:p>
            <a:r>
              <a:rPr lang="en-GB" altLang="en-US" sz="4000" dirty="0">
                <a:solidFill>
                  <a:srgbClr val="C00000"/>
                </a:solidFill>
              </a:rPr>
              <a:t>Deflecting mode cavities</a:t>
            </a:r>
          </a:p>
        </p:txBody>
      </p:sp>
      <p:pic>
        <p:nvPicPr>
          <p:cNvPr id="15365" name="Picture 3">
            <a:extLst>
              <a:ext uri="{FF2B5EF4-FFF2-40B4-BE49-F238E27FC236}">
                <a16:creationId xmlns:a16="http://schemas.microsoft.com/office/drawing/2014/main" id="{7186B639-79A6-D7B2-C6C9-658045FF2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1" y="1557339"/>
            <a:ext cx="4913313"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6">
            <a:extLst>
              <a:ext uri="{FF2B5EF4-FFF2-40B4-BE49-F238E27FC236}">
                <a16:creationId xmlns:a16="http://schemas.microsoft.com/office/drawing/2014/main" id="{41BEE609-DD83-BB0F-08AA-EF3E677A361B}"/>
              </a:ext>
            </a:extLst>
          </p:cNvPr>
          <p:cNvSpPr txBox="1">
            <a:spLocks noChangeArrowheads="1"/>
          </p:cNvSpPr>
          <p:nvPr/>
        </p:nvSpPr>
        <p:spPr bwMode="auto">
          <a:xfrm>
            <a:off x="6832600" y="1125538"/>
            <a:ext cx="4171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US" b="1"/>
              <a:t>Large Hadron Collider (LHC)</a:t>
            </a:r>
          </a:p>
        </p:txBody>
      </p:sp>
      <p:sp>
        <p:nvSpPr>
          <p:cNvPr id="15367" name="Text Box 7">
            <a:extLst>
              <a:ext uri="{FF2B5EF4-FFF2-40B4-BE49-F238E27FC236}">
                <a16:creationId xmlns:a16="http://schemas.microsoft.com/office/drawing/2014/main" id="{8FAEFF0A-C3BA-BC76-4BA2-ACDE0E12B104}"/>
              </a:ext>
            </a:extLst>
          </p:cNvPr>
          <p:cNvSpPr txBox="1">
            <a:spLocks noChangeArrowheads="1"/>
          </p:cNvSpPr>
          <p:nvPr/>
        </p:nvSpPr>
        <p:spPr bwMode="auto">
          <a:xfrm>
            <a:off x="1181101" y="2781301"/>
            <a:ext cx="1793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US" b="1"/>
              <a:t>CLIC</a:t>
            </a:r>
          </a:p>
        </p:txBody>
      </p:sp>
      <p:sp>
        <p:nvSpPr>
          <p:cNvPr id="15368" name="Text Box 8">
            <a:extLst>
              <a:ext uri="{FF2B5EF4-FFF2-40B4-BE49-F238E27FC236}">
                <a16:creationId xmlns:a16="http://schemas.microsoft.com/office/drawing/2014/main" id="{AF8CBBD1-AD0F-2933-A5AA-8ED1FF86C554}"/>
              </a:ext>
            </a:extLst>
          </p:cNvPr>
          <p:cNvSpPr txBox="1">
            <a:spLocks noChangeArrowheads="1"/>
          </p:cNvSpPr>
          <p:nvPr/>
        </p:nvSpPr>
        <p:spPr bwMode="auto">
          <a:xfrm>
            <a:off x="1414464" y="1052513"/>
            <a:ext cx="43148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US" b="1"/>
              <a:t>International Linear Collider (ILC)</a:t>
            </a:r>
          </a:p>
        </p:txBody>
      </p:sp>
      <p:pic>
        <p:nvPicPr>
          <p:cNvPr id="15369" name="Picture 11">
            <a:extLst>
              <a:ext uri="{FF2B5EF4-FFF2-40B4-BE49-F238E27FC236}">
                <a16:creationId xmlns:a16="http://schemas.microsoft.com/office/drawing/2014/main" id="{E9091F58-1B6B-76F7-EE26-6A3C265F4B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960" t="22595" r="23422" b="40550"/>
          <a:stretch>
            <a:fillRect/>
          </a:stretch>
        </p:blipFill>
        <p:spPr bwMode="auto">
          <a:xfrm>
            <a:off x="7557295" y="4177316"/>
            <a:ext cx="34718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2">
            <a:extLst>
              <a:ext uri="{FF2B5EF4-FFF2-40B4-BE49-F238E27FC236}">
                <a16:creationId xmlns:a16="http://schemas.microsoft.com/office/drawing/2014/main" id="{FA3763D9-6E2D-40B3-DF8C-C80BA357FC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4951"/>
          <a:stretch>
            <a:fillRect/>
          </a:stretch>
        </p:blipFill>
        <p:spPr bwMode="auto">
          <a:xfrm>
            <a:off x="4302126" y="3648075"/>
            <a:ext cx="3228975"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Text Box 7">
            <a:extLst>
              <a:ext uri="{FF2B5EF4-FFF2-40B4-BE49-F238E27FC236}">
                <a16:creationId xmlns:a16="http://schemas.microsoft.com/office/drawing/2014/main" id="{87FB63CD-A578-8D7B-990A-F28DFF2FD0FD}"/>
              </a:ext>
            </a:extLst>
          </p:cNvPr>
          <p:cNvSpPr txBox="1">
            <a:spLocks noChangeArrowheads="1"/>
          </p:cNvSpPr>
          <p:nvPr/>
        </p:nvSpPr>
        <p:spPr bwMode="auto">
          <a:xfrm>
            <a:off x="7734301" y="4149726"/>
            <a:ext cx="1793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US" b="1" dirty="0"/>
              <a:t>VELA</a:t>
            </a:r>
          </a:p>
        </p:txBody>
      </p:sp>
      <p:sp>
        <p:nvSpPr>
          <p:cNvPr id="15372" name="Text Box 7">
            <a:extLst>
              <a:ext uri="{FF2B5EF4-FFF2-40B4-BE49-F238E27FC236}">
                <a16:creationId xmlns:a16="http://schemas.microsoft.com/office/drawing/2014/main" id="{80116AC8-FA7F-1DDB-42D0-4854F0411167}"/>
              </a:ext>
            </a:extLst>
          </p:cNvPr>
          <p:cNvSpPr txBox="1">
            <a:spLocks noChangeArrowheads="1"/>
          </p:cNvSpPr>
          <p:nvPr/>
        </p:nvSpPr>
        <p:spPr bwMode="auto">
          <a:xfrm>
            <a:off x="4535489" y="3357563"/>
            <a:ext cx="1793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US" b="1"/>
              <a:t>PBG crab</a:t>
            </a:r>
          </a:p>
        </p:txBody>
      </p:sp>
      <p:pic>
        <p:nvPicPr>
          <p:cNvPr id="15373" name="Picture 2" descr="C:\Users\Graemeburt32\Desktop\CLIC Crab\CLIC manu pics\DSCN0318.JPG">
            <a:extLst>
              <a:ext uri="{FF2B5EF4-FFF2-40B4-BE49-F238E27FC236}">
                <a16:creationId xmlns:a16="http://schemas.microsoft.com/office/drawing/2014/main" id="{B9C36F5A-4ED4-0D9C-A79C-EDE6D1DFD0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603" t="12093" r="16869" b="7295"/>
          <a:stretch>
            <a:fillRect/>
          </a:stretch>
        </p:blipFill>
        <p:spPr bwMode="auto">
          <a:xfrm>
            <a:off x="1336676" y="3140076"/>
            <a:ext cx="3051175"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F43465D9-C0A0-6562-2DA6-8FD64C81C8DF}"/>
              </a:ext>
            </a:extLst>
          </p:cNvPr>
          <p:cNvSpPr>
            <a:spLocks noGrp="1"/>
          </p:cNvSpPr>
          <p:nvPr>
            <p:ph type="title"/>
          </p:nvPr>
        </p:nvSpPr>
        <p:spPr>
          <a:xfrm>
            <a:off x="1338263" y="0"/>
            <a:ext cx="8915400" cy="1143000"/>
          </a:xfrm>
        </p:spPr>
        <p:txBody>
          <a:bodyPr/>
          <a:lstStyle/>
          <a:p>
            <a:r>
              <a:rPr lang="en-GB" altLang="en-US" dirty="0">
                <a:solidFill>
                  <a:srgbClr val="C00000"/>
                </a:solidFill>
              </a:rPr>
              <a:t>Tests at CERN SM18 in  2013</a:t>
            </a:r>
          </a:p>
        </p:txBody>
      </p:sp>
      <p:pic>
        <p:nvPicPr>
          <p:cNvPr id="16387" name="Picture 2" descr="C:\Users\Graemeburt32\Desktop\IMG_0175.JPG">
            <a:extLst>
              <a:ext uri="{FF2B5EF4-FFF2-40B4-BE49-F238E27FC236}">
                <a16:creationId xmlns:a16="http://schemas.microsoft.com/office/drawing/2014/main" id="{DD3D1E64-276A-F574-3F8E-584E8C0CB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1" y="1196976"/>
            <a:ext cx="3883025"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4">
            <a:extLst>
              <a:ext uri="{FF2B5EF4-FFF2-40B4-BE49-F238E27FC236}">
                <a16:creationId xmlns:a16="http://schemas.microsoft.com/office/drawing/2014/main" id="{F76CD1E0-5E22-3365-A43A-298F4ADEDC4D}"/>
              </a:ext>
            </a:extLst>
          </p:cNvPr>
          <p:cNvSpPr txBox="1">
            <a:spLocks noChangeArrowheads="1"/>
          </p:cNvSpPr>
          <p:nvPr/>
        </p:nvSpPr>
        <p:spPr bwMode="auto">
          <a:xfrm>
            <a:off x="1493839" y="6022976"/>
            <a:ext cx="66309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a:t>The cavity was prepared for vertical testing mid-November at CERN in SM18.</a:t>
            </a:r>
          </a:p>
        </p:txBody>
      </p:sp>
      <p:sp>
        <p:nvSpPr>
          <p:cNvPr id="6" name="Title 1">
            <a:extLst>
              <a:ext uri="{FF2B5EF4-FFF2-40B4-BE49-F238E27FC236}">
                <a16:creationId xmlns:a16="http://schemas.microsoft.com/office/drawing/2014/main" id="{A4FC9289-9CB1-D3C2-26C6-98BC963AB5F1}"/>
              </a:ext>
            </a:extLst>
          </p:cNvPr>
          <p:cNvSpPr txBox="1">
            <a:spLocks/>
          </p:cNvSpPr>
          <p:nvPr/>
        </p:nvSpPr>
        <p:spPr>
          <a:xfrm>
            <a:off x="5394326" y="1341438"/>
            <a:ext cx="5421313" cy="1143000"/>
          </a:xfrm>
          <a:prstGeom prst="rect">
            <a:avLst/>
          </a:prstGeom>
        </p:spPr>
        <p:txBody>
          <a:bodyPr anchor="ctr">
            <a:normAutofit fontScale="90000" lnSpcReduction="20000"/>
          </a:bodyPr>
          <a:lstStyle/>
          <a:p>
            <a:pPr algn="ctr">
              <a:defRPr/>
            </a:pPr>
            <a:r>
              <a:rPr lang="en-GB" sz="4400" dirty="0">
                <a:latin typeface="+mj-lt"/>
                <a:ea typeface="+mj-ea"/>
                <a:cs typeface="+mj-cs"/>
              </a:rPr>
              <a:t>1</a:t>
            </a:r>
            <a:r>
              <a:rPr lang="en-GB" sz="4400" baseline="30000" dirty="0">
                <a:latin typeface="+mj-lt"/>
                <a:ea typeface="+mj-ea"/>
                <a:cs typeface="+mj-cs"/>
              </a:rPr>
              <a:t>st</a:t>
            </a:r>
            <a:r>
              <a:rPr lang="en-GB" sz="4400" dirty="0">
                <a:latin typeface="+mj-lt"/>
                <a:ea typeface="+mj-ea"/>
                <a:cs typeface="+mj-cs"/>
              </a:rPr>
              <a:t> ever high gradient test of a compact crab cavity</a:t>
            </a:r>
          </a:p>
        </p:txBody>
      </p:sp>
      <p:pic>
        <p:nvPicPr>
          <p:cNvPr id="16390" name="Picture 2">
            <a:extLst>
              <a:ext uri="{FF2B5EF4-FFF2-40B4-BE49-F238E27FC236}">
                <a16:creationId xmlns:a16="http://schemas.microsoft.com/office/drawing/2014/main" id="{DC7DBA93-F574-FC6C-FACB-9D0469417A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75" y="2420938"/>
            <a:ext cx="587375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3" descr="CERN logo">
            <a:hlinkClick r:id="rId5"/>
            <a:extLst>
              <a:ext uri="{FF2B5EF4-FFF2-40B4-BE49-F238E27FC236}">
                <a16:creationId xmlns:a16="http://schemas.microsoft.com/office/drawing/2014/main" id="{1A56C85B-D076-5AE8-9AF5-527066E8AE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81984" b="10527"/>
          <a:stretch>
            <a:fillRect/>
          </a:stretch>
        </p:blipFill>
        <p:spPr bwMode="auto">
          <a:xfrm>
            <a:off x="9661526" y="5707064"/>
            <a:ext cx="138747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a:extLst>
              <a:ext uri="{FF2B5EF4-FFF2-40B4-BE49-F238E27FC236}">
                <a16:creationId xmlns:a16="http://schemas.microsoft.com/office/drawing/2014/main" id="{DBACD3C9-E874-436A-B19B-E61744D10D4E}"/>
              </a:ext>
            </a:extLst>
          </p:cNvPr>
          <p:cNvPicPr>
            <a:picLocks noChangeAspect="1"/>
          </p:cNvPicPr>
          <p:nvPr/>
        </p:nvPicPr>
        <p:blipFill>
          <a:blip r:embed="rId2">
            <a:extLst>
              <a:ext uri="{28A0092B-C50C-407E-A947-70E740481C1C}">
                <a14:useLocalDpi xmlns:a14="http://schemas.microsoft.com/office/drawing/2010/main" val="0"/>
              </a:ext>
            </a:extLst>
          </a:blip>
          <a:srcRect l="11082" b="7870"/>
          <a:stretch>
            <a:fillRect/>
          </a:stretch>
        </p:blipFill>
        <p:spPr bwMode="auto">
          <a:xfrm>
            <a:off x="2989264" y="1941513"/>
            <a:ext cx="6054725"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39C5378-B95D-40A7-AAC1-2345FEEE90B3}"/>
              </a:ext>
            </a:extLst>
          </p:cNvPr>
          <p:cNvSpPr>
            <a:spLocks noGrp="1"/>
          </p:cNvSpPr>
          <p:nvPr>
            <p:ph type="sldNum" sz="quarter" idx="4"/>
          </p:nvPr>
        </p:nvSpPr>
        <p:spPr>
          <a:xfrm>
            <a:off x="11482116" y="6537960"/>
            <a:ext cx="662557" cy="320040"/>
          </a:xfrm>
          <a:prstGeom prst="rect">
            <a:avLst/>
          </a:prstGeom>
          <a:noFill/>
        </p:spPr>
        <p:txBody>
          <a:bodyPr vert="horz" lIns="91440" tIns="0" rIns="91440" bIns="0" rtlCol="0" anchor="ctr" anchorCtr="0"/>
          <a:lstStyle>
            <a:defPPr>
              <a:defRPr lang="en-US"/>
            </a:defPPr>
            <a:lvl1pPr marL="0" algn="r" defTabSz="914400" rtl="0" eaLnBrk="1" latinLnBrk="0" hangingPunct="1">
              <a:defRPr sz="900" b="1"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FA004B2-1541-5046-B6F2-22AF56585712}" type="slidenum">
              <a:rPr lang="en-US" smtClean="0">
                <a:solidFill>
                  <a:prstClr val="black"/>
                </a:solidFill>
                <a:latin typeface="Arial"/>
              </a:rPr>
              <a:pPr/>
              <a:t>23</a:t>
            </a:fld>
            <a:endParaRPr lang="fr-FR" altLang="en-US" sz="1400"/>
          </a:p>
        </p:txBody>
      </p:sp>
      <p:sp>
        <p:nvSpPr>
          <p:cNvPr id="31747" name="Content Placeholder 2">
            <a:extLst>
              <a:ext uri="{FF2B5EF4-FFF2-40B4-BE49-F238E27FC236}">
                <a16:creationId xmlns:a16="http://schemas.microsoft.com/office/drawing/2014/main" id="{9379D358-FE9C-45AD-96E7-7E055DCBA9CD}"/>
              </a:ext>
            </a:extLst>
          </p:cNvPr>
          <p:cNvSpPr txBox="1">
            <a:spLocks/>
          </p:cNvSpPr>
          <p:nvPr/>
        </p:nvSpPr>
        <p:spPr bwMode="auto">
          <a:xfrm>
            <a:off x="2136776" y="838201"/>
            <a:ext cx="8074025"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2D2D8A"/>
              </a:buClr>
              <a:buFont typeface="Wingdings" panose="05000000000000000000" pitchFamily="2" charset="2"/>
              <a:buChar char="§"/>
            </a:pPr>
            <a:r>
              <a:rPr lang="en-GB" altLang="en-US" sz="1800">
                <a:solidFill>
                  <a:schemeClr val="tx2"/>
                </a:solidFill>
              </a:rPr>
              <a:t>2 DQW vertical crab cavities were installed in the SPS at the start of 2018.</a:t>
            </a:r>
          </a:p>
          <a:p>
            <a:pPr eaLnBrk="1" hangingPunct="1">
              <a:spcBef>
                <a:spcPct val="20000"/>
              </a:spcBef>
              <a:buClr>
                <a:srgbClr val="2D2D8A"/>
              </a:buClr>
              <a:buFont typeface="Wingdings" panose="05000000000000000000" pitchFamily="2" charset="2"/>
              <a:buChar char="§"/>
            </a:pPr>
            <a:r>
              <a:rPr lang="en-GB" altLang="en-US" sz="1800">
                <a:solidFill>
                  <a:schemeClr val="tx2"/>
                </a:solidFill>
              </a:rPr>
              <a:t>A program of 7 10-hour shifts were carried out to make fundamental measurements of the proton-crab cavity interaction.</a:t>
            </a:r>
          </a:p>
        </p:txBody>
      </p:sp>
      <p:pic>
        <p:nvPicPr>
          <p:cNvPr id="31748" name="Picture 10" descr="STFClogo">
            <a:extLst>
              <a:ext uri="{FF2B5EF4-FFF2-40B4-BE49-F238E27FC236}">
                <a16:creationId xmlns:a16="http://schemas.microsoft.com/office/drawing/2014/main" id="{885C2447-A95A-4AF2-B863-22AE40BDD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1061" y="6173975"/>
            <a:ext cx="2160588"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
            <a:extLst>
              <a:ext uri="{FF2B5EF4-FFF2-40B4-BE49-F238E27FC236}">
                <a16:creationId xmlns:a16="http://schemas.microsoft.com/office/drawing/2014/main" id="{835B09FC-CB7E-4446-898B-E107CD39E88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3099" y="6173975"/>
            <a:ext cx="133191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2">
            <a:extLst>
              <a:ext uri="{FF2B5EF4-FFF2-40B4-BE49-F238E27FC236}">
                <a16:creationId xmlns:a16="http://schemas.microsoft.com/office/drawing/2014/main" id="{368C14A5-85C0-49EA-A946-7F966C12223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6512" y="6072374"/>
            <a:ext cx="18827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3">
            <a:extLst>
              <a:ext uri="{FF2B5EF4-FFF2-40B4-BE49-F238E27FC236}">
                <a16:creationId xmlns:a16="http://schemas.microsoft.com/office/drawing/2014/main" id="{B56892BC-7266-4644-A3E6-50724B4F4F5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9350" y="6062850"/>
            <a:ext cx="12604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a16="http://schemas.microsoft.com/office/drawing/2014/main" id="{12018621-C6BF-4194-A7F3-55A38C1A7844}"/>
              </a:ext>
            </a:extLst>
          </p:cNvPr>
          <p:cNvSpPr txBox="1">
            <a:spLocks/>
          </p:cNvSpPr>
          <p:nvPr/>
        </p:nvSpPr>
        <p:spPr bwMode="auto">
          <a:xfrm>
            <a:off x="1992313" y="6350"/>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b="1">
                <a:solidFill>
                  <a:srgbClr val="0000FF"/>
                </a:solidFill>
              </a:rPr>
              <a:t>Protons meet Crabs </a:t>
            </a:r>
            <a:endParaRPr lang="en-GB" b="1" dirty="0">
              <a:solidFill>
                <a:srgbClr val="0000FF"/>
              </a:solidFill>
            </a:endParaRPr>
          </a:p>
        </p:txBody>
      </p:sp>
      <p:pic>
        <p:nvPicPr>
          <p:cNvPr id="5" name="Picture 4">
            <a:extLst>
              <a:ext uri="{FF2B5EF4-FFF2-40B4-BE49-F238E27FC236}">
                <a16:creationId xmlns:a16="http://schemas.microsoft.com/office/drawing/2014/main" id="{5AE14FA9-426A-45C4-B874-194EDBB0AD2C}"/>
              </a:ext>
            </a:extLst>
          </p:cNvPr>
          <p:cNvPicPr>
            <a:picLocks noChangeAspect="1"/>
          </p:cNvPicPr>
          <p:nvPr/>
        </p:nvPicPr>
        <p:blipFill>
          <a:blip r:embed="rId7"/>
          <a:stretch>
            <a:fillRect/>
          </a:stretch>
        </p:blipFill>
        <p:spPr>
          <a:xfrm>
            <a:off x="2419350" y="1989325"/>
            <a:ext cx="6996628" cy="3976500"/>
          </a:xfrm>
          <a:prstGeom prst="rect">
            <a:avLst/>
          </a:prstGeom>
        </p:spPr>
      </p:pic>
      <p:sp>
        <p:nvSpPr>
          <p:cNvPr id="6" name="Rectangle 5">
            <a:extLst>
              <a:ext uri="{FF2B5EF4-FFF2-40B4-BE49-F238E27FC236}">
                <a16:creationId xmlns:a16="http://schemas.microsoft.com/office/drawing/2014/main" id="{7B18319C-31D9-4AC1-A859-64A756407519}"/>
              </a:ext>
            </a:extLst>
          </p:cNvPr>
          <p:cNvSpPr/>
          <p:nvPr/>
        </p:nvSpPr>
        <p:spPr>
          <a:xfrm>
            <a:off x="2078567" y="892176"/>
            <a:ext cx="8026400" cy="1200329"/>
          </a:xfrm>
          <a:prstGeom prst="rect">
            <a:avLst/>
          </a:prstGeom>
          <a:solidFill>
            <a:schemeClr val="bg1"/>
          </a:solidFill>
        </p:spPr>
        <p:txBody>
          <a:bodyPr wrap="square">
            <a:spAutoFit/>
          </a:bodyPr>
          <a:lstStyle/>
          <a:p>
            <a:r>
              <a:rPr lang="en-US" sz="2400" dirty="0"/>
              <a:t>Worlds first crabbing of proton beam – 12:55 on May 23</a:t>
            </a:r>
            <a:r>
              <a:rPr lang="en-US" sz="2400" baseline="30000" dirty="0"/>
              <a:t>rd</a:t>
            </a:r>
            <a:r>
              <a:rPr lang="en-US" sz="2400" dirty="0"/>
              <a:t> 2018. Shown right is crabbing reconstruction from the </a:t>
            </a:r>
            <a:r>
              <a:rPr lang="en-US" sz="2400" dirty="0" err="1"/>
              <a:t>headtail</a:t>
            </a:r>
            <a:r>
              <a:rPr lang="en-US" sz="2400" dirty="0"/>
              <a:t> monitor. </a:t>
            </a:r>
          </a:p>
        </p:txBody>
      </p:sp>
    </p:spTree>
    <p:extLst>
      <p:ext uri="{BB962C8B-B14F-4D97-AF65-F5344CB8AC3E}">
        <p14:creationId xmlns:p14="http://schemas.microsoft.com/office/powerpoint/2010/main" val="13575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F811-E7DB-14AB-A5BF-0AC90F59D387}"/>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0D317196-1C83-08AC-88EE-8E55C9A29386}"/>
              </a:ext>
            </a:extLst>
          </p:cNvPr>
          <p:cNvPicPr>
            <a:picLocks noChangeAspect="1"/>
          </p:cNvPicPr>
          <p:nvPr/>
        </p:nvPicPr>
        <p:blipFill rotWithShape="1">
          <a:blip r:embed="rId2"/>
          <a:srcRect t="13191"/>
          <a:stretch/>
        </p:blipFill>
        <p:spPr>
          <a:xfrm>
            <a:off x="-47624" y="0"/>
            <a:ext cx="12239624" cy="7083422"/>
          </a:xfrm>
          <a:prstGeom prst="rect">
            <a:avLst/>
          </a:prstGeom>
        </p:spPr>
      </p:pic>
    </p:spTree>
    <p:extLst>
      <p:ext uri="{BB962C8B-B14F-4D97-AF65-F5344CB8AC3E}">
        <p14:creationId xmlns:p14="http://schemas.microsoft.com/office/powerpoint/2010/main" val="1356294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FE3E0-1DDC-B40F-C529-21BACCB3E7F4}"/>
              </a:ext>
            </a:extLst>
          </p:cNvPr>
          <p:cNvSpPr>
            <a:spLocks noGrp="1"/>
          </p:cNvSpPr>
          <p:nvPr>
            <p:ph type="title"/>
          </p:nvPr>
        </p:nvSpPr>
        <p:spPr>
          <a:xfrm>
            <a:off x="1513490" y="365125"/>
            <a:ext cx="3602420" cy="1325563"/>
          </a:xfrm>
        </p:spPr>
        <p:txBody>
          <a:bodyPr>
            <a:normAutofit fontScale="90000"/>
          </a:bodyPr>
          <a:lstStyle/>
          <a:p>
            <a:r>
              <a:rPr lang="en-US" dirty="0">
                <a:solidFill>
                  <a:srgbClr val="C00000"/>
                </a:solidFill>
              </a:rPr>
              <a:t>Medical &amp; Security Linacs</a:t>
            </a:r>
            <a:endParaRPr lang="en-GB" dirty="0">
              <a:solidFill>
                <a:srgbClr val="C00000"/>
              </a:solidFill>
            </a:endParaRPr>
          </a:p>
        </p:txBody>
      </p:sp>
      <p:sp>
        <p:nvSpPr>
          <p:cNvPr id="3" name="Content Placeholder 2">
            <a:extLst>
              <a:ext uri="{FF2B5EF4-FFF2-40B4-BE49-F238E27FC236}">
                <a16:creationId xmlns:a16="http://schemas.microsoft.com/office/drawing/2014/main" id="{F1C05340-5AC5-7DC4-C6A5-117F9C2708F0}"/>
              </a:ext>
            </a:extLst>
          </p:cNvPr>
          <p:cNvSpPr>
            <a:spLocks noGrp="1"/>
          </p:cNvSpPr>
          <p:nvPr>
            <p:ph idx="1"/>
          </p:nvPr>
        </p:nvSpPr>
        <p:spPr>
          <a:xfrm>
            <a:off x="457200" y="1825625"/>
            <a:ext cx="6424448" cy="1051581"/>
          </a:xfrm>
        </p:spPr>
        <p:txBody>
          <a:bodyPr>
            <a:normAutofit fontScale="77500" lnSpcReduction="20000"/>
          </a:bodyPr>
          <a:lstStyle/>
          <a:p>
            <a:r>
              <a:rPr lang="en-US" dirty="0"/>
              <a:t>Swapan was keen to have CI integrated with UK industry and Rapiscan were keen to develop their own linacs so in 2008 we started working on building aviation cargo screening linacs</a:t>
            </a:r>
            <a:endParaRPr lang="en-GB" dirty="0"/>
          </a:p>
        </p:txBody>
      </p:sp>
      <p:pic>
        <p:nvPicPr>
          <p:cNvPr id="5" name="Picture 2" descr="Screen Shot 2016-02-16 at 2.21.10 AM.png">
            <a:extLst>
              <a:ext uri="{FF2B5EF4-FFF2-40B4-BE49-F238E27FC236}">
                <a16:creationId xmlns:a16="http://schemas.microsoft.com/office/drawing/2014/main" id="{08C48897-C110-A5FC-C727-343CB717A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1648" y="278331"/>
            <a:ext cx="5149553" cy="363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Graemeburt32\Downloads\P1000398.JPG">
            <a:extLst>
              <a:ext uri="{FF2B5EF4-FFF2-40B4-BE49-F238E27FC236}">
                <a16:creationId xmlns:a16="http://schemas.microsoft.com/office/drawing/2014/main" id="{43C9EAED-6F93-7E8F-9088-29C723AFEF44}"/>
              </a:ext>
            </a:extLst>
          </p:cNvPr>
          <p:cNvPicPr>
            <a:picLocks noChangeAspect="1" noChangeArrowheads="1"/>
          </p:cNvPicPr>
          <p:nvPr/>
        </p:nvPicPr>
        <p:blipFill>
          <a:blip r:embed="rId3" cstate="print"/>
          <a:srcRect t="27754" r="19772" b="5585"/>
          <a:stretch>
            <a:fillRect/>
          </a:stretch>
        </p:blipFill>
        <p:spPr bwMode="auto">
          <a:xfrm>
            <a:off x="3234328" y="4378513"/>
            <a:ext cx="1944979" cy="2155448"/>
          </a:xfrm>
          <a:prstGeom prst="rect">
            <a:avLst/>
          </a:prstGeom>
          <a:noFill/>
          <a:ln w="9525">
            <a:noFill/>
            <a:miter lim="800000"/>
            <a:headEnd/>
            <a:tailEnd/>
          </a:ln>
        </p:spPr>
      </p:pic>
      <p:pic>
        <p:nvPicPr>
          <p:cNvPr id="7" name="Picture 2">
            <a:extLst>
              <a:ext uri="{FF2B5EF4-FFF2-40B4-BE49-F238E27FC236}">
                <a16:creationId xmlns:a16="http://schemas.microsoft.com/office/drawing/2014/main" id="{5CE7B38D-2217-E760-9479-A4A953C5301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3185" r="18045" b="21861"/>
          <a:stretch/>
        </p:blipFill>
        <p:spPr bwMode="auto">
          <a:xfrm flipH="1" flipV="1">
            <a:off x="5249948" y="4378514"/>
            <a:ext cx="6766373" cy="2155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3">
            <a:extLst>
              <a:ext uri="{FF2B5EF4-FFF2-40B4-BE49-F238E27FC236}">
                <a16:creationId xmlns:a16="http://schemas.microsoft.com/office/drawing/2014/main" id="{8F377CF7-C8DC-EAB5-F2C5-5A61DBA29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325" y="3175906"/>
            <a:ext cx="2610178" cy="3480238"/>
          </a:xfrm>
          <a:prstGeom prst="rect">
            <a:avLst/>
          </a:prstGeom>
        </p:spPr>
      </p:pic>
      <p:sp>
        <p:nvSpPr>
          <p:cNvPr id="9" name="TextBox 8">
            <a:extLst>
              <a:ext uri="{FF2B5EF4-FFF2-40B4-BE49-F238E27FC236}">
                <a16:creationId xmlns:a16="http://schemas.microsoft.com/office/drawing/2014/main" id="{6F8CB57A-9835-088E-CBA3-F4E8AB388DA9}"/>
              </a:ext>
            </a:extLst>
          </p:cNvPr>
          <p:cNvSpPr txBox="1"/>
          <p:nvPr/>
        </p:nvSpPr>
        <p:spPr>
          <a:xfrm>
            <a:off x="2971799" y="3078217"/>
            <a:ext cx="3980489" cy="1200329"/>
          </a:xfrm>
          <a:prstGeom prst="rect">
            <a:avLst/>
          </a:prstGeom>
          <a:noFill/>
        </p:spPr>
        <p:txBody>
          <a:bodyPr wrap="square" rtlCol="0">
            <a:spAutoFit/>
          </a:bodyPr>
          <a:lstStyle/>
          <a:p>
            <a:r>
              <a:rPr lang="en-US" dirty="0"/>
              <a:t>Have used this experience to also work on medical linacs now being applied to Low-Middle Income countries</a:t>
            </a:r>
            <a:endParaRPr lang="en-GB" dirty="0"/>
          </a:p>
        </p:txBody>
      </p:sp>
    </p:spTree>
    <p:extLst>
      <p:ext uri="{BB962C8B-B14F-4D97-AF65-F5344CB8AC3E}">
        <p14:creationId xmlns:p14="http://schemas.microsoft.com/office/powerpoint/2010/main" val="3798169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C06D6-0ABE-E2B7-52B5-A32A3152A289}"/>
              </a:ext>
            </a:extLst>
          </p:cNvPr>
          <p:cNvSpPr>
            <a:spLocks noGrp="1"/>
          </p:cNvSpPr>
          <p:nvPr>
            <p:ph type="title"/>
          </p:nvPr>
        </p:nvSpPr>
        <p:spPr>
          <a:xfrm>
            <a:off x="3996559" y="365125"/>
            <a:ext cx="7357240" cy="1325563"/>
          </a:xfrm>
        </p:spPr>
        <p:txBody>
          <a:bodyPr/>
          <a:lstStyle/>
          <a:p>
            <a:r>
              <a:rPr lang="en-US" dirty="0">
                <a:solidFill>
                  <a:srgbClr val="C00000"/>
                </a:solidFill>
              </a:rPr>
              <a:t>(back to 2015) THz Linacs</a:t>
            </a:r>
            <a:endParaRPr lang="en-GB" dirty="0">
              <a:solidFill>
                <a:srgbClr val="C00000"/>
              </a:solidFill>
            </a:endParaRPr>
          </a:p>
        </p:txBody>
      </p:sp>
      <p:pic>
        <p:nvPicPr>
          <p:cNvPr id="5" name="Content Placeholder 4" descr="A group of people standing together&#10;&#10;Description automatically generated">
            <a:extLst>
              <a:ext uri="{FF2B5EF4-FFF2-40B4-BE49-F238E27FC236}">
                <a16:creationId xmlns:a16="http://schemas.microsoft.com/office/drawing/2014/main" id="{4DF63F12-74A2-457F-14CF-D2021A8803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46784" y="1825625"/>
            <a:ext cx="8053556" cy="4351338"/>
          </a:xfrm>
        </p:spPr>
      </p:pic>
      <p:sp>
        <p:nvSpPr>
          <p:cNvPr id="3" name="TextBox 2">
            <a:extLst>
              <a:ext uri="{FF2B5EF4-FFF2-40B4-BE49-F238E27FC236}">
                <a16:creationId xmlns:a16="http://schemas.microsoft.com/office/drawing/2014/main" id="{1CB4A607-4C65-8B34-4C68-565F29D89DFE}"/>
              </a:ext>
            </a:extLst>
          </p:cNvPr>
          <p:cNvSpPr txBox="1"/>
          <p:nvPr/>
        </p:nvSpPr>
        <p:spPr>
          <a:xfrm>
            <a:off x="327134" y="2396359"/>
            <a:ext cx="3287110" cy="3139321"/>
          </a:xfrm>
          <a:prstGeom prst="rect">
            <a:avLst/>
          </a:prstGeom>
          <a:noFill/>
        </p:spPr>
        <p:txBody>
          <a:bodyPr wrap="square" rtlCol="0">
            <a:spAutoFit/>
          </a:bodyPr>
          <a:lstStyle/>
          <a:p>
            <a:r>
              <a:rPr lang="en-US" dirty="0"/>
              <a:t>Steve was looking for someone in ~2015/16 to take traditional RF linac design approaches and scale them up in frequency to THz for future accelerators.</a:t>
            </a:r>
          </a:p>
          <a:p>
            <a:endParaRPr lang="en-US" dirty="0"/>
          </a:p>
          <a:p>
            <a:r>
              <a:rPr lang="en-US" dirty="0"/>
              <a:t>CI PhD quota supported a joint student (Alisa) to develop the first THz linacs with Steve/Darren delivering the THz sources</a:t>
            </a:r>
            <a:endParaRPr lang="en-GB" dirty="0"/>
          </a:p>
        </p:txBody>
      </p:sp>
      <p:pic>
        <p:nvPicPr>
          <p:cNvPr id="8" name="Picture 7" descr="A movie poster with a child in front of a logo&#10;&#10;Description automatically generated">
            <a:extLst>
              <a:ext uri="{FF2B5EF4-FFF2-40B4-BE49-F238E27FC236}">
                <a16:creationId xmlns:a16="http://schemas.microsoft.com/office/drawing/2014/main" id="{9D052C65-2E17-CCDB-19D5-FDCB68502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76" y="163173"/>
            <a:ext cx="3657600" cy="1920240"/>
          </a:xfrm>
          <a:prstGeom prst="rect">
            <a:avLst/>
          </a:prstGeom>
        </p:spPr>
      </p:pic>
    </p:spTree>
    <p:extLst>
      <p:ext uri="{BB962C8B-B14F-4D97-AF65-F5344CB8AC3E}">
        <p14:creationId xmlns:p14="http://schemas.microsoft.com/office/powerpoint/2010/main" val="130243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4C56-307A-021F-7610-6EC67144BF71}"/>
              </a:ext>
            </a:extLst>
          </p:cNvPr>
          <p:cNvSpPr>
            <a:spLocks noGrp="1"/>
          </p:cNvSpPr>
          <p:nvPr>
            <p:ph type="title"/>
          </p:nvPr>
        </p:nvSpPr>
        <p:spPr>
          <a:xfrm>
            <a:off x="1497724" y="365125"/>
            <a:ext cx="9856076" cy="1325563"/>
          </a:xfrm>
        </p:spPr>
        <p:txBody>
          <a:bodyPr/>
          <a:lstStyle/>
          <a:p>
            <a:r>
              <a:rPr lang="en-US" dirty="0">
                <a:solidFill>
                  <a:srgbClr val="C00000"/>
                </a:solidFill>
              </a:rPr>
              <a:t>Conclusion</a:t>
            </a:r>
            <a:endParaRPr lang="en-GB" dirty="0">
              <a:solidFill>
                <a:srgbClr val="C00000"/>
              </a:solidFill>
            </a:endParaRPr>
          </a:p>
        </p:txBody>
      </p:sp>
      <p:sp>
        <p:nvSpPr>
          <p:cNvPr id="3" name="Content Placeholder 2">
            <a:extLst>
              <a:ext uri="{FF2B5EF4-FFF2-40B4-BE49-F238E27FC236}">
                <a16:creationId xmlns:a16="http://schemas.microsoft.com/office/drawing/2014/main" id="{E952CD2D-261B-7ED5-6EB2-4DDF7A2F1060}"/>
              </a:ext>
            </a:extLst>
          </p:cNvPr>
          <p:cNvSpPr>
            <a:spLocks noGrp="1"/>
          </p:cNvSpPr>
          <p:nvPr>
            <p:ph idx="1"/>
          </p:nvPr>
        </p:nvSpPr>
        <p:spPr/>
        <p:txBody>
          <a:bodyPr>
            <a:normAutofit fontScale="92500" lnSpcReduction="10000"/>
          </a:bodyPr>
          <a:lstStyle/>
          <a:p>
            <a:r>
              <a:rPr lang="en-US" dirty="0">
                <a:solidFill>
                  <a:srgbClr val="C00000"/>
                </a:solidFill>
              </a:rPr>
              <a:t>Cockcroft has come a long way in the past 20 years from no university accelerator expertise, but having </a:t>
            </a:r>
            <a:r>
              <a:rPr lang="en-US" dirty="0" err="1">
                <a:solidFill>
                  <a:srgbClr val="C00000"/>
                </a:solidFill>
              </a:rPr>
              <a:t>ASTeC</a:t>
            </a:r>
            <a:r>
              <a:rPr lang="en-US" dirty="0">
                <a:solidFill>
                  <a:srgbClr val="C00000"/>
                </a:solidFill>
              </a:rPr>
              <a:t> as a core member was a massive </a:t>
            </a:r>
            <a:r>
              <a:rPr lang="en-US" dirty="0" err="1">
                <a:solidFill>
                  <a:srgbClr val="C00000"/>
                </a:solidFill>
              </a:rPr>
              <a:t>headstart</a:t>
            </a:r>
            <a:r>
              <a:rPr lang="en-US" dirty="0">
                <a:solidFill>
                  <a:srgbClr val="C00000"/>
                </a:solidFill>
              </a:rPr>
              <a:t>.</a:t>
            </a:r>
          </a:p>
          <a:p>
            <a:r>
              <a:rPr lang="en-US" dirty="0">
                <a:solidFill>
                  <a:srgbClr val="0070C0"/>
                </a:solidFill>
              </a:rPr>
              <a:t>The seamless integration of the three universities and </a:t>
            </a:r>
            <a:r>
              <a:rPr lang="en-US" dirty="0" err="1">
                <a:solidFill>
                  <a:srgbClr val="0070C0"/>
                </a:solidFill>
              </a:rPr>
              <a:t>ASTeC</a:t>
            </a:r>
            <a:r>
              <a:rPr lang="en-US" dirty="0">
                <a:solidFill>
                  <a:srgbClr val="0070C0"/>
                </a:solidFill>
              </a:rPr>
              <a:t> made Cockcroft a great place to work as a young PDRA with really collaborative potential.</a:t>
            </a:r>
          </a:p>
          <a:p>
            <a:r>
              <a:rPr lang="en-US" dirty="0">
                <a:solidFill>
                  <a:srgbClr val="C00000"/>
                </a:solidFill>
              </a:rPr>
              <a:t>A key success of Cockcroft was having engineers and physicists work together, and that not replicated in many places. Without it we probably wouldn’t have had as much success in the crabs or THz.</a:t>
            </a:r>
          </a:p>
          <a:p>
            <a:r>
              <a:rPr lang="en-US" dirty="0">
                <a:solidFill>
                  <a:srgbClr val="0070C0"/>
                </a:solidFill>
              </a:rPr>
              <a:t>I certainly was lucky to start when I did, things are probably harder now for young accelerator </a:t>
            </a:r>
            <a:r>
              <a:rPr lang="en-US" dirty="0" err="1">
                <a:solidFill>
                  <a:srgbClr val="0070C0"/>
                </a:solidFill>
              </a:rPr>
              <a:t>reserachers</a:t>
            </a:r>
            <a:endParaRPr lang="en-US" dirty="0">
              <a:solidFill>
                <a:srgbClr val="0070C0"/>
              </a:solidFill>
            </a:endParaRPr>
          </a:p>
          <a:p>
            <a:endParaRPr lang="en-GB" dirty="0"/>
          </a:p>
        </p:txBody>
      </p:sp>
    </p:spTree>
    <p:extLst>
      <p:ext uri="{BB962C8B-B14F-4D97-AF65-F5344CB8AC3E}">
        <p14:creationId xmlns:p14="http://schemas.microsoft.com/office/powerpoint/2010/main" val="3388124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1005C-AB2B-5A74-1B4D-09B877BF083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EADDAC5-4C27-2AA8-0370-EDD3B59D12DE}"/>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4D7BB6F2-226D-7CD3-8F49-05E94574D320}"/>
              </a:ext>
            </a:extLst>
          </p:cNvPr>
          <p:cNvPicPr>
            <a:picLocks noChangeAspect="1"/>
          </p:cNvPicPr>
          <p:nvPr/>
        </p:nvPicPr>
        <p:blipFill>
          <a:blip r:embed="rId2"/>
          <a:stretch>
            <a:fillRect/>
          </a:stretch>
        </p:blipFill>
        <p:spPr>
          <a:xfrm>
            <a:off x="0" y="575655"/>
            <a:ext cx="7633548" cy="5323943"/>
          </a:xfrm>
          <a:prstGeom prst="rect">
            <a:avLst/>
          </a:prstGeom>
        </p:spPr>
      </p:pic>
      <p:pic>
        <p:nvPicPr>
          <p:cNvPr id="7" name="Picture 6">
            <a:extLst>
              <a:ext uri="{FF2B5EF4-FFF2-40B4-BE49-F238E27FC236}">
                <a16:creationId xmlns:a16="http://schemas.microsoft.com/office/drawing/2014/main" id="{37ECA656-46A7-AE4E-75EE-D5AFCAE25D48}"/>
              </a:ext>
            </a:extLst>
          </p:cNvPr>
          <p:cNvPicPr>
            <a:picLocks noChangeAspect="1"/>
          </p:cNvPicPr>
          <p:nvPr/>
        </p:nvPicPr>
        <p:blipFill>
          <a:blip r:embed="rId3"/>
          <a:stretch>
            <a:fillRect/>
          </a:stretch>
        </p:blipFill>
        <p:spPr>
          <a:xfrm>
            <a:off x="263459" y="4941196"/>
            <a:ext cx="7370089" cy="1916803"/>
          </a:xfrm>
          <a:prstGeom prst="rect">
            <a:avLst/>
          </a:prstGeom>
        </p:spPr>
      </p:pic>
      <p:pic>
        <p:nvPicPr>
          <p:cNvPr id="4" name="Picture 3">
            <a:extLst>
              <a:ext uri="{FF2B5EF4-FFF2-40B4-BE49-F238E27FC236}">
                <a16:creationId xmlns:a16="http://schemas.microsoft.com/office/drawing/2014/main" id="{D13979ED-EDC1-04E4-E8EF-3E622B7E76F2}"/>
              </a:ext>
            </a:extLst>
          </p:cNvPr>
          <p:cNvPicPr>
            <a:picLocks noChangeAspect="1"/>
          </p:cNvPicPr>
          <p:nvPr/>
        </p:nvPicPr>
        <p:blipFill>
          <a:blip r:embed="rId4"/>
          <a:stretch>
            <a:fillRect/>
          </a:stretch>
        </p:blipFill>
        <p:spPr>
          <a:xfrm>
            <a:off x="6945464" y="0"/>
            <a:ext cx="5246536" cy="2986775"/>
          </a:xfrm>
          <a:prstGeom prst="rect">
            <a:avLst/>
          </a:prstGeom>
        </p:spPr>
      </p:pic>
    </p:spTree>
    <p:extLst>
      <p:ext uri="{BB962C8B-B14F-4D97-AF65-F5344CB8AC3E}">
        <p14:creationId xmlns:p14="http://schemas.microsoft.com/office/powerpoint/2010/main" val="2503890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83334-22E5-B277-F7B2-2015127E02E9}"/>
              </a:ext>
            </a:extLst>
          </p:cNvPr>
          <p:cNvSpPr>
            <a:spLocks noGrp="1"/>
          </p:cNvSpPr>
          <p:nvPr>
            <p:ph type="title"/>
          </p:nvPr>
        </p:nvSpPr>
        <p:spPr/>
        <p:txBody>
          <a:bodyPr/>
          <a:lstStyle/>
          <a:p>
            <a:r>
              <a:rPr lang="en-US" dirty="0"/>
              <a:t>Every PDRA working in accelerators in the UK in Nov 2004</a:t>
            </a:r>
            <a:endParaRPr lang="en-GB" dirty="0"/>
          </a:p>
        </p:txBody>
      </p:sp>
      <p:pic>
        <p:nvPicPr>
          <p:cNvPr id="5" name="Content Placeholder 4" descr="A person in a black shirt&#10;&#10;Description automatically generated">
            <a:extLst>
              <a:ext uri="{FF2B5EF4-FFF2-40B4-BE49-F238E27FC236}">
                <a16:creationId xmlns:a16="http://schemas.microsoft.com/office/drawing/2014/main" id="{66C344BD-9A58-028F-1295-17108BEB94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2486970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05D345-C868-96AF-5401-AC49E954C462}"/>
              </a:ext>
            </a:extLst>
          </p:cNvPr>
          <p:cNvSpPr>
            <a:spLocks noGrp="1"/>
          </p:cNvSpPr>
          <p:nvPr>
            <p:ph type="title"/>
          </p:nvPr>
        </p:nvSpPr>
        <p:spPr>
          <a:xfrm>
            <a:off x="484920" y="733786"/>
            <a:ext cx="3571810" cy="3573516"/>
          </a:xfrm>
        </p:spPr>
        <p:txBody>
          <a:bodyPr vert="horz" lIns="91440" tIns="45720" rIns="91440" bIns="45720" rtlCol="0" anchor="b">
            <a:normAutofit fontScale="90000"/>
          </a:bodyPr>
          <a:lstStyle/>
          <a:p>
            <a:r>
              <a:rPr lang="en-US" sz="3600" kern="1200" dirty="0">
                <a:solidFill>
                  <a:schemeClr val="tx1"/>
                </a:solidFill>
                <a:latin typeface="+mj-lt"/>
                <a:ea typeface="+mj-ea"/>
                <a:cs typeface="+mj-cs"/>
              </a:rPr>
              <a:t>But the UK still had a thriving accelerator R&amp;D </a:t>
            </a:r>
            <a:r>
              <a:rPr lang="en-US" sz="3600" kern="1200" dirty="0" err="1">
                <a:solidFill>
                  <a:schemeClr val="tx1"/>
                </a:solidFill>
                <a:latin typeface="+mj-lt"/>
                <a:ea typeface="+mj-ea"/>
                <a:cs typeface="+mj-cs"/>
              </a:rPr>
              <a:t>programme</a:t>
            </a:r>
            <a:r>
              <a:rPr lang="en-US" sz="3600" kern="1200" dirty="0">
                <a:solidFill>
                  <a:schemeClr val="tx1"/>
                </a:solidFill>
                <a:latin typeface="+mj-lt"/>
                <a:ea typeface="+mj-ea"/>
                <a:cs typeface="+mj-cs"/>
              </a:rPr>
              <a:t> in what was then CCLRC.</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So I was placed in the </a:t>
            </a:r>
            <a:r>
              <a:rPr lang="en-US" sz="3600" kern="1200" dirty="0" err="1">
                <a:solidFill>
                  <a:schemeClr val="tx1"/>
                </a:solidFill>
                <a:latin typeface="+mj-lt"/>
                <a:ea typeface="+mj-ea"/>
                <a:cs typeface="+mj-cs"/>
              </a:rPr>
              <a:t>ASTeC</a:t>
            </a:r>
            <a:r>
              <a:rPr lang="en-US" sz="3600" kern="1200" dirty="0">
                <a:solidFill>
                  <a:schemeClr val="tx1"/>
                </a:solidFill>
                <a:latin typeface="+mj-lt"/>
                <a:ea typeface="+mj-ea"/>
                <a:cs typeface="+mj-cs"/>
              </a:rPr>
              <a:t> RF group for my first year.</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A3CACA1-2F32-2259-B6B0-3CFFDE971269}"/>
              </a:ext>
            </a:extLst>
          </p:cNvPr>
          <p:cNvPicPr>
            <a:picLocks noGrp="1" noChangeAspect="1"/>
          </p:cNvPicPr>
          <p:nvPr>
            <p:ph idx="1"/>
          </p:nvPr>
        </p:nvPicPr>
        <p:blipFill>
          <a:blip r:embed="rId2"/>
          <a:stretch>
            <a:fillRect/>
          </a:stretch>
        </p:blipFill>
        <p:spPr>
          <a:xfrm>
            <a:off x="4654296" y="890168"/>
            <a:ext cx="7214616" cy="5050231"/>
          </a:xfrm>
          <a:prstGeom prst="rect">
            <a:avLst/>
          </a:prstGeom>
        </p:spPr>
      </p:pic>
      <p:pic>
        <p:nvPicPr>
          <p:cNvPr id="7" name="Picture 6">
            <a:extLst>
              <a:ext uri="{FF2B5EF4-FFF2-40B4-BE49-F238E27FC236}">
                <a16:creationId xmlns:a16="http://schemas.microsoft.com/office/drawing/2014/main" id="{A9E67132-8361-07C2-1B0F-A122F4DB8187}"/>
              </a:ext>
            </a:extLst>
          </p:cNvPr>
          <p:cNvPicPr>
            <a:picLocks noChangeAspect="1"/>
          </p:cNvPicPr>
          <p:nvPr/>
        </p:nvPicPr>
        <p:blipFill>
          <a:blip r:embed="rId3"/>
          <a:stretch>
            <a:fillRect/>
          </a:stretch>
        </p:blipFill>
        <p:spPr>
          <a:xfrm>
            <a:off x="60015" y="4543722"/>
            <a:ext cx="1829102" cy="1710786"/>
          </a:xfrm>
          <a:prstGeom prst="rect">
            <a:avLst/>
          </a:prstGeom>
        </p:spPr>
      </p:pic>
      <p:pic>
        <p:nvPicPr>
          <p:cNvPr id="9" name="Picture 8">
            <a:extLst>
              <a:ext uri="{FF2B5EF4-FFF2-40B4-BE49-F238E27FC236}">
                <a16:creationId xmlns:a16="http://schemas.microsoft.com/office/drawing/2014/main" id="{706B9737-9F7A-DC40-C660-2C505EEF86DD}"/>
              </a:ext>
            </a:extLst>
          </p:cNvPr>
          <p:cNvPicPr>
            <a:picLocks noChangeAspect="1"/>
          </p:cNvPicPr>
          <p:nvPr/>
        </p:nvPicPr>
        <p:blipFill>
          <a:blip r:embed="rId4"/>
          <a:stretch>
            <a:fillRect/>
          </a:stretch>
        </p:blipFill>
        <p:spPr>
          <a:xfrm>
            <a:off x="3099749" y="4499175"/>
            <a:ext cx="1497712" cy="1783924"/>
          </a:xfrm>
          <a:prstGeom prst="rect">
            <a:avLst/>
          </a:prstGeom>
        </p:spPr>
      </p:pic>
      <p:pic>
        <p:nvPicPr>
          <p:cNvPr id="13" name="Picture 12" descr="A person wearing glasses and a sweater&#10;&#10;Description automatically generated">
            <a:extLst>
              <a:ext uri="{FF2B5EF4-FFF2-40B4-BE49-F238E27FC236}">
                <a16:creationId xmlns:a16="http://schemas.microsoft.com/office/drawing/2014/main" id="{E4B92567-0ABB-925A-BBBF-2432EB0F51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0479" y="4499175"/>
            <a:ext cx="1179269" cy="1773621"/>
          </a:xfrm>
          <a:prstGeom prst="rect">
            <a:avLst/>
          </a:prstGeom>
        </p:spPr>
      </p:pic>
    </p:spTree>
    <p:extLst>
      <p:ext uri="{BB962C8B-B14F-4D97-AF65-F5344CB8AC3E}">
        <p14:creationId xmlns:p14="http://schemas.microsoft.com/office/powerpoint/2010/main" val="1121006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A39E7-6741-9C8B-0E21-30AFF69DCD6C}"/>
              </a:ext>
            </a:extLst>
          </p:cNvPr>
          <p:cNvSpPr>
            <a:spLocks noGrp="1"/>
          </p:cNvSpPr>
          <p:nvPr>
            <p:ph type="title"/>
          </p:nvPr>
        </p:nvSpPr>
        <p:spPr>
          <a:xfrm>
            <a:off x="1700917" y="374634"/>
            <a:ext cx="5873969" cy="1325563"/>
          </a:xfrm>
        </p:spPr>
        <p:txBody>
          <a:bodyPr/>
          <a:lstStyle/>
          <a:p>
            <a:r>
              <a:rPr lang="en-US" dirty="0">
                <a:solidFill>
                  <a:srgbClr val="C00000"/>
                </a:solidFill>
              </a:rPr>
              <a:t>But I was soon joined by many others</a:t>
            </a:r>
            <a:endParaRPr lang="en-GB" dirty="0">
              <a:solidFill>
                <a:srgbClr val="C00000"/>
              </a:solidFill>
            </a:endParaRPr>
          </a:p>
        </p:txBody>
      </p:sp>
      <p:pic>
        <p:nvPicPr>
          <p:cNvPr id="6" name="Content Placeholder 5" descr="A person smiling at the camera&#10;&#10;Description automatically generated">
            <a:extLst>
              <a:ext uri="{FF2B5EF4-FFF2-40B4-BE49-F238E27FC236}">
                <a16:creationId xmlns:a16="http://schemas.microsoft.com/office/drawing/2014/main" id="{D565C0AF-9876-395C-32EE-591B4CD037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4099" y="286297"/>
            <a:ext cx="1977286" cy="1977286"/>
          </a:xfrm>
        </p:spPr>
      </p:pic>
      <p:pic>
        <p:nvPicPr>
          <p:cNvPr id="4" name="Picture 4">
            <a:extLst>
              <a:ext uri="{FF2B5EF4-FFF2-40B4-BE49-F238E27FC236}">
                <a16:creationId xmlns:a16="http://schemas.microsoft.com/office/drawing/2014/main" id="{173A219B-A535-68A5-9EDC-CC151210B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447" y="3472355"/>
            <a:ext cx="4067550" cy="30514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with a goatee and beard&#10;&#10;Description automatically generated">
            <a:extLst>
              <a:ext uri="{FF2B5EF4-FFF2-40B4-BE49-F238E27FC236}">
                <a16:creationId xmlns:a16="http://schemas.microsoft.com/office/drawing/2014/main" id="{307EF2D7-795F-64AA-8648-A440A1166F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9203" y="286297"/>
            <a:ext cx="1314895" cy="1977286"/>
          </a:xfrm>
          <a:prstGeom prst="rect">
            <a:avLst/>
          </a:prstGeom>
        </p:spPr>
      </p:pic>
      <p:pic>
        <p:nvPicPr>
          <p:cNvPr id="10" name="Picture 9">
            <a:extLst>
              <a:ext uri="{FF2B5EF4-FFF2-40B4-BE49-F238E27FC236}">
                <a16:creationId xmlns:a16="http://schemas.microsoft.com/office/drawing/2014/main" id="{6D21C664-6556-47B5-E2B5-858DF01B04F6}"/>
              </a:ext>
            </a:extLst>
          </p:cNvPr>
          <p:cNvPicPr>
            <a:picLocks noChangeAspect="1"/>
          </p:cNvPicPr>
          <p:nvPr/>
        </p:nvPicPr>
        <p:blipFill>
          <a:blip r:embed="rId5"/>
          <a:stretch>
            <a:fillRect/>
          </a:stretch>
        </p:blipFill>
        <p:spPr>
          <a:xfrm>
            <a:off x="8585997" y="2325727"/>
            <a:ext cx="3436295" cy="2624645"/>
          </a:xfrm>
          <a:prstGeom prst="rect">
            <a:avLst/>
          </a:prstGeom>
        </p:spPr>
      </p:pic>
      <p:sp>
        <p:nvSpPr>
          <p:cNvPr id="11" name="TextBox 10">
            <a:extLst>
              <a:ext uri="{FF2B5EF4-FFF2-40B4-BE49-F238E27FC236}">
                <a16:creationId xmlns:a16="http://schemas.microsoft.com/office/drawing/2014/main" id="{D7528FE8-59AC-E96D-C2AD-B7CAC6D6A16A}"/>
              </a:ext>
            </a:extLst>
          </p:cNvPr>
          <p:cNvSpPr txBox="1"/>
          <p:nvPr/>
        </p:nvSpPr>
        <p:spPr>
          <a:xfrm>
            <a:off x="4415869" y="3071951"/>
            <a:ext cx="4213334" cy="369332"/>
          </a:xfrm>
          <a:prstGeom prst="rect">
            <a:avLst/>
          </a:prstGeom>
          <a:noFill/>
        </p:spPr>
        <p:txBody>
          <a:bodyPr wrap="square" rtlCol="0">
            <a:spAutoFit/>
          </a:bodyPr>
          <a:lstStyle/>
          <a:p>
            <a:r>
              <a:rPr lang="en-US" dirty="0"/>
              <a:t>ILC positron target </a:t>
            </a:r>
            <a:r>
              <a:rPr lang="en-US" dirty="0" err="1"/>
              <a:t>ie</a:t>
            </a:r>
            <a:r>
              <a:rPr lang="en-US" dirty="0"/>
              <a:t> “Big </a:t>
            </a:r>
            <a:r>
              <a:rPr lang="en-US" dirty="0" err="1"/>
              <a:t>Spinny</a:t>
            </a:r>
            <a:r>
              <a:rPr lang="en-US" dirty="0"/>
              <a:t> Wheel”</a:t>
            </a:r>
            <a:endParaRPr lang="en-GB" dirty="0"/>
          </a:p>
        </p:txBody>
      </p:sp>
      <p:sp>
        <p:nvSpPr>
          <p:cNvPr id="12" name="TextBox 11">
            <a:extLst>
              <a:ext uri="{FF2B5EF4-FFF2-40B4-BE49-F238E27FC236}">
                <a16:creationId xmlns:a16="http://schemas.microsoft.com/office/drawing/2014/main" id="{C492BC40-5A32-EAB6-0B6D-A42D7A07A425}"/>
              </a:ext>
            </a:extLst>
          </p:cNvPr>
          <p:cNvSpPr txBox="1"/>
          <p:nvPr/>
        </p:nvSpPr>
        <p:spPr>
          <a:xfrm>
            <a:off x="8977122" y="5012516"/>
            <a:ext cx="3214878" cy="369332"/>
          </a:xfrm>
          <a:prstGeom prst="rect">
            <a:avLst/>
          </a:prstGeom>
          <a:noFill/>
        </p:spPr>
        <p:txBody>
          <a:bodyPr wrap="square" rtlCol="0">
            <a:spAutoFit/>
          </a:bodyPr>
          <a:lstStyle/>
          <a:p>
            <a:r>
              <a:rPr lang="en-US" dirty="0"/>
              <a:t>ILC Collimator </a:t>
            </a:r>
            <a:r>
              <a:rPr lang="en-US" dirty="0" err="1"/>
              <a:t>wakefields</a:t>
            </a:r>
            <a:endParaRPr lang="en-GB" dirty="0"/>
          </a:p>
        </p:txBody>
      </p:sp>
      <p:pic>
        <p:nvPicPr>
          <p:cNvPr id="13" name="Picture 3">
            <a:extLst>
              <a:ext uri="{FF2B5EF4-FFF2-40B4-BE49-F238E27FC236}">
                <a16:creationId xmlns:a16="http://schemas.microsoft.com/office/drawing/2014/main" id="{2624F633-BEF9-C98E-019B-C2A4A4F59B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608" y="2073309"/>
            <a:ext cx="4067550" cy="271138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D5D8D22-935A-24FC-1C7F-CF0255E6211B}"/>
              </a:ext>
            </a:extLst>
          </p:cNvPr>
          <p:cNvSpPr txBox="1"/>
          <p:nvPr/>
        </p:nvSpPr>
        <p:spPr>
          <a:xfrm>
            <a:off x="450897" y="4950372"/>
            <a:ext cx="2371131" cy="369332"/>
          </a:xfrm>
          <a:prstGeom prst="rect">
            <a:avLst/>
          </a:prstGeom>
          <a:noFill/>
        </p:spPr>
        <p:txBody>
          <a:bodyPr wrap="square" rtlCol="0">
            <a:spAutoFit/>
          </a:bodyPr>
          <a:lstStyle/>
          <a:p>
            <a:r>
              <a:rPr lang="en-US" dirty="0"/>
              <a:t>Low Level RF</a:t>
            </a:r>
            <a:endParaRPr lang="en-GB" dirty="0"/>
          </a:p>
        </p:txBody>
      </p:sp>
    </p:spTree>
    <p:extLst>
      <p:ext uri="{BB962C8B-B14F-4D97-AF65-F5344CB8AC3E}">
        <p14:creationId xmlns:p14="http://schemas.microsoft.com/office/powerpoint/2010/main" val="1773871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FE89CC-7ADF-C0F4-1BE9-B0D74519C8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14166">
            <a:off x="2746706" y="1083230"/>
            <a:ext cx="1833761" cy="926669"/>
          </a:xfrm>
          <a:prstGeom prst="rect">
            <a:avLst/>
          </a:prstGeom>
        </p:spPr>
      </p:pic>
      <p:pic>
        <p:nvPicPr>
          <p:cNvPr id="5" name="Picture 4">
            <a:extLst>
              <a:ext uri="{FF2B5EF4-FFF2-40B4-BE49-F238E27FC236}">
                <a16:creationId xmlns:a16="http://schemas.microsoft.com/office/drawing/2014/main" id="{891948FC-C40E-D1EC-5F0D-373B69A7EB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87431">
            <a:off x="6966878" y="4490907"/>
            <a:ext cx="1833761" cy="926669"/>
          </a:xfrm>
          <a:prstGeom prst="rect">
            <a:avLst/>
          </a:prstGeom>
        </p:spPr>
      </p:pic>
      <p:pic>
        <p:nvPicPr>
          <p:cNvPr id="4" name="Picture 3">
            <a:extLst>
              <a:ext uri="{FF2B5EF4-FFF2-40B4-BE49-F238E27FC236}">
                <a16:creationId xmlns:a16="http://schemas.microsoft.com/office/drawing/2014/main" id="{1D09F734-A7DE-1414-E436-B65B012A4F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779784">
            <a:off x="7267352" y="1063685"/>
            <a:ext cx="1833761" cy="926669"/>
          </a:xfrm>
          <a:prstGeom prst="rect">
            <a:avLst/>
          </a:prstGeom>
        </p:spPr>
      </p:pic>
      <p:pic>
        <p:nvPicPr>
          <p:cNvPr id="2" name="Picture 1">
            <a:extLst>
              <a:ext uri="{FF2B5EF4-FFF2-40B4-BE49-F238E27FC236}">
                <a16:creationId xmlns:a16="http://schemas.microsoft.com/office/drawing/2014/main" id="{36D9D703-11EA-9F77-9DBE-9A115FF38D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696123">
            <a:off x="2874863" y="4571939"/>
            <a:ext cx="1833761" cy="926669"/>
          </a:xfrm>
          <a:prstGeom prst="rect">
            <a:avLst/>
          </a:prstGeom>
        </p:spPr>
      </p:pic>
      <p:pic>
        <p:nvPicPr>
          <p:cNvPr id="1027" name="Picture 3"/>
          <p:cNvPicPr>
            <a:picLocks noChangeAspect="1" noChangeArrowheads="1"/>
          </p:cNvPicPr>
          <p:nvPr/>
        </p:nvPicPr>
        <p:blipFill>
          <a:blip r:embed="rId3" cstate="print"/>
          <a:srcRect/>
          <a:stretch>
            <a:fillRect/>
          </a:stretch>
        </p:blipFill>
        <p:spPr bwMode="auto">
          <a:xfrm>
            <a:off x="4223792" y="2552700"/>
            <a:ext cx="3467100" cy="1752600"/>
          </a:xfrm>
          <a:prstGeom prst="rect">
            <a:avLst/>
          </a:prstGeom>
          <a:noFill/>
          <a:ln w="9525">
            <a:noFill/>
            <a:miter lim="800000"/>
            <a:headEnd/>
            <a:tailEnd/>
          </a:ln>
        </p:spPr>
      </p:pic>
      <p:sp>
        <p:nvSpPr>
          <p:cNvPr id="8" name="Oval 7"/>
          <p:cNvSpPr/>
          <p:nvPr/>
        </p:nvSpPr>
        <p:spPr>
          <a:xfrm rot="19288776">
            <a:off x="1413453" y="6140259"/>
            <a:ext cx="1800200" cy="208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a:endCxn id="8" idx="2"/>
          </p:cNvCxnSpPr>
          <p:nvPr/>
        </p:nvCxnSpPr>
        <p:spPr>
          <a:xfrm flipH="1">
            <a:off x="1609327" y="0"/>
            <a:ext cx="8591130" cy="68051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668016" y="0"/>
            <a:ext cx="8460432" cy="6858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rot="2396963">
            <a:off x="8545206" y="6142856"/>
            <a:ext cx="1800200" cy="20865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p:cNvSpPr txBox="1"/>
          <p:nvPr/>
        </p:nvSpPr>
        <p:spPr>
          <a:xfrm>
            <a:off x="4367808" y="260649"/>
            <a:ext cx="3168352" cy="584775"/>
          </a:xfrm>
          <a:prstGeom prst="rect">
            <a:avLst/>
          </a:prstGeom>
          <a:noFill/>
        </p:spPr>
        <p:txBody>
          <a:bodyPr wrap="square" rtlCol="0">
            <a:spAutoFit/>
          </a:bodyPr>
          <a:lstStyle/>
          <a:p>
            <a:pPr algn="ctr"/>
            <a:r>
              <a:rPr lang="en-GB" sz="3200" dirty="0"/>
              <a:t>Crab crossing</a:t>
            </a:r>
          </a:p>
        </p:txBody>
      </p:sp>
      <p:sp>
        <p:nvSpPr>
          <p:cNvPr id="23" name="TextBox 22"/>
          <p:cNvSpPr txBox="1"/>
          <p:nvPr/>
        </p:nvSpPr>
        <p:spPr>
          <a:xfrm>
            <a:off x="8328248" y="2852937"/>
            <a:ext cx="2088232" cy="369332"/>
          </a:xfrm>
          <a:prstGeom prst="rect">
            <a:avLst/>
          </a:prstGeom>
          <a:noFill/>
        </p:spPr>
        <p:txBody>
          <a:bodyPr wrap="square" rtlCol="0">
            <a:spAutoFit/>
          </a:bodyPr>
          <a:lstStyle/>
          <a:p>
            <a:r>
              <a:rPr lang="en-GB" dirty="0"/>
              <a:t>RFD Crab cavities</a:t>
            </a:r>
          </a:p>
        </p:txBody>
      </p:sp>
      <p:cxnSp>
        <p:nvCxnSpPr>
          <p:cNvPr id="25" name="Straight Arrow Connector 24"/>
          <p:cNvCxnSpPr/>
          <p:nvPr/>
        </p:nvCxnSpPr>
        <p:spPr>
          <a:xfrm flipH="1">
            <a:off x="8400256" y="3284984"/>
            <a:ext cx="1152128" cy="15121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8688288" y="1772816"/>
            <a:ext cx="936104"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591944" y="4365104"/>
            <a:ext cx="1008112" cy="369332"/>
          </a:xfrm>
          <a:prstGeom prst="rect">
            <a:avLst/>
          </a:prstGeom>
          <a:noFill/>
        </p:spPr>
        <p:txBody>
          <a:bodyPr wrap="square" rtlCol="0">
            <a:spAutoFit/>
          </a:bodyPr>
          <a:lstStyle/>
          <a:p>
            <a:r>
              <a:rPr lang="en-GB" dirty="0"/>
              <a:t>IR</a:t>
            </a:r>
          </a:p>
        </p:txBody>
      </p:sp>
      <p:sp>
        <p:nvSpPr>
          <p:cNvPr id="3" name="Slide Number Placeholder 2"/>
          <p:cNvSpPr>
            <a:spLocks noGrp="1"/>
          </p:cNvSpPr>
          <p:nvPr>
            <p:ph type="sldNum" sz="quarter" idx="4294967295"/>
          </p:nvPr>
        </p:nvSpPr>
        <p:spPr>
          <a:xfrm>
            <a:off x="10210800" y="6537326"/>
            <a:ext cx="457200" cy="320675"/>
          </a:xfrm>
        </p:spPr>
        <p:txBody>
          <a:bodyPr/>
          <a:lstStyle/>
          <a:p>
            <a:fld id="{0FA004B2-1541-5046-B6F2-22AF56585712}" type="slidenum">
              <a:rPr lang="en-US" smtClean="0"/>
              <a:t>7</a:t>
            </a:fld>
            <a:endParaRPr lang="en-US"/>
          </a:p>
        </p:txBody>
      </p:sp>
      <p:pic>
        <p:nvPicPr>
          <p:cNvPr id="7" name="Picture 6">
            <a:extLst>
              <a:ext uri="{FF2B5EF4-FFF2-40B4-BE49-F238E27FC236}">
                <a16:creationId xmlns:a16="http://schemas.microsoft.com/office/drawing/2014/main" id="{4D68BE88-C9C8-49F6-8612-0C4F2D8990BD}"/>
              </a:ext>
            </a:extLst>
          </p:cNvPr>
          <p:cNvPicPr>
            <a:picLocks noChangeAspect="1"/>
          </p:cNvPicPr>
          <p:nvPr/>
        </p:nvPicPr>
        <p:blipFill>
          <a:blip r:embed="rId4"/>
          <a:stretch>
            <a:fillRect/>
          </a:stretch>
        </p:blipFill>
        <p:spPr>
          <a:xfrm>
            <a:off x="1895181" y="427508"/>
            <a:ext cx="8023031" cy="6066046"/>
          </a:xfrm>
          <a:prstGeom prst="rect">
            <a:avLst/>
          </a:prstGeom>
        </p:spPr>
      </p:pic>
      <p:sp>
        <p:nvSpPr>
          <p:cNvPr id="10" name="TextBox 9">
            <a:extLst>
              <a:ext uri="{FF2B5EF4-FFF2-40B4-BE49-F238E27FC236}">
                <a16:creationId xmlns:a16="http://schemas.microsoft.com/office/drawing/2014/main" id="{C067BA62-72EF-E099-BB9F-ED5699CD65D0}"/>
              </a:ext>
            </a:extLst>
          </p:cNvPr>
          <p:cNvSpPr txBox="1"/>
          <p:nvPr/>
        </p:nvSpPr>
        <p:spPr>
          <a:xfrm>
            <a:off x="4985845" y="3563007"/>
            <a:ext cx="634562" cy="369332"/>
          </a:xfrm>
          <a:prstGeom prst="rect">
            <a:avLst/>
          </a:prstGeom>
          <a:noFill/>
        </p:spPr>
        <p:txBody>
          <a:bodyPr wrap="square" rtlCol="0">
            <a:spAutoFit/>
          </a:bodyPr>
          <a:lstStyle/>
          <a:p>
            <a:r>
              <a:rPr lang="en-US" dirty="0"/>
              <a:t>fb</a:t>
            </a:r>
            <a:r>
              <a:rPr lang="en-US" baseline="30000" dirty="0"/>
              <a:t>-1</a:t>
            </a:r>
            <a:endParaRPr lang="en-GB" baseline="30000" dirty="0"/>
          </a:p>
        </p:txBody>
      </p:sp>
    </p:spTree>
    <p:extLst>
      <p:ext uri="{BB962C8B-B14F-4D97-AF65-F5344CB8AC3E}">
        <p14:creationId xmlns:p14="http://schemas.microsoft.com/office/powerpoint/2010/main" val="327800965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4" nodeType="clickEffect">
                                  <p:stCondLst>
                                    <p:cond delay="0"/>
                                  </p:stCondLst>
                                  <p:childTnLst>
                                    <p:animMotion origin="layout" path="M -3.54167E-6 3.33333E-6 L 0.1224 -0.17176 " pathEditMode="relative" rAng="0" ptsTypes="AA">
                                      <p:cBhvr>
                                        <p:cTn id="6" dur="2000" fill="hold"/>
                                        <p:tgtEl>
                                          <p:spTgt spid="8"/>
                                        </p:tgtEl>
                                        <p:attrNameLst>
                                          <p:attrName>ppt_x</p:attrName>
                                          <p:attrName>ppt_y</p:attrName>
                                        </p:attrNameLst>
                                      </p:cBhvr>
                                      <p:rCtr x="6029" y="-8287"/>
                                    </p:animMotion>
                                  </p:childTnLst>
                                </p:cTn>
                              </p:par>
                              <p:par>
                                <p:cTn id="7" presetID="56" presetClass="path" presetSubtype="0" accel="50000" decel="50000" fill="hold" grpId="4" nodeType="withEffect">
                                  <p:stCondLst>
                                    <p:cond delay="0"/>
                                  </p:stCondLst>
                                  <p:childTnLst>
                                    <p:animMotion origin="layout" path="M 4.16667E-7 3.7037E-7 L -0.12149 -0.16134 " pathEditMode="relative" rAng="0" ptsTypes="AA">
                                      <p:cBhvr>
                                        <p:cTn id="8" dur="2000" fill="hold"/>
                                        <p:tgtEl>
                                          <p:spTgt spid="9"/>
                                        </p:tgtEl>
                                        <p:attrNameLst>
                                          <p:attrName>ppt_x</p:attrName>
                                          <p:attrName>ppt_y</p:attrName>
                                        </p:attrNameLst>
                                      </p:cBhvr>
                                      <p:rCtr x="-6471" y="-9097"/>
                                    </p:animMotion>
                                  </p:childTnLst>
                                </p:cTn>
                              </p:par>
                            </p:childTnLst>
                          </p:cTn>
                        </p:par>
                      </p:childTnLst>
                    </p:cTn>
                  </p:par>
                  <p:par>
                    <p:cTn id="9" fill="hold">
                      <p:stCondLst>
                        <p:cond delay="indefinite"/>
                      </p:stCondLst>
                      <p:childTnLst>
                        <p:par>
                          <p:cTn id="10" fill="hold">
                            <p:stCondLst>
                              <p:cond delay="0"/>
                            </p:stCondLst>
                            <p:childTnLst>
                              <p:par>
                                <p:cTn id="11" presetID="56" presetClass="path" presetSubtype="0" accel="50000" decel="50000" fill="hold" grpId="0" nodeType="clickEffect">
                                  <p:stCondLst>
                                    <p:cond delay="0"/>
                                  </p:stCondLst>
                                  <p:childTnLst>
                                    <p:animMotion origin="layout" path="M 0.1224 -0.17176 L 0.29089 -0.4132 " pathEditMode="relative" rAng="0" ptsTypes="AA">
                                      <p:cBhvr>
                                        <p:cTn id="12" dur="2000" fill="hold"/>
                                        <p:tgtEl>
                                          <p:spTgt spid="8"/>
                                        </p:tgtEl>
                                        <p:attrNameLst>
                                          <p:attrName>ppt_x</p:attrName>
                                          <p:attrName>ppt_y</p:attrName>
                                        </p:attrNameLst>
                                      </p:cBhvr>
                                      <p:rCtr x="8424" y="-12083"/>
                                    </p:animMotion>
                                  </p:childTnLst>
                                </p:cTn>
                              </p:par>
                              <p:par>
                                <p:cTn id="13" presetID="56" presetClass="path" presetSubtype="0" accel="50000" decel="50000" fill="hold" grpId="0" nodeType="withEffect">
                                  <p:stCondLst>
                                    <p:cond delay="0"/>
                                  </p:stCondLst>
                                  <p:childTnLst>
                                    <p:animMotion origin="layout" path="M -0.12148 -0.16134 L -0.29414 -0.41366 " pathEditMode="relative" rAng="0" ptsTypes="AA">
                                      <p:cBhvr>
                                        <p:cTn id="14" dur="2000" fill="hold"/>
                                        <p:tgtEl>
                                          <p:spTgt spid="9"/>
                                        </p:tgtEl>
                                        <p:attrNameLst>
                                          <p:attrName>ppt_x</p:attrName>
                                          <p:attrName>ppt_y</p:attrName>
                                        </p:attrNameLst>
                                      </p:cBhvr>
                                      <p:rCtr x="-8411" y="-12338"/>
                                    </p:animMotion>
                                  </p:childTnLst>
                                </p:cTn>
                              </p:par>
                              <p:par>
                                <p:cTn id="15" presetID="8" presetClass="emph" presetSubtype="0" fill="hold" grpId="1" nodeType="withEffect">
                                  <p:stCondLst>
                                    <p:cond delay="0"/>
                                  </p:stCondLst>
                                  <p:childTnLst>
                                    <p:animRot by="2340000">
                                      <p:cBhvr>
                                        <p:cTn id="16" dur="2000" fill="hold"/>
                                        <p:tgtEl>
                                          <p:spTgt spid="8"/>
                                        </p:tgtEl>
                                        <p:attrNameLst>
                                          <p:attrName>r</p:attrName>
                                        </p:attrNameLst>
                                      </p:cBhvr>
                                    </p:animRot>
                                  </p:childTnLst>
                                </p:cTn>
                              </p:par>
                              <p:par>
                                <p:cTn id="17" presetID="8" presetClass="emph" presetSubtype="0" fill="hold" grpId="1" nodeType="withEffect">
                                  <p:stCondLst>
                                    <p:cond delay="0"/>
                                  </p:stCondLst>
                                  <p:childTnLst>
                                    <p:animRot by="-2340000">
                                      <p:cBhvr>
                                        <p:cTn id="18" dur="2000" fill="hold"/>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path" presetSubtype="0" accel="50000" decel="50000" fill="hold" grpId="2" nodeType="clickEffect">
                                  <p:stCondLst>
                                    <p:cond delay="0"/>
                                  </p:stCondLst>
                                  <p:childTnLst>
                                    <p:animMotion origin="layout" path="M 0.29089 -0.4132 L 0.48151 -0.67755 " pathEditMode="relative" rAng="0" ptsTypes="AA">
                                      <p:cBhvr>
                                        <p:cTn id="22" dur="2000" fill="hold"/>
                                        <p:tgtEl>
                                          <p:spTgt spid="8"/>
                                        </p:tgtEl>
                                        <p:attrNameLst>
                                          <p:attrName>ppt_x</p:attrName>
                                          <p:attrName>ppt_y</p:attrName>
                                        </p:attrNameLst>
                                      </p:cBhvr>
                                      <p:rCtr x="9531" y="-13218"/>
                                    </p:animMotion>
                                  </p:childTnLst>
                                </p:cTn>
                              </p:par>
                              <p:par>
                                <p:cTn id="23" presetID="8" presetClass="emph" presetSubtype="0" fill="hold" grpId="3" nodeType="withEffect">
                                  <p:stCondLst>
                                    <p:cond delay="0"/>
                                  </p:stCondLst>
                                  <p:childTnLst>
                                    <p:animRot by="-2340000">
                                      <p:cBhvr>
                                        <p:cTn id="24" dur="2000" fill="hold"/>
                                        <p:tgtEl>
                                          <p:spTgt spid="8"/>
                                        </p:tgtEl>
                                        <p:attrNameLst>
                                          <p:attrName>r</p:attrName>
                                        </p:attrNameLst>
                                      </p:cBhvr>
                                    </p:animRot>
                                  </p:childTnLst>
                                </p:cTn>
                              </p:par>
                              <p:par>
                                <p:cTn id="25" presetID="56" presetClass="path" presetSubtype="0" accel="50000" decel="50000" fill="hold" grpId="2" nodeType="withEffect">
                                  <p:stCondLst>
                                    <p:cond delay="0"/>
                                  </p:stCondLst>
                                  <p:childTnLst>
                                    <p:animMotion origin="layout" path="M -0.29414 -0.41366 L -0.46966 -0.68287 " pathEditMode="relative" rAng="0" ptsTypes="AA">
                                      <p:cBhvr>
                                        <p:cTn id="26" dur="2000" fill="hold"/>
                                        <p:tgtEl>
                                          <p:spTgt spid="9"/>
                                        </p:tgtEl>
                                        <p:attrNameLst>
                                          <p:attrName>ppt_x</p:attrName>
                                          <p:attrName>ppt_y</p:attrName>
                                        </p:attrNameLst>
                                      </p:cBhvr>
                                      <p:rCtr x="-8776" y="-13472"/>
                                    </p:animMotion>
                                  </p:childTnLst>
                                </p:cTn>
                              </p:par>
                              <p:par>
                                <p:cTn id="27" presetID="8" presetClass="emph" presetSubtype="0" fill="hold" grpId="3" nodeType="withEffect">
                                  <p:stCondLst>
                                    <p:cond delay="0"/>
                                  </p:stCondLst>
                                  <p:childTnLst>
                                    <p:animRot by="2340000">
                                      <p:cBhvr>
                                        <p:cTn id="28" dur="2000" fill="hold"/>
                                        <p:tgtEl>
                                          <p:spTgt spid="9"/>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6" presetClass="path" presetSubtype="0" accel="50000" decel="50000" fill="hold" grpId="5" nodeType="clickEffect">
                                  <p:stCondLst>
                                    <p:cond delay="0"/>
                                  </p:stCondLst>
                                  <p:childTnLst>
                                    <p:animMotion origin="layout" path="M 0.48151 -0.67755 L 0.71589 -1.00949 " pathEditMode="relative" rAng="0" ptsTypes="AA">
                                      <p:cBhvr>
                                        <p:cTn id="32" dur="2000" fill="hold"/>
                                        <p:tgtEl>
                                          <p:spTgt spid="8"/>
                                        </p:tgtEl>
                                        <p:attrNameLst>
                                          <p:attrName>ppt_x</p:attrName>
                                          <p:attrName>ppt_y</p:attrName>
                                        </p:attrNameLst>
                                      </p:cBhvr>
                                      <p:rCtr x="11719" y="-16597"/>
                                    </p:animMotion>
                                  </p:childTnLst>
                                </p:cTn>
                              </p:par>
                              <p:par>
                                <p:cTn id="33" presetID="49" presetClass="path" presetSubtype="0" accel="50000" decel="50000" fill="hold" grpId="5" nodeType="withEffect">
                                  <p:stCondLst>
                                    <p:cond delay="0"/>
                                  </p:stCondLst>
                                  <p:childTnLst>
                                    <p:animMotion origin="layout" path="M -0.46966 -0.68287 L -0.70404 -1.00394 " pathEditMode="relative" rAng="0" ptsTypes="AA">
                                      <p:cBhvr>
                                        <p:cTn id="34" dur="2000" fill="hold"/>
                                        <p:tgtEl>
                                          <p:spTgt spid="9"/>
                                        </p:tgtEl>
                                        <p:attrNameLst>
                                          <p:attrName>ppt_x</p:attrName>
                                          <p:attrName>ppt_y</p:attrName>
                                        </p:attrNameLst>
                                      </p:cBhvr>
                                      <p:rCtr x="-11719" y="-16065"/>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8" grpId="3" animBg="1"/>
      <p:bldP spid="8" grpId="4" animBg="1"/>
      <p:bldP spid="8" grpId="5" animBg="1"/>
      <p:bldP spid="9" grpId="0" animBg="1"/>
      <p:bldP spid="9" grpId="1" animBg="1"/>
      <p:bldP spid="9" grpId="2" animBg="1"/>
      <p:bldP spid="9" grpId="3" animBg="1"/>
      <p:bldP spid="9" grpId="4" animBg="1"/>
      <p:bldP spid="9" grpId="5"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119967B7-921E-BB38-9126-92624BF92207}"/>
              </a:ext>
            </a:extLst>
          </p:cNvPr>
          <p:cNvSpPr>
            <a:spLocks noGrp="1" noChangeArrowheads="1"/>
          </p:cNvSpPr>
          <p:nvPr>
            <p:ph type="title"/>
          </p:nvPr>
        </p:nvSpPr>
        <p:spPr>
          <a:xfrm>
            <a:off x="1524000" y="333375"/>
            <a:ext cx="9144000" cy="762000"/>
          </a:xfrm>
        </p:spPr>
        <p:txBody>
          <a:bodyPr/>
          <a:lstStyle/>
          <a:p>
            <a:r>
              <a:rPr lang="en-GB" altLang="en-US" sz="4800" dirty="0">
                <a:solidFill>
                  <a:srgbClr val="C00000"/>
                </a:solidFill>
              </a:rPr>
              <a:t>Crab Cavity Development</a:t>
            </a:r>
          </a:p>
        </p:txBody>
      </p:sp>
      <p:grpSp>
        <p:nvGrpSpPr>
          <p:cNvPr id="67590" name="Group 6">
            <a:extLst>
              <a:ext uri="{FF2B5EF4-FFF2-40B4-BE49-F238E27FC236}">
                <a16:creationId xmlns:a16="http://schemas.microsoft.com/office/drawing/2014/main" id="{F290555F-7A30-02C7-7162-6745831CB837}"/>
              </a:ext>
            </a:extLst>
          </p:cNvPr>
          <p:cNvGrpSpPr>
            <a:grpSpLocks/>
          </p:cNvGrpSpPr>
          <p:nvPr/>
        </p:nvGrpSpPr>
        <p:grpSpPr bwMode="auto">
          <a:xfrm>
            <a:off x="1558925" y="1397000"/>
            <a:ext cx="8928100" cy="1409700"/>
            <a:chOff x="68" y="738"/>
            <a:chExt cx="5624" cy="888"/>
          </a:xfrm>
        </p:grpSpPr>
        <p:pic>
          <p:nvPicPr>
            <p:cNvPr id="67591" name="Picture 7">
              <a:extLst>
                <a:ext uri="{FF2B5EF4-FFF2-40B4-BE49-F238E27FC236}">
                  <a16:creationId xmlns:a16="http://schemas.microsoft.com/office/drawing/2014/main" id="{540FFB94-D8BC-15CB-28D5-1CD8DF091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 y="872"/>
              <a:ext cx="2540" cy="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2" name="AutoShape 8">
              <a:extLst>
                <a:ext uri="{FF2B5EF4-FFF2-40B4-BE49-F238E27FC236}">
                  <a16:creationId xmlns:a16="http://schemas.microsoft.com/office/drawing/2014/main" id="{127E3FFE-B6A2-09B6-659F-2725A33ED5AE}"/>
                </a:ext>
              </a:extLst>
            </p:cNvPr>
            <p:cNvSpPr>
              <a:spLocks/>
            </p:cNvSpPr>
            <p:nvPr/>
          </p:nvSpPr>
          <p:spPr bwMode="auto">
            <a:xfrm>
              <a:off x="2971" y="738"/>
              <a:ext cx="2721" cy="590"/>
            </a:xfrm>
            <a:prstGeom prst="accentBorderCallout2">
              <a:avLst>
                <a:gd name="adj1" fmla="val 12204"/>
                <a:gd name="adj2" fmla="val -1764"/>
                <a:gd name="adj3" fmla="val 12204"/>
                <a:gd name="adj4" fmla="val -6394"/>
                <a:gd name="adj5" fmla="val 58306"/>
                <a:gd name="adj6" fmla="val -18412"/>
              </a:avLst>
            </a:prstGeom>
            <a:solidFill>
              <a:srgbClr val="CCFFCC"/>
            </a:solidFill>
            <a:ln w="19050">
              <a:solidFill>
                <a:srgbClr val="66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r>
                <a:rPr lang="en-GB" altLang="en-US" sz="1200" b="1"/>
                <a:t>2005 14mR Crab System Specification Developed:</a:t>
              </a:r>
            </a:p>
            <a:p>
              <a:pPr>
                <a:spcBef>
                  <a:spcPct val="50000"/>
                </a:spcBef>
                <a:buFont typeface="Wingdings" panose="05000000000000000000" pitchFamily="2" charset="2"/>
                <a:buChar char="Ø"/>
              </a:pPr>
              <a:r>
                <a:rPr lang="en-US" altLang="en-US" sz="1200">
                  <a:solidFill>
                    <a:srgbClr val="23346C"/>
                  </a:solidFill>
                </a:rPr>
                <a:t>  0.095</a:t>
              </a:r>
              <a:r>
                <a:rPr lang="en-US" altLang="en-US" sz="1200" baseline="30000">
                  <a:solidFill>
                    <a:srgbClr val="23346C"/>
                  </a:solidFill>
                </a:rPr>
                <a:t>o</a:t>
              </a:r>
              <a:r>
                <a:rPr lang="en-US" altLang="en-US" sz="1200">
                  <a:solidFill>
                    <a:srgbClr val="23346C"/>
                  </a:solidFill>
                </a:rPr>
                <a:t> RMS relative phase stability</a:t>
              </a:r>
            </a:p>
            <a:p>
              <a:pPr>
                <a:buFont typeface="Wingdings" panose="05000000000000000000" pitchFamily="2" charset="2"/>
                <a:buChar char="Ø"/>
              </a:pPr>
              <a:r>
                <a:rPr lang="en-US" altLang="en-US" sz="1200">
                  <a:solidFill>
                    <a:srgbClr val="23346C"/>
                  </a:solidFill>
                </a:rPr>
                <a:t>  0.33 % RMS beam energy jitter</a:t>
              </a:r>
            </a:p>
            <a:p>
              <a:pPr>
                <a:buFont typeface="Wingdings" panose="05000000000000000000" pitchFamily="2" charset="2"/>
                <a:buChar char="Ø"/>
              </a:pPr>
              <a:r>
                <a:rPr lang="en-US" altLang="en-US" sz="1200">
                  <a:solidFill>
                    <a:srgbClr val="23346C"/>
                  </a:solidFill>
                </a:rPr>
                <a:t>  2.64 MV rotational field required for 1 TeV CM</a:t>
              </a:r>
            </a:p>
            <a:p>
              <a:pPr>
                <a:buFont typeface="Wingdings" panose="05000000000000000000" pitchFamily="2" charset="2"/>
                <a:buChar char="Ø"/>
              </a:pPr>
              <a:endParaRPr lang="en-GB" altLang="en-US" sz="1200">
                <a:solidFill>
                  <a:srgbClr val="23346C"/>
                </a:solidFill>
              </a:endParaRPr>
            </a:p>
          </p:txBody>
        </p:sp>
      </p:grpSp>
      <p:grpSp>
        <p:nvGrpSpPr>
          <p:cNvPr id="67593" name="Group 9">
            <a:extLst>
              <a:ext uri="{FF2B5EF4-FFF2-40B4-BE49-F238E27FC236}">
                <a16:creationId xmlns:a16="http://schemas.microsoft.com/office/drawing/2014/main" id="{B6AD817E-5E92-2F6B-38CF-7D333B7E03F0}"/>
              </a:ext>
            </a:extLst>
          </p:cNvPr>
          <p:cNvGrpSpPr>
            <a:grpSpLocks/>
          </p:cNvGrpSpPr>
          <p:nvPr/>
        </p:nvGrpSpPr>
        <p:grpSpPr bwMode="auto">
          <a:xfrm>
            <a:off x="2135189" y="2443164"/>
            <a:ext cx="8351837" cy="1042987"/>
            <a:chOff x="431" y="1397"/>
            <a:chExt cx="5261" cy="657"/>
          </a:xfrm>
        </p:grpSpPr>
        <p:pic>
          <p:nvPicPr>
            <p:cNvPr id="67594" name="Picture 10">
              <a:extLst>
                <a:ext uri="{FF2B5EF4-FFF2-40B4-BE49-F238E27FC236}">
                  <a16:creationId xmlns:a16="http://schemas.microsoft.com/office/drawing/2014/main" id="{D9CADF5D-E3F3-56AF-3017-56A07745D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 y="1585"/>
              <a:ext cx="1814" cy="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5" name="AutoShape 11">
              <a:extLst>
                <a:ext uri="{FF2B5EF4-FFF2-40B4-BE49-F238E27FC236}">
                  <a16:creationId xmlns:a16="http://schemas.microsoft.com/office/drawing/2014/main" id="{30233607-FDC5-EA7D-074D-99100DE0C25D}"/>
                </a:ext>
              </a:extLst>
            </p:cNvPr>
            <p:cNvSpPr>
              <a:spLocks/>
            </p:cNvSpPr>
            <p:nvPr/>
          </p:nvSpPr>
          <p:spPr bwMode="auto">
            <a:xfrm>
              <a:off x="2971" y="1397"/>
              <a:ext cx="2721" cy="609"/>
            </a:xfrm>
            <a:prstGeom prst="accentBorderCallout2">
              <a:avLst>
                <a:gd name="adj1" fmla="val 11824"/>
                <a:gd name="adj2" fmla="val -1764"/>
                <a:gd name="adj3" fmla="val 11824"/>
                <a:gd name="adj4" fmla="val -13380"/>
                <a:gd name="adj5" fmla="val 56486"/>
                <a:gd name="adj6" fmla="val -25028"/>
              </a:avLst>
            </a:prstGeom>
            <a:solidFill>
              <a:srgbClr val="CCECFF"/>
            </a:solidFill>
            <a:ln w="190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r>
                <a:rPr lang="en-GB" altLang="en-US" sz="1200" b="1"/>
                <a:t>2006 ILC Crab Cavity Design Developed:</a:t>
              </a:r>
            </a:p>
            <a:p>
              <a:pPr>
                <a:spcBef>
                  <a:spcPct val="50000"/>
                </a:spcBef>
                <a:buFont typeface="Wingdings" panose="05000000000000000000" pitchFamily="2" charset="2"/>
                <a:buChar char="Ø"/>
              </a:pPr>
              <a:r>
                <a:rPr lang="en-US" altLang="en-US" sz="1200">
                  <a:solidFill>
                    <a:srgbClr val="23346C"/>
                  </a:solidFill>
                </a:rPr>
                <a:t>  3.9 GHz superconducting RF cavity</a:t>
              </a:r>
            </a:p>
            <a:p>
              <a:pPr>
                <a:buFont typeface="Wingdings" panose="05000000000000000000" pitchFamily="2" charset="2"/>
                <a:buChar char="Ø"/>
              </a:pPr>
              <a:r>
                <a:rPr lang="en-US" altLang="en-US" sz="1200">
                  <a:solidFill>
                    <a:srgbClr val="23346C"/>
                  </a:solidFill>
                </a:rPr>
                <a:t>  9-cell configuration</a:t>
              </a:r>
            </a:p>
            <a:p>
              <a:pPr>
                <a:buFont typeface="Wingdings" panose="05000000000000000000" pitchFamily="2" charset="2"/>
                <a:buChar char="Ø"/>
              </a:pPr>
              <a:r>
                <a:rPr lang="en-US" altLang="en-US" sz="1200">
                  <a:solidFill>
                    <a:srgbClr val="23346C"/>
                  </a:solidFill>
                </a:rPr>
                <a:t>  Independent LOM, SOM and HOM couplers</a:t>
              </a:r>
            </a:p>
            <a:p>
              <a:pPr>
                <a:buFont typeface="Wingdings" panose="05000000000000000000" pitchFamily="2" charset="2"/>
                <a:buChar char="Ø"/>
              </a:pPr>
              <a:endParaRPr lang="en-GB" altLang="en-US" sz="1200">
                <a:solidFill>
                  <a:srgbClr val="23346C"/>
                </a:solidFill>
              </a:endParaRPr>
            </a:p>
          </p:txBody>
        </p:sp>
      </p:grpSp>
      <p:grpSp>
        <p:nvGrpSpPr>
          <p:cNvPr id="67596" name="Group 12">
            <a:extLst>
              <a:ext uri="{FF2B5EF4-FFF2-40B4-BE49-F238E27FC236}">
                <a16:creationId xmlns:a16="http://schemas.microsoft.com/office/drawing/2014/main" id="{0DAF4D2C-EC17-8453-BD1C-0AEA15DEC3FA}"/>
              </a:ext>
            </a:extLst>
          </p:cNvPr>
          <p:cNvGrpSpPr>
            <a:grpSpLocks/>
          </p:cNvGrpSpPr>
          <p:nvPr/>
        </p:nvGrpSpPr>
        <p:grpSpPr bwMode="auto">
          <a:xfrm>
            <a:off x="1990725" y="3497264"/>
            <a:ext cx="8496300" cy="1646237"/>
            <a:chOff x="340" y="2061"/>
            <a:chExt cx="5352" cy="1037"/>
          </a:xfrm>
        </p:grpSpPr>
        <p:pic>
          <p:nvPicPr>
            <p:cNvPr id="67597" name="Picture 13">
              <a:extLst>
                <a:ext uri="{FF2B5EF4-FFF2-40B4-BE49-F238E27FC236}">
                  <a16:creationId xmlns:a16="http://schemas.microsoft.com/office/drawing/2014/main" id="{29014925-F1D6-D5FC-5BBF-E733204604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 y="2274"/>
              <a:ext cx="1996" cy="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8" name="AutoShape 14">
              <a:extLst>
                <a:ext uri="{FF2B5EF4-FFF2-40B4-BE49-F238E27FC236}">
                  <a16:creationId xmlns:a16="http://schemas.microsoft.com/office/drawing/2014/main" id="{335F09FD-EBC6-6F4B-87D6-5B1E601C43E2}"/>
                </a:ext>
              </a:extLst>
            </p:cNvPr>
            <p:cNvSpPr>
              <a:spLocks/>
            </p:cNvSpPr>
            <p:nvPr/>
          </p:nvSpPr>
          <p:spPr bwMode="auto">
            <a:xfrm>
              <a:off x="2971" y="2061"/>
              <a:ext cx="2721" cy="610"/>
            </a:xfrm>
            <a:prstGeom prst="accentBorderCallout2">
              <a:avLst>
                <a:gd name="adj1" fmla="val 11806"/>
                <a:gd name="adj2" fmla="val -1764"/>
                <a:gd name="adj3" fmla="val 11806"/>
                <a:gd name="adj4" fmla="val -6431"/>
                <a:gd name="adj5" fmla="val 72296"/>
                <a:gd name="adj6" fmla="val -21204"/>
              </a:avLst>
            </a:prstGeom>
            <a:solidFill>
              <a:srgbClr val="FFFFCC"/>
            </a:solidFill>
            <a:ln w="19050">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r>
                <a:rPr lang="en-GB" altLang="en-US" sz="1200" b="1"/>
                <a:t>Jul 2007 ILC Crab Cavity Design Model Verified:</a:t>
              </a:r>
            </a:p>
            <a:p>
              <a:pPr>
                <a:spcBef>
                  <a:spcPct val="50000"/>
                </a:spcBef>
                <a:buFont typeface="Wingdings" panose="05000000000000000000" pitchFamily="2" charset="2"/>
                <a:buChar char="Ø"/>
              </a:pPr>
              <a:r>
                <a:rPr lang="en-US" altLang="en-US" sz="1200">
                  <a:solidFill>
                    <a:srgbClr val="23346C"/>
                  </a:solidFill>
                </a:rPr>
                <a:t>  Modular multi-cell aluminium model designed &amp; built</a:t>
              </a:r>
            </a:p>
            <a:p>
              <a:pPr>
                <a:buFont typeface="Wingdings" panose="05000000000000000000" pitchFamily="2" charset="2"/>
                <a:buChar char="Ø"/>
              </a:pPr>
              <a:r>
                <a:rPr lang="en-US" altLang="en-US" sz="1200">
                  <a:solidFill>
                    <a:srgbClr val="23346C"/>
                  </a:solidFill>
                </a:rPr>
                <a:t>  Bead-pull &amp; stretched wire measurements completed</a:t>
              </a:r>
            </a:p>
            <a:p>
              <a:pPr>
                <a:buFont typeface="Wingdings" panose="05000000000000000000" pitchFamily="2" charset="2"/>
                <a:buChar char="Ø"/>
              </a:pPr>
              <a:r>
                <a:rPr lang="en-US" altLang="en-US" sz="1200">
                  <a:solidFill>
                    <a:srgbClr val="23346C"/>
                  </a:solidFill>
                </a:rPr>
                <a:t>  MAFIA &amp; MWS simulation results confirmed</a:t>
              </a:r>
              <a:endParaRPr lang="en-GB" altLang="en-US" sz="1200">
                <a:solidFill>
                  <a:srgbClr val="23346C"/>
                </a:solidFill>
              </a:endParaRPr>
            </a:p>
          </p:txBody>
        </p:sp>
      </p:grpSp>
      <p:grpSp>
        <p:nvGrpSpPr>
          <p:cNvPr id="67605" name="Group 21">
            <a:extLst>
              <a:ext uri="{FF2B5EF4-FFF2-40B4-BE49-F238E27FC236}">
                <a16:creationId xmlns:a16="http://schemas.microsoft.com/office/drawing/2014/main" id="{C7A14F28-F383-140F-7D2D-8C815063A310}"/>
              </a:ext>
            </a:extLst>
          </p:cNvPr>
          <p:cNvGrpSpPr>
            <a:grpSpLocks/>
          </p:cNvGrpSpPr>
          <p:nvPr/>
        </p:nvGrpSpPr>
        <p:grpSpPr bwMode="auto">
          <a:xfrm>
            <a:off x="3863975" y="4581525"/>
            <a:ext cx="6623050" cy="2160588"/>
            <a:chOff x="1474" y="2886"/>
            <a:chExt cx="4172" cy="1361"/>
          </a:xfrm>
        </p:grpSpPr>
        <p:pic>
          <p:nvPicPr>
            <p:cNvPr id="67603" name="Picture 19">
              <a:extLst>
                <a:ext uri="{FF2B5EF4-FFF2-40B4-BE49-F238E27FC236}">
                  <a16:creationId xmlns:a16="http://schemas.microsoft.com/office/drawing/2014/main" id="{F7CA916E-51E6-72A6-714B-B1965C5789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4" y="3305"/>
              <a:ext cx="1361" cy="942"/>
            </a:xfrm>
            <a:prstGeom prst="rect">
              <a:avLst/>
            </a:prstGeom>
            <a:noFill/>
            <a:extLst>
              <a:ext uri="{909E8E84-426E-40DD-AFC4-6F175D3DCCD1}">
                <a14:hiddenFill xmlns:a14="http://schemas.microsoft.com/office/drawing/2010/main">
                  <a:solidFill>
                    <a:srgbClr val="FFFFFF"/>
                  </a:solidFill>
                </a14:hiddenFill>
              </a:ext>
            </a:extLst>
          </p:spPr>
        </p:pic>
        <p:sp>
          <p:nvSpPr>
            <p:cNvPr id="67604" name="AutoShape 20">
              <a:extLst>
                <a:ext uri="{FF2B5EF4-FFF2-40B4-BE49-F238E27FC236}">
                  <a16:creationId xmlns:a16="http://schemas.microsoft.com/office/drawing/2014/main" id="{A51593A8-7F47-3C95-720E-186B5490EB17}"/>
                </a:ext>
              </a:extLst>
            </p:cNvPr>
            <p:cNvSpPr>
              <a:spLocks/>
            </p:cNvSpPr>
            <p:nvPr/>
          </p:nvSpPr>
          <p:spPr bwMode="auto">
            <a:xfrm>
              <a:off x="2925" y="2886"/>
              <a:ext cx="2721" cy="590"/>
            </a:xfrm>
            <a:prstGeom prst="accentBorderCallout2">
              <a:avLst>
                <a:gd name="adj1" fmla="val 12204"/>
                <a:gd name="adj2" fmla="val -1764"/>
                <a:gd name="adj3" fmla="val 12204"/>
                <a:gd name="adj4" fmla="val -1949"/>
                <a:gd name="adj5" fmla="val 66440"/>
                <a:gd name="adj6" fmla="val -15361"/>
              </a:avLst>
            </a:prstGeom>
            <a:solidFill>
              <a:srgbClr val="FFCCFF"/>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r>
                <a:rPr lang="en-GB" altLang="en-US" sz="1200" b="1"/>
                <a:t>Sep 2007 Single-cell SRF Cavities Built and Verified:</a:t>
              </a:r>
            </a:p>
            <a:p>
              <a:pPr>
                <a:spcBef>
                  <a:spcPct val="50000"/>
                </a:spcBef>
                <a:buFont typeface="Wingdings" panose="05000000000000000000" pitchFamily="2" charset="2"/>
                <a:buChar char="Ø"/>
              </a:pPr>
              <a:r>
                <a:rPr lang="en-US" altLang="en-US" sz="1200">
                  <a:solidFill>
                    <a:srgbClr val="23346C"/>
                  </a:solidFill>
                </a:rPr>
                <a:t>  3 x single-cell cavities fabricated at Niowave Inc. USA</a:t>
              </a:r>
            </a:p>
            <a:p>
              <a:pPr>
                <a:buFont typeface="Wingdings" panose="05000000000000000000" pitchFamily="2" charset="2"/>
                <a:buChar char="Ø"/>
              </a:pPr>
              <a:r>
                <a:rPr lang="en-US" altLang="en-US" sz="1200">
                  <a:solidFill>
                    <a:srgbClr val="23346C"/>
                  </a:solidFill>
                </a:rPr>
                <a:t>  Vertical tests showed &gt; 7 MV/m achieved - no quench</a:t>
              </a:r>
            </a:p>
            <a:p>
              <a:pPr>
                <a:buFont typeface="Wingdings" panose="05000000000000000000" pitchFamily="2" charset="2"/>
                <a:buChar char="Ø"/>
              </a:pPr>
              <a:r>
                <a:rPr lang="en-US" altLang="en-US" sz="1200">
                  <a:solidFill>
                    <a:srgbClr val="23346C"/>
                  </a:solidFill>
                </a:rPr>
                <a:t>  Low Qo (3e8)</a:t>
              </a:r>
              <a:endParaRPr lang="en-GB" altLang="en-US" sz="1200">
                <a:solidFill>
                  <a:srgbClr val="23346C"/>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590"/>
                                        </p:tgtEl>
                                        <p:attrNameLst>
                                          <p:attrName>style.visibility</p:attrName>
                                        </p:attrNameLst>
                                      </p:cBhvr>
                                      <p:to>
                                        <p:strVal val="visible"/>
                                      </p:to>
                                    </p:set>
                                    <p:animEffect transition="in" filter="fade">
                                      <p:cBhvr>
                                        <p:cTn id="7" dur="2000"/>
                                        <p:tgtEl>
                                          <p:spTgt spid="67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7593"/>
                                        </p:tgtEl>
                                        <p:attrNameLst>
                                          <p:attrName>style.visibility</p:attrName>
                                        </p:attrNameLst>
                                      </p:cBhvr>
                                      <p:to>
                                        <p:strVal val="visible"/>
                                      </p:to>
                                    </p:set>
                                    <p:animEffect transition="in" filter="fade">
                                      <p:cBhvr>
                                        <p:cTn id="12" dur="2000"/>
                                        <p:tgtEl>
                                          <p:spTgt spid="675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7596"/>
                                        </p:tgtEl>
                                        <p:attrNameLst>
                                          <p:attrName>style.visibility</p:attrName>
                                        </p:attrNameLst>
                                      </p:cBhvr>
                                      <p:to>
                                        <p:strVal val="visible"/>
                                      </p:to>
                                    </p:set>
                                    <p:animEffect transition="in" filter="fade">
                                      <p:cBhvr>
                                        <p:cTn id="17" dur="2000"/>
                                        <p:tgtEl>
                                          <p:spTgt spid="675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7605"/>
                                        </p:tgtEl>
                                        <p:attrNameLst>
                                          <p:attrName>style.visibility</p:attrName>
                                        </p:attrNameLst>
                                      </p:cBhvr>
                                      <p:to>
                                        <p:strVal val="visible"/>
                                      </p:to>
                                    </p:set>
                                    <p:animEffect transition="in" filter="fade">
                                      <p:cBhvr>
                                        <p:cTn id="22" dur="2000"/>
                                        <p:tgtEl>
                                          <p:spTgt spid="67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F0B0-E94B-8C9F-55FA-90D12F6256C5}"/>
              </a:ext>
            </a:extLst>
          </p:cNvPr>
          <p:cNvSpPr>
            <a:spLocks noGrp="1"/>
          </p:cNvSpPr>
          <p:nvPr>
            <p:ph type="title"/>
          </p:nvPr>
        </p:nvSpPr>
        <p:spPr>
          <a:xfrm>
            <a:off x="838200" y="365125"/>
            <a:ext cx="4924097" cy="1325563"/>
          </a:xfrm>
        </p:spPr>
        <p:txBody>
          <a:bodyPr>
            <a:normAutofit/>
          </a:bodyPr>
          <a:lstStyle/>
          <a:p>
            <a:pPr algn="ctr"/>
            <a:r>
              <a:rPr lang="en-US" dirty="0">
                <a:solidFill>
                  <a:srgbClr val="C00000"/>
                </a:solidFill>
              </a:rPr>
              <a:t>First SRF cavities developed in the UK</a:t>
            </a:r>
            <a:endParaRPr lang="en-GB" dirty="0">
              <a:solidFill>
                <a:srgbClr val="C00000"/>
              </a:solidFill>
            </a:endParaRPr>
          </a:p>
        </p:txBody>
      </p:sp>
      <p:pic>
        <p:nvPicPr>
          <p:cNvPr id="3" name="Picture 5" descr="647479282a5997886942l">
            <a:extLst>
              <a:ext uri="{FF2B5EF4-FFF2-40B4-BE49-F238E27FC236}">
                <a16:creationId xmlns:a16="http://schemas.microsoft.com/office/drawing/2014/main" id="{E5898CD3-FA25-781E-E9E4-22FA574EC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579" y="1764786"/>
            <a:ext cx="547211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group of people wearing safety vests and helmets&#10;&#10;Description automatically generated">
            <a:extLst>
              <a:ext uri="{FF2B5EF4-FFF2-40B4-BE49-F238E27FC236}">
                <a16:creationId xmlns:a16="http://schemas.microsoft.com/office/drawing/2014/main" id="{EBF0F870-292E-055F-2B26-B2FCEEE9B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64" y="1978224"/>
            <a:ext cx="5582327" cy="3140059"/>
          </a:xfrm>
          <a:prstGeom prst="rect">
            <a:avLst/>
          </a:prstGeom>
        </p:spPr>
      </p:pic>
      <p:sp>
        <p:nvSpPr>
          <p:cNvPr id="4" name="Title 1">
            <a:extLst>
              <a:ext uri="{FF2B5EF4-FFF2-40B4-BE49-F238E27FC236}">
                <a16:creationId xmlns:a16="http://schemas.microsoft.com/office/drawing/2014/main" id="{A12037C7-042C-8E9C-12C4-548E037E828E}"/>
              </a:ext>
            </a:extLst>
          </p:cNvPr>
          <p:cNvSpPr txBox="1">
            <a:spLocks/>
          </p:cNvSpPr>
          <p:nvPr/>
        </p:nvSpPr>
        <p:spPr>
          <a:xfrm>
            <a:off x="5751815" y="341495"/>
            <a:ext cx="64467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C00000"/>
                </a:solidFill>
              </a:rPr>
              <a:t>First Vertical Test Cryostat (in the Tower)</a:t>
            </a:r>
            <a:endParaRPr lang="en-GB" dirty="0">
              <a:solidFill>
                <a:srgbClr val="C00000"/>
              </a:solidFill>
            </a:endParaRPr>
          </a:p>
        </p:txBody>
      </p:sp>
      <p:pic>
        <p:nvPicPr>
          <p:cNvPr id="6" name="Picture 3">
            <a:extLst>
              <a:ext uri="{FF2B5EF4-FFF2-40B4-BE49-F238E27FC236}">
                <a16:creationId xmlns:a16="http://schemas.microsoft.com/office/drawing/2014/main" id="{AC122F19-19AE-ABC3-787C-902F3F2FF3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992" y="1796317"/>
            <a:ext cx="5256429" cy="35038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A32479E-F01B-5AF0-D154-0964997FA3A2}"/>
              </a:ext>
            </a:extLst>
          </p:cNvPr>
          <p:cNvSpPr txBox="1"/>
          <p:nvPr/>
        </p:nvSpPr>
        <p:spPr>
          <a:xfrm>
            <a:off x="6586045" y="5584934"/>
            <a:ext cx="5256429" cy="646331"/>
          </a:xfrm>
          <a:prstGeom prst="rect">
            <a:avLst/>
          </a:prstGeom>
          <a:noFill/>
        </p:spPr>
        <p:txBody>
          <a:bodyPr wrap="square" rtlCol="0">
            <a:spAutoFit/>
          </a:bodyPr>
          <a:lstStyle/>
          <a:p>
            <a:r>
              <a:rPr lang="en-US" dirty="0"/>
              <a:t>The max voltage in a single 3.9 GHz cavity was low enough to operate right next to the OVC.</a:t>
            </a:r>
            <a:endParaRPr lang="en-GB" dirty="0"/>
          </a:p>
        </p:txBody>
      </p:sp>
    </p:spTree>
    <p:extLst>
      <p:ext uri="{BB962C8B-B14F-4D97-AF65-F5344CB8AC3E}">
        <p14:creationId xmlns:p14="http://schemas.microsoft.com/office/powerpoint/2010/main" val="303764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1242</Words>
  <Application>Microsoft Office PowerPoint</Application>
  <PresentationFormat>Widescreen</PresentationFormat>
  <Paragraphs>104</Paragraphs>
  <Slides>27</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Aptos</vt:lpstr>
      <vt:lpstr>Aptos Display</vt:lpstr>
      <vt:lpstr>Arial</vt:lpstr>
      <vt:lpstr>Calibri</vt:lpstr>
      <vt:lpstr>Times New Roman</vt:lpstr>
      <vt:lpstr>Wingdings</vt:lpstr>
      <vt:lpstr>Office Theme</vt:lpstr>
      <vt:lpstr>First 20 Years (From post-doc to professor): A life with crabs!</vt:lpstr>
      <vt:lpstr>Physics and Engineering  a symbiotic relationship</vt:lpstr>
      <vt:lpstr>PowerPoint Presentation</vt:lpstr>
      <vt:lpstr>Every PDRA working in accelerators in the UK in Nov 2004</vt:lpstr>
      <vt:lpstr>But the UK still had a thriving accelerator R&amp;D programme in what was then CCLRC. So I was placed in the ASTeC RF group for my first year.</vt:lpstr>
      <vt:lpstr>But I was soon joined by many others</vt:lpstr>
      <vt:lpstr>PowerPoint Presentation</vt:lpstr>
      <vt:lpstr>Crab Cavity Development</vt:lpstr>
      <vt:lpstr>First SRF cavities developed in the UK</vt:lpstr>
      <vt:lpstr>2005 Cockcroft goes to Snowmass on mass</vt:lpstr>
      <vt:lpstr>Frisbee golf, karaoke and drunken adventures</vt:lpstr>
      <vt:lpstr>PowerPoint Presentation</vt:lpstr>
      <vt:lpstr>PowerPoint Presentation</vt:lpstr>
      <vt:lpstr>Wakefield interest group</vt:lpstr>
      <vt:lpstr>2008 Crabs for LHC</vt:lpstr>
      <vt:lpstr>Lectureship -2008</vt:lpstr>
      <vt:lpstr>Mentors</vt:lpstr>
      <vt:lpstr>Carterfest</vt:lpstr>
      <vt:lpstr>Lancaster Eng Cockcroft group in 2010</vt:lpstr>
      <vt:lpstr>Back to Crabs</vt:lpstr>
      <vt:lpstr>Deflecting mode cavities</vt:lpstr>
      <vt:lpstr>Tests at CERN SM18 in  2013</vt:lpstr>
      <vt:lpstr>PowerPoint Presentation</vt:lpstr>
      <vt:lpstr>PowerPoint Presentation</vt:lpstr>
      <vt:lpstr>Medical &amp; Security Linacs</vt:lpstr>
      <vt:lpstr>(back to 2015) THz Linacs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Burt, Graeme</dc:creator>
  <cp:lastModifiedBy>Burt, Graeme</cp:lastModifiedBy>
  <cp:revision>28</cp:revision>
  <dcterms:created xsi:type="dcterms:W3CDTF">2024-07-24T23:42:04Z</dcterms:created>
  <dcterms:modified xsi:type="dcterms:W3CDTF">2024-09-19T23:57:14Z</dcterms:modified>
</cp:coreProperties>
</file>