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2" r:id="rId2"/>
  </p:sldMasterIdLst>
  <p:notesMasterIdLst>
    <p:notesMasterId r:id="rId24"/>
  </p:notesMasterIdLst>
  <p:sldIdLst>
    <p:sldId id="1310" r:id="rId3"/>
    <p:sldId id="1298" r:id="rId4"/>
    <p:sldId id="1314" r:id="rId5"/>
    <p:sldId id="1313" r:id="rId6"/>
    <p:sldId id="1312" r:id="rId7"/>
    <p:sldId id="1311" r:id="rId8"/>
    <p:sldId id="1304" r:id="rId9"/>
    <p:sldId id="1305" r:id="rId10"/>
    <p:sldId id="1300" r:id="rId11"/>
    <p:sldId id="1302" r:id="rId12"/>
    <p:sldId id="1320" r:id="rId13"/>
    <p:sldId id="1303" r:id="rId14"/>
    <p:sldId id="1317" r:id="rId15"/>
    <p:sldId id="1315" r:id="rId16"/>
    <p:sldId id="1316" r:id="rId17"/>
    <p:sldId id="1318" r:id="rId18"/>
    <p:sldId id="1319" r:id="rId19"/>
    <p:sldId id="1309" r:id="rId20"/>
    <p:sldId id="1306" r:id="rId21"/>
    <p:sldId id="1301" r:id="rId22"/>
    <p:sldId id="1299" r:id="rId23"/>
  </p:sldIdLst>
  <p:sldSz cx="12192000" cy="6858000"/>
  <p:notesSz cx="6858000" cy="9144000"/>
  <p:defaultText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3" userDrawn="1">
          <p15:clr>
            <a:srgbClr val="A4A3A4"/>
          </p15:clr>
        </p15:guide>
        <p15:guide id="2" pos="7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59D5"/>
    <a:srgbClr val="9E51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4660"/>
  </p:normalViewPr>
  <p:slideViewPr>
    <p:cSldViewPr snapToGrid="0" snapToObjects="1" showGuides="1">
      <p:cViewPr>
        <p:scale>
          <a:sx n="60" d="100"/>
          <a:sy n="60" d="100"/>
        </p:scale>
        <p:origin x="472" y="44"/>
      </p:cViewPr>
      <p:guideLst>
        <p:guide orient="horz" pos="2853"/>
        <p:guide pos="7112"/>
      </p:guideLst>
    </p:cSldViewPr>
  </p:slideViewPr>
  <p:notesTextViewPr>
    <p:cViewPr>
      <p:scale>
        <a:sx n="100" d="100"/>
        <a:sy n="100" d="100"/>
      </p:scale>
      <p:origin x="0" y="0"/>
    </p:cViewPr>
  </p:notesTextViewPr>
  <p:sorterViewPr>
    <p:cViewPr>
      <p:scale>
        <a:sx n="65" d="100"/>
        <a:sy n="65" d="100"/>
      </p:scale>
      <p:origin x="0" y="-22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9203D-590E-8740-9671-B6F8C1459E35}" type="datetimeFigureOut">
              <a:rPr lang="en-US" smtClean="0"/>
              <a:t>9/18/2024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73BE2-512E-5E48-A1E0-E060F92060D4}" type="slidenum">
              <a:rPr lang="en-US" smtClean="0"/>
              <a:t>‹#›</a:t>
            </a:fld>
            <a:endParaRPr lang="en-US"/>
          </a:p>
        </p:txBody>
      </p:sp>
    </p:spTree>
    <p:extLst>
      <p:ext uri="{BB962C8B-B14F-4D97-AF65-F5344CB8AC3E}">
        <p14:creationId xmlns:p14="http://schemas.microsoft.com/office/powerpoint/2010/main" val="621599051"/>
      </p:ext>
    </p:extLst>
  </p:cSld>
  <p:clrMap bg1="lt1" tx1="dk1" bg2="lt2" tx2="dk2" accent1="accent1" accent2="accent2" accent3="accent3" accent4="accent4" accent5="accent5" accent6="accent6" hlink="hlink" folHlink="folHlink"/>
  <p:notesStyle>
    <a:lvl1pPr marL="0" algn="l" defTabSz="457154" rtl="0" eaLnBrk="1" latinLnBrk="0" hangingPunct="1">
      <a:defRPr sz="1200" kern="1200">
        <a:solidFill>
          <a:schemeClr val="tx1"/>
        </a:solidFill>
        <a:latin typeface="+mn-lt"/>
        <a:ea typeface="+mn-ea"/>
        <a:cs typeface="+mn-cs"/>
      </a:defRPr>
    </a:lvl1pPr>
    <a:lvl2pPr marL="457154" algn="l" defTabSz="457154" rtl="0" eaLnBrk="1" latinLnBrk="0" hangingPunct="1">
      <a:defRPr sz="1200" kern="1200">
        <a:solidFill>
          <a:schemeClr val="tx1"/>
        </a:solidFill>
        <a:latin typeface="+mn-lt"/>
        <a:ea typeface="+mn-ea"/>
        <a:cs typeface="+mn-cs"/>
      </a:defRPr>
    </a:lvl2pPr>
    <a:lvl3pPr marL="914306" algn="l" defTabSz="457154" rtl="0" eaLnBrk="1" latinLnBrk="0" hangingPunct="1">
      <a:defRPr sz="1200" kern="1200">
        <a:solidFill>
          <a:schemeClr val="tx1"/>
        </a:solidFill>
        <a:latin typeface="+mn-lt"/>
        <a:ea typeface="+mn-ea"/>
        <a:cs typeface="+mn-cs"/>
      </a:defRPr>
    </a:lvl3pPr>
    <a:lvl4pPr marL="1371460" algn="l" defTabSz="457154" rtl="0" eaLnBrk="1" latinLnBrk="0" hangingPunct="1">
      <a:defRPr sz="1200" kern="1200">
        <a:solidFill>
          <a:schemeClr val="tx1"/>
        </a:solidFill>
        <a:latin typeface="+mn-lt"/>
        <a:ea typeface="+mn-ea"/>
        <a:cs typeface="+mn-cs"/>
      </a:defRPr>
    </a:lvl4pPr>
    <a:lvl5pPr marL="1828613" algn="l" defTabSz="457154" rtl="0" eaLnBrk="1" latinLnBrk="0" hangingPunct="1">
      <a:defRPr sz="1200" kern="1200">
        <a:solidFill>
          <a:schemeClr val="tx1"/>
        </a:solidFill>
        <a:latin typeface="+mn-lt"/>
        <a:ea typeface="+mn-ea"/>
        <a:cs typeface="+mn-cs"/>
      </a:defRPr>
    </a:lvl5pPr>
    <a:lvl6pPr marL="2285766" algn="l" defTabSz="457154" rtl="0" eaLnBrk="1" latinLnBrk="0" hangingPunct="1">
      <a:defRPr sz="1200" kern="1200">
        <a:solidFill>
          <a:schemeClr val="tx1"/>
        </a:solidFill>
        <a:latin typeface="+mn-lt"/>
        <a:ea typeface="+mn-ea"/>
        <a:cs typeface="+mn-cs"/>
      </a:defRPr>
    </a:lvl6pPr>
    <a:lvl7pPr marL="2742920" algn="l" defTabSz="457154" rtl="0" eaLnBrk="1" latinLnBrk="0" hangingPunct="1">
      <a:defRPr sz="1200" kern="1200">
        <a:solidFill>
          <a:schemeClr val="tx1"/>
        </a:solidFill>
        <a:latin typeface="+mn-lt"/>
        <a:ea typeface="+mn-ea"/>
        <a:cs typeface="+mn-cs"/>
      </a:defRPr>
    </a:lvl7pPr>
    <a:lvl8pPr marL="3200072" algn="l" defTabSz="457154" rtl="0" eaLnBrk="1" latinLnBrk="0" hangingPunct="1">
      <a:defRPr sz="1200" kern="1200">
        <a:solidFill>
          <a:schemeClr val="tx1"/>
        </a:solidFill>
        <a:latin typeface="+mn-lt"/>
        <a:ea typeface="+mn-ea"/>
        <a:cs typeface="+mn-cs"/>
      </a:defRPr>
    </a:lvl8pPr>
    <a:lvl9pPr marL="3657226"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9B309BD-2EF9-7947-9A45-D730E412CB55}" type="slidenum">
              <a:rPr lang="en-US"/>
              <a:pPr/>
              <a:t>19</a:t>
            </a:fld>
            <a:endParaRPr lang="en-US"/>
          </a:p>
        </p:txBody>
      </p:sp>
      <p:sp>
        <p:nvSpPr>
          <p:cNvPr id="221491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214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132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49" indent="0" algn="ctr">
              <a:buNone/>
              <a:defRPr>
                <a:solidFill>
                  <a:schemeClr val="tx1">
                    <a:tint val="75000"/>
                  </a:schemeClr>
                </a:solidFill>
              </a:defRPr>
            </a:lvl3pPr>
            <a:lvl4pPr marL="1371375" indent="0" algn="ctr">
              <a:buNone/>
              <a:defRPr>
                <a:solidFill>
                  <a:schemeClr val="tx1">
                    <a:tint val="75000"/>
                  </a:schemeClr>
                </a:solidFill>
              </a:defRPr>
            </a:lvl4pPr>
            <a:lvl5pPr marL="1828499" indent="0" algn="ctr">
              <a:buNone/>
              <a:defRPr>
                <a:solidFill>
                  <a:schemeClr val="tx1">
                    <a:tint val="75000"/>
                  </a:schemeClr>
                </a:solidFill>
              </a:defRPr>
            </a:lvl5pPr>
            <a:lvl6pPr marL="2285624" indent="0" algn="ctr">
              <a:buNone/>
              <a:defRPr>
                <a:solidFill>
                  <a:schemeClr val="tx1">
                    <a:tint val="75000"/>
                  </a:schemeClr>
                </a:solidFill>
              </a:defRPr>
            </a:lvl6pPr>
            <a:lvl7pPr marL="2742747" indent="0" algn="ctr">
              <a:buNone/>
              <a:defRPr>
                <a:solidFill>
                  <a:schemeClr val="tx1">
                    <a:tint val="75000"/>
                  </a:schemeClr>
                </a:solidFill>
              </a:defRPr>
            </a:lvl7pPr>
            <a:lvl8pPr marL="3199872" indent="0" algn="ctr">
              <a:buNone/>
              <a:defRPr>
                <a:solidFill>
                  <a:schemeClr val="tx1">
                    <a:tint val="75000"/>
                  </a:schemeClr>
                </a:solidFill>
              </a:defRPr>
            </a:lvl8pPr>
            <a:lvl9pPr marL="3656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4A1EC09-5D57-0148-9214-5B9C3F3CCD9C}" type="datetime1">
              <a:rPr lang="en-US"/>
              <a:pPr/>
              <a:t>9/18/2024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6" name="Slide Number Placeholder 5"/>
          <p:cNvSpPr>
            <a:spLocks noGrp="1"/>
          </p:cNvSpPr>
          <p:nvPr>
            <p:ph type="sldNum" sz="quarter" idx="12"/>
          </p:nvPr>
        </p:nvSpPr>
        <p:spPr/>
        <p:txBody>
          <a:bodyPr/>
          <a:lstStyle>
            <a:lvl1pPr>
              <a:defRPr/>
            </a:lvl1pPr>
          </a:lstStyle>
          <a:p>
            <a:fld id="{3D0B409B-71ED-4545-8F70-B5E5BD93E4CF}" type="slidenum">
              <a:rPr lang="en-US"/>
              <a:pPr/>
              <a:t>‹#›</a:t>
            </a:fld>
            <a:endParaRPr lang="en-US"/>
          </a:p>
        </p:txBody>
      </p:sp>
    </p:spTree>
    <p:extLst>
      <p:ext uri="{BB962C8B-B14F-4D97-AF65-F5344CB8AC3E}">
        <p14:creationId xmlns:p14="http://schemas.microsoft.com/office/powerpoint/2010/main" val="126636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83CF29A-0217-CF40-886B-D10A06BDBE7E}" type="datetime1">
              <a:rPr lang="en-US"/>
              <a:pPr/>
              <a:t>9/18/2024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6" name="Slide Number Placeholder 5"/>
          <p:cNvSpPr>
            <a:spLocks noGrp="1"/>
          </p:cNvSpPr>
          <p:nvPr>
            <p:ph type="sldNum" sz="quarter" idx="12"/>
          </p:nvPr>
        </p:nvSpPr>
        <p:spPr/>
        <p:txBody>
          <a:bodyPr/>
          <a:lstStyle>
            <a:lvl1pPr>
              <a:defRPr/>
            </a:lvl1pPr>
          </a:lstStyle>
          <a:p>
            <a:fld id="{3AD2BA5D-4627-484A-AD63-A664874D05EA}" type="slidenum">
              <a:rPr lang="en-US"/>
              <a:pPr/>
              <a:t>‹#›</a:t>
            </a:fld>
            <a:endParaRPr lang="en-US"/>
          </a:p>
        </p:txBody>
      </p:sp>
    </p:spTree>
    <p:extLst>
      <p:ext uri="{BB962C8B-B14F-4D97-AF65-F5344CB8AC3E}">
        <p14:creationId xmlns:p14="http://schemas.microsoft.com/office/powerpoint/2010/main" val="39940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BD9E546-8229-9A41-9527-8F16D378CF15}" type="datetime1">
              <a:rPr lang="en-US"/>
              <a:pPr/>
              <a:t>9/18/2024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6" name="Slide Number Placeholder 5"/>
          <p:cNvSpPr>
            <a:spLocks noGrp="1"/>
          </p:cNvSpPr>
          <p:nvPr>
            <p:ph type="sldNum" sz="quarter" idx="12"/>
          </p:nvPr>
        </p:nvSpPr>
        <p:spPr/>
        <p:txBody>
          <a:bodyPr/>
          <a:lstStyle>
            <a:lvl1pPr>
              <a:defRPr/>
            </a:lvl1pPr>
          </a:lstStyle>
          <a:p>
            <a:fld id="{9F0A9706-DAFD-E947-91F9-02A2520971A2}" type="slidenum">
              <a:rPr lang="en-US"/>
              <a:pPr/>
              <a:t>‹#›</a:t>
            </a:fld>
            <a:endParaRPr lang="en-US"/>
          </a:p>
        </p:txBody>
      </p:sp>
    </p:spTree>
    <p:extLst>
      <p:ext uri="{BB962C8B-B14F-4D97-AF65-F5344CB8AC3E}">
        <p14:creationId xmlns:p14="http://schemas.microsoft.com/office/powerpoint/2010/main" val="424559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5" y="5328761"/>
            <a:ext cx="11332308" cy="1247725"/>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4316830"/>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23683" y="817014"/>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6"/>
            <a:ext cx="12014381" cy="310883"/>
          </a:xfrm>
          <a:prstGeom prst="rect">
            <a:avLst/>
          </a:prstGeom>
        </p:spPr>
      </p:pic>
    </p:spTree>
    <p:extLst>
      <p:ext uri="{BB962C8B-B14F-4D97-AF65-F5344CB8AC3E}">
        <p14:creationId xmlns:p14="http://schemas.microsoft.com/office/powerpoint/2010/main" val="74903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6" y="971553"/>
            <a:ext cx="11563351" cy="5059363"/>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9/18/2024</a:t>
            </a:fld>
            <a:endParaRPr lang="en-US" dirty="0"/>
          </a:p>
        </p:txBody>
      </p:sp>
      <p:sp>
        <p:nvSpPr>
          <p:cNvPr id="9" name="Footer Placeholder 4"/>
          <p:cNvSpPr>
            <a:spLocks noGrp="1"/>
          </p:cNvSpPr>
          <p:nvPr>
            <p:ph type="ftr" sz="quarter" idx="3"/>
          </p:nvPr>
        </p:nvSpPr>
        <p:spPr>
          <a:xfrm>
            <a:off x="2040804" y="6504217"/>
            <a:ext cx="8349491"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732011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9" y="971551"/>
            <a:ext cx="5620511" cy="3633788"/>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9/18/2024</a:t>
            </a:fld>
            <a:endParaRPr lang="en-US" dirty="0"/>
          </a:p>
        </p:txBody>
      </p:sp>
      <p:sp>
        <p:nvSpPr>
          <p:cNvPr id="12" name="Footer Placeholder 4"/>
          <p:cNvSpPr>
            <a:spLocks noGrp="1"/>
          </p:cNvSpPr>
          <p:nvPr>
            <p:ph type="ftr" sz="quarter" idx="3"/>
          </p:nvPr>
        </p:nvSpPr>
        <p:spPr>
          <a:xfrm>
            <a:off x="2040803" y="6504217"/>
            <a:ext cx="8349491"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3"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9573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22" y="958853"/>
            <a:ext cx="7130140" cy="5022675"/>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5"/>
            <a:ext cx="900491" cy="241300"/>
          </a:xfrm>
        </p:spPr>
        <p:txBody>
          <a:bodyPr/>
          <a:lstStyle>
            <a:lvl1pPr>
              <a:defRPr sz="900" smtClean="0"/>
            </a:lvl1pPr>
          </a:lstStyle>
          <a:p>
            <a:pPr>
              <a:defRPr/>
            </a:pPr>
            <a:fld id="{09EA2773-F02A-CC43-B1C5-479A1F34EDA7}" type="datetime1">
              <a:rPr lang="en-US" smtClean="0"/>
              <a:pPr>
                <a:defRPr/>
              </a:pPr>
              <a:t>9/18/2024</a:t>
            </a:fld>
            <a:endParaRPr lang="en-US" dirty="0"/>
          </a:p>
        </p:txBody>
      </p:sp>
      <p:sp>
        <p:nvSpPr>
          <p:cNvPr id="6" name="Footer Placeholder 4"/>
          <p:cNvSpPr>
            <a:spLocks noGrp="1"/>
          </p:cNvSpPr>
          <p:nvPr>
            <p:ph type="ftr" sz="quarter" idx="17"/>
          </p:nvPr>
        </p:nvSpPr>
        <p:spPr>
          <a:xfrm>
            <a:off x="2040807" y="6504216"/>
            <a:ext cx="8349492" cy="250031"/>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626222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3"/>
            <a:ext cx="11582400" cy="3726717"/>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9/18/2024</a:t>
            </a:fld>
            <a:endParaRPr lang="en-US" dirty="0"/>
          </a:p>
        </p:txBody>
      </p:sp>
      <p:sp>
        <p:nvSpPr>
          <p:cNvPr id="9" name="Footer Placeholder 4"/>
          <p:cNvSpPr>
            <a:spLocks noGrp="1"/>
          </p:cNvSpPr>
          <p:nvPr>
            <p:ph type="ftr" sz="quarter" idx="3"/>
          </p:nvPr>
        </p:nvSpPr>
        <p:spPr>
          <a:xfrm>
            <a:off x="2040804" y="6504217"/>
            <a:ext cx="8335944"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1"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578207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5"/>
            <a:ext cx="900491" cy="241300"/>
          </a:xfrm>
        </p:spPr>
        <p:txBody>
          <a:bodyPr/>
          <a:lstStyle>
            <a:lvl1pPr>
              <a:defRPr sz="900"/>
            </a:lvl1pPr>
          </a:lstStyle>
          <a:p>
            <a:pPr>
              <a:defRPr/>
            </a:pPr>
            <a:fld id="{3C7E1B65-1920-CF40-87B8-818D6517E0EA}" type="datetime1">
              <a:rPr lang="en-US" smtClean="0"/>
              <a:pPr>
                <a:defRPr/>
              </a:pPr>
              <a:t>9/18/2024</a:t>
            </a:fld>
            <a:endParaRPr lang="en-US" dirty="0"/>
          </a:p>
        </p:txBody>
      </p:sp>
      <p:sp>
        <p:nvSpPr>
          <p:cNvPr id="4" name="Footer Placeholder 3"/>
          <p:cNvSpPr>
            <a:spLocks noGrp="1"/>
          </p:cNvSpPr>
          <p:nvPr>
            <p:ph type="ftr" sz="quarter" idx="11"/>
          </p:nvPr>
        </p:nvSpPr>
        <p:spPr>
          <a:xfrm>
            <a:off x="2040809" y="6504217"/>
            <a:ext cx="8347199" cy="242873"/>
          </a:xfrm>
        </p:spPr>
        <p:txBody>
          <a:bodyPr/>
          <a:lstStyle>
            <a:lvl1pPr>
              <a:defRPr sz="900"/>
            </a:lvl1pPr>
          </a:lstStyle>
          <a:p>
            <a:pPr>
              <a:defRPr/>
            </a:pPr>
            <a:r>
              <a:rPr lang="en-US"/>
              <a:t>Presenter | Presentation Title or Meeting Title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2"/>
            <a:ext cx="11567584" cy="580292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767842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9/18/2024</a:t>
            </a:fld>
            <a:endParaRPr lang="en-US" dirty="0"/>
          </a:p>
        </p:txBody>
      </p:sp>
      <p:sp>
        <p:nvSpPr>
          <p:cNvPr id="4" name="Footer Placeholder 3"/>
          <p:cNvSpPr>
            <a:spLocks noGrp="1"/>
          </p:cNvSpPr>
          <p:nvPr>
            <p:ph type="ftr" sz="quarter" idx="11"/>
          </p:nvPr>
        </p:nvSpPr>
        <p:spPr>
          <a:xfrm>
            <a:off x="2040804" y="6504217"/>
            <a:ext cx="8363037"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5187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966A0CE-C8A1-544F-B04E-A51F685580A1}" type="datetime1">
              <a:rPr lang="en-US"/>
              <a:pPr/>
              <a:t>9/18/2024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6" name="Slide Number Placeholder 5"/>
          <p:cNvSpPr>
            <a:spLocks noGrp="1"/>
          </p:cNvSpPr>
          <p:nvPr>
            <p:ph type="sldNum" sz="quarter" idx="12"/>
          </p:nvPr>
        </p:nvSpPr>
        <p:spPr/>
        <p:txBody>
          <a:bodyPr/>
          <a:lstStyle>
            <a:lvl1pPr>
              <a:defRPr/>
            </a:lvl1pPr>
          </a:lstStyle>
          <a:p>
            <a:fld id="{C6F987D3-C84C-1B43-ACDC-64E0C8D0B1E8}" type="slidenum">
              <a:rPr lang="en-US"/>
              <a:pPr/>
              <a:t>‹#›</a:t>
            </a:fld>
            <a:endParaRPr lang="en-US"/>
          </a:p>
        </p:txBody>
      </p:sp>
    </p:spTree>
    <p:extLst>
      <p:ext uri="{BB962C8B-B14F-4D97-AF65-F5344CB8AC3E}">
        <p14:creationId xmlns:p14="http://schemas.microsoft.com/office/powerpoint/2010/main" val="192466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49" indent="0">
              <a:buNone/>
              <a:defRPr sz="1600">
                <a:solidFill>
                  <a:schemeClr val="tx1">
                    <a:tint val="75000"/>
                  </a:schemeClr>
                </a:solidFill>
              </a:defRPr>
            </a:lvl3pPr>
            <a:lvl4pPr marL="1371375" indent="0">
              <a:buNone/>
              <a:defRPr sz="1400">
                <a:solidFill>
                  <a:schemeClr val="tx1">
                    <a:tint val="75000"/>
                  </a:schemeClr>
                </a:solidFill>
              </a:defRPr>
            </a:lvl4pPr>
            <a:lvl5pPr marL="1828499" indent="0">
              <a:buNone/>
              <a:defRPr sz="1400">
                <a:solidFill>
                  <a:schemeClr val="tx1">
                    <a:tint val="75000"/>
                  </a:schemeClr>
                </a:solidFill>
              </a:defRPr>
            </a:lvl5pPr>
            <a:lvl6pPr marL="2285624" indent="0">
              <a:buNone/>
              <a:defRPr sz="1400">
                <a:solidFill>
                  <a:schemeClr val="tx1">
                    <a:tint val="75000"/>
                  </a:schemeClr>
                </a:solidFill>
              </a:defRPr>
            </a:lvl6pPr>
            <a:lvl7pPr marL="2742747" indent="0">
              <a:buNone/>
              <a:defRPr sz="1400">
                <a:solidFill>
                  <a:schemeClr val="tx1">
                    <a:tint val="75000"/>
                  </a:schemeClr>
                </a:solidFill>
              </a:defRPr>
            </a:lvl7pPr>
            <a:lvl8pPr marL="3199872" indent="0">
              <a:buNone/>
              <a:defRPr sz="1400">
                <a:solidFill>
                  <a:schemeClr val="tx1">
                    <a:tint val="75000"/>
                  </a:schemeClr>
                </a:solidFill>
              </a:defRPr>
            </a:lvl8pPr>
            <a:lvl9pPr marL="365699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B3E1E9B-0AC4-7C4B-9A60-E78FA7182A0F}" type="datetime1">
              <a:rPr lang="en-US"/>
              <a:pPr/>
              <a:t>9/18/2024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6" name="Slide Number Placeholder 5"/>
          <p:cNvSpPr>
            <a:spLocks noGrp="1"/>
          </p:cNvSpPr>
          <p:nvPr>
            <p:ph type="sldNum" sz="quarter" idx="12"/>
          </p:nvPr>
        </p:nvSpPr>
        <p:spPr/>
        <p:txBody>
          <a:bodyPr/>
          <a:lstStyle>
            <a:lvl1pPr>
              <a:defRPr/>
            </a:lvl1pPr>
          </a:lstStyle>
          <a:p>
            <a:fld id="{D47125CB-BABB-0647-82EC-72A42E8D8178}" type="slidenum">
              <a:rPr lang="en-US"/>
              <a:pPr/>
              <a:t>‹#›</a:t>
            </a:fld>
            <a:endParaRPr lang="en-US"/>
          </a:p>
        </p:txBody>
      </p:sp>
    </p:spTree>
    <p:extLst>
      <p:ext uri="{BB962C8B-B14F-4D97-AF65-F5344CB8AC3E}">
        <p14:creationId xmlns:p14="http://schemas.microsoft.com/office/powerpoint/2010/main" val="35552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863D38F-6AC8-324D-9691-0874C9FAF3BA}" type="datetime1">
              <a:rPr lang="en-US"/>
              <a:pPr/>
              <a:t>9/18/2024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7" name="Slide Number Placeholder 5"/>
          <p:cNvSpPr>
            <a:spLocks noGrp="1"/>
          </p:cNvSpPr>
          <p:nvPr>
            <p:ph type="sldNum" sz="quarter" idx="12"/>
          </p:nvPr>
        </p:nvSpPr>
        <p:spPr/>
        <p:txBody>
          <a:bodyPr/>
          <a:lstStyle>
            <a:lvl1pPr>
              <a:defRPr/>
            </a:lvl1pPr>
          </a:lstStyle>
          <a:p>
            <a:fld id="{01C73D13-93A6-E047-91D2-B8658A3117C6}" type="slidenum">
              <a:rPr lang="en-US"/>
              <a:pPr/>
              <a:t>‹#›</a:t>
            </a:fld>
            <a:endParaRPr lang="en-US"/>
          </a:p>
        </p:txBody>
      </p:sp>
    </p:spTree>
    <p:extLst>
      <p:ext uri="{BB962C8B-B14F-4D97-AF65-F5344CB8AC3E}">
        <p14:creationId xmlns:p14="http://schemas.microsoft.com/office/powerpoint/2010/main" val="413506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125" indent="0">
              <a:buNone/>
              <a:defRPr sz="2000" b="1"/>
            </a:lvl2pPr>
            <a:lvl3pPr marL="914249" indent="0">
              <a:buNone/>
              <a:defRPr sz="1800" b="1"/>
            </a:lvl3pPr>
            <a:lvl4pPr marL="1371375" indent="0">
              <a:buNone/>
              <a:defRPr sz="1600" b="1"/>
            </a:lvl4pPr>
            <a:lvl5pPr marL="1828499" indent="0">
              <a:buNone/>
              <a:defRPr sz="1600" b="1"/>
            </a:lvl5pPr>
            <a:lvl6pPr marL="2285624" indent="0">
              <a:buNone/>
              <a:defRPr sz="1600" b="1"/>
            </a:lvl6pPr>
            <a:lvl7pPr marL="2742747" indent="0">
              <a:buNone/>
              <a:defRPr sz="1600" b="1"/>
            </a:lvl7pPr>
            <a:lvl8pPr marL="3199872" indent="0">
              <a:buNone/>
              <a:defRPr sz="1600" b="1"/>
            </a:lvl8pPr>
            <a:lvl9pPr marL="36569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lvl1pPr>
            <a:lvl2pPr marL="457125" indent="0">
              <a:buNone/>
              <a:defRPr sz="2000" b="1"/>
            </a:lvl2pPr>
            <a:lvl3pPr marL="914249" indent="0">
              <a:buNone/>
              <a:defRPr sz="1800" b="1"/>
            </a:lvl3pPr>
            <a:lvl4pPr marL="1371375" indent="0">
              <a:buNone/>
              <a:defRPr sz="1600" b="1"/>
            </a:lvl4pPr>
            <a:lvl5pPr marL="1828499" indent="0">
              <a:buNone/>
              <a:defRPr sz="1600" b="1"/>
            </a:lvl5pPr>
            <a:lvl6pPr marL="2285624" indent="0">
              <a:buNone/>
              <a:defRPr sz="1600" b="1"/>
            </a:lvl6pPr>
            <a:lvl7pPr marL="2742747" indent="0">
              <a:buNone/>
              <a:defRPr sz="1600" b="1"/>
            </a:lvl7pPr>
            <a:lvl8pPr marL="3199872" indent="0">
              <a:buNone/>
              <a:defRPr sz="1600" b="1"/>
            </a:lvl8pPr>
            <a:lvl9pPr marL="36569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16ADEA2-47A0-204E-B720-F792905D4EF4}" type="datetime1">
              <a:rPr lang="en-US"/>
              <a:pPr/>
              <a:t>9/18/2024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9" name="Slide Number Placeholder 5"/>
          <p:cNvSpPr>
            <a:spLocks noGrp="1"/>
          </p:cNvSpPr>
          <p:nvPr>
            <p:ph type="sldNum" sz="quarter" idx="12"/>
          </p:nvPr>
        </p:nvSpPr>
        <p:spPr/>
        <p:txBody>
          <a:bodyPr/>
          <a:lstStyle>
            <a:lvl1pPr>
              <a:defRPr/>
            </a:lvl1pPr>
          </a:lstStyle>
          <a:p>
            <a:fld id="{BB4CEC79-641D-7F43-9A59-2CE59EFD254B}" type="slidenum">
              <a:rPr lang="en-US"/>
              <a:pPr/>
              <a:t>‹#›</a:t>
            </a:fld>
            <a:endParaRPr lang="en-US"/>
          </a:p>
        </p:txBody>
      </p:sp>
    </p:spTree>
    <p:extLst>
      <p:ext uri="{BB962C8B-B14F-4D97-AF65-F5344CB8AC3E}">
        <p14:creationId xmlns:p14="http://schemas.microsoft.com/office/powerpoint/2010/main" val="126522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6925DB0-E49A-184B-9EB1-ED063FE9137E}" type="datetime1">
              <a:rPr lang="en-US"/>
              <a:pPr/>
              <a:t>9/18/2024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5" name="Slide Number Placeholder 5"/>
          <p:cNvSpPr>
            <a:spLocks noGrp="1"/>
          </p:cNvSpPr>
          <p:nvPr>
            <p:ph type="sldNum" sz="quarter" idx="12"/>
          </p:nvPr>
        </p:nvSpPr>
        <p:spPr/>
        <p:txBody>
          <a:bodyPr/>
          <a:lstStyle>
            <a:lvl1pPr>
              <a:defRPr/>
            </a:lvl1pPr>
          </a:lstStyle>
          <a:p>
            <a:fld id="{6B8FC918-9776-9A4E-8537-62BB08031C7A}" type="slidenum">
              <a:rPr lang="en-US"/>
              <a:pPr/>
              <a:t>‹#›</a:t>
            </a:fld>
            <a:endParaRPr lang="en-US"/>
          </a:p>
        </p:txBody>
      </p:sp>
    </p:spTree>
    <p:extLst>
      <p:ext uri="{BB962C8B-B14F-4D97-AF65-F5344CB8AC3E}">
        <p14:creationId xmlns:p14="http://schemas.microsoft.com/office/powerpoint/2010/main" val="399766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2E40F4B-2DDA-CA4A-8AC2-CAE3AD91F362}" type="datetime1">
              <a:rPr lang="en-US"/>
              <a:pPr/>
              <a:t>9/18/2024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4" name="Slide Number Placeholder 5"/>
          <p:cNvSpPr>
            <a:spLocks noGrp="1"/>
          </p:cNvSpPr>
          <p:nvPr>
            <p:ph type="sldNum" sz="quarter" idx="12"/>
          </p:nvPr>
        </p:nvSpPr>
        <p:spPr/>
        <p:txBody>
          <a:bodyPr/>
          <a:lstStyle>
            <a:lvl1pPr>
              <a:defRPr/>
            </a:lvl1pPr>
          </a:lstStyle>
          <a:p>
            <a:fld id="{10A8421C-9C7B-D94A-8400-C3AD7BE3CD36}" type="slidenum">
              <a:rPr lang="en-US"/>
              <a:pPr/>
              <a:t>‹#›</a:t>
            </a:fld>
            <a:endParaRPr lang="en-US"/>
          </a:p>
        </p:txBody>
      </p:sp>
    </p:spTree>
    <p:extLst>
      <p:ext uri="{BB962C8B-B14F-4D97-AF65-F5344CB8AC3E}">
        <p14:creationId xmlns:p14="http://schemas.microsoft.com/office/powerpoint/2010/main" val="375061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125" indent="0">
              <a:buNone/>
              <a:defRPr sz="1200"/>
            </a:lvl2pPr>
            <a:lvl3pPr marL="914249" indent="0">
              <a:buNone/>
              <a:defRPr sz="1000"/>
            </a:lvl3pPr>
            <a:lvl4pPr marL="1371375" indent="0">
              <a:buNone/>
              <a:defRPr sz="900"/>
            </a:lvl4pPr>
            <a:lvl5pPr marL="1828499" indent="0">
              <a:buNone/>
              <a:defRPr sz="900"/>
            </a:lvl5pPr>
            <a:lvl6pPr marL="2285624" indent="0">
              <a:buNone/>
              <a:defRPr sz="900"/>
            </a:lvl6pPr>
            <a:lvl7pPr marL="2742747" indent="0">
              <a:buNone/>
              <a:defRPr sz="900"/>
            </a:lvl7pPr>
            <a:lvl8pPr marL="3199872" indent="0">
              <a:buNone/>
              <a:defRPr sz="900"/>
            </a:lvl8pPr>
            <a:lvl9pPr marL="3656997"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EE52F1C-F048-BB41-B734-0BD2EA7C47E5}" type="datetime1">
              <a:rPr lang="en-US"/>
              <a:pPr/>
              <a:t>9/18/2024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7" name="Slide Number Placeholder 5"/>
          <p:cNvSpPr>
            <a:spLocks noGrp="1"/>
          </p:cNvSpPr>
          <p:nvPr>
            <p:ph type="sldNum" sz="quarter" idx="12"/>
          </p:nvPr>
        </p:nvSpPr>
        <p:spPr/>
        <p:txBody>
          <a:bodyPr/>
          <a:lstStyle>
            <a:lvl1pPr>
              <a:defRPr/>
            </a:lvl1pPr>
          </a:lstStyle>
          <a:p>
            <a:fld id="{08F1F361-2E5D-C048-8F2C-57E10CE66266}" type="slidenum">
              <a:rPr lang="en-US"/>
              <a:pPr/>
              <a:t>‹#›</a:t>
            </a:fld>
            <a:endParaRPr lang="en-US"/>
          </a:p>
        </p:txBody>
      </p:sp>
    </p:spTree>
    <p:extLst>
      <p:ext uri="{BB962C8B-B14F-4D97-AF65-F5344CB8AC3E}">
        <p14:creationId xmlns:p14="http://schemas.microsoft.com/office/powerpoint/2010/main" val="197034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25" indent="0">
              <a:buNone/>
              <a:defRPr sz="2800"/>
            </a:lvl2pPr>
            <a:lvl3pPr marL="914249" indent="0">
              <a:buNone/>
              <a:defRPr sz="2400"/>
            </a:lvl3pPr>
            <a:lvl4pPr marL="1371375" indent="0">
              <a:buNone/>
              <a:defRPr sz="2000"/>
            </a:lvl4pPr>
            <a:lvl5pPr marL="1828499" indent="0">
              <a:buNone/>
              <a:defRPr sz="2000"/>
            </a:lvl5pPr>
            <a:lvl6pPr marL="2285624" indent="0">
              <a:buNone/>
              <a:defRPr sz="2000"/>
            </a:lvl6pPr>
            <a:lvl7pPr marL="2742747" indent="0">
              <a:buNone/>
              <a:defRPr sz="2000"/>
            </a:lvl7pPr>
            <a:lvl8pPr marL="3199872" indent="0">
              <a:buNone/>
              <a:defRPr sz="2000"/>
            </a:lvl8pPr>
            <a:lvl9pPr marL="3656997" indent="0">
              <a:buNone/>
              <a:defRPr sz="2000"/>
            </a:lvl9pPr>
          </a:lstStyle>
          <a:p>
            <a:pPr lvl="0"/>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25" indent="0">
              <a:buNone/>
              <a:defRPr sz="1200"/>
            </a:lvl2pPr>
            <a:lvl3pPr marL="914249" indent="0">
              <a:buNone/>
              <a:defRPr sz="1000"/>
            </a:lvl3pPr>
            <a:lvl4pPr marL="1371375" indent="0">
              <a:buNone/>
              <a:defRPr sz="900"/>
            </a:lvl4pPr>
            <a:lvl5pPr marL="1828499" indent="0">
              <a:buNone/>
              <a:defRPr sz="900"/>
            </a:lvl5pPr>
            <a:lvl6pPr marL="2285624" indent="0">
              <a:buNone/>
              <a:defRPr sz="900"/>
            </a:lvl6pPr>
            <a:lvl7pPr marL="2742747" indent="0">
              <a:buNone/>
              <a:defRPr sz="900"/>
            </a:lvl7pPr>
            <a:lvl8pPr marL="3199872" indent="0">
              <a:buNone/>
              <a:defRPr sz="900"/>
            </a:lvl8pPr>
            <a:lvl9pPr marL="3656997"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DF30558-FA6E-3442-8BC9-AB69C5CAA755}" type="datetime1">
              <a:rPr lang="en-US"/>
              <a:pPr/>
              <a:t>9/18/2024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7" name="Slide Number Placeholder 5"/>
          <p:cNvSpPr>
            <a:spLocks noGrp="1"/>
          </p:cNvSpPr>
          <p:nvPr>
            <p:ph type="sldNum" sz="quarter" idx="12"/>
          </p:nvPr>
        </p:nvSpPr>
        <p:spPr/>
        <p:txBody>
          <a:bodyPr/>
          <a:lstStyle>
            <a:lvl1pPr>
              <a:defRPr/>
            </a:lvl1pPr>
          </a:lstStyle>
          <a:p>
            <a:fld id="{66100809-5D5C-EB40-BE60-0EB044B2B1F2}" type="slidenum">
              <a:rPr lang="en-US"/>
              <a:pPr/>
              <a:t>‹#›</a:t>
            </a:fld>
            <a:endParaRPr lang="en-US"/>
          </a:p>
        </p:txBody>
      </p:sp>
    </p:spTree>
    <p:extLst>
      <p:ext uri="{BB962C8B-B14F-4D97-AF65-F5344CB8AC3E}">
        <p14:creationId xmlns:p14="http://schemas.microsoft.com/office/powerpoint/2010/main" val="60658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769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914400"/>
            <a:ext cx="109728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3" rIns="91424"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24" tIns="45713" rIns="91424" bIns="45713" numCol="1" anchor="ctr" anchorCtr="0" compatLnSpc="1">
            <a:prstTxWarp prst="textNoShape">
              <a:avLst/>
            </a:prstTxWarp>
          </a:bodyPr>
          <a:lstStyle>
            <a:lvl1pPr>
              <a:defRPr sz="1200">
                <a:solidFill>
                  <a:srgbClr val="898989"/>
                </a:solidFill>
                <a:latin typeface="Calibri" charset="0"/>
              </a:defRPr>
            </a:lvl1pPr>
          </a:lstStyle>
          <a:p>
            <a:pPr defTabSz="455567" fontAlgn="base">
              <a:spcBef>
                <a:spcPct val="0"/>
              </a:spcBef>
              <a:spcAft>
                <a:spcPct val="0"/>
              </a:spcAft>
            </a:pPr>
            <a:fld id="{77A56C44-FC79-9E42-A425-C64F78F2D381}" type="datetime1">
              <a:rPr lang="en-US" smtClean="0">
                <a:ea typeface="ＭＳ Ｐゴシック" charset="0"/>
                <a:cs typeface="ＭＳ Ｐゴシック" charset="0"/>
              </a:rPr>
              <a:pPr defTabSz="455567" fontAlgn="base">
                <a:spcBef>
                  <a:spcPct val="0"/>
                </a:spcBef>
                <a:spcAft>
                  <a:spcPct val="0"/>
                </a:spcAft>
              </a:pPr>
              <a:t>9/18/2024</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wrap="square" lIns="91424" tIns="45713" rIns="91424" bIns="45713" numCol="1" anchor="ctr" anchorCtr="0" compatLnSpc="1">
            <a:prstTxWarp prst="textNoShape">
              <a:avLst/>
            </a:prstTxWarp>
          </a:bodyPr>
          <a:lstStyle>
            <a:lvl1pPr algn="ctr" defTabSz="457125">
              <a:defRPr sz="1200">
                <a:solidFill>
                  <a:schemeClr val="tx1"/>
                </a:solidFill>
                <a:latin typeface="Calibri" pitchFamily="-106" charset="0"/>
                <a:ea typeface="ＭＳ Ｐゴシック" pitchFamily="-106" charset="-128"/>
                <a:cs typeface="ＭＳ Ｐゴシック" pitchFamily="-106" charset="-128"/>
              </a:defRPr>
            </a:lvl1pPr>
          </a:lstStyle>
          <a:p>
            <a:pPr fontAlgn="base">
              <a:spcBef>
                <a:spcPct val="0"/>
              </a:spcBef>
              <a:spcAft>
                <a:spcPct val="0"/>
              </a:spcAft>
              <a:defRPr/>
            </a:pPr>
            <a:r>
              <a:rPr lang="en-US" dirty="0">
                <a:solidFill>
                  <a:prstClr val="black"/>
                </a:solidFill>
              </a:rPr>
              <a:t>Aaron S. Chou, Fermilab</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24" tIns="45713" rIns="91424" bIns="45713" numCol="1" anchor="ctr" anchorCtr="0" compatLnSpc="1">
            <a:prstTxWarp prst="textNoShape">
              <a:avLst/>
            </a:prstTxWarp>
          </a:bodyPr>
          <a:lstStyle>
            <a:lvl1pPr algn="r">
              <a:defRPr sz="1200">
                <a:solidFill>
                  <a:srgbClr val="898989"/>
                </a:solidFill>
                <a:latin typeface="Calibri" charset="0"/>
              </a:defRPr>
            </a:lvl1pPr>
          </a:lstStyle>
          <a:p>
            <a:pPr defTabSz="455567" fontAlgn="base">
              <a:spcBef>
                <a:spcPct val="0"/>
              </a:spcBef>
              <a:spcAft>
                <a:spcPct val="0"/>
              </a:spcAft>
            </a:pPr>
            <a:fld id="{1DA55670-9CE0-2F44-8417-EAFC0E09788B}" type="slidenum">
              <a:rPr lang="en-US" smtClean="0">
                <a:ea typeface="ＭＳ Ｐゴシック" charset="0"/>
                <a:cs typeface="ＭＳ Ｐゴシック" charset="0"/>
              </a:rPr>
              <a:pPr defTabSz="455567" fontAlgn="base">
                <a:spcBef>
                  <a:spcPct val="0"/>
                </a:spcBef>
                <a:spcAft>
                  <a:spcPct val="0"/>
                </a:spcAft>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001840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p:titleStyle>
    <p:bodyStyle>
      <a:lvl1pPr marL="341278" indent="-341278" algn="l" defTabSz="455567"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ＭＳ Ｐゴシック" pitchFamily="-106" charset="-128"/>
        </a:defRPr>
      </a:lvl1pPr>
      <a:lvl2pPr marL="741287" indent="-284135" algn="l" defTabSz="455567"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2pPr>
      <a:lvl3pPr marL="1141297" indent="-226990" algn="l" defTabSz="455567"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3pPr>
      <a:lvl4pPr marL="1598449" indent="-226990" algn="l" defTabSz="455567"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5603" indent="-226990" algn="l" defTabSz="455567"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185" indent="-228562" algn="l" defTabSz="457125" rtl="0" eaLnBrk="1" latinLnBrk="0" hangingPunct="1">
        <a:spcBef>
          <a:spcPct val="20000"/>
        </a:spcBef>
        <a:buFont typeface="Arial"/>
        <a:buChar char="•"/>
        <a:defRPr sz="2000" kern="1200">
          <a:solidFill>
            <a:schemeClr val="tx1"/>
          </a:solidFill>
          <a:latin typeface="+mn-lt"/>
          <a:ea typeface="+mn-ea"/>
          <a:cs typeface="+mn-cs"/>
        </a:defRPr>
      </a:lvl6pPr>
      <a:lvl7pPr marL="2971310" indent="-228562" algn="l" defTabSz="457125" rtl="0" eaLnBrk="1" latinLnBrk="0" hangingPunct="1">
        <a:spcBef>
          <a:spcPct val="20000"/>
        </a:spcBef>
        <a:buFont typeface="Arial"/>
        <a:buChar char="•"/>
        <a:defRPr sz="2000" kern="1200">
          <a:solidFill>
            <a:schemeClr val="tx1"/>
          </a:solidFill>
          <a:latin typeface="+mn-lt"/>
          <a:ea typeface="+mn-ea"/>
          <a:cs typeface="+mn-cs"/>
        </a:defRPr>
      </a:lvl7pPr>
      <a:lvl8pPr marL="3428434" indent="-228562" algn="l" defTabSz="457125" rtl="0" eaLnBrk="1" latinLnBrk="0" hangingPunct="1">
        <a:spcBef>
          <a:spcPct val="20000"/>
        </a:spcBef>
        <a:buFont typeface="Arial"/>
        <a:buChar char="•"/>
        <a:defRPr sz="2000" kern="1200">
          <a:solidFill>
            <a:schemeClr val="tx1"/>
          </a:solidFill>
          <a:latin typeface="+mn-lt"/>
          <a:ea typeface="+mn-ea"/>
          <a:cs typeface="+mn-cs"/>
        </a:defRPr>
      </a:lvl8pPr>
      <a:lvl9pPr marL="3885559" indent="-228562" algn="l" defTabSz="45712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5" rtl="0" eaLnBrk="1" latinLnBrk="0" hangingPunct="1">
        <a:defRPr sz="1800" kern="1200">
          <a:solidFill>
            <a:schemeClr val="tx1"/>
          </a:solidFill>
          <a:latin typeface="+mn-lt"/>
          <a:ea typeface="+mn-ea"/>
          <a:cs typeface="+mn-cs"/>
        </a:defRPr>
      </a:lvl1pPr>
      <a:lvl2pPr marL="457125" algn="l" defTabSz="457125" rtl="0" eaLnBrk="1" latinLnBrk="0" hangingPunct="1">
        <a:defRPr sz="1800" kern="1200">
          <a:solidFill>
            <a:schemeClr val="tx1"/>
          </a:solidFill>
          <a:latin typeface="+mn-lt"/>
          <a:ea typeface="+mn-ea"/>
          <a:cs typeface="+mn-cs"/>
        </a:defRPr>
      </a:lvl2pPr>
      <a:lvl3pPr marL="914249" algn="l" defTabSz="457125" rtl="0" eaLnBrk="1" latinLnBrk="0" hangingPunct="1">
        <a:defRPr sz="1800" kern="1200">
          <a:solidFill>
            <a:schemeClr val="tx1"/>
          </a:solidFill>
          <a:latin typeface="+mn-lt"/>
          <a:ea typeface="+mn-ea"/>
          <a:cs typeface="+mn-cs"/>
        </a:defRPr>
      </a:lvl3pPr>
      <a:lvl4pPr marL="1371375" algn="l" defTabSz="457125" rtl="0" eaLnBrk="1" latinLnBrk="0" hangingPunct="1">
        <a:defRPr sz="1800" kern="1200">
          <a:solidFill>
            <a:schemeClr val="tx1"/>
          </a:solidFill>
          <a:latin typeface="+mn-lt"/>
          <a:ea typeface="+mn-ea"/>
          <a:cs typeface="+mn-cs"/>
        </a:defRPr>
      </a:lvl4pPr>
      <a:lvl5pPr marL="1828499" algn="l" defTabSz="457125" rtl="0" eaLnBrk="1" latinLnBrk="0" hangingPunct="1">
        <a:defRPr sz="1800" kern="1200">
          <a:solidFill>
            <a:schemeClr val="tx1"/>
          </a:solidFill>
          <a:latin typeface="+mn-lt"/>
          <a:ea typeface="+mn-ea"/>
          <a:cs typeface="+mn-cs"/>
        </a:defRPr>
      </a:lvl5pPr>
      <a:lvl6pPr marL="2285624" algn="l" defTabSz="457125" rtl="0" eaLnBrk="1" latinLnBrk="0" hangingPunct="1">
        <a:defRPr sz="1800" kern="1200">
          <a:solidFill>
            <a:schemeClr val="tx1"/>
          </a:solidFill>
          <a:latin typeface="+mn-lt"/>
          <a:ea typeface="+mn-ea"/>
          <a:cs typeface="+mn-cs"/>
        </a:defRPr>
      </a:lvl6pPr>
      <a:lvl7pPr marL="2742747" algn="l" defTabSz="457125" rtl="0" eaLnBrk="1" latinLnBrk="0" hangingPunct="1">
        <a:defRPr sz="1800" kern="1200">
          <a:solidFill>
            <a:schemeClr val="tx1"/>
          </a:solidFill>
          <a:latin typeface="+mn-lt"/>
          <a:ea typeface="+mn-ea"/>
          <a:cs typeface="+mn-cs"/>
        </a:defRPr>
      </a:lvl7pPr>
      <a:lvl8pPr marL="3199872" algn="l" defTabSz="457125" rtl="0" eaLnBrk="1" latinLnBrk="0" hangingPunct="1">
        <a:defRPr sz="1800" kern="1200">
          <a:solidFill>
            <a:schemeClr val="tx1"/>
          </a:solidFill>
          <a:latin typeface="+mn-lt"/>
          <a:ea typeface="+mn-ea"/>
          <a:cs typeface="+mn-cs"/>
        </a:defRPr>
      </a:lvl8pPr>
      <a:lvl9pPr marL="3656997" algn="l" defTabSz="45712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9/18/2024</a:t>
            </a:fld>
            <a:endParaRPr lang="en-US" dirty="0"/>
          </a:p>
        </p:txBody>
      </p:sp>
      <p:sp>
        <p:nvSpPr>
          <p:cNvPr id="15" name="Footer Placeholder 4"/>
          <p:cNvSpPr>
            <a:spLocks noGrp="1"/>
          </p:cNvSpPr>
          <p:nvPr>
            <p:ph type="ftr" sz="quarter" idx="3"/>
          </p:nvPr>
        </p:nvSpPr>
        <p:spPr>
          <a:xfrm>
            <a:off x="2040809" y="6504217"/>
            <a:ext cx="8347199"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6"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23"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25" name="Group 24"/>
          <p:cNvGrpSpPr>
            <a:grpSpLocks noChangeAspect="1"/>
          </p:cNvGrpSpPr>
          <p:nvPr userDrawn="1"/>
        </p:nvGrpSpPr>
        <p:grpSpPr>
          <a:xfrm>
            <a:off x="287867" y="6227811"/>
            <a:ext cx="11599333" cy="269849"/>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4385543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C7A703-9FB8-CE0B-0D77-AF3EAC8755AB}"/>
              </a:ext>
            </a:extLst>
          </p:cNvPr>
          <p:cNvPicPr>
            <a:picLocks noChangeAspect="1"/>
          </p:cNvPicPr>
          <p:nvPr/>
        </p:nvPicPr>
        <p:blipFill>
          <a:blip r:embed="rId2"/>
          <a:stretch>
            <a:fillRect/>
          </a:stretch>
        </p:blipFill>
        <p:spPr>
          <a:xfrm>
            <a:off x="3785191" y="1654210"/>
            <a:ext cx="4979576" cy="3313682"/>
          </a:xfrm>
          <a:prstGeom prst="rect">
            <a:avLst/>
          </a:prstGeom>
        </p:spPr>
      </p:pic>
      <p:sp>
        <p:nvSpPr>
          <p:cNvPr id="5" name="Rectangle 2">
            <a:extLst>
              <a:ext uri="{FF2B5EF4-FFF2-40B4-BE49-F238E27FC236}">
                <a16:creationId xmlns:a16="http://schemas.microsoft.com/office/drawing/2014/main" id="{0946ACD9-5BAB-19FE-6A4F-374ED2848E5E}"/>
              </a:ext>
            </a:extLst>
          </p:cNvPr>
          <p:cNvSpPr txBox="1">
            <a:spLocks noChangeArrowheads="1"/>
          </p:cNvSpPr>
          <p:nvPr/>
        </p:nvSpPr>
        <p:spPr bwMode="auto">
          <a:xfrm rot="10800000" flipV="1">
            <a:off x="476693" y="189277"/>
            <a:ext cx="11238614" cy="145995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CI-Fest (2004-2024)</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Twenty Years of the Cockcroft Institute</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6" name="Rectangle 2">
            <a:extLst>
              <a:ext uri="{FF2B5EF4-FFF2-40B4-BE49-F238E27FC236}">
                <a16:creationId xmlns:a16="http://schemas.microsoft.com/office/drawing/2014/main" id="{472AF04F-3ECE-7DEA-97F7-F0DC888E4EBF}"/>
              </a:ext>
            </a:extLst>
          </p:cNvPr>
          <p:cNvSpPr txBox="1">
            <a:spLocks noChangeArrowheads="1"/>
          </p:cNvSpPr>
          <p:nvPr/>
        </p:nvSpPr>
        <p:spPr bwMode="auto">
          <a:xfrm rot="10800000" flipV="1">
            <a:off x="629093" y="4967892"/>
            <a:ext cx="11238614" cy="145995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0070C0"/>
                </a:solidFill>
                <a:latin typeface="Times New Roman" panose="02020603050405020304" pitchFamily="18" charset="0"/>
                <a:cs typeface="Times New Roman" panose="02020603050405020304" pitchFamily="18" charset="0"/>
              </a:rPr>
              <a:t>Swapan Chattopadhyay</a:t>
            </a: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106" charset="-128"/>
                <a:cs typeface="Times New Roman" panose="02020603050405020304" pitchFamily="18" charset="0"/>
              </a:rPr>
              <a:t>Inaugural Director/Sir John Cockcroft Chair of Physics</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0070C0"/>
                </a:solidFill>
                <a:latin typeface="Times New Roman" panose="02020603050405020304" pitchFamily="18" charset="0"/>
                <a:cs typeface="Times New Roman" panose="02020603050405020304" pitchFamily="18" charset="0"/>
              </a:rPr>
              <a:t>(2007 – 2014)</a:t>
            </a:r>
            <a:endParaRPr kumimoji="0" lang="en-US" altLang="en-US" sz="3200" b="1"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0070C0"/>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Tree>
    <p:extLst>
      <p:ext uri="{BB962C8B-B14F-4D97-AF65-F5344CB8AC3E}">
        <p14:creationId xmlns:p14="http://schemas.microsoft.com/office/powerpoint/2010/main" val="156786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10</a:t>
            </a:fld>
            <a:endParaRPr lang="en-US"/>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476693" y="146587"/>
            <a:ext cx="11238614" cy="1459951"/>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Chairs of the </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Cockcroft Institute Industrial Board</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2007 - 2014</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2" name="Rectangle 2">
            <a:extLst>
              <a:ext uri="{FF2B5EF4-FFF2-40B4-BE49-F238E27FC236}">
                <a16:creationId xmlns:a16="http://schemas.microsoft.com/office/drawing/2014/main" id="{F112420D-8629-6698-8A7A-1BF1C78527F5}"/>
              </a:ext>
            </a:extLst>
          </p:cNvPr>
          <p:cNvSpPr txBox="1">
            <a:spLocks noChangeArrowheads="1"/>
          </p:cNvSpPr>
          <p:nvPr/>
        </p:nvSpPr>
        <p:spPr bwMode="auto">
          <a:xfrm rot="10800000" flipV="1">
            <a:off x="613144" y="4561367"/>
            <a:ext cx="11578855" cy="1794986"/>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i="1" dirty="0">
                <a:solidFill>
                  <a:srgbClr val="0070C0"/>
                </a:solidFill>
                <a:latin typeface="Times New Roman" panose="02020603050405020304" pitchFamily="18" charset="0"/>
                <a:cs typeface="Times New Roman" panose="02020603050405020304" pitchFamily="18" charset="0"/>
              </a:rPr>
              <a:t>Sir Peter </a:t>
            </a:r>
            <a:r>
              <a:rPr lang="en-US" altLang="en-US" i="1" dirty="0" err="1">
                <a:solidFill>
                  <a:srgbClr val="0070C0"/>
                </a:solidFill>
                <a:latin typeface="Times New Roman" panose="02020603050405020304" pitchFamily="18" charset="0"/>
                <a:cs typeface="Times New Roman" panose="02020603050405020304" pitchFamily="18" charset="0"/>
              </a:rPr>
              <a:t>Saraga</a:t>
            </a:r>
            <a:r>
              <a:rPr lang="en-US" altLang="en-US" i="1" dirty="0">
                <a:solidFill>
                  <a:srgbClr val="0070C0"/>
                </a:solidFill>
                <a:latin typeface="Times New Roman" panose="02020603050405020304" pitchFamily="18" charset="0"/>
                <a:cs typeface="Times New Roman" panose="02020603050405020304" pitchFamily="18" charset="0"/>
              </a:rPr>
              <a:t>                     Dame Frances Saunders</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i="1" dirty="0">
                <a:solidFill>
                  <a:srgbClr val="0070C0"/>
                </a:solidFill>
                <a:latin typeface="Times New Roman" panose="02020603050405020304" pitchFamily="18" charset="0"/>
                <a:cs typeface="Times New Roman" panose="02020603050405020304" pitchFamily="18" charset="0"/>
              </a:rPr>
              <a:t>OBE, CBE, </a:t>
            </a:r>
            <a:r>
              <a:rPr lang="en-US" altLang="en-US" i="1" dirty="0" err="1">
                <a:solidFill>
                  <a:srgbClr val="0070C0"/>
                </a:solidFill>
                <a:latin typeface="Times New Roman" panose="02020603050405020304" pitchFamily="18" charset="0"/>
                <a:cs typeface="Times New Roman" panose="02020603050405020304" pitchFamily="18" charset="0"/>
              </a:rPr>
              <a:t>FREng</a:t>
            </a:r>
            <a:r>
              <a:rPr lang="en-US" altLang="en-US" i="1" dirty="0">
                <a:solidFill>
                  <a:srgbClr val="0070C0"/>
                </a:solidFill>
                <a:latin typeface="Times New Roman" panose="02020603050405020304" pitchFamily="18" charset="0"/>
                <a:cs typeface="Times New Roman" panose="02020603050405020304" pitchFamily="18" charset="0"/>
              </a:rPr>
              <a:t>                                         DBE, CB     </a:t>
            </a:r>
            <a:endParaRPr kumimoji="0" lang="en-US" altLang="en-US" b="1"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70C0"/>
                </a:solidFill>
                <a:effectLst/>
                <a:uLnTx/>
                <a:uFillTx/>
                <a:latin typeface="Comic Sans MS" panose="030F0702030302020204" pitchFamily="66" charset="0"/>
                <a:ea typeface="ＭＳ Ｐゴシック" pitchFamily="-106" charset="-128"/>
              </a:rPr>
              <a:t>2008 – 2013                        2013-2014</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4" name="Picture 3">
            <a:extLst>
              <a:ext uri="{FF2B5EF4-FFF2-40B4-BE49-F238E27FC236}">
                <a16:creationId xmlns:a16="http://schemas.microsoft.com/office/drawing/2014/main" id="{BF687516-CDE5-3FEC-674C-7270D8834DFE}"/>
              </a:ext>
            </a:extLst>
          </p:cNvPr>
          <p:cNvPicPr>
            <a:picLocks noChangeAspect="1"/>
          </p:cNvPicPr>
          <p:nvPr/>
        </p:nvPicPr>
        <p:blipFill>
          <a:blip r:embed="rId2"/>
          <a:stretch>
            <a:fillRect/>
          </a:stretch>
        </p:blipFill>
        <p:spPr>
          <a:xfrm>
            <a:off x="2381361" y="1650540"/>
            <a:ext cx="1982421" cy="2647948"/>
          </a:xfrm>
          <a:prstGeom prst="rect">
            <a:avLst/>
          </a:prstGeom>
        </p:spPr>
      </p:pic>
      <p:pic>
        <p:nvPicPr>
          <p:cNvPr id="5" name="Picture 4">
            <a:extLst>
              <a:ext uri="{FF2B5EF4-FFF2-40B4-BE49-F238E27FC236}">
                <a16:creationId xmlns:a16="http://schemas.microsoft.com/office/drawing/2014/main" id="{3772B319-4060-2DA2-4A2D-FDF49690B05C}"/>
              </a:ext>
            </a:extLst>
          </p:cNvPr>
          <p:cNvPicPr>
            <a:picLocks noChangeAspect="1"/>
          </p:cNvPicPr>
          <p:nvPr/>
        </p:nvPicPr>
        <p:blipFill>
          <a:blip r:embed="rId3"/>
          <a:stretch>
            <a:fillRect/>
          </a:stretch>
        </p:blipFill>
        <p:spPr>
          <a:xfrm>
            <a:off x="7308850" y="1650540"/>
            <a:ext cx="1841324" cy="2455098"/>
          </a:xfrm>
          <a:prstGeom prst="rect">
            <a:avLst/>
          </a:prstGeom>
        </p:spPr>
      </p:pic>
    </p:spTree>
    <p:extLst>
      <p:ext uri="{BB962C8B-B14F-4D97-AF65-F5344CB8AC3E}">
        <p14:creationId xmlns:p14="http://schemas.microsoft.com/office/powerpoint/2010/main" val="199846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11</a:t>
            </a:fld>
            <a:endParaRPr lang="en-US"/>
          </a:p>
        </p:txBody>
      </p:sp>
      <p:sp>
        <p:nvSpPr>
          <p:cNvPr id="7" name="Rectangle 2">
            <a:extLst>
              <a:ext uri="{FF2B5EF4-FFF2-40B4-BE49-F238E27FC236}">
                <a16:creationId xmlns:a16="http://schemas.microsoft.com/office/drawing/2014/main" id="{228A8F5F-263A-140B-8890-5AC76E702C74}"/>
              </a:ext>
            </a:extLst>
          </p:cNvPr>
          <p:cNvSpPr txBox="1">
            <a:spLocks noChangeArrowheads="1"/>
          </p:cNvSpPr>
          <p:nvPr/>
        </p:nvSpPr>
        <p:spPr bwMode="auto">
          <a:xfrm rot="10800000" flipV="1">
            <a:off x="350873" y="4785963"/>
            <a:ext cx="11578855" cy="184875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i="1" dirty="0">
              <a:solidFill>
                <a:srgbClr val="0070C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i="1" dirty="0">
                <a:solidFill>
                  <a:srgbClr val="0070C0"/>
                </a:solidFill>
                <a:latin typeface="Times New Roman" panose="02020603050405020304" pitchFamily="18" charset="0"/>
                <a:cs typeface="Times New Roman" panose="02020603050405020304" pitchFamily="18" charset="0"/>
              </a:rPr>
              <a:t>The Cockcroft Institute was fortunate to have Liz Mason (Business Manager), Liz Kennedy (Executive Administrator), Mary Highmore (Financial Manager) and Sue Waller (Executive Administrator) to guide its scientific leaders with firm hands    </a:t>
            </a:r>
            <a:endParaRPr kumimoji="0" lang="en-US" altLang="en-US" b="1"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dirty="0">
              <a:ln>
                <a:noFill/>
              </a:ln>
              <a:solidFill>
                <a:srgbClr val="0070C0"/>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476693" y="146587"/>
            <a:ext cx="11238614" cy="145995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noProof="0"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noProof="0" dirty="0">
                <a:solidFill>
                  <a:srgbClr val="FF0000"/>
                </a:solidFill>
                <a:latin typeface="Times New Roman" panose="02020603050405020304" pitchFamily="18" charset="0"/>
                <a:cs typeface="Times New Roman" panose="02020603050405020304" pitchFamily="18" charset="0"/>
              </a:rPr>
              <a:t>No Institution can survive without the care, dedication, attention to detail and administrative skill</a:t>
            </a:r>
            <a:r>
              <a:rPr lang="en-US" altLang="en-US" sz="3200" i="1" dirty="0">
                <a:solidFill>
                  <a:srgbClr val="FF0000"/>
                </a:solidFill>
                <a:latin typeface="Times New Roman" panose="02020603050405020304" pitchFamily="18" charset="0"/>
                <a:cs typeface="Times New Roman" panose="02020603050405020304" pitchFamily="18" charset="0"/>
              </a:rPr>
              <a:t>s demanded by a complex </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multi-stakeholder </a:t>
            </a:r>
            <a:r>
              <a:rPr lang="en-US" altLang="en-US" sz="3200" i="1" dirty="0" err="1">
                <a:solidFill>
                  <a:srgbClr val="FF0000"/>
                </a:solidFill>
                <a:latin typeface="Times New Roman" panose="02020603050405020304" pitchFamily="18" charset="0"/>
                <a:cs typeface="Times New Roman" panose="02020603050405020304" pitchFamily="18" charset="0"/>
              </a:rPr>
              <a:t>orgsnization</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5" name="Picture 4">
            <a:extLst>
              <a:ext uri="{FF2B5EF4-FFF2-40B4-BE49-F238E27FC236}">
                <a16:creationId xmlns:a16="http://schemas.microsoft.com/office/drawing/2014/main" id="{265CC7A4-3687-F4F4-794B-9D4230252076}"/>
              </a:ext>
            </a:extLst>
          </p:cNvPr>
          <p:cNvPicPr>
            <a:picLocks noChangeAspect="1"/>
          </p:cNvPicPr>
          <p:nvPr/>
        </p:nvPicPr>
        <p:blipFill>
          <a:blip r:embed="rId2"/>
          <a:srcRect l="11163" r="12808"/>
          <a:stretch/>
        </p:blipFill>
        <p:spPr>
          <a:xfrm>
            <a:off x="1859678" y="1716980"/>
            <a:ext cx="2333331" cy="2900245"/>
          </a:xfrm>
          <a:prstGeom prst="rect">
            <a:avLst/>
          </a:prstGeom>
        </p:spPr>
      </p:pic>
      <p:pic>
        <p:nvPicPr>
          <p:cNvPr id="6" name="Picture 5">
            <a:extLst>
              <a:ext uri="{FF2B5EF4-FFF2-40B4-BE49-F238E27FC236}">
                <a16:creationId xmlns:a16="http://schemas.microsoft.com/office/drawing/2014/main" id="{57065EBB-63FD-9A70-C7BE-87BE9CB4C0B6}"/>
              </a:ext>
            </a:extLst>
          </p:cNvPr>
          <p:cNvPicPr>
            <a:picLocks noChangeAspect="1"/>
          </p:cNvPicPr>
          <p:nvPr/>
        </p:nvPicPr>
        <p:blipFill>
          <a:blip r:embed="rId3"/>
          <a:stretch>
            <a:fillRect/>
          </a:stretch>
        </p:blipFill>
        <p:spPr>
          <a:xfrm>
            <a:off x="4169401" y="1704048"/>
            <a:ext cx="1837859" cy="2956557"/>
          </a:xfrm>
          <a:prstGeom prst="rect">
            <a:avLst/>
          </a:prstGeom>
        </p:spPr>
      </p:pic>
      <p:pic>
        <p:nvPicPr>
          <p:cNvPr id="10" name="Picture 9">
            <a:extLst>
              <a:ext uri="{FF2B5EF4-FFF2-40B4-BE49-F238E27FC236}">
                <a16:creationId xmlns:a16="http://schemas.microsoft.com/office/drawing/2014/main" id="{B35BB3D8-A7C2-00EA-19DC-B00F9D4D7416}"/>
              </a:ext>
            </a:extLst>
          </p:cNvPr>
          <p:cNvPicPr>
            <a:picLocks noChangeAspect="1"/>
          </p:cNvPicPr>
          <p:nvPr/>
        </p:nvPicPr>
        <p:blipFill>
          <a:blip r:embed="rId4"/>
          <a:stretch>
            <a:fillRect/>
          </a:stretch>
        </p:blipFill>
        <p:spPr>
          <a:xfrm>
            <a:off x="6007260" y="1716980"/>
            <a:ext cx="1814251" cy="2956557"/>
          </a:xfrm>
          <a:prstGeom prst="rect">
            <a:avLst/>
          </a:prstGeom>
        </p:spPr>
      </p:pic>
      <p:pic>
        <p:nvPicPr>
          <p:cNvPr id="11" name="Picture 10">
            <a:extLst>
              <a:ext uri="{FF2B5EF4-FFF2-40B4-BE49-F238E27FC236}">
                <a16:creationId xmlns:a16="http://schemas.microsoft.com/office/drawing/2014/main" id="{B7DE9F62-37E8-41A0-D0DA-7E150F5B7107}"/>
              </a:ext>
            </a:extLst>
          </p:cNvPr>
          <p:cNvPicPr>
            <a:picLocks noChangeAspect="1"/>
          </p:cNvPicPr>
          <p:nvPr/>
        </p:nvPicPr>
        <p:blipFill>
          <a:blip r:embed="rId5"/>
          <a:srcRect l="8391" t="-16549" r="13386" b="1"/>
          <a:stretch/>
        </p:blipFill>
        <p:spPr>
          <a:xfrm>
            <a:off x="7821511" y="1224571"/>
            <a:ext cx="2287710" cy="3408603"/>
          </a:xfrm>
          <a:prstGeom prst="rect">
            <a:avLst/>
          </a:prstGeom>
        </p:spPr>
      </p:pic>
    </p:spTree>
    <p:extLst>
      <p:ext uri="{BB962C8B-B14F-4D97-AF65-F5344CB8AC3E}">
        <p14:creationId xmlns:p14="http://schemas.microsoft.com/office/powerpoint/2010/main" val="151949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12</a:t>
            </a:fld>
            <a:endParaRPr lang="en-US"/>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476693" y="146587"/>
            <a:ext cx="11238614" cy="145995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Cockcroft Institute-CERN Collaboration</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2" name="Rectangle 2">
            <a:extLst>
              <a:ext uri="{FF2B5EF4-FFF2-40B4-BE49-F238E27FC236}">
                <a16:creationId xmlns:a16="http://schemas.microsoft.com/office/drawing/2014/main" id="{F112420D-8629-6698-8A7A-1BF1C78527F5}"/>
              </a:ext>
            </a:extLst>
          </p:cNvPr>
          <p:cNvSpPr txBox="1">
            <a:spLocks noChangeArrowheads="1"/>
          </p:cNvSpPr>
          <p:nvPr/>
        </p:nvSpPr>
        <p:spPr bwMode="auto">
          <a:xfrm rot="10800000" flipV="1">
            <a:off x="613145" y="4699738"/>
            <a:ext cx="11578855" cy="1459949"/>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b="1"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106" charset="-128"/>
                <a:cs typeface="Times New Roman" panose="02020603050405020304" pitchFamily="18" charset="0"/>
              </a:rPr>
              <a:t>LHC, Hi-Lumi LHC, FCC, CLIC, HI-ISOLDE, ELENA, AWAKE,…. </a:t>
            </a:r>
            <a:r>
              <a:rPr kumimoji="0" lang="en-US" altLang="en-US" b="1" i="0" u="none" strike="noStrike" kern="1200" cap="none" spc="0" normalizeH="0" baseline="0" noProof="0" dirty="0">
                <a:ln>
                  <a:noFill/>
                </a:ln>
                <a:solidFill>
                  <a:srgbClr val="0070C0"/>
                </a:solidFill>
                <a:effectLst/>
                <a:uLnTx/>
                <a:uFillTx/>
                <a:latin typeface="Comic Sans MS" panose="030F0702030302020204" pitchFamily="66" charset="0"/>
                <a:ea typeface="ＭＳ Ｐゴシック" pitchFamily="-106" charset="-128"/>
              </a:rPr>
              <a:t>                      </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6" name="Picture 5">
            <a:extLst>
              <a:ext uri="{FF2B5EF4-FFF2-40B4-BE49-F238E27FC236}">
                <a16:creationId xmlns:a16="http://schemas.microsoft.com/office/drawing/2014/main" id="{D2A016AA-4B24-BA50-B7FE-5E574E0A7835}"/>
              </a:ext>
            </a:extLst>
          </p:cNvPr>
          <p:cNvPicPr>
            <a:picLocks noChangeAspect="1"/>
          </p:cNvPicPr>
          <p:nvPr/>
        </p:nvPicPr>
        <p:blipFill>
          <a:blip r:embed="rId2"/>
          <a:stretch>
            <a:fillRect/>
          </a:stretch>
        </p:blipFill>
        <p:spPr>
          <a:xfrm>
            <a:off x="1723470" y="1861462"/>
            <a:ext cx="4499954" cy="2641611"/>
          </a:xfrm>
          <a:prstGeom prst="rect">
            <a:avLst/>
          </a:prstGeom>
        </p:spPr>
      </p:pic>
      <p:pic>
        <p:nvPicPr>
          <p:cNvPr id="7" name="Picture 6">
            <a:extLst>
              <a:ext uri="{FF2B5EF4-FFF2-40B4-BE49-F238E27FC236}">
                <a16:creationId xmlns:a16="http://schemas.microsoft.com/office/drawing/2014/main" id="{DC5D998B-303C-2D92-7BF6-1C7B370028B5}"/>
              </a:ext>
            </a:extLst>
          </p:cNvPr>
          <p:cNvPicPr>
            <a:picLocks noChangeAspect="1"/>
          </p:cNvPicPr>
          <p:nvPr/>
        </p:nvPicPr>
        <p:blipFill>
          <a:blip r:embed="rId3"/>
          <a:stretch>
            <a:fillRect/>
          </a:stretch>
        </p:blipFill>
        <p:spPr>
          <a:xfrm>
            <a:off x="6644312" y="1861463"/>
            <a:ext cx="4717161" cy="2641610"/>
          </a:xfrm>
          <a:prstGeom prst="rect">
            <a:avLst/>
          </a:prstGeom>
        </p:spPr>
      </p:pic>
    </p:spTree>
    <p:extLst>
      <p:ext uri="{BB962C8B-B14F-4D97-AF65-F5344CB8AC3E}">
        <p14:creationId xmlns:p14="http://schemas.microsoft.com/office/powerpoint/2010/main" val="85821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13</a:t>
            </a:fld>
            <a:endParaRPr lang="en-US" dirty="0"/>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476693" y="146587"/>
            <a:ext cx="11238614" cy="1459951"/>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Cockcroft Institute-Jefferson Lab Collaboration on a vision of a potential 4GLS!</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2" name="Rectangle 2">
            <a:extLst>
              <a:ext uri="{FF2B5EF4-FFF2-40B4-BE49-F238E27FC236}">
                <a16:creationId xmlns:a16="http://schemas.microsoft.com/office/drawing/2014/main" id="{F112420D-8629-6698-8A7A-1BF1C78527F5}"/>
              </a:ext>
            </a:extLst>
          </p:cNvPr>
          <p:cNvSpPr txBox="1">
            <a:spLocks noChangeArrowheads="1"/>
          </p:cNvSpPr>
          <p:nvPr/>
        </p:nvSpPr>
        <p:spPr bwMode="auto">
          <a:xfrm rot="10800000" flipV="1">
            <a:off x="3062176" y="4533227"/>
            <a:ext cx="5910608" cy="1459949"/>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2400" i="1" dirty="0">
                <a:solidFill>
                  <a:srgbClr val="FF0000"/>
                </a:solidFill>
                <a:latin typeface="Times New Roman" panose="02020603050405020304" pitchFamily="18" charset="0"/>
                <a:cs typeface="Times New Roman" panose="02020603050405020304" pitchFamily="18" charset="0"/>
              </a:rPr>
              <a:t>Elaine</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2400" i="1" dirty="0">
                <a:solidFill>
                  <a:srgbClr val="FF0000"/>
                </a:solidFill>
                <a:latin typeface="Times New Roman" panose="02020603050405020304" pitchFamily="18" charset="0"/>
                <a:cs typeface="Times New Roman" panose="02020603050405020304" pitchFamily="18" charset="0"/>
              </a:rPr>
              <a:t>Seddon, Mike Poole, Susan Smith, </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2400" i="1" dirty="0">
                <a:solidFill>
                  <a:srgbClr val="FF0000"/>
                </a:solidFill>
                <a:latin typeface="Times New Roman" panose="02020603050405020304" pitchFamily="18" charset="0"/>
                <a:cs typeface="Times New Roman" panose="02020603050405020304" pitchFamily="18" charset="0"/>
              </a:rPr>
              <a:t>Peter Weightman, Wendy Flavell</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2400" i="1" dirty="0">
                <a:solidFill>
                  <a:srgbClr val="FF0000"/>
                </a:solidFill>
                <a:latin typeface="Times New Roman" panose="02020603050405020304" pitchFamily="18" charset="0"/>
                <a:cs typeface="Times New Roman" panose="02020603050405020304" pitchFamily="18" charset="0"/>
              </a:rPr>
              <a:t>Jefferson Lab FEL scientists</a:t>
            </a:r>
            <a:endParaRPr kumimoji="0" lang="en-US" altLang="en-US" sz="24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4" name="Picture 3">
            <a:extLst>
              <a:ext uri="{FF2B5EF4-FFF2-40B4-BE49-F238E27FC236}">
                <a16:creationId xmlns:a16="http://schemas.microsoft.com/office/drawing/2014/main" id="{76FAFFE6-C61C-1D92-544D-23750333F746}"/>
              </a:ext>
            </a:extLst>
          </p:cNvPr>
          <p:cNvPicPr>
            <a:picLocks noChangeAspect="1"/>
          </p:cNvPicPr>
          <p:nvPr/>
        </p:nvPicPr>
        <p:blipFill>
          <a:blip r:embed="rId2"/>
          <a:stretch>
            <a:fillRect/>
          </a:stretch>
        </p:blipFill>
        <p:spPr>
          <a:xfrm>
            <a:off x="262923" y="1744587"/>
            <a:ext cx="1800225" cy="2543175"/>
          </a:xfrm>
          <a:prstGeom prst="rect">
            <a:avLst/>
          </a:prstGeom>
        </p:spPr>
      </p:pic>
      <p:pic>
        <p:nvPicPr>
          <p:cNvPr id="5" name="Picture 4">
            <a:extLst>
              <a:ext uri="{FF2B5EF4-FFF2-40B4-BE49-F238E27FC236}">
                <a16:creationId xmlns:a16="http://schemas.microsoft.com/office/drawing/2014/main" id="{0D15A8ED-6F83-56DC-8FBA-46930DA699E9}"/>
              </a:ext>
            </a:extLst>
          </p:cNvPr>
          <p:cNvPicPr>
            <a:picLocks noChangeAspect="1"/>
          </p:cNvPicPr>
          <p:nvPr/>
        </p:nvPicPr>
        <p:blipFill>
          <a:blip r:embed="rId3"/>
          <a:stretch>
            <a:fillRect/>
          </a:stretch>
        </p:blipFill>
        <p:spPr>
          <a:xfrm>
            <a:off x="8972784" y="4468975"/>
            <a:ext cx="2956293" cy="1490104"/>
          </a:xfrm>
          <a:prstGeom prst="rect">
            <a:avLst/>
          </a:prstGeom>
        </p:spPr>
      </p:pic>
      <p:pic>
        <p:nvPicPr>
          <p:cNvPr id="9" name="Picture 8">
            <a:extLst>
              <a:ext uri="{FF2B5EF4-FFF2-40B4-BE49-F238E27FC236}">
                <a16:creationId xmlns:a16="http://schemas.microsoft.com/office/drawing/2014/main" id="{F477E9BF-4E8A-11D2-977D-3B3736CFA1DD}"/>
              </a:ext>
            </a:extLst>
          </p:cNvPr>
          <p:cNvPicPr>
            <a:picLocks noChangeAspect="1"/>
          </p:cNvPicPr>
          <p:nvPr/>
        </p:nvPicPr>
        <p:blipFill>
          <a:blip r:embed="rId4"/>
          <a:stretch>
            <a:fillRect/>
          </a:stretch>
        </p:blipFill>
        <p:spPr>
          <a:xfrm>
            <a:off x="262923" y="4533227"/>
            <a:ext cx="2952750" cy="1552575"/>
          </a:xfrm>
          <a:prstGeom prst="rect">
            <a:avLst/>
          </a:prstGeom>
        </p:spPr>
      </p:pic>
      <p:pic>
        <p:nvPicPr>
          <p:cNvPr id="10" name="Picture 9">
            <a:extLst>
              <a:ext uri="{FF2B5EF4-FFF2-40B4-BE49-F238E27FC236}">
                <a16:creationId xmlns:a16="http://schemas.microsoft.com/office/drawing/2014/main" id="{4BC41EB5-40D5-D8B7-4E24-5E21A04C27FB}"/>
              </a:ext>
            </a:extLst>
          </p:cNvPr>
          <p:cNvPicPr>
            <a:picLocks noChangeAspect="1"/>
          </p:cNvPicPr>
          <p:nvPr/>
        </p:nvPicPr>
        <p:blipFill>
          <a:blip r:embed="rId5"/>
          <a:srcRect l="10849" r="-210"/>
          <a:stretch/>
        </p:blipFill>
        <p:spPr>
          <a:xfrm>
            <a:off x="2063148" y="1740694"/>
            <a:ext cx="3828551" cy="2547068"/>
          </a:xfrm>
          <a:prstGeom prst="rect">
            <a:avLst/>
          </a:prstGeom>
        </p:spPr>
      </p:pic>
      <p:pic>
        <p:nvPicPr>
          <p:cNvPr id="11" name="Picture 10">
            <a:extLst>
              <a:ext uri="{FF2B5EF4-FFF2-40B4-BE49-F238E27FC236}">
                <a16:creationId xmlns:a16="http://schemas.microsoft.com/office/drawing/2014/main" id="{A697D2B8-13D5-DD04-C29D-00B03AD30D13}"/>
              </a:ext>
            </a:extLst>
          </p:cNvPr>
          <p:cNvPicPr>
            <a:picLocks noChangeAspect="1"/>
          </p:cNvPicPr>
          <p:nvPr/>
        </p:nvPicPr>
        <p:blipFill>
          <a:blip r:embed="rId6"/>
          <a:srcRect l="36739"/>
          <a:stretch/>
        </p:blipFill>
        <p:spPr>
          <a:xfrm>
            <a:off x="7834681" y="1744587"/>
            <a:ext cx="2151179" cy="2547068"/>
          </a:xfrm>
          <a:prstGeom prst="rect">
            <a:avLst/>
          </a:prstGeom>
        </p:spPr>
      </p:pic>
      <p:pic>
        <p:nvPicPr>
          <p:cNvPr id="12" name="Picture 11">
            <a:extLst>
              <a:ext uri="{FF2B5EF4-FFF2-40B4-BE49-F238E27FC236}">
                <a16:creationId xmlns:a16="http://schemas.microsoft.com/office/drawing/2014/main" id="{A8791FCF-29AD-71C7-85BD-D341EF19553A}"/>
              </a:ext>
            </a:extLst>
          </p:cNvPr>
          <p:cNvPicPr>
            <a:picLocks noChangeAspect="1"/>
          </p:cNvPicPr>
          <p:nvPr/>
        </p:nvPicPr>
        <p:blipFill>
          <a:blip r:embed="rId7"/>
          <a:srcRect l="13752" r="9925"/>
          <a:stretch/>
        </p:blipFill>
        <p:spPr>
          <a:xfrm>
            <a:off x="9985860" y="1744587"/>
            <a:ext cx="1849899" cy="2423758"/>
          </a:xfrm>
          <a:prstGeom prst="rect">
            <a:avLst/>
          </a:prstGeom>
        </p:spPr>
      </p:pic>
      <p:pic>
        <p:nvPicPr>
          <p:cNvPr id="13" name="Picture 12">
            <a:extLst>
              <a:ext uri="{FF2B5EF4-FFF2-40B4-BE49-F238E27FC236}">
                <a16:creationId xmlns:a16="http://schemas.microsoft.com/office/drawing/2014/main" id="{66EF25B9-44BB-E0B7-3AA8-75B8EC7F883D}"/>
              </a:ext>
            </a:extLst>
          </p:cNvPr>
          <p:cNvPicPr>
            <a:picLocks noChangeAspect="1"/>
          </p:cNvPicPr>
          <p:nvPr/>
        </p:nvPicPr>
        <p:blipFill>
          <a:blip r:embed="rId8"/>
          <a:srcRect r="60648"/>
          <a:stretch/>
        </p:blipFill>
        <p:spPr>
          <a:xfrm>
            <a:off x="5882865" y="1760558"/>
            <a:ext cx="1951816" cy="2479941"/>
          </a:xfrm>
          <a:prstGeom prst="rect">
            <a:avLst/>
          </a:prstGeom>
        </p:spPr>
      </p:pic>
    </p:spTree>
    <p:extLst>
      <p:ext uri="{BB962C8B-B14F-4D97-AF65-F5344CB8AC3E}">
        <p14:creationId xmlns:p14="http://schemas.microsoft.com/office/powerpoint/2010/main" val="310244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14</a:t>
            </a:fld>
            <a:endParaRPr lang="en-US"/>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476693" y="146587"/>
            <a:ext cx="11238614" cy="1459951"/>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Cockcroft Institute-Fermilab Collaboration</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2" name="Rectangle 2">
            <a:extLst>
              <a:ext uri="{FF2B5EF4-FFF2-40B4-BE49-F238E27FC236}">
                <a16:creationId xmlns:a16="http://schemas.microsoft.com/office/drawing/2014/main" id="{F112420D-8629-6698-8A7A-1BF1C78527F5}"/>
              </a:ext>
            </a:extLst>
          </p:cNvPr>
          <p:cNvSpPr txBox="1">
            <a:spLocks noChangeArrowheads="1"/>
          </p:cNvSpPr>
          <p:nvPr/>
        </p:nvSpPr>
        <p:spPr bwMode="auto">
          <a:xfrm rot="10800000" flipV="1">
            <a:off x="219741" y="4793916"/>
            <a:ext cx="11578855" cy="1459949"/>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i="1" dirty="0">
                <a:solidFill>
                  <a:srgbClr val="0070C0"/>
                </a:solidFill>
                <a:latin typeface="Times New Roman" panose="02020603050405020304" pitchFamily="18" charset="0"/>
                <a:cs typeface="Times New Roman" panose="02020603050405020304" pitchFamily="18" charset="0"/>
              </a:rPr>
              <a:t>PIP-II, SRF, IOTA, g-2, Mu-2-e, PASI</a:t>
            </a:r>
            <a:r>
              <a:rPr kumimoji="0" lang="en-US" altLang="en-US" b="1"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106" charset="-128"/>
                <a:cs typeface="Times New Roman" panose="02020603050405020304" pitchFamily="18" charset="0"/>
              </a:rPr>
              <a:t> </a:t>
            </a:r>
            <a:r>
              <a:rPr kumimoji="0" lang="en-US" altLang="en-US" b="1" i="0" u="none" strike="noStrike" kern="1200" cap="none" spc="0" normalizeH="0" baseline="0" noProof="0" dirty="0">
                <a:ln>
                  <a:noFill/>
                </a:ln>
                <a:solidFill>
                  <a:srgbClr val="0070C0"/>
                </a:solidFill>
                <a:effectLst/>
                <a:uLnTx/>
                <a:uFillTx/>
                <a:latin typeface="Comic Sans MS" panose="030F0702030302020204" pitchFamily="66" charset="0"/>
                <a:ea typeface="ＭＳ Ｐゴシック" pitchFamily="-106" charset="-128"/>
              </a:rPr>
              <a:t>                      </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9" name="Picture 8">
            <a:extLst>
              <a:ext uri="{FF2B5EF4-FFF2-40B4-BE49-F238E27FC236}">
                <a16:creationId xmlns:a16="http://schemas.microsoft.com/office/drawing/2014/main" id="{81B0991E-2F63-5617-DCCA-3708FF8AF8E2}"/>
              </a:ext>
            </a:extLst>
          </p:cNvPr>
          <p:cNvPicPr>
            <a:picLocks noChangeAspect="1"/>
          </p:cNvPicPr>
          <p:nvPr/>
        </p:nvPicPr>
        <p:blipFill>
          <a:blip r:embed="rId2"/>
          <a:stretch>
            <a:fillRect/>
          </a:stretch>
        </p:blipFill>
        <p:spPr>
          <a:xfrm>
            <a:off x="3881511" y="1606539"/>
            <a:ext cx="4255313" cy="3187377"/>
          </a:xfrm>
          <a:prstGeom prst="rect">
            <a:avLst/>
          </a:prstGeom>
        </p:spPr>
      </p:pic>
    </p:spTree>
    <p:extLst>
      <p:ext uri="{BB962C8B-B14F-4D97-AF65-F5344CB8AC3E}">
        <p14:creationId xmlns:p14="http://schemas.microsoft.com/office/powerpoint/2010/main" val="728031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15</a:t>
            </a:fld>
            <a:endParaRPr lang="en-US"/>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389861" y="327341"/>
            <a:ext cx="11238614" cy="145995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Cockcroft Institute-ESS Collaboration</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Colin Carlile, Mats Lindroos, John Womerseley</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2" name="Rectangle 2">
            <a:extLst>
              <a:ext uri="{FF2B5EF4-FFF2-40B4-BE49-F238E27FC236}">
                <a16:creationId xmlns:a16="http://schemas.microsoft.com/office/drawing/2014/main" id="{F112420D-8629-6698-8A7A-1BF1C78527F5}"/>
              </a:ext>
            </a:extLst>
          </p:cNvPr>
          <p:cNvSpPr txBox="1">
            <a:spLocks noChangeArrowheads="1"/>
          </p:cNvSpPr>
          <p:nvPr/>
        </p:nvSpPr>
        <p:spPr bwMode="auto">
          <a:xfrm rot="10800000" flipV="1">
            <a:off x="219741" y="4793916"/>
            <a:ext cx="11578855" cy="1459949"/>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i="1" dirty="0">
                <a:solidFill>
                  <a:srgbClr val="0070C0"/>
                </a:solidFill>
                <a:latin typeface="Times New Roman" panose="02020603050405020304" pitchFamily="18" charset="0"/>
                <a:cs typeface="Times New Roman" panose="02020603050405020304" pitchFamily="18" charset="0"/>
              </a:rPr>
              <a:t>SRF, low-medium beta cryomodules</a:t>
            </a:r>
            <a:r>
              <a:rPr kumimoji="0" lang="en-US" altLang="en-US" b="1"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106" charset="-128"/>
                <a:cs typeface="Times New Roman" panose="02020603050405020304" pitchFamily="18" charset="0"/>
              </a:rPr>
              <a:t> </a:t>
            </a:r>
            <a:r>
              <a:rPr kumimoji="0" lang="en-US" altLang="en-US" b="1" i="0" u="none" strike="noStrike" kern="1200" cap="none" spc="0" normalizeH="0" baseline="0" noProof="0" dirty="0">
                <a:ln>
                  <a:noFill/>
                </a:ln>
                <a:solidFill>
                  <a:srgbClr val="0070C0"/>
                </a:solidFill>
                <a:effectLst/>
                <a:uLnTx/>
                <a:uFillTx/>
                <a:latin typeface="Comic Sans MS" panose="030F0702030302020204" pitchFamily="66" charset="0"/>
                <a:ea typeface="ＭＳ Ｐゴシック" pitchFamily="-106" charset="-128"/>
              </a:rPr>
              <a:t>                      </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5" name="Picture 4">
            <a:extLst>
              <a:ext uri="{FF2B5EF4-FFF2-40B4-BE49-F238E27FC236}">
                <a16:creationId xmlns:a16="http://schemas.microsoft.com/office/drawing/2014/main" id="{8A4E292C-00E3-FC7D-1BB7-1ADC0BCF4487}"/>
              </a:ext>
            </a:extLst>
          </p:cNvPr>
          <p:cNvPicPr>
            <a:picLocks noChangeAspect="1"/>
          </p:cNvPicPr>
          <p:nvPr/>
        </p:nvPicPr>
        <p:blipFill>
          <a:blip r:embed="rId2"/>
          <a:stretch>
            <a:fillRect/>
          </a:stretch>
        </p:blipFill>
        <p:spPr>
          <a:xfrm>
            <a:off x="999461" y="2113253"/>
            <a:ext cx="3738857" cy="2093760"/>
          </a:xfrm>
          <a:prstGeom prst="rect">
            <a:avLst/>
          </a:prstGeom>
        </p:spPr>
      </p:pic>
      <p:pic>
        <p:nvPicPr>
          <p:cNvPr id="6" name="Picture 5">
            <a:extLst>
              <a:ext uri="{FF2B5EF4-FFF2-40B4-BE49-F238E27FC236}">
                <a16:creationId xmlns:a16="http://schemas.microsoft.com/office/drawing/2014/main" id="{E0764FE3-F40B-956D-D38E-3FEF03187289}"/>
              </a:ext>
            </a:extLst>
          </p:cNvPr>
          <p:cNvPicPr>
            <a:picLocks noChangeAspect="1"/>
          </p:cNvPicPr>
          <p:nvPr/>
        </p:nvPicPr>
        <p:blipFill>
          <a:blip r:embed="rId3"/>
          <a:stretch>
            <a:fillRect/>
          </a:stretch>
        </p:blipFill>
        <p:spPr>
          <a:xfrm>
            <a:off x="9184159" y="2113253"/>
            <a:ext cx="2086353" cy="2086353"/>
          </a:xfrm>
          <a:prstGeom prst="rect">
            <a:avLst/>
          </a:prstGeom>
        </p:spPr>
      </p:pic>
      <p:pic>
        <p:nvPicPr>
          <p:cNvPr id="7" name="Picture 6">
            <a:extLst>
              <a:ext uri="{FF2B5EF4-FFF2-40B4-BE49-F238E27FC236}">
                <a16:creationId xmlns:a16="http://schemas.microsoft.com/office/drawing/2014/main" id="{BEDF60CB-380F-F073-E113-D33C9B9403FC}"/>
              </a:ext>
            </a:extLst>
          </p:cNvPr>
          <p:cNvPicPr>
            <a:picLocks noChangeAspect="1"/>
          </p:cNvPicPr>
          <p:nvPr/>
        </p:nvPicPr>
        <p:blipFill>
          <a:blip r:embed="rId4"/>
          <a:stretch>
            <a:fillRect/>
          </a:stretch>
        </p:blipFill>
        <p:spPr>
          <a:xfrm>
            <a:off x="4738318" y="2113253"/>
            <a:ext cx="4445841" cy="2093760"/>
          </a:xfrm>
          <a:prstGeom prst="rect">
            <a:avLst/>
          </a:prstGeom>
        </p:spPr>
      </p:pic>
    </p:spTree>
    <p:extLst>
      <p:ext uri="{BB962C8B-B14F-4D97-AF65-F5344CB8AC3E}">
        <p14:creationId xmlns:p14="http://schemas.microsoft.com/office/powerpoint/2010/main" val="287381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16</a:t>
            </a:fld>
            <a:endParaRPr lang="en-US"/>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613977" y="275844"/>
            <a:ext cx="11238614" cy="75017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Faculty Appointments 2007 - 2014</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4" name="Picture 3">
            <a:extLst>
              <a:ext uri="{FF2B5EF4-FFF2-40B4-BE49-F238E27FC236}">
                <a16:creationId xmlns:a16="http://schemas.microsoft.com/office/drawing/2014/main" id="{792EFB78-C04D-449B-3F0B-4E428F229FA4}"/>
              </a:ext>
            </a:extLst>
          </p:cNvPr>
          <p:cNvPicPr>
            <a:picLocks noChangeAspect="1"/>
          </p:cNvPicPr>
          <p:nvPr/>
        </p:nvPicPr>
        <p:blipFill>
          <a:blip r:embed="rId2"/>
          <a:stretch>
            <a:fillRect/>
          </a:stretch>
        </p:blipFill>
        <p:spPr>
          <a:xfrm>
            <a:off x="4005192" y="1121437"/>
            <a:ext cx="1446156" cy="1822156"/>
          </a:xfrm>
          <a:prstGeom prst="rect">
            <a:avLst/>
          </a:prstGeom>
        </p:spPr>
      </p:pic>
      <p:pic>
        <p:nvPicPr>
          <p:cNvPr id="9" name="Picture 8">
            <a:extLst>
              <a:ext uri="{FF2B5EF4-FFF2-40B4-BE49-F238E27FC236}">
                <a16:creationId xmlns:a16="http://schemas.microsoft.com/office/drawing/2014/main" id="{E0301251-A6DB-D5EE-73D2-0731A2B8CD48}"/>
              </a:ext>
            </a:extLst>
          </p:cNvPr>
          <p:cNvPicPr>
            <a:picLocks noChangeAspect="1"/>
          </p:cNvPicPr>
          <p:nvPr/>
        </p:nvPicPr>
        <p:blipFill>
          <a:blip r:embed="rId3"/>
          <a:srcRect l="32837"/>
          <a:stretch/>
        </p:blipFill>
        <p:spPr>
          <a:xfrm>
            <a:off x="2004910" y="1095960"/>
            <a:ext cx="1831621" cy="1814781"/>
          </a:xfrm>
          <a:prstGeom prst="rect">
            <a:avLst/>
          </a:prstGeom>
        </p:spPr>
      </p:pic>
      <p:pic>
        <p:nvPicPr>
          <p:cNvPr id="11" name="Picture 10">
            <a:extLst>
              <a:ext uri="{FF2B5EF4-FFF2-40B4-BE49-F238E27FC236}">
                <a16:creationId xmlns:a16="http://schemas.microsoft.com/office/drawing/2014/main" id="{548634F1-5470-9A86-9456-4B5C7429C76C}"/>
              </a:ext>
            </a:extLst>
          </p:cNvPr>
          <p:cNvPicPr>
            <a:picLocks noChangeAspect="1"/>
          </p:cNvPicPr>
          <p:nvPr/>
        </p:nvPicPr>
        <p:blipFill>
          <a:blip r:embed="rId4"/>
          <a:stretch>
            <a:fillRect/>
          </a:stretch>
        </p:blipFill>
        <p:spPr>
          <a:xfrm>
            <a:off x="461373" y="1066990"/>
            <a:ext cx="1446155" cy="1822155"/>
          </a:xfrm>
          <a:prstGeom prst="rect">
            <a:avLst/>
          </a:prstGeom>
        </p:spPr>
      </p:pic>
      <p:pic>
        <p:nvPicPr>
          <p:cNvPr id="12" name="Picture 11">
            <a:extLst>
              <a:ext uri="{FF2B5EF4-FFF2-40B4-BE49-F238E27FC236}">
                <a16:creationId xmlns:a16="http://schemas.microsoft.com/office/drawing/2014/main" id="{22742A43-F3B9-0769-5C80-56CD0757D0ED}"/>
              </a:ext>
            </a:extLst>
          </p:cNvPr>
          <p:cNvPicPr>
            <a:picLocks noChangeAspect="1"/>
          </p:cNvPicPr>
          <p:nvPr/>
        </p:nvPicPr>
        <p:blipFill>
          <a:blip r:embed="rId5"/>
          <a:stretch>
            <a:fillRect/>
          </a:stretch>
        </p:blipFill>
        <p:spPr>
          <a:xfrm>
            <a:off x="5620010" y="1139422"/>
            <a:ext cx="1405809" cy="1771319"/>
          </a:xfrm>
          <a:prstGeom prst="rect">
            <a:avLst/>
          </a:prstGeom>
        </p:spPr>
      </p:pic>
      <p:pic>
        <p:nvPicPr>
          <p:cNvPr id="13" name="Picture 12">
            <a:extLst>
              <a:ext uri="{FF2B5EF4-FFF2-40B4-BE49-F238E27FC236}">
                <a16:creationId xmlns:a16="http://schemas.microsoft.com/office/drawing/2014/main" id="{E4587E16-3152-2C17-2D0F-CC7281909BD9}"/>
              </a:ext>
            </a:extLst>
          </p:cNvPr>
          <p:cNvPicPr>
            <a:picLocks noChangeAspect="1"/>
          </p:cNvPicPr>
          <p:nvPr/>
        </p:nvPicPr>
        <p:blipFill>
          <a:blip r:embed="rId6"/>
          <a:stretch>
            <a:fillRect/>
          </a:stretch>
        </p:blipFill>
        <p:spPr>
          <a:xfrm>
            <a:off x="7292728" y="1139422"/>
            <a:ext cx="1408641" cy="1774887"/>
          </a:xfrm>
          <a:prstGeom prst="rect">
            <a:avLst/>
          </a:prstGeom>
        </p:spPr>
      </p:pic>
      <p:pic>
        <p:nvPicPr>
          <p:cNvPr id="14" name="Picture 13">
            <a:extLst>
              <a:ext uri="{FF2B5EF4-FFF2-40B4-BE49-F238E27FC236}">
                <a16:creationId xmlns:a16="http://schemas.microsoft.com/office/drawing/2014/main" id="{037ED877-E69E-3E01-5098-EF8F85D8FB84}"/>
              </a:ext>
            </a:extLst>
          </p:cNvPr>
          <p:cNvPicPr>
            <a:picLocks noChangeAspect="1"/>
          </p:cNvPicPr>
          <p:nvPr/>
        </p:nvPicPr>
        <p:blipFill>
          <a:blip r:embed="rId7"/>
          <a:stretch>
            <a:fillRect/>
          </a:stretch>
        </p:blipFill>
        <p:spPr>
          <a:xfrm>
            <a:off x="439641" y="2943593"/>
            <a:ext cx="1807663" cy="1807663"/>
          </a:xfrm>
          <a:prstGeom prst="rect">
            <a:avLst/>
          </a:prstGeom>
        </p:spPr>
      </p:pic>
      <p:pic>
        <p:nvPicPr>
          <p:cNvPr id="15" name="Picture 14">
            <a:extLst>
              <a:ext uri="{FF2B5EF4-FFF2-40B4-BE49-F238E27FC236}">
                <a16:creationId xmlns:a16="http://schemas.microsoft.com/office/drawing/2014/main" id="{89DDA51D-BF70-E971-091C-1F42283E1592}"/>
              </a:ext>
            </a:extLst>
          </p:cNvPr>
          <p:cNvPicPr>
            <a:picLocks noChangeAspect="1"/>
          </p:cNvPicPr>
          <p:nvPr/>
        </p:nvPicPr>
        <p:blipFill>
          <a:blip r:embed="rId8"/>
          <a:stretch>
            <a:fillRect/>
          </a:stretch>
        </p:blipFill>
        <p:spPr>
          <a:xfrm>
            <a:off x="2281021" y="2961765"/>
            <a:ext cx="1771318" cy="1771318"/>
          </a:xfrm>
          <a:prstGeom prst="rect">
            <a:avLst/>
          </a:prstGeom>
        </p:spPr>
      </p:pic>
      <p:pic>
        <p:nvPicPr>
          <p:cNvPr id="16" name="Picture 15">
            <a:extLst>
              <a:ext uri="{FF2B5EF4-FFF2-40B4-BE49-F238E27FC236}">
                <a16:creationId xmlns:a16="http://schemas.microsoft.com/office/drawing/2014/main" id="{9D907AD0-CD5A-7F12-8850-0B3BCE097194}"/>
              </a:ext>
            </a:extLst>
          </p:cNvPr>
          <p:cNvPicPr>
            <a:picLocks noChangeAspect="1"/>
          </p:cNvPicPr>
          <p:nvPr/>
        </p:nvPicPr>
        <p:blipFill>
          <a:blip r:embed="rId9"/>
          <a:stretch>
            <a:fillRect/>
          </a:stretch>
        </p:blipFill>
        <p:spPr>
          <a:xfrm>
            <a:off x="4184180" y="2961764"/>
            <a:ext cx="1771319" cy="1771319"/>
          </a:xfrm>
          <a:prstGeom prst="rect">
            <a:avLst/>
          </a:prstGeom>
        </p:spPr>
      </p:pic>
      <p:pic>
        <p:nvPicPr>
          <p:cNvPr id="17" name="Picture 16">
            <a:extLst>
              <a:ext uri="{FF2B5EF4-FFF2-40B4-BE49-F238E27FC236}">
                <a16:creationId xmlns:a16="http://schemas.microsoft.com/office/drawing/2014/main" id="{4996815E-E7C0-5AF3-E70D-E40664AC4EF0}"/>
              </a:ext>
            </a:extLst>
          </p:cNvPr>
          <p:cNvPicPr>
            <a:picLocks noChangeAspect="1"/>
          </p:cNvPicPr>
          <p:nvPr/>
        </p:nvPicPr>
        <p:blipFill>
          <a:blip r:embed="rId10"/>
          <a:stretch>
            <a:fillRect/>
          </a:stretch>
        </p:blipFill>
        <p:spPr>
          <a:xfrm>
            <a:off x="6146816" y="2994511"/>
            <a:ext cx="1497478" cy="1705823"/>
          </a:xfrm>
          <a:prstGeom prst="rect">
            <a:avLst/>
          </a:prstGeom>
        </p:spPr>
      </p:pic>
      <p:pic>
        <p:nvPicPr>
          <p:cNvPr id="18" name="Picture 17">
            <a:extLst>
              <a:ext uri="{FF2B5EF4-FFF2-40B4-BE49-F238E27FC236}">
                <a16:creationId xmlns:a16="http://schemas.microsoft.com/office/drawing/2014/main" id="{68F247AE-01E7-1D49-BDB3-DA0DF992EBB4}"/>
              </a:ext>
            </a:extLst>
          </p:cNvPr>
          <p:cNvPicPr>
            <a:picLocks noChangeAspect="1"/>
          </p:cNvPicPr>
          <p:nvPr/>
        </p:nvPicPr>
        <p:blipFill>
          <a:blip r:embed="rId11"/>
          <a:stretch>
            <a:fillRect/>
          </a:stretch>
        </p:blipFill>
        <p:spPr>
          <a:xfrm>
            <a:off x="439641" y="4784108"/>
            <a:ext cx="1665548" cy="1937370"/>
          </a:xfrm>
          <a:prstGeom prst="rect">
            <a:avLst/>
          </a:prstGeom>
        </p:spPr>
      </p:pic>
      <p:pic>
        <p:nvPicPr>
          <p:cNvPr id="19" name="Picture 18">
            <a:extLst>
              <a:ext uri="{FF2B5EF4-FFF2-40B4-BE49-F238E27FC236}">
                <a16:creationId xmlns:a16="http://schemas.microsoft.com/office/drawing/2014/main" id="{973E0161-4843-FF82-2401-E94DE32FBFD6}"/>
              </a:ext>
            </a:extLst>
          </p:cNvPr>
          <p:cNvPicPr>
            <a:picLocks noChangeAspect="1"/>
          </p:cNvPicPr>
          <p:nvPr/>
        </p:nvPicPr>
        <p:blipFill>
          <a:blip r:embed="rId12"/>
          <a:srcRect l="26494" t="48623" r="16724"/>
          <a:stretch/>
        </p:blipFill>
        <p:spPr>
          <a:xfrm>
            <a:off x="2221093" y="4753615"/>
            <a:ext cx="1615438" cy="1951418"/>
          </a:xfrm>
          <a:prstGeom prst="rect">
            <a:avLst/>
          </a:prstGeom>
        </p:spPr>
      </p:pic>
      <p:sp>
        <p:nvSpPr>
          <p:cNvPr id="21" name="TextBox 20">
            <a:extLst>
              <a:ext uri="{FF2B5EF4-FFF2-40B4-BE49-F238E27FC236}">
                <a16:creationId xmlns:a16="http://schemas.microsoft.com/office/drawing/2014/main" id="{D5955F1B-9D56-5D9A-3F28-EB535FFEA789}"/>
              </a:ext>
            </a:extLst>
          </p:cNvPr>
          <p:cNvSpPr txBox="1"/>
          <p:nvPr/>
        </p:nvSpPr>
        <p:spPr>
          <a:xfrm>
            <a:off x="9377562" y="1790879"/>
            <a:ext cx="1999274" cy="584775"/>
          </a:xfrm>
          <a:prstGeom prst="rect">
            <a:avLst/>
          </a:prstGeom>
          <a:noFill/>
        </p:spPr>
        <p:txBody>
          <a:bodyPr wrap="square">
            <a:spAutoFit/>
          </a:bodyPr>
          <a:lstStyle/>
          <a:p>
            <a:r>
              <a:rPr lang="en-US" sz="3200" b="1" i="1" dirty="0">
                <a:solidFill>
                  <a:srgbClr val="0070C0"/>
                </a:solidFill>
                <a:latin typeface="Times New Roman" panose="02020603050405020304" pitchFamily="18" charset="0"/>
                <a:ea typeface="ＭＳ Ｐゴシック" pitchFamily="-106" charset="-128"/>
                <a:cs typeface="Times New Roman" panose="02020603050405020304" pitchFamily="18" charset="0"/>
              </a:rPr>
              <a:t>Lancaster</a:t>
            </a:r>
            <a:endParaRPr lang="en-US" dirty="0">
              <a:solidFill>
                <a:srgbClr val="0070C0"/>
              </a:solidFill>
            </a:endParaRPr>
          </a:p>
        </p:txBody>
      </p:sp>
      <p:sp>
        <p:nvSpPr>
          <p:cNvPr id="23" name="TextBox 22">
            <a:extLst>
              <a:ext uri="{FF2B5EF4-FFF2-40B4-BE49-F238E27FC236}">
                <a16:creationId xmlns:a16="http://schemas.microsoft.com/office/drawing/2014/main" id="{75CB9820-296E-AB70-4BEB-54FDC778012C}"/>
              </a:ext>
            </a:extLst>
          </p:cNvPr>
          <p:cNvSpPr txBox="1"/>
          <p:nvPr/>
        </p:nvSpPr>
        <p:spPr>
          <a:xfrm>
            <a:off x="9272129" y="3725287"/>
            <a:ext cx="2426058" cy="584775"/>
          </a:xfrm>
          <a:prstGeom prst="rect">
            <a:avLst/>
          </a:prstGeom>
          <a:noFill/>
        </p:spPr>
        <p:txBody>
          <a:bodyPr wrap="square">
            <a:spAutoFit/>
          </a:bodyPr>
          <a:lstStyle/>
          <a:p>
            <a:r>
              <a:rPr lang="en-US" sz="3200" b="1" i="1" dirty="0">
                <a:solidFill>
                  <a:srgbClr val="0070C0"/>
                </a:solidFill>
                <a:latin typeface="Times New Roman" panose="02020603050405020304" pitchFamily="18" charset="0"/>
                <a:ea typeface="ＭＳ Ｐゴシック" pitchFamily="-106" charset="-128"/>
                <a:cs typeface="Times New Roman" panose="02020603050405020304" pitchFamily="18" charset="0"/>
              </a:rPr>
              <a:t>Manchester</a:t>
            </a:r>
            <a:endParaRPr lang="en-US" dirty="0">
              <a:solidFill>
                <a:srgbClr val="0070C0"/>
              </a:solidFill>
            </a:endParaRPr>
          </a:p>
        </p:txBody>
      </p:sp>
      <p:sp>
        <p:nvSpPr>
          <p:cNvPr id="25" name="TextBox 24">
            <a:extLst>
              <a:ext uri="{FF2B5EF4-FFF2-40B4-BE49-F238E27FC236}">
                <a16:creationId xmlns:a16="http://schemas.microsoft.com/office/drawing/2014/main" id="{9AB9E80F-C77E-2AC5-C4CB-C3411103E31A}"/>
              </a:ext>
            </a:extLst>
          </p:cNvPr>
          <p:cNvSpPr txBox="1"/>
          <p:nvPr/>
        </p:nvSpPr>
        <p:spPr>
          <a:xfrm>
            <a:off x="9377562" y="5169308"/>
            <a:ext cx="1999274" cy="584775"/>
          </a:xfrm>
          <a:prstGeom prst="rect">
            <a:avLst/>
          </a:prstGeom>
          <a:noFill/>
        </p:spPr>
        <p:txBody>
          <a:bodyPr wrap="square">
            <a:spAutoFit/>
          </a:bodyPr>
          <a:lstStyle/>
          <a:p>
            <a:r>
              <a:rPr lang="en-US" sz="3200" b="1" i="1" dirty="0">
                <a:solidFill>
                  <a:srgbClr val="0070C0"/>
                </a:solidFill>
                <a:latin typeface="Times New Roman" panose="02020603050405020304" pitchFamily="18" charset="0"/>
                <a:ea typeface="ＭＳ Ｐゴシック" pitchFamily="-106" charset="-128"/>
                <a:cs typeface="Times New Roman" panose="02020603050405020304" pitchFamily="18" charset="0"/>
              </a:rPr>
              <a:t>Liverpool</a:t>
            </a:r>
            <a:endParaRPr lang="en-US" dirty="0">
              <a:solidFill>
                <a:srgbClr val="0070C0"/>
              </a:solidFill>
            </a:endParaRPr>
          </a:p>
        </p:txBody>
      </p:sp>
    </p:spTree>
    <p:extLst>
      <p:ext uri="{BB962C8B-B14F-4D97-AF65-F5344CB8AC3E}">
        <p14:creationId xmlns:p14="http://schemas.microsoft.com/office/powerpoint/2010/main" val="422763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451E574-DBCB-F43A-D40A-A9336607B4C3}"/>
              </a:ext>
            </a:extLst>
          </p:cNvPr>
          <p:cNvPicPr>
            <a:picLocks noGrp="1" noChangeAspect="1"/>
          </p:cNvPicPr>
          <p:nvPr>
            <p:ph idx="1"/>
          </p:nvPr>
        </p:nvPicPr>
        <p:blipFill>
          <a:blip r:embed="rId2"/>
          <a:stretch>
            <a:fillRect/>
          </a:stretch>
        </p:blipFill>
        <p:spPr>
          <a:xfrm>
            <a:off x="5768439" y="962194"/>
            <a:ext cx="5565869" cy="771669"/>
          </a:xfrm>
          <a:prstGeom prst="rect">
            <a:avLst/>
          </a:prstGeom>
        </p:spPr>
      </p:pic>
      <p:sp>
        <p:nvSpPr>
          <p:cNvPr id="8" name="TextBox 7">
            <a:extLst>
              <a:ext uri="{FF2B5EF4-FFF2-40B4-BE49-F238E27FC236}">
                <a16:creationId xmlns:a16="http://schemas.microsoft.com/office/drawing/2014/main" id="{66C80DDA-1C74-6F52-687F-23E57527F4DD}"/>
              </a:ext>
            </a:extLst>
          </p:cNvPr>
          <p:cNvSpPr txBox="1"/>
          <p:nvPr/>
        </p:nvSpPr>
        <p:spPr>
          <a:xfrm>
            <a:off x="617169" y="1972182"/>
            <a:ext cx="11050771" cy="2308324"/>
          </a:xfrm>
          <a:prstGeom prst="rect">
            <a:avLst/>
          </a:prstGeom>
          <a:noFill/>
        </p:spPr>
        <p:txBody>
          <a:bodyPr wrap="square">
            <a:spAutoFit/>
          </a:bodyPr>
          <a:lstStyle/>
          <a:p>
            <a:r>
              <a:rPr lang="en-US" sz="2400" b="1" i="0" dirty="0">
                <a:solidFill>
                  <a:srgbClr val="002060"/>
                </a:solidFill>
                <a:effectLst/>
                <a:latin typeface="Lato" panose="020F0502020204030203" pitchFamily="34" charset="0"/>
              </a:rPr>
              <a:t>Following a successful peer review and subsequent competitive national and global assessment in early 2009 by an international group of experts, the Science and Technology Facilities Council (STFC) UK has authorized the Cockcroft Institute Core Grant for renewal and </a:t>
            </a:r>
            <a:r>
              <a:rPr lang="en-US" sz="2400" b="1" i="0" dirty="0">
                <a:solidFill>
                  <a:srgbClr val="FF0000"/>
                </a:solidFill>
                <a:effectLst/>
                <a:latin typeface="Lato" panose="020F0502020204030203" pitchFamily="34" charset="0"/>
              </a:rPr>
              <a:t>extension till March 31, 2017. This will see the Cockcroft Institute awarded £20.0 M since its founding in 2004, £16.3 M of which over the next eight years till 2017.</a:t>
            </a:r>
            <a:endParaRPr lang="en-US" sz="2400" b="1" dirty="0">
              <a:solidFill>
                <a:srgbClr val="FF0000"/>
              </a:solidFill>
            </a:endParaRPr>
          </a:p>
        </p:txBody>
      </p:sp>
      <p:sp>
        <p:nvSpPr>
          <p:cNvPr id="10" name="TextBox 9">
            <a:extLst>
              <a:ext uri="{FF2B5EF4-FFF2-40B4-BE49-F238E27FC236}">
                <a16:creationId xmlns:a16="http://schemas.microsoft.com/office/drawing/2014/main" id="{F3411536-FA52-66CE-DBB9-0E98EE1341AA}"/>
              </a:ext>
            </a:extLst>
          </p:cNvPr>
          <p:cNvSpPr txBox="1"/>
          <p:nvPr/>
        </p:nvSpPr>
        <p:spPr>
          <a:xfrm>
            <a:off x="570614" y="4365562"/>
            <a:ext cx="11050771" cy="2031325"/>
          </a:xfrm>
          <a:prstGeom prst="rect">
            <a:avLst/>
          </a:prstGeom>
          <a:noFill/>
        </p:spPr>
        <p:txBody>
          <a:bodyPr wrap="square">
            <a:spAutoFit/>
          </a:bodyPr>
          <a:lstStyle/>
          <a:p>
            <a:pPr algn="l"/>
            <a:r>
              <a:rPr lang="en-US" b="1" i="1" dirty="0">
                <a:solidFill>
                  <a:srgbClr val="0070C0"/>
                </a:solidFill>
                <a:effectLst/>
                <a:latin typeface="Lato" panose="020F0502020204030203" pitchFamily="34" charset="0"/>
              </a:rPr>
              <a:t>Swapan Chattopadhyay, Director of the Cockcroft Institute said: "I am delighted at the exciting opportunities for growth now secured for the Cockcroft Institute by this award. At the same time I am also aware of the struggles faced by our colleagues in UK in the fundamental areas of particle physics, nuclear and photon sciences -the very fields that we accelerator scientists and technologists aspire to enable. At such a time, the awarding of the Cockcroft Institute core grant extension till 2017 is most welcome news. In my privileged position as the Director of the institute, it will be one of my priorities to share our efforts and add value to the above scientific fields in the most optimised fashion achievable."</a:t>
            </a:r>
          </a:p>
        </p:txBody>
      </p:sp>
      <p:sp>
        <p:nvSpPr>
          <p:cNvPr id="12" name="TextBox 11">
            <a:extLst>
              <a:ext uri="{FF2B5EF4-FFF2-40B4-BE49-F238E27FC236}">
                <a16:creationId xmlns:a16="http://schemas.microsoft.com/office/drawing/2014/main" id="{7ECC3762-7320-FC22-3944-20FAD4C289B9}"/>
              </a:ext>
            </a:extLst>
          </p:cNvPr>
          <p:cNvSpPr txBox="1"/>
          <p:nvPr/>
        </p:nvSpPr>
        <p:spPr>
          <a:xfrm>
            <a:off x="617169" y="423788"/>
            <a:ext cx="6814141" cy="1569660"/>
          </a:xfrm>
          <a:prstGeom prst="rect">
            <a:avLst/>
          </a:prstGeom>
          <a:noFill/>
        </p:spPr>
        <p:txBody>
          <a:bodyPr wrap="square">
            <a:spAutoFit/>
          </a:bodyPr>
          <a:lstStyle/>
          <a:p>
            <a:pPr algn="l"/>
            <a:r>
              <a:rPr lang="en-US" sz="2400" b="1" i="0" dirty="0">
                <a:solidFill>
                  <a:srgbClr val="FF0000"/>
                </a:solidFill>
                <a:effectLst/>
                <a:latin typeface="Lato" panose="020F0502020204030203" pitchFamily="34" charset="0"/>
              </a:rPr>
              <a:t>The Cockcroft Institute looks forward with 2020 Vision</a:t>
            </a:r>
          </a:p>
          <a:p>
            <a:pPr algn="l"/>
            <a:r>
              <a:rPr lang="en-US" sz="2400" b="1" i="0" dirty="0">
                <a:solidFill>
                  <a:srgbClr val="FF0000"/>
                </a:solidFill>
                <a:effectLst/>
                <a:latin typeface="Lato" panose="020F0502020204030203" pitchFamily="34" charset="0"/>
              </a:rPr>
              <a:t>11 October 2009</a:t>
            </a:r>
          </a:p>
          <a:p>
            <a:pPr algn="l"/>
            <a:r>
              <a:rPr lang="en-US" sz="2400" b="1" i="0" dirty="0">
                <a:solidFill>
                  <a:srgbClr val="FF0000"/>
                </a:solidFill>
                <a:effectLst/>
                <a:latin typeface="Lato" panose="020F0502020204030203" pitchFamily="34" charset="0"/>
              </a:rPr>
              <a:t>The Cockcroft Institute</a:t>
            </a:r>
          </a:p>
        </p:txBody>
      </p:sp>
    </p:spTree>
    <p:extLst>
      <p:ext uri="{BB962C8B-B14F-4D97-AF65-F5344CB8AC3E}">
        <p14:creationId xmlns:p14="http://schemas.microsoft.com/office/powerpoint/2010/main" val="4111740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70BAFA-CE20-AE88-89C7-F7E08FF0BE57}"/>
              </a:ext>
            </a:extLst>
          </p:cNvPr>
          <p:cNvSpPr>
            <a:spLocks noGrp="1"/>
          </p:cNvSpPr>
          <p:nvPr>
            <p:ph type="ftr" sz="quarter" idx="11"/>
          </p:nvPr>
        </p:nvSpPr>
        <p:spPr/>
        <p:txBody>
          <a:bodyPr/>
          <a:lstStyle/>
          <a:p>
            <a:pPr>
              <a:defRPr/>
            </a:pPr>
            <a:r>
              <a:rPr lang="en-US">
                <a:solidFill>
                  <a:prstClr val="black"/>
                </a:solidFill>
              </a:rPr>
              <a:t>Aaron S. Chou, Fermilab</a:t>
            </a:r>
            <a:endParaRPr lang="en-US" dirty="0">
              <a:solidFill>
                <a:prstClr val="black"/>
              </a:solidFill>
            </a:endParaRPr>
          </a:p>
        </p:txBody>
      </p:sp>
      <p:sp>
        <p:nvSpPr>
          <p:cNvPr id="3" name="Slide Number Placeholder 2">
            <a:extLst>
              <a:ext uri="{FF2B5EF4-FFF2-40B4-BE49-F238E27FC236}">
                <a16:creationId xmlns:a16="http://schemas.microsoft.com/office/drawing/2014/main" id="{F58BD62B-81A2-2903-BAD7-65ADA485581E}"/>
              </a:ext>
            </a:extLst>
          </p:cNvPr>
          <p:cNvSpPr>
            <a:spLocks noGrp="1"/>
          </p:cNvSpPr>
          <p:nvPr>
            <p:ph type="sldNum" sz="quarter" idx="12"/>
          </p:nvPr>
        </p:nvSpPr>
        <p:spPr/>
        <p:txBody>
          <a:bodyPr/>
          <a:lstStyle/>
          <a:p>
            <a:fld id="{10A8421C-9C7B-D94A-8400-C3AD7BE3CD36}" type="slidenum">
              <a:rPr lang="en-US" smtClean="0"/>
              <a:pPr/>
              <a:t>18</a:t>
            </a:fld>
            <a:endParaRPr lang="en-US"/>
          </a:p>
        </p:txBody>
      </p:sp>
      <p:pic>
        <p:nvPicPr>
          <p:cNvPr id="5" name="Picture 4">
            <a:extLst>
              <a:ext uri="{FF2B5EF4-FFF2-40B4-BE49-F238E27FC236}">
                <a16:creationId xmlns:a16="http://schemas.microsoft.com/office/drawing/2014/main" id="{857434A5-E1F8-65BD-4E44-51512B8D6329}"/>
              </a:ext>
            </a:extLst>
          </p:cNvPr>
          <p:cNvPicPr>
            <a:picLocks noChangeAspect="1"/>
          </p:cNvPicPr>
          <p:nvPr/>
        </p:nvPicPr>
        <p:blipFill>
          <a:blip r:embed="rId2"/>
          <a:stretch>
            <a:fillRect/>
          </a:stretch>
        </p:blipFill>
        <p:spPr>
          <a:xfrm>
            <a:off x="2335748" y="0"/>
            <a:ext cx="7520503" cy="6858000"/>
          </a:xfrm>
          <a:prstGeom prst="rect">
            <a:avLst/>
          </a:prstGeom>
        </p:spPr>
      </p:pic>
      <p:sp>
        <p:nvSpPr>
          <p:cNvPr id="4" name="Rectangle 2">
            <a:extLst>
              <a:ext uri="{FF2B5EF4-FFF2-40B4-BE49-F238E27FC236}">
                <a16:creationId xmlns:a16="http://schemas.microsoft.com/office/drawing/2014/main" id="{E4239C6E-9359-A72B-1DBA-6352CAD21881}"/>
              </a:ext>
            </a:extLst>
          </p:cNvPr>
          <p:cNvSpPr txBox="1">
            <a:spLocks noChangeArrowheads="1"/>
          </p:cNvSpPr>
          <p:nvPr/>
        </p:nvSpPr>
        <p:spPr bwMode="auto">
          <a:xfrm rot="10800000" flipV="1">
            <a:off x="434162" y="2103545"/>
            <a:ext cx="2723708" cy="2346181"/>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2000" i="1" dirty="0">
                <a:solidFill>
                  <a:srgbClr val="FF0000"/>
                </a:solidFill>
                <a:latin typeface="Times New Roman" panose="02020603050405020304" pitchFamily="18" charset="0"/>
                <a:cs typeface="Times New Roman" panose="02020603050405020304" pitchFamily="18" charset="0"/>
              </a:rPr>
              <a:t>Cockcroft Institute Education and Training program was highlighted in a high-visibility World Scientific Publication  </a:t>
            </a:r>
            <a:endParaRPr kumimoji="0" lang="en-US" alt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Tree>
    <p:extLst>
      <p:ext uri="{BB962C8B-B14F-4D97-AF65-F5344CB8AC3E}">
        <p14:creationId xmlns:p14="http://schemas.microsoft.com/office/powerpoint/2010/main" val="87924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627" name="Rectangle 3"/>
          <p:cNvSpPr>
            <a:spLocks noGrp="1" noChangeArrowheads="1"/>
          </p:cNvSpPr>
          <p:nvPr>
            <p:ph type="body" idx="1"/>
          </p:nvPr>
        </p:nvSpPr>
        <p:spPr>
          <a:xfrm>
            <a:off x="627321" y="1170029"/>
            <a:ext cx="11451265" cy="2069063"/>
          </a:xfrm>
        </p:spPr>
        <p:txBody>
          <a:bodyPr/>
          <a:lstStyle/>
          <a:p>
            <a:pPr marL="0" indent="0">
              <a:buNone/>
            </a:pPr>
            <a:r>
              <a:rPr lang="en-US" sz="2100" b="1" i="1" dirty="0">
                <a:sym typeface="Wingdings" panose="05000000000000000000" pitchFamily="2" charset="2"/>
              </a:rPr>
              <a:t>1. </a:t>
            </a:r>
            <a:r>
              <a:rPr lang="en-US" sz="2100" b="1" i="1" dirty="0">
                <a:solidFill>
                  <a:srgbClr val="0070C0"/>
                </a:solidFill>
                <a:sym typeface="Wingdings" panose="05000000000000000000" pitchFamily="2" charset="2"/>
              </a:rPr>
              <a:t>  CI STFC Grant Renewal 2007-2017  &gt; 16.5 M Pounds</a:t>
            </a:r>
          </a:p>
          <a:p>
            <a:pPr marL="0" indent="0">
              <a:buNone/>
            </a:pPr>
            <a:endParaRPr lang="en-US" sz="2100" b="1" i="1" dirty="0">
              <a:solidFill>
                <a:srgbClr val="0070C0"/>
              </a:solidFill>
              <a:sym typeface="Wingdings" panose="05000000000000000000" pitchFamily="2" charset="2"/>
            </a:endParaRPr>
          </a:p>
          <a:p>
            <a:pPr marL="457200" indent="-457200">
              <a:buAutoNum type="arabicPeriod" startAt="2"/>
            </a:pPr>
            <a:r>
              <a:rPr lang="en-US" sz="2100" b="1" i="1" dirty="0">
                <a:solidFill>
                  <a:srgbClr val="0070C0"/>
                </a:solidFill>
                <a:sym typeface="Wingdings" panose="05000000000000000000" pitchFamily="2" charset="2"/>
              </a:rPr>
              <a:t>CI Faculty Recruitment: &gt; 10 Faculty appointed to universities</a:t>
            </a:r>
          </a:p>
          <a:p>
            <a:pPr marL="0" indent="0">
              <a:buNone/>
            </a:pPr>
            <a:endParaRPr lang="en-US" sz="2100" b="1" i="1" dirty="0">
              <a:solidFill>
                <a:srgbClr val="0070C0"/>
              </a:solidFill>
              <a:sym typeface="Wingdings" panose="05000000000000000000" pitchFamily="2" charset="2"/>
            </a:endParaRPr>
          </a:p>
          <a:p>
            <a:pPr>
              <a:buAutoNum type="arabicPeriod" startAt="3"/>
            </a:pPr>
            <a:r>
              <a:rPr lang="en-US" sz="2100" b="1" i="1" dirty="0">
                <a:solidFill>
                  <a:srgbClr val="0070C0"/>
                </a:solidFill>
                <a:sym typeface="Wingdings" panose="05000000000000000000" pitchFamily="2" charset="2"/>
              </a:rPr>
              <a:t>  </a:t>
            </a:r>
            <a:r>
              <a:rPr lang="en-US" sz="2100" b="1" i="1" dirty="0">
                <a:solidFill>
                  <a:srgbClr val="264EF8"/>
                </a:solidFill>
                <a:sym typeface="Wingdings" panose="05000000000000000000" pitchFamily="2" charset="2"/>
              </a:rPr>
              <a:t>University of Strathclyde joined as partner (true UK institute with Scotland ‘in’ by 2011!)</a:t>
            </a:r>
          </a:p>
          <a:p>
            <a:pPr marL="0" indent="0">
              <a:buNone/>
            </a:pPr>
            <a:endParaRPr lang="en-US" sz="2100" b="1" i="1" dirty="0">
              <a:solidFill>
                <a:srgbClr val="264EF8"/>
              </a:solidFill>
              <a:sym typeface="Wingdings" panose="05000000000000000000" pitchFamily="2" charset="2"/>
            </a:endParaRPr>
          </a:p>
          <a:p>
            <a:pPr marL="0" indent="0">
              <a:buNone/>
            </a:pPr>
            <a:r>
              <a:rPr lang="en-US" sz="2100" b="1" i="1" dirty="0">
                <a:solidFill>
                  <a:srgbClr val="264EF8"/>
                </a:solidFill>
                <a:sym typeface="Wingdings" panose="05000000000000000000" pitchFamily="2" charset="2"/>
              </a:rPr>
              <a:t>4.   Collaborations with CERN, ESS, Fermilab, Jefferson Lab: Scientific output of the </a:t>
            </a:r>
            <a:r>
              <a:rPr lang="en-US" sz="2100" b="1" i="1">
                <a:solidFill>
                  <a:srgbClr val="264EF8"/>
                </a:solidFill>
                <a:sym typeface="Wingdings" panose="05000000000000000000" pitchFamily="2" charset="2"/>
              </a:rPr>
              <a:t>highest caliber</a:t>
            </a:r>
            <a:endParaRPr lang="en-US" sz="2100" b="1" i="1" dirty="0">
              <a:solidFill>
                <a:srgbClr val="264EF8"/>
              </a:solidFill>
              <a:sym typeface="Wingdings" panose="05000000000000000000" pitchFamily="2" charset="2"/>
            </a:endParaRPr>
          </a:p>
          <a:p>
            <a:pPr marL="0" indent="0">
              <a:buNone/>
            </a:pPr>
            <a:endParaRPr lang="en-US" sz="2100" b="1" i="1" dirty="0">
              <a:solidFill>
                <a:srgbClr val="264EF8"/>
              </a:solidFill>
              <a:sym typeface="Wingdings" panose="05000000000000000000" pitchFamily="2" charset="2"/>
            </a:endParaRPr>
          </a:p>
          <a:p>
            <a:pPr marL="0" indent="0">
              <a:buNone/>
            </a:pPr>
            <a:r>
              <a:rPr lang="en-US" sz="2100" b="1" i="1" dirty="0">
                <a:solidFill>
                  <a:srgbClr val="264EF8"/>
                </a:solidFill>
                <a:sym typeface="Wingdings" panose="05000000000000000000" pitchFamily="2" charset="2"/>
              </a:rPr>
              <a:t>5.  CI contributions to Manchester Christies Proton Therapy Accelerator Facility</a:t>
            </a:r>
          </a:p>
          <a:p>
            <a:pPr marL="0" indent="0">
              <a:buNone/>
            </a:pPr>
            <a:endParaRPr lang="en-US" sz="2100" b="1" i="1" dirty="0">
              <a:solidFill>
                <a:srgbClr val="264EF8"/>
              </a:solidFill>
              <a:sym typeface="Wingdings" panose="05000000000000000000" pitchFamily="2" charset="2"/>
            </a:endParaRPr>
          </a:p>
          <a:p>
            <a:pPr marL="0" indent="0">
              <a:buNone/>
            </a:pPr>
            <a:r>
              <a:rPr lang="en-US" sz="2100" b="1" i="1" dirty="0">
                <a:solidFill>
                  <a:srgbClr val="264EF8"/>
                </a:solidFill>
                <a:sym typeface="Wingdings" panose="05000000000000000000" pitchFamily="2" charset="2"/>
              </a:rPr>
              <a:t>6.  Development of Research and Training on Accelerators on-site at Daresbury: ALICE/EMMA</a:t>
            </a:r>
            <a:endParaRPr lang="en-US" sz="2100" b="1" i="1" dirty="0">
              <a:solidFill>
                <a:srgbClr val="FF0000"/>
              </a:solidFill>
              <a:sym typeface="Wingdings" panose="05000000000000000000" pitchFamily="2" charset="2"/>
            </a:endParaRPr>
          </a:p>
          <a:p>
            <a:pPr marL="0" indent="0">
              <a:buNone/>
            </a:pPr>
            <a:endParaRPr lang="en-US" sz="2100" b="1" i="1" dirty="0">
              <a:solidFill>
                <a:srgbClr val="FF0000"/>
              </a:solidFill>
              <a:sym typeface="Wingdings" panose="05000000000000000000" pitchFamily="2" charset="2"/>
            </a:endParaRPr>
          </a:p>
          <a:p>
            <a:pPr marL="0" indent="0">
              <a:buNone/>
            </a:pPr>
            <a:r>
              <a:rPr lang="en-US" sz="2100" b="1" i="1" dirty="0">
                <a:solidFill>
                  <a:srgbClr val="0070C0"/>
                </a:solidFill>
                <a:sym typeface="Wingdings" panose="05000000000000000000" pitchFamily="2" charset="2"/>
              </a:rPr>
              <a:t>8. CERN Tech hub established on CI-DL site……….+ many more…..</a:t>
            </a:r>
          </a:p>
          <a:p>
            <a:pPr marL="0" indent="0">
              <a:buNone/>
            </a:pPr>
            <a:endParaRPr lang="en-US" sz="2400" b="1" i="1" dirty="0">
              <a:solidFill>
                <a:srgbClr val="0070C0"/>
              </a:solidFill>
              <a:sym typeface="Wingdings" panose="05000000000000000000" pitchFamily="2" charset="2"/>
            </a:endParaRPr>
          </a:p>
          <a:p>
            <a:pPr marL="0" indent="0">
              <a:buNone/>
            </a:pPr>
            <a:endParaRPr lang="en-US" sz="2400" b="1" i="1" dirty="0">
              <a:solidFill>
                <a:srgbClr val="0070C0"/>
              </a:solidFill>
              <a:sym typeface="Wingdings" panose="05000000000000000000" pitchFamily="2" charset="2"/>
            </a:endParaRPr>
          </a:p>
          <a:p>
            <a:pPr marL="0" indent="0">
              <a:buNone/>
            </a:pPr>
            <a:endParaRPr lang="en-US" sz="2400" b="1" i="1" dirty="0">
              <a:solidFill>
                <a:srgbClr val="0070C0"/>
              </a:solidFill>
              <a:sym typeface="Wingdings" panose="05000000000000000000" pitchFamily="2" charset="2"/>
            </a:endParaRPr>
          </a:p>
          <a:p>
            <a:pPr marL="0" indent="0">
              <a:buNone/>
            </a:pPr>
            <a:endParaRPr lang="en-US" sz="2400" b="1" i="1" dirty="0">
              <a:solidFill>
                <a:srgbClr val="0070C0"/>
              </a:solidFill>
              <a:sym typeface="Wingdings" panose="05000000000000000000" pitchFamily="2" charset="2"/>
            </a:endParaRPr>
          </a:p>
          <a:p>
            <a:pPr marL="0" indent="0">
              <a:buNone/>
            </a:pPr>
            <a:endParaRPr lang="en-US" sz="2400" b="1" i="1" dirty="0">
              <a:solidFill>
                <a:srgbClr val="0070C0"/>
              </a:solidFill>
              <a:sym typeface="Wingdings" panose="05000000000000000000" pitchFamily="2" charset="2"/>
            </a:endParaRPr>
          </a:p>
          <a:p>
            <a:pPr marL="0" indent="0">
              <a:buNone/>
            </a:pPr>
            <a:r>
              <a:rPr lang="en-US" sz="2700" b="1" i="1" dirty="0">
                <a:solidFill>
                  <a:srgbClr val="7030A0"/>
                </a:solidFill>
                <a:sym typeface="Wingdings" panose="05000000000000000000" pitchFamily="2" charset="2"/>
              </a:rPr>
              <a:t> </a:t>
            </a:r>
            <a:endParaRPr lang="en-US" sz="2700" b="1" i="1" dirty="0">
              <a:solidFill>
                <a:srgbClr val="0070C0"/>
              </a:solidFill>
              <a:sym typeface="Wingdings" panose="05000000000000000000" pitchFamily="2" charset="2"/>
            </a:endParaRPr>
          </a:p>
          <a:p>
            <a:pPr marL="0" indent="0">
              <a:buNone/>
            </a:pPr>
            <a:endParaRPr lang="en-US" b="1" i="1" dirty="0">
              <a:solidFill>
                <a:srgbClr val="0070C0"/>
              </a:solidFill>
              <a:sym typeface="Wingdings" panose="05000000000000000000" pitchFamily="2" charset="2"/>
            </a:endParaRPr>
          </a:p>
          <a:p>
            <a:pPr marL="0" indent="0">
              <a:buNone/>
            </a:pPr>
            <a:endParaRPr lang="en-US" b="1" i="1" dirty="0">
              <a:solidFill>
                <a:srgbClr val="0070C0"/>
              </a:solidFill>
              <a:sym typeface="Wingdings" panose="05000000000000000000" pitchFamily="2" charset="2"/>
            </a:endParaRPr>
          </a:p>
          <a:p>
            <a:pPr>
              <a:buFont typeface="Wingdings" panose="05000000000000000000" pitchFamily="2" charset="2"/>
              <a:buChar char="à"/>
            </a:pPr>
            <a:endParaRPr lang="en-US" b="1" i="1" dirty="0">
              <a:solidFill>
                <a:srgbClr val="0070C0"/>
              </a:solidFill>
              <a:sym typeface="Wingdings" panose="05000000000000000000" pitchFamily="2" charset="2"/>
            </a:endParaRPr>
          </a:p>
          <a:p>
            <a:pPr marL="0" indent="0">
              <a:buNone/>
            </a:pPr>
            <a:endParaRPr lang="en-US" b="1" dirty="0">
              <a:solidFill>
                <a:srgbClr val="FF0000"/>
              </a:solidFill>
            </a:endParaRPr>
          </a:p>
          <a:p>
            <a:pPr marL="0" indent="0">
              <a:buNone/>
            </a:pPr>
            <a:endParaRPr lang="en-US" sz="2700" dirty="0"/>
          </a:p>
        </p:txBody>
      </p:sp>
      <p:sp>
        <p:nvSpPr>
          <p:cNvPr id="2" name="Title 1">
            <a:extLst>
              <a:ext uri="{FF2B5EF4-FFF2-40B4-BE49-F238E27FC236}">
                <a16:creationId xmlns:a16="http://schemas.microsoft.com/office/drawing/2014/main" id="{66D2884C-B0DE-49E9-924A-51BA68862C01}"/>
              </a:ext>
            </a:extLst>
          </p:cNvPr>
          <p:cNvSpPr>
            <a:spLocks noGrp="1"/>
          </p:cNvSpPr>
          <p:nvPr>
            <p:ph type="title"/>
          </p:nvPr>
        </p:nvSpPr>
        <p:spPr>
          <a:xfrm>
            <a:off x="818148" y="547000"/>
            <a:ext cx="10626290" cy="436848"/>
          </a:xfrm>
        </p:spPr>
        <p:txBody>
          <a:bodyPr/>
          <a:lstStyle/>
          <a:p>
            <a:r>
              <a:rPr lang="en-US" sz="3200" dirty="0">
                <a:solidFill>
                  <a:srgbClr val="FF0000"/>
                </a:solidFill>
              </a:rPr>
              <a:t>Highlights of Achievements (2007 – 2014)</a:t>
            </a:r>
          </a:p>
        </p:txBody>
      </p:sp>
    </p:spTree>
    <p:extLst>
      <p:ext uri="{BB962C8B-B14F-4D97-AF65-F5344CB8AC3E}">
        <p14:creationId xmlns:p14="http://schemas.microsoft.com/office/powerpoint/2010/main" val="25185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134E7E-5643-4CB5-9F85-E78B7276AD21}"/>
              </a:ext>
            </a:extLst>
          </p:cNvPr>
          <p:cNvSpPr>
            <a:spLocks noGrp="1"/>
          </p:cNvSpPr>
          <p:nvPr>
            <p:ph type="sldNum" sz="quarter" idx="12"/>
          </p:nvPr>
        </p:nvSpPr>
        <p:spPr/>
        <p:txBody>
          <a:bodyPr/>
          <a:lstStyle/>
          <a:p>
            <a:fld id="{10A8421C-9C7B-D94A-8400-C3AD7BE3CD36}" type="slidenum">
              <a:rPr lang="en-US" smtClean="0"/>
              <a:pPr/>
              <a:t>2</a:t>
            </a:fld>
            <a:endParaRPr lang="en-US"/>
          </a:p>
        </p:txBody>
      </p:sp>
      <p:pic>
        <p:nvPicPr>
          <p:cNvPr id="7" name="Picture 6">
            <a:extLst>
              <a:ext uri="{FF2B5EF4-FFF2-40B4-BE49-F238E27FC236}">
                <a16:creationId xmlns:a16="http://schemas.microsoft.com/office/drawing/2014/main" id="{36E06C4A-0734-4E86-B0B1-4A170D93564C}"/>
              </a:ext>
            </a:extLst>
          </p:cNvPr>
          <p:cNvPicPr>
            <a:picLocks noChangeAspect="1"/>
          </p:cNvPicPr>
          <p:nvPr/>
        </p:nvPicPr>
        <p:blipFill>
          <a:blip r:embed="rId2"/>
          <a:stretch>
            <a:fillRect/>
          </a:stretch>
        </p:blipFill>
        <p:spPr>
          <a:xfrm>
            <a:off x="8602395" y="1430983"/>
            <a:ext cx="1955735" cy="2249272"/>
          </a:xfrm>
          <a:prstGeom prst="rect">
            <a:avLst/>
          </a:prstGeom>
        </p:spPr>
      </p:pic>
      <p:sp>
        <p:nvSpPr>
          <p:cNvPr id="2" name="Rectangle 2">
            <a:extLst>
              <a:ext uri="{FF2B5EF4-FFF2-40B4-BE49-F238E27FC236}">
                <a16:creationId xmlns:a16="http://schemas.microsoft.com/office/drawing/2014/main" id="{BC55FD9E-4D2A-EEB3-34CA-38FA35133DFA}"/>
              </a:ext>
            </a:extLst>
          </p:cNvPr>
          <p:cNvSpPr txBox="1">
            <a:spLocks noChangeArrowheads="1"/>
          </p:cNvSpPr>
          <p:nvPr/>
        </p:nvSpPr>
        <p:spPr bwMode="auto">
          <a:xfrm rot="10800000" flipV="1">
            <a:off x="7453417" y="279841"/>
            <a:ext cx="4634589" cy="118745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The Cockcroft Institute</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2004 – 2024</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10" name="Rectangle 2">
            <a:extLst>
              <a:ext uri="{FF2B5EF4-FFF2-40B4-BE49-F238E27FC236}">
                <a16:creationId xmlns:a16="http://schemas.microsoft.com/office/drawing/2014/main" id="{D1A309AB-E7E4-F0D6-3267-F101883A482A}"/>
              </a:ext>
            </a:extLst>
          </p:cNvPr>
          <p:cNvSpPr txBox="1">
            <a:spLocks noChangeArrowheads="1"/>
          </p:cNvSpPr>
          <p:nvPr/>
        </p:nvSpPr>
        <p:spPr bwMode="auto">
          <a:xfrm rot="10800000" flipV="1">
            <a:off x="346309" y="279841"/>
            <a:ext cx="7011420" cy="64650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2000" i="1" dirty="0">
              <a:solidFill>
                <a:srgbClr val="0070C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2000" i="1" dirty="0">
              <a:solidFill>
                <a:srgbClr val="0070C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2000" i="1" dirty="0">
              <a:solidFill>
                <a:srgbClr val="0070C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2000" i="1" dirty="0">
                <a:solidFill>
                  <a:srgbClr val="0070C0"/>
                </a:solidFill>
                <a:latin typeface="Times New Roman" panose="02020603050405020304" pitchFamily="18" charset="0"/>
                <a:cs typeface="Times New Roman" panose="02020603050405020304" pitchFamily="18" charset="0"/>
              </a:rPr>
              <a:t>It is indeed very rare in history that three leading internationally ranked universities, a major world-class national laboratory, local industry and a government-funded national research council ---- come together in a collaboration to create a one-of-kind institute of excellence in scientific research, education, training and entrepreneurship!</a:t>
            </a: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2000" i="1" dirty="0">
              <a:solidFill>
                <a:srgbClr val="0070C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2400" i="1" dirty="0">
                <a:solidFill>
                  <a:srgbClr val="7959D5"/>
                </a:solidFill>
                <a:latin typeface="Times New Roman" panose="02020603050405020304" pitchFamily="18" charset="0"/>
                <a:cs typeface="Times New Roman" panose="02020603050405020304" pitchFamily="18" charset="0"/>
              </a:rPr>
              <a:t>And it is rarer still to have the honour, privilege and opportunity to lead that institution for a period equivalent to almost the full double-term of a US president! </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400" b="1" i="1" u="none" strike="noStrike" kern="1200" cap="none" spc="0" normalizeH="0" baseline="0" noProof="0" dirty="0">
              <a:ln>
                <a:noFill/>
              </a:ln>
              <a:solidFill>
                <a:srgbClr val="7959D5"/>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2000" i="1" dirty="0">
                <a:solidFill>
                  <a:srgbClr val="0070C0"/>
                </a:solidFill>
                <a:latin typeface="Times New Roman" panose="02020603050405020304" pitchFamily="18" charset="0"/>
                <a:cs typeface="Times New Roman" panose="02020603050405020304" pitchFamily="18" charset="0"/>
              </a:rPr>
              <a:t>That is exactly what happened in the first decade and a half of this century, thanks to the insight and inspiration of the </a:t>
            </a:r>
            <a:r>
              <a:rPr lang="en-US" altLang="en-US" sz="2000" i="1" dirty="0">
                <a:solidFill>
                  <a:srgbClr val="C00000"/>
                </a:solidFill>
                <a:latin typeface="Times New Roman" panose="02020603050405020304" pitchFamily="18" charset="0"/>
                <a:cs typeface="Times New Roman" panose="02020603050405020304" pitchFamily="18" charset="0"/>
              </a:rPr>
              <a:t>Founding members of the Cockcroft Institute, led by Prof. John Dainton, inspired by the legacy of the British Nobelist Sir John Cockcroft and his immediate family, supported by three enlightened Vice-Chancellors and Executives of the Research Councils PARC and  CCLRC (later merged into STFC) and local industry!</a:t>
            </a:r>
            <a:endParaRPr kumimoji="0" lang="en-US" alt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11" name="Rectangle 2">
            <a:extLst>
              <a:ext uri="{FF2B5EF4-FFF2-40B4-BE49-F238E27FC236}">
                <a16:creationId xmlns:a16="http://schemas.microsoft.com/office/drawing/2014/main" id="{E8E1690B-1A84-EC6A-615C-43C2A80F3FE3}"/>
              </a:ext>
            </a:extLst>
          </p:cNvPr>
          <p:cNvSpPr txBox="1">
            <a:spLocks noChangeArrowheads="1"/>
          </p:cNvSpPr>
          <p:nvPr/>
        </p:nvSpPr>
        <p:spPr bwMode="auto">
          <a:xfrm rot="10800000" flipV="1">
            <a:off x="7357728" y="3689466"/>
            <a:ext cx="4738579" cy="309283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24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2400" i="1" dirty="0">
                <a:solidFill>
                  <a:srgbClr val="FF0000"/>
                </a:solidFill>
                <a:latin typeface="Times New Roman" panose="02020603050405020304" pitchFamily="18" charset="0"/>
                <a:cs typeface="Times New Roman" panose="02020603050405020304" pitchFamily="18" charset="0"/>
              </a:rPr>
              <a:t>My eternal gratitude to the founding stalwarts of CI for helping me lead and serve the Cockcroft Institute </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2400" i="1" dirty="0">
                <a:solidFill>
                  <a:srgbClr val="FF0000"/>
                </a:solidFill>
                <a:latin typeface="Times New Roman" panose="02020603050405020304" pitchFamily="18" charset="0"/>
                <a:cs typeface="Times New Roman" panose="02020603050405020304" pitchFamily="18" charset="0"/>
              </a:rPr>
              <a:t>2007-2014 </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2400" i="1" dirty="0">
                <a:solidFill>
                  <a:srgbClr val="FF0000"/>
                </a:solidFill>
                <a:latin typeface="Times New Roman" panose="02020603050405020304" pitchFamily="18" charset="0"/>
                <a:cs typeface="Times New Roman" panose="02020603050405020304" pitchFamily="18" charset="0"/>
              </a:rPr>
              <a:t>The CI now has arrived squarely on the world stage! </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2400" i="1" dirty="0">
                <a:solidFill>
                  <a:srgbClr val="FF0000"/>
                </a:solidFill>
                <a:latin typeface="Times New Roman" panose="02020603050405020304" pitchFamily="18" charset="0"/>
                <a:cs typeface="Times New Roman" panose="02020603050405020304" pitchFamily="18" charset="0"/>
              </a:rPr>
              <a:t>THANK YOU!!!</a:t>
            </a:r>
            <a:endParaRPr kumimoji="0" lang="en-US" alt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4" name="Picture 3">
            <a:extLst>
              <a:ext uri="{FF2B5EF4-FFF2-40B4-BE49-F238E27FC236}">
                <a16:creationId xmlns:a16="http://schemas.microsoft.com/office/drawing/2014/main" id="{741DB548-7569-97D3-9801-B8E2F8105FF0}"/>
              </a:ext>
            </a:extLst>
          </p:cNvPr>
          <p:cNvPicPr>
            <a:picLocks noChangeAspect="1"/>
          </p:cNvPicPr>
          <p:nvPr/>
        </p:nvPicPr>
        <p:blipFill>
          <a:blip r:embed="rId3"/>
          <a:stretch>
            <a:fillRect/>
          </a:stretch>
        </p:blipFill>
        <p:spPr>
          <a:xfrm>
            <a:off x="4680097" y="3689466"/>
            <a:ext cx="744422" cy="702125"/>
          </a:xfrm>
          <a:prstGeom prst="rect">
            <a:avLst/>
          </a:prstGeom>
        </p:spPr>
      </p:pic>
    </p:spTree>
    <p:extLst>
      <p:ext uri="{BB962C8B-B14F-4D97-AF65-F5344CB8AC3E}">
        <p14:creationId xmlns:p14="http://schemas.microsoft.com/office/powerpoint/2010/main" val="3407577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20</a:t>
            </a:fld>
            <a:endParaRPr lang="en-US"/>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476693" y="146587"/>
            <a:ext cx="11238614" cy="145995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On my last day at the Cockcroft Institute……..</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                             transferring</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 the baton to Prof. Peter Ratoff</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9" name="Picture 8">
            <a:extLst>
              <a:ext uri="{FF2B5EF4-FFF2-40B4-BE49-F238E27FC236}">
                <a16:creationId xmlns:a16="http://schemas.microsoft.com/office/drawing/2014/main" id="{51CBED99-5C5E-61BE-0B38-81CA3522A0F4}"/>
              </a:ext>
            </a:extLst>
          </p:cNvPr>
          <p:cNvPicPr>
            <a:picLocks noChangeAspect="1"/>
          </p:cNvPicPr>
          <p:nvPr/>
        </p:nvPicPr>
        <p:blipFill>
          <a:blip r:embed="rId2"/>
          <a:stretch>
            <a:fillRect/>
          </a:stretch>
        </p:blipFill>
        <p:spPr>
          <a:xfrm>
            <a:off x="399038" y="1914883"/>
            <a:ext cx="5862349" cy="3901126"/>
          </a:xfrm>
          <a:prstGeom prst="rect">
            <a:avLst/>
          </a:prstGeom>
        </p:spPr>
      </p:pic>
      <p:pic>
        <p:nvPicPr>
          <p:cNvPr id="2" name="Picture 1">
            <a:extLst>
              <a:ext uri="{FF2B5EF4-FFF2-40B4-BE49-F238E27FC236}">
                <a16:creationId xmlns:a16="http://schemas.microsoft.com/office/drawing/2014/main" id="{7CB91E60-3DAA-0488-E025-E4E9FCBD52B5}"/>
              </a:ext>
            </a:extLst>
          </p:cNvPr>
          <p:cNvPicPr>
            <a:picLocks noChangeAspect="1"/>
          </p:cNvPicPr>
          <p:nvPr/>
        </p:nvPicPr>
        <p:blipFill>
          <a:blip r:embed="rId3"/>
          <a:stretch>
            <a:fillRect/>
          </a:stretch>
        </p:blipFill>
        <p:spPr>
          <a:xfrm>
            <a:off x="6261387" y="1914883"/>
            <a:ext cx="5862349" cy="3901126"/>
          </a:xfrm>
          <a:prstGeom prst="rect">
            <a:avLst/>
          </a:prstGeom>
        </p:spPr>
      </p:pic>
    </p:spTree>
    <p:extLst>
      <p:ext uri="{BB962C8B-B14F-4D97-AF65-F5344CB8AC3E}">
        <p14:creationId xmlns:p14="http://schemas.microsoft.com/office/powerpoint/2010/main" val="2815726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0C0000-6C05-403E-B311-B9E2E65A306A}"/>
              </a:ext>
            </a:extLst>
          </p:cNvPr>
          <p:cNvSpPr>
            <a:spLocks noGrp="1"/>
          </p:cNvSpPr>
          <p:nvPr>
            <p:ph type="sldNum" sz="quarter" idx="12"/>
          </p:nvPr>
        </p:nvSpPr>
        <p:spPr/>
        <p:txBody>
          <a:bodyPr/>
          <a:lstStyle/>
          <a:p>
            <a:fld id="{10A8421C-9C7B-D94A-8400-C3AD7BE3CD36}" type="slidenum">
              <a:rPr lang="en-US" smtClean="0"/>
              <a:pPr/>
              <a:t>21</a:t>
            </a:fld>
            <a:endParaRPr lang="en-US"/>
          </a:p>
        </p:txBody>
      </p:sp>
      <p:pic>
        <p:nvPicPr>
          <p:cNvPr id="6" name="Picture 5">
            <a:extLst>
              <a:ext uri="{FF2B5EF4-FFF2-40B4-BE49-F238E27FC236}">
                <a16:creationId xmlns:a16="http://schemas.microsoft.com/office/drawing/2014/main" id="{7F09C088-AEDF-4C6B-A931-4B175784EE8A}"/>
              </a:ext>
            </a:extLst>
          </p:cNvPr>
          <p:cNvPicPr>
            <a:picLocks noChangeAspect="1"/>
          </p:cNvPicPr>
          <p:nvPr/>
        </p:nvPicPr>
        <p:blipFill>
          <a:blip r:embed="rId2"/>
          <a:stretch>
            <a:fillRect/>
          </a:stretch>
        </p:blipFill>
        <p:spPr>
          <a:xfrm>
            <a:off x="8183612" y="1577440"/>
            <a:ext cx="3219850" cy="3703119"/>
          </a:xfrm>
          <a:prstGeom prst="rect">
            <a:avLst/>
          </a:prstGeom>
        </p:spPr>
      </p:pic>
      <p:sp>
        <p:nvSpPr>
          <p:cNvPr id="2" name="Title 1">
            <a:extLst>
              <a:ext uri="{FF2B5EF4-FFF2-40B4-BE49-F238E27FC236}">
                <a16:creationId xmlns:a16="http://schemas.microsoft.com/office/drawing/2014/main" id="{EDDF3CD3-DBA8-DDB8-6807-EEAAA7E89B64}"/>
              </a:ext>
            </a:extLst>
          </p:cNvPr>
          <p:cNvSpPr txBox="1">
            <a:spLocks/>
          </p:cNvSpPr>
          <p:nvPr/>
        </p:nvSpPr>
        <p:spPr>
          <a:xfrm>
            <a:off x="-702644" y="2992152"/>
            <a:ext cx="10626290" cy="436848"/>
          </a:xfrm>
          <a:prstGeom prst="rect">
            <a:avLst/>
          </a:prstGeom>
        </p:spPr>
        <p:txBody>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r>
              <a:rPr lang="en-US" sz="8800" dirty="0">
                <a:solidFill>
                  <a:srgbClr val="FF0000"/>
                </a:solidFill>
                <a:latin typeface="Ink Free" panose="03080402000500000000" pitchFamily="66" charset="0"/>
              </a:rPr>
              <a:t>Thank You!</a:t>
            </a:r>
          </a:p>
        </p:txBody>
      </p:sp>
    </p:spTree>
    <p:extLst>
      <p:ext uri="{BB962C8B-B14F-4D97-AF65-F5344CB8AC3E}">
        <p14:creationId xmlns:p14="http://schemas.microsoft.com/office/powerpoint/2010/main" val="369082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6CD285-5E35-7B3B-B651-96941D45A242}"/>
              </a:ext>
            </a:extLst>
          </p:cNvPr>
          <p:cNvSpPr txBox="1">
            <a:spLocks noChangeArrowheads="1"/>
          </p:cNvSpPr>
          <p:nvPr/>
        </p:nvSpPr>
        <p:spPr bwMode="auto">
          <a:xfrm rot="10800000" flipV="1">
            <a:off x="402265" y="988828"/>
            <a:ext cx="11238614" cy="383835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0070C0"/>
                </a:solidFill>
                <a:latin typeface="Times New Roman" panose="02020603050405020304" pitchFamily="18" charset="0"/>
                <a:cs typeface="Times New Roman" panose="02020603050405020304" pitchFamily="18" charset="0"/>
              </a:rPr>
              <a:t>The soaring success of the Cockcroft Institute must be credited to a handful of outstanding individuals, visionaries, leaders and supporters…..</a:t>
            </a: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0070C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106" charset="-128"/>
                <a:cs typeface="Times New Roman" panose="02020603050405020304" pitchFamily="18" charset="0"/>
              </a:rPr>
              <a:t>We will be remiss in not remembering and recounting them</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0070C0"/>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Tree>
    <p:extLst>
      <p:ext uri="{BB962C8B-B14F-4D97-AF65-F5344CB8AC3E}">
        <p14:creationId xmlns:p14="http://schemas.microsoft.com/office/powerpoint/2010/main" val="34723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4</a:t>
            </a:fld>
            <a:endParaRPr lang="en-US"/>
          </a:p>
        </p:txBody>
      </p:sp>
      <p:sp>
        <p:nvSpPr>
          <p:cNvPr id="7" name="Rectangle 2">
            <a:extLst>
              <a:ext uri="{FF2B5EF4-FFF2-40B4-BE49-F238E27FC236}">
                <a16:creationId xmlns:a16="http://schemas.microsoft.com/office/drawing/2014/main" id="{228A8F5F-263A-140B-8890-5AC76E702C74}"/>
              </a:ext>
            </a:extLst>
          </p:cNvPr>
          <p:cNvSpPr txBox="1">
            <a:spLocks noChangeArrowheads="1"/>
          </p:cNvSpPr>
          <p:nvPr/>
        </p:nvSpPr>
        <p:spPr bwMode="auto">
          <a:xfrm rot="10800000" flipV="1">
            <a:off x="350874" y="5078966"/>
            <a:ext cx="11578855" cy="1459949"/>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i="1" dirty="0">
              <a:solidFill>
                <a:srgbClr val="0070C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i="1" dirty="0">
                <a:solidFill>
                  <a:srgbClr val="0070C0"/>
                </a:solidFill>
                <a:latin typeface="Times New Roman" panose="02020603050405020304" pitchFamily="18" charset="0"/>
                <a:cs typeface="Times New Roman" panose="02020603050405020304" pitchFamily="18" charset="0"/>
              </a:rPr>
              <a:t>The Cockcroft sisters (daughters of Sir John Cockcroft), Peter Cockcroft (son of Sir John Cockcroft) and Lord Sainsbury, then Minister of Science and Technology, UK    </a:t>
            </a:r>
            <a:endParaRPr kumimoji="0" lang="en-US" altLang="en-US" b="1"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dirty="0">
              <a:ln>
                <a:noFill/>
              </a:ln>
              <a:solidFill>
                <a:srgbClr val="0070C0"/>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476693" y="146587"/>
            <a:ext cx="11238614" cy="1459951"/>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The family of Sir John Cockcroft and Lord Sainsbury </a:t>
            </a:r>
            <a:r>
              <a:rPr lang="en-US" altLang="en-US" sz="3200" i="1" dirty="0">
                <a:solidFill>
                  <a:srgbClr val="FF0000"/>
                </a:solidFill>
                <a:latin typeface="Times New Roman" panose="02020603050405020304" pitchFamily="18" charset="0"/>
                <a:cs typeface="Times New Roman" panose="02020603050405020304" pitchFamily="18" charset="0"/>
              </a:rPr>
              <a:t>laying the foundation of the </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Cockcroft Institute officially and ceremonially  </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(2006)</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2" name="Picture 1">
            <a:extLst>
              <a:ext uri="{FF2B5EF4-FFF2-40B4-BE49-F238E27FC236}">
                <a16:creationId xmlns:a16="http://schemas.microsoft.com/office/drawing/2014/main" id="{8175E825-DEA9-E192-594F-BEB300156E63}"/>
              </a:ext>
            </a:extLst>
          </p:cNvPr>
          <p:cNvPicPr>
            <a:picLocks noChangeAspect="1"/>
          </p:cNvPicPr>
          <p:nvPr/>
        </p:nvPicPr>
        <p:blipFill>
          <a:blip r:embed="rId2"/>
          <a:stretch>
            <a:fillRect/>
          </a:stretch>
        </p:blipFill>
        <p:spPr>
          <a:xfrm>
            <a:off x="1369938" y="1621953"/>
            <a:ext cx="4972922" cy="3457013"/>
          </a:xfrm>
          <a:prstGeom prst="rect">
            <a:avLst/>
          </a:prstGeom>
        </p:spPr>
      </p:pic>
      <p:pic>
        <p:nvPicPr>
          <p:cNvPr id="4" name="Picture 3">
            <a:extLst>
              <a:ext uri="{FF2B5EF4-FFF2-40B4-BE49-F238E27FC236}">
                <a16:creationId xmlns:a16="http://schemas.microsoft.com/office/drawing/2014/main" id="{BAC92083-93F9-ECB2-51EB-379704D27D58}"/>
              </a:ext>
            </a:extLst>
          </p:cNvPr>
          <p:cNvPicPr>
            <a:picLocks noChangeAspect="1"/>
          </p:cNvPicPr>
          <p:nvPr/>
        </p:nvPicPr>
        <p:blipFill>
          <a:blip r:embed="rId3"/>
          <a:srcRect l="6326" t="31876" r="45834" b="21517"/>
          <a:stretch/>
        </p:blipFill>
        <p:spPr>
          <a:xfrm>
            <a:off x="6379471" y="1621953"/>
            <a:ext cx="4716257" cy="3441599"/>
          </a:xfrm>
          <a:prstGeom prst="rect">
            <a:avLst/>
          </a:prstGeom>
        </p:spPr>
      </p:pic>
    </p:spTree>
    <p:extLst>
      <p:ext uri="{BB962C8B-B14F-4D97-AF65-F5344CB8AC3E}">
        <p14:creationId xmlns:p14="http://schemas.microsoft.com/office/powerpoint/2010/main" val="26933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5</a:t>
            </a:fld>
            <a:endParaRPr lang="en-US"/>
          </a:p>
        </p:txBody>
      </p:sp>
      <p:sp>
        <p:nvSpPr>
          <p:cNvPr id="7" name="Rectangle 2">
            <a:extLst>
              <a:ext uri="{FF2B5EF4-FFF2-40B4-BE49-F238E27FC236}">
                <a16:creationId xmlns:a16="http://schemas.microsoft.com/office/drawing/2014/main" id="{228A8F5F-263A-140B-8890-5AC76E702C74}"/>
              </a:ext>
            </a:extLst>
          </p:cNvPr>
          <p:cNvSpPr txBox="1">
            <a:spLocks noChangeArrowheads="1"/>
          </p:cNvSpPr>
          <p:nvPr/>
        </p:nvSpPr>
        <p:spPr bwMode="auto">
          <a:xfrm rot="10800000" flipV="1">
            <a:off x="350873" y="4274288"/>
            <a:ext cx="11578855" cy="226462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i="1" dirty="0">
                <a:solidFill>
                  <a:srgbClr val="0070C0"/>
                </a:solidFill>
                <a:latin typeface="Times New Roman" panose="02020603050405020304" pitchFamily="18" charset="0"/>
                <a:cs typeface="Times New Roman" panose="02020603050405020304" pitchFamily="18" charset="0"/>
              </a:rPr>
              <a:t>John Dainton (Liverpool Physics), Mike Poole (Daresbury Lab, STFC, ASTeC), Roger Barlow (Manchester Physics), Peter Ratoff (Lancaster Physics), Richard Carter (Lancaster Engineering), Robin Tucker (Lancaster Physics)    </a:t>
            </a:r>
            <a:endParaRPr kumimoji="0" lang="en-US" altLang="en-US" b="1"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dirty="0">
              <a:ln>
                <a:noFill/>
              </a:ln>
              <a:solidFill>
                <a:srgbClr val="0070C0"/>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476693" y="146587"/>
            <a:ext cx="11238614" cy="1459951"/>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The original Cockcroft Institute </a:t>
            </a:r>
            <a:r>
              <a:rPr lang="en-US" altLang="en-US" sz="3200" i="1" dirty="0">
                <a:solidFill>
                  <a:srgbClr val="FF0000"/>
                </a:solidFill>
                <a:latin typeface="Times New Roman" panose="02020603050405020304" pitchFamily="18" charset="0"/>
                <a:cs typeface="Times New Roman" panose="02020603050405020304" pitchFamily="18" charset="0"/>
              </a:rPr>
              <a:t>Management Committee at Foundation </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2" name="Picture 1">
            <a:extLst>
              <a:ext uri="{FF2B5EF4-FFF2-40B4-BE49-F238E27FC236}">
                <a16:creationId xmlns:a16="http://schemas.microsoft.com/office/drawing/2014/main" id="{185ACDFB-8C41-33FF-55F7-4CC7C544CEDE}"/>
              </a:ext>
            </a:extLst>
          </p:cNvPr>
          <p:cNvPicPr>
            <a:picLocks noChangeAspect="1"/>
          </p:cNvPicPr>
          <p:nvPr/>
        </p:nvPicPr>
        <p:blipFill>
          <a:blip r:embed="rId2"/>
          <a:stretch>
            <a:fillRect/>
          </a:stretch>
        </p:blipFill>
        <p:spPr>
          <a:xfrm>
            <a:off x="480237" y="1779034"/>
            <a:ext cx="2143125" cy="2143125"/>
          </a:xfrm>
          <a:prstGeom prst="rect">
            <a:avLst/>
          </a:prstGeom>
        </p:spPr>
      </p:pic>
      <p:pic>
        <p:nvPicPr>
          <p:cNvPr id="4" name="Picture 3">
            <a:extLst>
              <a:ext uri="{FF2B5EF4-FFF2-40B4-BE49-F238E27FC236}">
                <a16:creationId xmlns:a16="http://schemas.microsoft.com/office/drawing/2014/main" id="{AB26E8F8-028C-AE05-9B99-DD4F4B6BD6E1}"/>
              </a:ext>
            </a:extLst>
          </p:cNvPr>
          <p:cNvPicPr>
            <a:picLocks noChangeAspect="1"/>
          </p:cNvPicPr>
          <p:nvPr/>
        </p:nvPicPr>
        <p:blipFill>
          <a:blip r:embed="rId3"/>
          <a:srcRect l="33628"/>
          <a:stretch/>
        </p:blipFill>
        <p:spPr>
          <a:xfrm>
            <a:off x="2634901" y="1779034"/>
            <a:ext cx="2137542" cy="2143125"/>
          </a:xfrm>
          <a:prstGeom prst="rect">
            <a:avLst/>
          </a:prstGeom>
        </p:spPr>
      </p:pic>
      <p:pic>
        <p:nvPicPr>
          <p:cNvPr id="5" name="Picture 4">
            <a:extLst>
              <a:ext uri="{FF2B5EF4-FFF2-40B4-BE49-F238E27FC236}">
                <a16:creationId xmlns:a16="http://schemas.microsoft.com/office/drawing/2014/main" id="{E0D1FFA6-F4C4-6E50-A0DC-A5E762F80CDE}"/>
              </a:ext>
            </a:extLst>
          </p:cNvPr>
          <p:cNvPicPr>
            <a:picLocks noChangeAspect="1"/>
          </p:cNvPicPr>
          <p:nvPr/>
        </p:nvPicPr>
        <p:blipFill>
          <a:blip r:embed="rId4"/>
          <a:stretch>
            <a:fillRect/>
          </a:stretch>
        </p:blipFill>
        <p:spPr>
          <a:xfrm>
            <a:off x="4783982" y="1792496"/>
            <a:ext cx="2143125" cy="2143125"/>
          </a:xfrm>
          <a:prstGeom prst="rect">
            <a:avLst/>
          </a:prstGeom>
        </p:spPr>
      </p:pic>
      <p:pic>
        <p:nvPicPr>
          <p:cNvPr id="6" name="Picture 5">
            <a:extLst>
              <a:ext uri="{FF2B5EF4-FFF2-40B4-BE49-F238E27FC236}">
                <a16:creationId xmlns:a16="http://schemas.microsoft.com/office/drawing/2014/main" id="{BF4EFBC9-63DC-6EE3-79D7-347284FA35B1}"/>
              </a:ext>
            </a:extLst>
          </p:cNvPr>
          <p:cNvPicPr>
            <a:picLocks noChangeAspect="1"/>
          </p:cNvPicPr>
          <p:nvPr/>
        </p:nvPicPr>
        <p:blipFill>
          <a:blip r:embed="rId5"/>
          <a:stretch>
            <a:fillRect/>
          </a:stretch>
        </p:blipFill>
        <p:spPr>
          <a:xfrm>
            <a:off x="8471805" y="1785764"/>
            <a:ext cx="1711577" cy="2156587"/>
          </a:xfrm>
          <a:prstGeom prst="rect">
            <a:avLst/>
          </a:prstGeom>
        </p:spPr>
      </p:pic>
      <p:pic>
        <p:nvPicPr>
          <p:cNvPr id="10" name="Picture 9">
            <a:extLst>
              <a:ext uri="{FF2B5EF4-FFF2-40B4-BE49-F238E27FC236}">
                <a16:creationId xmlns:a16="http://schemas.microsoft.com/office/drawing/2014/main" id="{814D0383-0F66-ABF1-C8D1-23A0532523B4}"/>
              </a:ext>
            </a:extLst>
          </p:cNvPr>
          <p:cNvPicPr>
            <a:picLocks noChangeAspect="1"/>
          </p:cNvPicPr>
          <p:nvPr/>
        </p:nvPicPr>
        <p:blipFill>
          <a:blip r:embed="rId6"/>
          <a:stretch>
            <a:fillRect/>
          </a:stretch>
        </p:blipFill>
        <p:spPr>
          <a:xfrm>
            <a:off x="6938646" y="1779033"/>
            <a:ext cx="1521620" cy="2143126"/>
          </a:xfrm>
          <a:prstGeom prst="rect">
            <a:avLst/>
          </a:prstGeom>
        </p:spPr>
      </p:pic>
      <p:pic>
        <p:nvPicPr>
          <p:cNvPr id="11" name="Picture 10">
            <a:extLst>
              <a:ext uri="{FF2B5EF4-FFF2-40B4-BE49-F238E27FC236}">
                <a16:creationId xmlns:a16="http://schemas.microsoft.com/office/drawing/2014/main" id="{0FF6BFF1-4F6D-CE5E-93BC-1100CB3AA71F}"/>
              </a:ext>
            </a:extLst>
          </p:cNvPr>
          <p:cNvPicPr>
            <a:picLocks noChangeAspect="1"/>
          </p:cNvPicPr>
          <p:nvPr/>
        </p:nvPicPr>
        <p:blipFill>
          <a:blip r:embed="rId7"/>
          <a:stretch>
            <a:fillRect/>
          </a:stretch>
        </p:blipFill>
        <p:spPr>
          <a:xfrm>
            <a:off x="10218151" y="1785763"/>
            <a:ext cx="1711578" cy="2156588"/>
          </a:xfrm>
          <a:prstGeom prst="rect">
            <a:avLst/>
          </a:prstGeom>
        </p:spPr>
      </p:pic>
    </p:spTree>
    <p:extLst>
      <p:ext uri="{BB962C8B-B14F-4D97-AF65-F5344CB8AC3E}">
        <p14:creationId xmlns:p14="http://schemas.microsoft.com/office/powerpoint/2010/main" val="409728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6</a:t>
            </a:fld>
            <a:endParaRPr lang="en-US"/>
          </a:p>
        </p:txBody>
      </p:sp>
      <p:sp>
        <p:nvSpPr>
          <p:cNvPr id="7" name="Rectangle 2">
            <a:extLst>
              <a:ext uri="{FF2B5EF4-FFF2-40B4-BE49-F238E27FC236}">
                <a16:creationId xmlns:a16="http://schemas.microsoft.com/office/drawing/2014/main" id="{228A8F5F-263A-140B-8890-5AC76E702C74}"/>
              </a:ext>
            </a:extLst>
          </p:cNvPr>
          <p:cNvSpPr txBox="1">
            <a:spLocks noChangeArrowheads="1"/>
          </p:cNvSpPr>
          <p:nvPr/>
        </p:nvSpPr>
        <p:spPr bwMode="auto">
          <a:xfrm rot="10800000" flipV="1">
            <a:off x="372140" y="4767279"/>
            <a:ext cx="11557589" cy="1459949"/>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Sir Drummond Bone                Alan Gilbert        Paul Welling</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   Univ. of Liverpool         Univ. of Manchester         Lancaster Univ.                        </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476693" y="189277"/>
            <a:ext cx="11238614" cy="145995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Vice-Chancellors of the Cockcroft Institute </a:t>
            </a:r>
            <a:r>
              <a:rPr lang="en-US" altLang="en-US" sz="3200" i="1" dirty="0">
                <a:solidFill>
                  <a:srgbClr val="FF0000"/>
                </a:solidFill>
                <a:latin typeface="Times New Roman" panose="02020603050405020304" pitchFamily="18" charset="0"/>
                <a:cs typeface="Times New Roman" panose="02020603050405020304" pitchFamily="18" charset="0"/>
              </a:rPr>
              <a:t>founding Universities</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2" name="Picture 1">
            <a:extLst>
              <a:ext uri="{FF2B5EF4-FFF2-40B4-BE49-F238E27FC236}">
                <a16:creationId xmlns:a16="http://schemas.microsoft.com/office/drawing/2014/main" id="{AE5AE149-947C-B4E7-2D3F-D2769072D1A4}"/>
              </a:ext>
            </a:extLst>
          </p:cNvPr>
          <p:cNvPicPr>
            <a:picLocks noChangeAspect="1"/>
          </p:cNvPicPr>
          <p:nvPr/>
        </p:nvPicPr>
        <p:blipFill>
          <a:blip r:embed="rId2"/>
          <a:stretch>
            <a:fillRect/>
          </a:stretch>
        </p:blipFill>
        <p:spPr>
          <a:xfrm>
            <a:off x="1473163" y="2090721"/>
            <a:ext cx="2143125" cy="2143125"/>
          </a:xfrm>
          <a:prstGeom prst="rect">
            <a:avLst/>
          </a:prstGeom>
        </p:spPr>
      </p:pic>
      <p:pic>
        <p:nvPicPr>
          <p:cNvPr id="9" name="Picture 8">
            <a:extLst>
              <a:ext uri="{FF2B5EF4-FFF2-40B4-BE49-F238E27FC236}">
                <a16:creationId xmlns:a16="http://schemas.microsoft.com/office/drawing/2014/main" id="{968177C6-4B98-9BBD-3579-D9B4E437DEB4}"/>
              </a:ext>
            </a:extLst>
          </p:cNvPr>
          <p:cNvPicPr>
            <a:picLocks noChangeAspect="1"/>
          </p:cNvPicPr>
          <p:nvPr/>
        </p:nvPicPr>
        <p:blipFill>
          <a:blip r:embed="rId3"/>
          <a:srcRect l="29569"/>
          <a:stretch/>
        </p:blipFill>
        <p:spPr>
          <a:xfrm>
            <a:off x="5016800" y="2182662"/>
            <a:ext cx="2268268" cy="2143124"/>
          </a:xfrm>
          <a:prstGeom prst="rect">
            <a:avLst/>
          </a:prstGeom>
        </p:spPr>
      </p:pic>
      <p:pic>
        <p:nvPicPr>
          <p:cNvPr id="10" name="Picture 9">
            <a:extLst>
              <a:ext uri="{FF2B5EF4-FFF2-40B4-BE49-F238E27FC236}">
                <a16:creationId xmlns:a16="http://schemas.microsoft.com/office/drawing/2014/main" id="{4A3A882C-7EF4-CD82-7465-11B0154330CB}"/>
              </a:ext>
            </a:extLst>
          </p:cNvPr>
          <p:cNvPicPr>
            <a:picLocks noChangeAspect="1"/>
          </p:cNvPicPr>
          <p:nvPr/>
        </p:nvPicPr>
        <p:blipFill>
          <a:blip r:embed="rId4"/>
          <a:stretch>
            <a:fillRect/>
          </a:stretch>
        </p:blipFill>
        <p:spPr>
          <a:xfrm>
            <a:off x="8930906" y="2147887"/>
            <a:ext cx="1943100" cy="2352675"/>
          </a:xfrm>
          <a:prstGeom prst="rect">
            <a:avLst/>
          </a:prstGeom>
        </p:spPr>
      </p:pic>
    </p:spTree>
    <p:extLst>
      <p:ext uri="{BB962C8B-B14F-4D97-AF65-F5344CB8AC3E}">
        <p14:creationId xmlns:p14="http://schemas.microsoft.com/office/powerpoint/2010/main" val="4515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7</a:t>
            </a:fld>
            <a:endParaRPr lang="en-US"/>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476693" y="146587"/>
            <a:ext cx="11238614" cy="1459951"/>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University of Strathclyde joins Cockcroft Institute</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2011</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2" name="Rectangle 2">
            <a:extLst>
              <a:ext uri="{FF2B5EF4-FFF2-40B4-BE49-F238E27FC236}">
                <a16:creationId xmlns:a16="http://schemas.microsoft.com/office/drawing/2014/main" id="{F112420D-8629-6698-8A7A-1BF1C78527F5}"/>
              </a:ext>
            </a:extLst>
          </p:cNvPr>
          <p:cNvSpPr txBox="1">
            <a:spLocks noChangeArrowheads="1"/>
          </p:cNvSpPr>
          <p:nvPr/>
        </p:nvSpPr>
        <p:spPr bwMode="auto">
          <a:xfrm rot="10800000" flipV="1">
            <a:off x="613145" y="4699738"/>
            <a:ext cx="11578855" cy="1459949"/>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i="1" dirty="0">
                <a:solidFill>
                  <a:srgbClr val="0070C0"/>
                </a:solidFill>
                <a:latin typeface="Times New Roman" panose="02020603050405020304" pitchFamily="18" charset="0"/>
                <a:cs typeface="Times New Roman" panose="02020603050405020304" pitchFamily="18" charset="0"/>
              </a:rPr>
              <a:t>Professor Sir Jim McDonald</a:t>
            </a:r>
            <a:r>
              <a:rPr kumimoji="0" lang="en-US" altLang="en-US" b="1"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itchFamily="-106" charset="-128"/>
                <a:cs typeface="Times New Roman" panose="02020603050405020304" pitchFamily="18" charset="0"/>
              </a:rPr>
              <a:t> </a:t>
            </a:r>
            <a:r>
              <a:rPr kumimoji="0" lang="en-US" altLang="en-US" b="1" i="0" u="none" strike="noStrike" kern="1200" cap="none" spc="0" normalizeH="0" baseline="0" noProof="0" dirty="0">
                <a:ln>
                  <a:noFill/>
                </a:ln>
                <a:solidFill>
                  <a:srgbClr val="0070C0"/>
                </a:solidFill>
                <a:effectLst/>
                <a:uLnTx/>
                <a:uFillTx/>
                <a:latin typeface="Comic Sans MS" panose="030F0702030302020204" pitchFamily="66" charset="0"/>
                <a:ea typeface="ＭＳ Ｐゴシック" pitchFamily="-106" charset="-128"/>
              </a:rPr>
              <a:t>                      </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4" name="Picture 3">
            <a:extLst>
              <a:ext uri="{FF2B5EF4-FFF2-40B4-BE49-F238E27FC236}">
                <a16:creationId xmlns:a16="http://schemas.microsoft.com/office/drawing/2014/main" id="{2DE0A4E5-7F41-7886-7BD3-ABCF1466B7D9}"/>
              </a:ext>
            </a:extLst>
          </p:cNvPr>
          <p:cNvPicPr>
            <a:picLocks noChangeAspect="1"/>
          </p:cNvPicPr>
          <p:nvPr/>
        </p:nvPicPr>
        <p:blipFill>
          <a:blip r:embed="rId2"/>
          <a:stretch>
            <a:fillRect/>
          </a:stretch>
        </p:blipFill>
        <p:spPr>
          <a:xfrm>
            <a:off x="3534329" y="1723498"/>
            <a:ext cx="4667534" cy="2622561"/>
          </a:xfrm>
          <a:prstGeom prst="rect">
            <a:avLst/>
          </a:prstGeom>
        </p:spPr>
      </p:pic>
    </p:spTree>
    <p:extLst>
      <p:ext uri="{BB962C8B-B14F-4D97-AF65-F5344CB8AC3E}">
        <p14:creationId xmlns:p14="http://schemas.microsoft.com/office/powerpoint/2010/main" val="808014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8</a:t>
            </a:fld>
            <a:endParaRPr lang="en-US"/>
          </a:p>
        </p:txBody>
      </p:sp>
      <p:sp>
        <p:nvSpPr>
          <p:cNvPr id="7" name="Rectangle 2">
            <a:extLst>
              <a:ext uri="{FF2B5EF4-FFF2-40B4-BE49-F238E27FC236}">
                <a16:creationId xmlns:a16="http://schemas.microsoft.com/office/drawing/2014/main" id="{228A8F5F-263A-140B-8890-5AC76E702C74}"/>
              </a:ext>
            </a:extLst>
          </p:cNvPr>
          <p:cNvSpPr txBox="1">
            <a:spLocks noChangeArrowheads="1"/>
          </p:cNvSpPr>
          <p:nvPr/>
        </p:nvSpPr>
        <p:spPr bwMode="auto">
          <a:xfrm rot="10800000" flipV="1">
            <a:off x="691115" y="4767279"/>
            <a:ext cx="11238614" cy="1459949"/>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Ian Halliday        Keith Mason       John Wood      Andrew Taylor Colin Whitehouse           John Womerseley           </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              </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576345" y="160983"/>
            <a:ext cx="11238614" cy="1459951"/>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PPARC, CCLRC (eventually merged into STFC) Directors supporting the Cockcroft Institute</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pic>
        <p:nvPicPr>
          <p:cNvPr id="2" name="Picture 1">
            <a:extLst>
              <a:ext uri="{FF2B5EF4-FFF2-40B4-BE49-F238E27FC236}">
                <a16:creationId xmlns:a16="http://schemas.microsoft.com/office/drawing/2014/main" id="{77C54585-2D6C-0DE7-94F7-1CF4C505D250}"/>
              </a:ext>
            </a:extLst>
          </p:cNvPr>
          <p:cNvPicPr>
            <a:picLocks noChangeAspect="1"/>
          </p:cNvPicPr>
          <p:nvPr/>
        </p:nvPicPr>
        <p:blipFill>
          <a:blip r:embed="rId2"/>
          <a:srcRect l="-3661" r="19000"/>
          <a:stretch/>
        </p:blipFill>
        <p:spPr>
          <a:xfrm>
            <a:off x="0" y="1759005"/>
            <a:ext cx="2333754" cy="2419350"/>
          </a:xfrm>
          <a:prstGeom prst="rect">
            <a:avLst/>
          </a:prstGeom>
        </p:spPr>
      </p:pic>
      <p:pic>
        <p:nvPicPr>
          <p:cNvPr id="9" name="Picture 8">
            <a:extLst>
              <a:ext uri="{FF2B5EF4-FFF2-40B4-BE49-F238E27FC236}">
                <a16:creationId xmlns:a16="http://schemas.microsoft.com/office/drawing/2014/main" id="{0BF6EEE5-7D55-61DD-4ACC-9189DC457C72}"/>
              </a:ext>
            </a:extLst>
          </p:cNvPr>
          <p:cNvPicPr>
            <a:picLocks noChangeAspect="1"/>
          </p:cNvPicPr>
          <p:nvPr/>
        </p:nvPicPr>
        <p:blipFill>
          <a:blip r:embed="rId3"/>
          <a:srcRect l="12661" r="10012"/>
          <a:stretch/>
        </p:blipFill>
        <p:spPr>
          <a:xfrm>
            <a:off x="2337086" y="1748738"/>
            <a:ext cx="1673230" cy="2441718"/>
          </a:xfrm>
          <a:prstGeom prst="rect">
            <a:avLst/>
          </a:prstGeom>
        </p:spPr>
      </p:pic>
      <p:pic>
        <p:nvPicPr>
          <p:cNvPr id="12" name="Picture 11">
            <a:extLst>
              <a:ext uri="{FF2B5EF4-FFF2-40B4-BE49-F238E27FC236}">
                <a16:creationId xmlns:a16="http://schemas.microsoft.com/office/drawing/2014/main" id="{CF235E7E-31C1-C5E4-119B-699C5D9FD8D5}"/>
              </a:ext>
            </a:extLst>
          </p:cNvPr>
          <p:cNvPicPr>
            <a:picLocks noChangeAspect="1"/>
          </p:cNvPicPr>
          <p:nvPr/>
        </p:nvPicPr>
        <p:blipFill>
          <a:blip r:embed="rId4"/>
          <a:srcRect r="10993"/>
          <a:stretch/>
        </p:blipFill>
        <p:spPr>
          <a:xfrm>
            <a:off x="7591881" y="1726370"/>
            <a:ext cx="2173302" cy="2441718"/>
          </a:xfrm>
          <a:prstGeom prst="rect">
            <a:avLst/>
          </a:prstGeom>
        </p:spPr>
      </p:pic>
      <p:pic>
        <p:nvPicPr>
          <p:cNvPr id="13" name="Picture 12">
            <a:extLst>
              <a:ext uri="{FF2B5EF4-FFF2-40B4-BE49-F238E27FC236}">
                <a16:creationId xmlns:a16="http://schemas.microsoft.com/office/drawing/2014/main" id="{D94FD2E8-4502-6D09-DA2F-A4333AE991DC}"/>
              </a:ext>
            </a:extLst>
          </p:cNvPr>
          <p:cNvPicPr>
            <a:picLocks noChangeAspect="1"/>
          </p:cNvPicPr>
          <p:nvPr/>
        </p:nvPicPr>
        <p:blipFill>
          <a:blip r:embed="rId5"/>
          <a:stretch>
            <a:fillRect/>
          </a:stretch>
        </p:blipFill>
        <p:spPr>
          <a:xfrm>
            <a:off x="5967029" y="1704002"/>
            <a:ext cx="1624852" cy="2441718"/>
          </a:xfrm>
          <a:prstGeom prst="rect">
            <a:avLst/>
          </a:prstGeom>
        </p:spPr>
      </p:pic>
      <p:pic>
        <p:nvPicPr>
          <p:cNvPr id="4" name="Picture 3">
            <a:extLst>
              <a:ext uri="{FF2B5EF4-FFF2-40B4-BE49-F238E27FC236}">
                <a16:creationId xmlns:a16="http://schemas.microsoft.com/office/drawing/2014/main" id="{2011A97A-18A6-B809-DC6D-9CEEB2361767}"/>
              </a:ext>
            </a:extLst>
          </p:cNvPr>
          <p:cNvPicPr>
            <a:picLocks noChangeAspect="1"/>
          </p:cNvPicPr>
          <p:nvPr/>
        </p:nvPicPr>
        <p:blipFill>
          <a:blip r:embed="rId6"/>
          <a:stretch>
            <a:fillRect/>
          </a:stretch>
        </p:blipFill>
        <p:spPr>
          <a:xfrm>
            <a:off x="3997901" y="1726370"/>
            <a:ext cx="1969128" cy="2441718"/>
          </a:xfrm>
          <a:prstGeom prst="rect">
            <a:avLst/>
          </a:prstGeom>
        </p:spPr>
      </p:pic>
      <p:pic>
        <p:nvPicPr>
          <p:cNvPr id="5" name="Picture 4">
            <a:extLst>
              <a:ext uri="{FF2B5EF4-FFF2-40B4-BE49-F238E27FC236}">
                <a16:creationId xmlns:a16="http://schemas.microsoft.com/office/drawing/2014/main" id="{206C3C3C-C371-11CC-B129-DAE63EE8D0AA}"/>
              </a:ext>
            </a:extLst>
          </p:cNvPr>
          <p:cNvPicPr>
            <a:picLocks noChangeAspect="1"/>
          </p:cNvPicPr>
          <p:nvPr/>
        </p:nvPicPr>
        <p:blipFill>
          <a:blip r:embed="rId7"/>
          <a:srcRect r="37579"/>
          <a:stretch/>
        </p:blipFill>
        <p:spPr>
          <a:xfrm>
            <a:off x="9765183" y="1734761"/>
            <a:ext cx="2292138" cy="2443594"/>
          </a:xfrm>
          <a:prstGeom prst="rect">
            <a:avLst/>
          </a:prstGeom>
        </p:spPr>
      </p:pic>
    </p:spTree>
    <p:extLst>
      <p:ext uri="{BB962C8B-B14F-4D97-AF65-F5344CB8AC3E}">
        <p14:creationId xmlns:p14="http://schemas.microsoft.com/office/powerpoint/2010/main" val="98668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F762D-7D3B-E46E-70DE-3D7DAE3EB1B4}"/>
              </a:ext>
            </a:extLst>
          </p:cNvPr>
          <p:cNvSpPr>
            <a:spLocks noGrp="1"/>
          </p:cNvSpPr>
          <p:nvPr>
            <p:ph type="sldNum" sz="quarter" idx="12"/>
          </p:nvPr>
        </p:nvSpPr>
        <p:spPr/>
        <p:txBody>
          <a:bodyPr/>
          <a:lstStyle/>
          <a:p>
            <a:fld id="{10A8421C-9C7B-D94A-8400-C3AD7BE3CD36}" type="slidenum">
              <a:rPr lang="en-US" smtClean="0"/>
              <a:pPr/>
              <a:t>9</a:t>
            </a:fld>
            <a:endParaRPr lang="en-US"/>
          </a:p>
        </p:txBody>
      </p:sp>
      <p:pic>
        <p:nvPicPr>
          <p:cNvPr id="4" name="Picture 3">
            <a:extLst>
              <a:ext uri="{FF2B5EF4-FFF2-40B4-BE49-F238E27FC236}">
                <a16:creationId xmlns:a16="http://schemas.microsoft.com/office/drawing/2014/main" id="{C62C01A1-494A-825D-D2E8-8F49BFB5B010}"/>
              </a:ext>
            </a:extLst>
          </p:cNvPr>
          <p:cNvPicPr>
            <a:picLocks noChangeAspect="1"/>
          </p:cNvPicPr>
          <p:nvPr/>
        </p:nvPicPr>
        <p:blipFill>
          <a:blip r:embed="rId2"/>
          <a:stretch>
            <a:fillRect/>
          </a:stretch>
        </p:blipFill>
        <p:spPr>
          <a:xfrm>
            <a:off x="1920007" y="1838973"/>
            <a:ext cx="2107682" cy="2577609"/>
          </a:xfrm>
          <a:prstGeom prst="rect">
            <a:avLst/>
          </a:prstGeom>
        </p:spPr>
      </p:pic>
      <p:pic>
        <p:nvPicPr>
          <p:cNvPr id="5" name="Picture 4">
            <a:extLst>
              <a:ext uri="{FF2B5EF4-FFF2-40B4-BE49-F238E27FC236}">
                <a16:creationId xmlns:a16="http://schemas.microsoft.com/office/drawing/2014/main" id="{6FFDD1D0-B8A9-5DA7-9B2E-1113073F06FD}"/>
              </a:ext>
            </a:extLst>
          </p:cNvPr>
          <p:cNvPicPr>
            <a:picLocks noChangeAspect="1"/>
          </p:cNvPicPr>
          <p:nvPr/>
        </p:nvPicPr>
        <p:blipFill>
          <a:blip r:embed="rId3"/>
          <a:srcRect l="9991" r="5440"/>
          <a:stretch/>
        </p:blipFill>
        <p:spPr>
          <a:xfrm>
            <a:off x="5141811" y="1924353"/>
            <a:ext cx="2107682" cy="2492229"/>
          </a:xfrm>
          <a:prstGeom prst="rect">
            <a:avLst/>
          </a:prstGeom>
        </p:spPr>
      </p:pic>
      <p:pic>
        <p:nvPicPr>
          <p:cNvPr id="6" name="Picture 5">
            <a:extLst>
              <a:ext uri="{FF2B5EF4-FFF2-40B4-BE49-F238E27FC236}">
                <a16:creationId xmlns:a16="http://schemas.microsoft.com/office/drawing/2014/main" id="{AF56A947-A848-8DC9-4017-322633CCADC2}"/>
              </a:ext>
            </a:extLst>
          </p:cNvPr>
          <p:cNvPicPr>
            <a:picLocks noChangeAspect="1"/>
          </p:cNvPicPr>
          <p:nvPr/>
        </p:nvPicPr>
        <p:blipFill>
          <a:blip r:embed="rId4"/>
          <a:srcRect l="15916"/>
          <a:stretch/>
        </p:blipFill>
        <p:spPr>
          <a:xfrm>
            <a:off x="8448677" y="1824577"/>
            <a:ext cx="2107682" cy="2506625"/>
          </a:xfrm>
          <a:prstGeom prst="rect">
            <a:avLst/>
          </a:prstGeom>
        </p:spPr>
      </p:pic>
      <p:sp>
        <p:nvSpPr>
          <p:cNvPr id="7" name="Rectangle 2">
            <a:extLst>
              <a:ext uri="{FF2B5EF4-FFF2-40B4-BE49-F238E27FC236}">
                <a16:creationId xmlns:a16="http://schemas.microsoft.com/office/drawing/2014/main" id="{228A8F5F-263A-140B-8890-5AC76E702C74}"/>
              </a:ext>
            </a:extLst>
          </p:cNvPr>
          <p:cNvSpPr txBox="1">
            <a:spLocks noChangeArrowheads="1"/>
          </p:cNvSpPr>
          <p:nvPr/>
        </p:nvSpPr>
        <p:spPr bwMode="auto">
          <a:xfrm rot="10800000" flipV="1">
            <a:off x="576345" y="4626436"/>
            <a:ext cx="11238614" cy="19833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Michael Dexter        Sir John </a:t>
            </a:r>
            <a:r>
              <a:rPr lang="en-US" altLang="en-US" sz="3200" i="1" dirty="0" err="1">
                <a:solidFill>
                  <a:srgbClr val="FF0000"/>
                </a:solidFill>
                <a:latin typeface="Times New Roman" panose="02020603050405020304" pitchFamily="18" charset="0"/>
                <a:cs typeface="Times New Roman" panose="02020603050405020304" pitchFamily="18" charset="0"/>
              </a:rPr>
              <a:t>Pendry</a:t>
            </a:r>
            <a:r>
              <a:rPr lang="en-US" altLang="en-US" sz="3200" i="1" dirty="0">
                <a:solidFill>
                  <a:srgbClr val="FF0000"/>
                </a:solidFill>
                <a:latin typeface="Times New Roman" panose="02020603050405020304" pitchFamily="18" charset="0"/>
                <a:cs typeface="Times New Roman" panose="02020603050405020304" pitchFamily="18" charset="0"/>
              </a:rPr>
              <a:t>        Sir Peter Knight</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              FRS                           </a:t>
            </a:r>
            <a:r>
              <a:rPr lang="en-US" altLang="en-US" sz="3200" i="1" dirty="0" err="1">
                <a:solidFill>
                  <a:srgbClr val="FF0000"/>
                </a:solidFill>
                <a:latin typeface="Times New Roman" panose="02020603050405020304" pitchFamily="18" charset="0"/>
                <a:cs typeface="Times New Roman" panose="02020603050405020304" pitchFamily="18" charset="0"/>
              </a:rPr>
              <a:t>FRS</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FRS</a:t>
            </a:r>
            <a:r>
              <a:rPr lang="en-US" altLang="en-US" sz="3200" i="1" dirty="0">
                <a:solidFill>
                  <a:srgbClr val="FF0000"/>
                </a:solidFill>
                <a:latin typeface="Times New Roman" panose="02020603050405020304" pitchFamily="18" charset="0"/>
                <a:cs typeface="Times New Roman" panose="02020603050405020304" pitchFamily="18" charset="0"/>
              </a:rPr>
              <a:t> </a:t>
            </a:r>
          </a:p>
          <a:p>
            <a:pPr marL="0" marR="0" lvl="0" indent="0" algn="ctr" defTabSz="455567"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    2007-2010                 2010-2013                 2013-2014</a:t>
            </a: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
        <p:nvSpPr>
          <p:cNvPr id="8" name="Rectangle 2">
            <a:extLst>
              <a:ext uri="{FF2B5EF4-FFF2-40B4-BE49-F238E27FC236}">
                <a16:creationId xmlns:a16="http://schemas.microsoft.com/office/drawing/2014/main" id="{DA834699-DC87-8114-3076-1FB0453C712C}"/>
              </a:ext>
            </a:extLst>
          </p:cNvPr>
          <p:cNvSpPr txBox="1">
            <a:spLocks noChangeArrowheads="1"/>
          </p:cNvSpPr>
          <p:nvPr/>
        </p:nvSpPr>
        <p:spPr bwMode="auto">
          <a:xfrm rot="10800000" flipV="1">
            <a:off x="476693" y="189277"/>
            <a:ext cx="11238614" cy="1459951"/>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a:lstStyle>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lang="en-US" altLang="en-US" sz="3200" i="1" dirty="0">
              <a:solidFill>
                <a:srgbClr val="FF0000"/>
              </a:solidFill>
              <a:latin typeface="Times New Roman" panose="02020603050405020304" pitchFamily="18" charset="0"/>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CHAIRs</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rPr>
              <a:t> of the Cockcroft Institute Governing Board</a:t>
            </a:r>
          </a:p>
          <a:p>
            <a:pPr marL="0" marR="0" lvl="0" indent="0" algn="ctr" defTabSz="455567" rtl="0" eaLnBrk="0" fontAlgn="base" latinLnBrk="0" hangingPunct="0">
              <a:lnSpc>
                <a:spcPct val="100000"/>
              </a:lnSpc>
              <a:spcBef>
                <a:spcPct val="0"/>
              </a:spcBef>
              <a:spcAft>
                <a:spcPct val="0"/>
              </a:spcAft>
              <a:buClrTx/>
              <a:buSzTx/>
              <a:buFontTx/>
              <a:buNone/>
              <a:tabLst/>
              <a:defRPr/>
            </a:pPr>
            <a:r>
              <a:rPr lang="en-US" altLang="en-US" sz="3200" i="1" dirty="0">
                <a:solidFill>
                  <a:srgbClr val="FF0000"/>
                </a:solidFill>
                <a:latin typeface="Times New Roman" panose="02020603050405020304" pitchFamily="18" charset="0"/>
                <a:cs typeface="Times New Roman" panose="02020603050405020304" pitchFamily="18" charset="0"/>
              </a:rPr>
              <a:t>2007 - 2014</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itchFamily="-106" charset="-128"/>
              <a:cs typeface="Times New Roman" panose="02020603050405020304" pitchFamily="18" charset="0"/>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a:p>
            <a:pPr marL="0" marR="0" lvl="0" indent="0" algn="ctr" defTabSz="455567"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BC008B"/>
              </a:solidFill>
              <a:effectLst/>
              <a:uLnTx/>
              <a:uFillTx/>
              <a:latin typeface="Comic Sans MS" panose="030F0702030302020204" pitchFamily="66" charset="0"/>
              <a:ea typeface="ＭＳ Ｐゴシック" pitchFamily="-106" charset="-128"/>
            </a:endParaRPr>
          </a:p>
        </p:txBody>
      </p:sp>
    </p:spTree>
    <p:extLst>
      <p:ext uri="{BB962C8B-B14F-4D97-AF65-F5344CB8AC3E}">
        <p14:creationId xmlns:p14="http://schemas.microsoft.com/office/powerpoint/2010/main" val="1470658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2955</TotalTime>
  <Words>1015</Words>
  <Application>Microsoft Office PowerPoint</Application>
  <PresentationFormat>Widescreen</PresentationFormat>
  <Paragraphs>165</Paragraphs>
  <Slides>21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Calibri</vt:lpstr>
      <vt:lpstr>Comic Sans MS</vt:lpstr>
      <vt:lpstr>Garamond</vt:lpstr>
      <vt:lpstr>Helvetica</vt:lpstr>
      <vt:lpstr>Ink Free</vt:lpstr>
      <vt:lpstr>Lato</vt:lpstr>
      <vt:lpstr>Times New Roman</vt:lpstr>
      <vt:lpstr>Wingdings</vt:lpstr>
      <vt:lpstr>1_Office Theme</vt:lpstr>
      <vt:lpstr>Fermilab_PPT_090915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Highlights of Achievements (2007 – 2014)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this place on Earth? Darjeeling!!! (8,000 ft) – my boyhood days!!</dc:title>
  <dc:creator>Swapan Chaterji x3636 13095V</dc:creator>
  <cp:lastModifiedBy>Swapan Chaterji</cp:lastModifiedBy>
  <cp:revision>266</cp:revision>
  <dcterms:created xsi:type="dcterms:W3CDTF">2019-04-18T10:27:21Z</dcterms:created>
  <dcterms:modified xsi:type="dcterms:W3CDTF">2024-09-19T02:29:29Z</dcterms:modified>
</cp:coreProperties>
</file>