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1" r:id="rId2"/>
    <p:sldMasterId id="2147483666" r:id="rId3"/>
    <p:sldMasterId id="2147483681" r:id="rId4"/>
    <p:sldMasterId id="2147483694" r:id="rId5"/>
  </p:sldMasterIdLst>
  <p:notesMasterIdLst>
    <p:notesMasterId r:id="rId51"/>
  </p:notesMasterIdLst>
  <p:sldIdLst>
    <p:sldId id="770" r:id="rId6"/>
    <p:sldId id="771" r:id="rId7"/>
    <p:sldId id="608" r:id="rId8"/>
    <p:sldId id="678" r:id="rId9"/>
    <p:sldId id="258" r:id="rId10"/>
    <p:sldId id="272" r:id="rId11"/>
    <p:sldId id="769" r:id="rId12"/>
    <p:sldId id="264" r:id="rId13"/>
    <p:sldId id="262" r:id="rId14"/>
    <p:sldId id="664" r:id="rId15"/>
    <p:sldId id="675" r:id="rId16"/>
    <p:sldId id="773" r:id="rId17"/>
    <p:sldId id="665" r:id="rId18"/>
    <p:sldId id="674" r:id="rId19"/>
    <p:sldId id="666" r:id="rId20"/>
    <p:sldId id="667" r:id="rId21"/>
    <p:sldId id="772" r:id="rId22"/>
    <p:sldId id="261" r:id="rId23"/>
    <p:sldId id="663" r:id="rId24"/>
    <p:sldId id="265" r:id="rId25"/>
    <p:sldId id="266" r:id="rId26"/>
    <p:sldId id="273" r:id="rId27"/>
    <p:sldId id="267" r:id="rId28"/>
    <p:sldId id="268" r:id="rId29"/>
    <p:sldId id="775" r:id="rId30"/>
    <p:sldId id="668" r:id="rId31"/>
    <p:sldId id="669" r:id="rId32"/>
    <p:sldId id="774" r:id="rId33"/>
    <p:sldId id="676" r:id="rId34"/>
    <p:sldId id="677" r:id="rId35"/>
    <p:sldId id="672" r:id="rId36"/>
    <p:sldId id="673" r:id="rId37"/>
    <p:sldId id="768" r:id="rId38"/>
    <p:sldId id="662" r:id="rId39"/>
    <p:sldId id="263" r:id="rId40"/>
    <p:sldId id="309" r:id="rId41"/>
    <p:sldId id="308" r:id="rId42"/>
    <p:sldId id="312" r:id="rId43"/>
    <p:sldId id="313" r:id="rId44"/>
    <p:sldId id="767" r:id="rId45"/>
    <p:sldId id="278" r:id="rId46"/>
    <p:sldId id="279" r:id="rId47"/>
    <p:sldId id="760" r:id="rId48"/>
    <p:sldId id="288" r:id="rId49"/>
    <p:sldId id="293" r:id="rId50"/>
  </p:sldIdLst>
  <p:sldSz cx="12188825" cy="6858000"/>
  <p:notesSz cx="6858000" cy="9144000"/>
  <p:embeddedFontLst>
    <p:embeddedFont>
      <p:font typeface="Cambria Math" panose="02040503050406030204" pitchFamily="18" charset="0"/>
      <p:regular r:id="rId52"/>
    </p:embeddedFont>
    <p:embeddedFont>
      <p:font typeface="Franklin Gothic Book" panose="020B0503020102020204" pitchFamily="34" charset="0"/>
      <p:regular r:id="rId53"/>
      <p:italic r:id="rId54"/>
    </p:embeddedFont>
    <p:embeddedFont>
      <p:font typeface="Libre Franklin" pitchFamily="2" charset="77"/>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guide id="4" pos="288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gzDccdob35+ETAqtGhlY9AOxU92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elotte Obst-Huebl" initials="LO" lastIdx="35" clrIdx="0">
    <p:extLst>
      <p:ext uri="{19B8F6BF-5375-455C-9EA6-DF929625EA0E}">
        <p15:presenceInfo xmlns:p15="http://schemas.microsoft.com/office/powerpoint/2012/main" userId="4b4d898280feac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DF0"/>
    <a:srgbClr val="003959"/>
    <a:srgbClr val="C70E00"/>
    <a:srgbClr val="FA6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58"/>
    <p:restoredTop sz="94626"/>
  </p:normalViewPr>
  <p:slideViewPr>
    <p:cSldViewPr snapToGrid="0">
      <p:cViewPr varScale="1">
        <p:scale>
          <a:sx n="116" d="100"/>
          <a:sy n="116" d="100"/>
        </p:scale>
        <p:origin x="760" y="184"/>
      </p:cViewPr>
      <p:guideLst>
        <p:guide orient="horz" pos="2160"/>
        <p:guide pos="2880"/>
        <p:guide pos="3839"/>
        <p:guide pos="2881"/>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4.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customschemas.google.com/relationships/presentationmetadata" Target="metadata"/><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Users\jtdechant\Downloads\ChargeCollec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jtdechant\Library\CloudStorage\GoogleDrive-jtdechant@lbl.gov\Shared%20drives\BELLA%20Radiobiology\ICT%20analysis\ICT%20Calibration%202024\ICT%20Calibration%20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10 MeV transport</c:v>
          </c:tx>
          <c:spPr>
            <a:solidFill>
              <a:srgbClr val="19328D"/>
            </a:solidFill>
            <a:ln>
              <a:noFill/>
            </a:ln>
            <a:effectLst/>
          </c:spPr>
          <c:invertIfNegative val="0"/>
          <c:errBars>
            <c:errBarType val="both"/>
            <c:errValType val="cust"/>
            <c:noEndCap val="0"/>
            <c:plus>
              <c:numRef>
                <c:f>'2024'!$C$19:$C$25</c:f>
                <c:numCache>
                  <c:formatCode>General</c:formatCode>
                  <c:ptCount val="7"/>
                  <c:pt idx="0">
                    <c:v>88.397117064415866</c:v>
                  </c:pt>
                  <c:pt idx="1">
                    <c:v>157.25660088943803</c:v>
                  </c:pt>
                  <c:pt idx="2">
                    <c:v>62.755448650296479</c:v>
                  </c:pt>
                  <c:pt idx="3">
                    <c:v>26.403471421993071</c:v>
                  </c:pt>
                  <c:pt idx="4">
                    <c:v>119.84263100541473</c:v>
                  </c:pt>
                  <c:pt idx="5">
                    <c:v>105.84436940243899</c:v>
                  </c:pt>
                  <c:pt idx="6">
                    <c:v>66.034982355566584</c:v>
                  </c:pt>
                </c:numCache>
              </c:numRef>
            </c:plus>
            <c:minus>
              <c:numRef>
                <c:f>'2024'!$C$19:$C$25</c:f>
                <c:numCache>
                  <c:formatCode>General</c:formatCode>
                  <c:ptCount val="7"/>
                  <c:pt idx="0">
                    <c:v>88.397117064415866</c:v>
                  </c:pt>
                  <c:pt idx="1">
                    <c:v>157.25660088943803</c:v>
                  </c:pt>
                  <c:pt idx="2">
                    <c:v>62.755448650296479</c:v>
                  </c:pt>
                  <c:pt idx="3">
                    <c:v>26.403471421993071</c:v>
                  </c:pt>
                  <c:pt idx="4">
                    <c:v>119.84263100541473</c:v>
                  </c:pt>
                  <c:pt idx="5">
                    <c:v>105.84436940243899</c:v>
                  </c:pt>
                  <c:pt idx="6">
                    <c:v>66.034982355566584</c:v>
                  </c:pt>
                </c:numCache>
              </c:numRef>
            </c:minus>
            <c:spPr>
              <a:noFill/>
              <a:ln w="28575" cap="flat" cmpd="sng" algn="ctr">
                <a:solidFill>
                  <a:schemeClr val="tx1"/>
                </a:solidFill>
                <a:round/>
                <a:headEnd w="lg" len="lg"/>
                <a:tailEnd w="lg" len="lg"/>
              </a:ln>
              <a:effectLst/>
            </c:spPr>
          </c:errBars>
          <c:cat>
            <c:numRef>
              <c:f>'2024'!$A$19:$A$25</c:f>
              <c:numCache>
                <c:formatCode>General</c:formatCode>
                <c:ptCount val="7"/>
                <c:pt idx="0">
                  <c:v>-150</c:v>
                </c:pt>
                <c:pt idx="1">
                  <c:v>-100</c:v>
                </c:pt>
                <c:pt idx="2">
                  <c:v>50</c:v>
                </c:pt>
                <c:pt idx="3" formatCode="0">
                  <c:v>0</c:v>
                </c:pt>
                <c:pt idx="4" formatCode="0">
                  <c:v>50</c:v>
                </c:pt>
                <c:pt idx="5" formatCode="0">
                  <c:v>100</c:v>
                </c:pt>
                <c:pt idx="6" formatCode="0">
                  <c:v>150</c:v>
                </c:pt>
              </c:numCache>
            </c:numRef>
          </c:cat>
          <c:val>
            <c:numRef>
              <c:f>'2024'!$B$19:$B$25</c:f>
              <c:numCache>
                <c:formatCode>0</c:formatCode>
                <c:ptCount val="7"/>
                <c:pt idx="0">
                  <c:v>548.79859999999996</c:v>
                </c:pt>
                <c:pt idx="1">
                  <c:v>487.15339999999998</c:v>
                </c:pt>
                <c:pt idx="2">
                  <c:v>199.66540000000003</c:v>
                </c:pt>
                <c:pt idx="3">
                  <c:v>135.71207999999999</c:v>
                </c:pt>
                <c:pt idx="4">
                  <c:v>450.64340000000004</c:v>
                </c:pt>
                <c:pt idx="5">
                  <c:v>480.59379999999999</c:v>
                </c:pt>
                <c:pt idx="6">
                  <c:v>231.08380000000002</c:v>
                </c:pt>
              </c:numCache>
            </c:numRef>
          </c:val>
          <c:extLst>
            <c:ext xmlns:c16="http://schemas.microsoft.com/office/drawing/2014/chart" uri="{C3380CC4-5D6E-409C-BE32-E72D297353CC}">
              <c16:uniqueId val="{00000000-E88E-6049-AD37-2B3A647163CE}"/>
            </c:ext>
          </c:extLst>
        </c:ser>
        <c:ser>
          <c:idx val="0"/>
          <c:order val="1"/>
          <c:tx>
            <c:v>30 MeV transport</c:v>
          </c:tx>
          <c:spPr>
            <a:solidFill>
              <a:srgbClr val="35AFF1"/>
            </a:solidFill>
            <a:ln>
              <a:noFill/>
            </a:ln>
            <a:effectLst/>
          </c:spPr>
          <c:invertIfNegative val="0"/>
          <c:errBars>
            <c:errBarType val="both"/>
            <c:errValType val="cust"/>
            <c:noEndCap val="0"/>
            <c:plus>
              <c:numRef>
                <c:f>'2024'!$C$3:$C$9</c:f>
                <c:numCache>
                  <c:formatCode>General</c:formatCode>
                  <c:ptCount val="7"/>
                  <c:pt idx="0">
                    <c:v>10.190034311375014</c:v>
                  </c:pt>
                  <c:pt idx="1">
                    <c:v>2.7217701835386485</c:v>
                  </c:pt>
                  <c:pt idx="2">
                    <c:v>8.9063358295092208</c:v>
                  </c:pt>
                  <c:pt idx="3">
                    <c:v>13.564611871410129</c:v>
                  </c:pt>
                  <c:pt idx="4">
                    <c:v>6.2056214272221748</c:v>
                  </c:pt>
                  <c:pt idx="5">
                    <c:v>15.295243750166277</c:v>
                  </c:pt>
                  <c:pt idx="6">
                    <c:v>13.291232455382003</c:v>
                  </c:pt>
                </c:numCache>
              </c:numRef>
            </c:plus>
            <c:minus>
              <c:numRef>
                <c:f>'2024'!$C$3:$C$9</c:f>
                <c:numCache>
                  <c:formatCode>General</c:formatCode>
                  <c:ptCount val="7"/>
                  <c:pt idx="0">
                    <c:v>10.190034311375014</c:v>
                  </c:pt>
                  <c:pt idx="1">
                    <c:v>2.7217701835386485</c:v>
                  </c:pt>
                  <c:pt idx="2">
                    <c:v>8.9063358295092208</c:v>
                  </c:pt>
                  <c:pt idx="3">
                    <c:v>13.564611871410129</c:v>
                  </c:pt>
                  <c:pt idx="4">
                    <c:v>6.2056214272221748</c:v>
                  </c:pt>
                  <c:pt idx="5">
                    <c:v>15.295243750166277</c:v>
                  </c:pt>
                  <c:pt idx="6">
                    <c:v>13.291232455382003</c:v>
                  </c:pt>
                </c:numCache>
              </c:numRef>
            </c:minus>
            <c:spPr>
              <a:noFill/>
              <a:ln w="28575" cap="flat" cmpd="sng" algn="ctr">
                <a:solidFill>
                  <a:schemeClr val="tx1"/>
                </a:solidFill>
                <a:round/>
              </a:ln>
              <a:effectLst/>
            </c:spPr>
          </c:errBars>
          <c:cat>
            <c:numRef>
              <c:f>'2024'!$A$19:$A$25</c:f>
              <c:numCache>
                <c:formatCode>General</c:formatCode>
                <c:ptCount val="7"/>
                <c:pt idx="0">
                  <c:v>-150</c:v>
                </c:pt>
                <c:pt idx="1">
                  <c:v>-100</c:v>
                </c:pt>
                <c:pt idx="2">
                  <c:v>50</c:v>
                </c:pt>
                <c:pt idx="3" formatCode="0">
                  <c:v>0</c:v>
                </c:pt>
                <c:pt idx="4" formatCode="0">
                  <c:v>50</c:v>
                </c:pt>
                <c:pt idx="5" formatCode="0">
                  <c:v>100</c:v>
                </c:pt>
                <c:pt idx="6" formatCode="0">
                  <c:v>150</c:v>
                </c:pt>
              </c:numCache>
            </c:numRef>
          </c:cat>
          <c:val>
            <c:numRef>
              <c:f>'2024'!$B$11:$B$17</c:f>
              <c:numCache>
                <c:formatCode>0</c:formatCode>
                <c:ptCount val="7"/>
                <c:pt idx="0">
                  <c:v>106.8955</c:v>
                </c:pt>
                <c:pt idx="1">
                  <c:v>128.93706</c:v>
                </c:pt>
                <c:pt idx="2">
                  <c:v>82.585639999999984</c:v>
                </c:pt>
                <c:pt idx="3">
                  <c:v>51.50806</c:v>
                </c:pt>
                <c:pt idx="4">
                  <c:v>113.82716000000001</c:v>
                </c:pt>
                <c:pt idx="5">
                  <c:v>142.83340000000001</c:v>
                </c:pt>
                <c:pt idx="6">
                  <c:v>64.290400000000005</c:v>
                </c:pt>
              </c:numCache>
            </c:numRef>
          </c:val>
          <c:extLst>
            <c:ext xmlns:c16="http://schemas.microsoft.com/office/drawing/2014/chart" uri="{C3380CC4-5D6E-409C-BE32-E72D297353CC}">
              <c16:uniqueId val="{00000001-E88E-6049-AD37-2B3A647163CE}"/>
            </c:ext>
          </c:extLst>
        </c:ser>
        <c:ser>
          <c:idx val="1"/>
          <c:order val="2"/>
          <c:tx>
            <c:v>No transport</c:v>
          </c:tx>
          <c:spPr>
            <a:solidFill>
              <a:schemeClr val="bg1">
                <a:lumMod val="50000"/>
              </a:schemeClr>
            </a:solidFill>
            <a:ln>
              <a:noFill/>
            </a:ln>
            <a:effectLst/>
          </c:spPr>
          <c:invertIfNegative val="0"/>
          <c:errBars>
            <c:errBarType val="both"/>
            <c:errValType val="cust"/>
            <c:noEndCap val="0"/>
            <c:plus>
              <c:numRef>
                <c:f>'2024'!$E$3:$E$9</c:f>
                <c:numCache>
                  <c:formatCode>General</c:formatCode>
                  <c:ptCount val="7"/>
                  <c:pt idx="0">
                    <c:v>6.7421844162704456</c:v>
                  </c:pt>
                  <c:pt idx="1">
                    <c:v>9.3034534261208606</c:v>
                  </c:pt>
                  <c:pt idx="2">
                    <c:v>1.4418158734734501</c:v>
                  </c:pt>
                  <c:pt idx="3">
                    <c:v>2.7278186459147293</c:v>
                  </c:pt>
                  <c:pt idx="4">
                    <c:v>2.2706111430625948</c:v>
                  </c:pt>
                  <c:pt idx="5">
                    <c:v>5.0571612909813348</c:v>
                  </c:pt>
                  <c:pt idx="6">
                    <c:v>17.181625646690136</c:v>
                  </c:pt>
                </c:numCache>
              </c:numRef>
            </c:plus>
            <c:minus>
              <c:numRef>
                <c:f>'2024'!$E$3:$E$9</c:f>
                <c:numCache>
                  <c:formatCode>General</c:formatCode>
                  <c:ptCount val="7"/>
                  <c:pt idx="0">
                    <c:v>6.7421844162704456</c:v>
                  </c:pt>
                  <c:pt idx="1">
                    <c:v>9.3034534261208606</c:v>
                  </c:pt>
                  <c:pt idx="2">
                    <c:v>1.4418158734734501</c:v>
                  </c:pt>
                  <c:pt idx="3">
                    <c:v>2.7278186459147293</c:v>
                  </c:pt>
                  <c:pt idx="4">
                    <c:v>2.2706111430625948</c:v>
                  </c:pt>
                  <c:pt idx="5">
                    <c:v>5.0571612909813348</c:v>
                  </c:pt>
                  <c:pt idx="6">
                    <c:v>17.181625646690136</c:v>
                  </c:pt>
                </c:numCache>
              </c:numRef>
            </c:minus>
            <c:spPr>
              <a:noFill/>
              <a:ln w="28575" cap="flat" cmpd="sng" algn="ctr">
                <a:solidFill>
                  <a:schemeClr val="tx1"/>
                </a:solidFill>
                <a:round/>
              </a:ln>
              <a:effectLst/>
            </c:spPr>
          </c:errBars>
          <c:cat>
            <c:numRef>
              <c:f>'2024'!$A$19:$A$25</c:f>
              <c:numCache>
                <c:formatCode>General</c:formatCode>
                <c:ptCount val="7"/>
                <c:pt idx="0">
                  <c:v>-150</c:v>
                </c:pt>
                <c:pt idx="1">
                  <c:v>-100</c:v>
                </c:pt>
                <c:pt idx="2">
                  <c:v>50</c:v>
                </c:pt>
                <c:pt idx="3" formatCode="0">
                  <c:v>0</c:v>
                </c:pt>
                <c:pt idx="4" formatCode="0">
                  <c:v>50</c:v>
                </c:pt>
                <c:pt idx="5" formatCode="0">
                  <c:v>100</c:v>
                </c:pt>
                <c:pt idx="6" formatCode="0">
                  <c:v>150</c:v>
                </c:pt>
              </c:numCache>
            </c:numRef>
          </c:cat>
          <c:val>
            <c:numRef>
              <c:f>'2024'!$D$11:$D$17</c:f>
              <c:numCache>
                <c:formatCode>0</c:formatCode>
                <c:ptCount val="7"/>
                <c:pt idx="0">
                  <c:v>32.813139999999997</c:v>
                </c:pt>
                <c:pt idx="1">
                  <c:v>49.09198</c:v>
                </c:pt>
                <c:pt idx="2">
                  <c:v>19.548799999999996</c:v>
                </c:pt>
                <c:pt idx="3">
                  <c:v>14.49776</c:v>
                </c:pt>
                <c:pt idx="4">
                  <c:v>44.838880000000003</c:v>
                </c:pt>
                <c:pt idx="5">
                  <c:v>29.694440000000004</c:v>
                </c:pt>
                <c:pt idx="6">
                  <c:v>30.07676</c:v>
                </c:pt>
              </c:numCache>
            </c:numRef>
          </c:val>
          <c:extLst>
            <c:ext xmlns:c16="http://schemas.microsoft.com/office/drawing/2014/chart" uri="{C3380CC4-5D6E-409C-BE32-E72D297353CC}">
              <c16:uniqueId val="{00000002-E88E-6049-AD37-2B3A647163CE}"/>
            </c:ext>
          </c:extLst>
        </c:ser>
        <c:dLbls>
          <c:showLegendKey val="0"/>
          <c:showVal val="0"/>
          <c:showCatName val="0"/>
          <c:showSerName val="0"/>
          <c:showPercent val="0"/>
          <c:showBubbleSize val="0"/>
        </c:dLbls>
        <c:gapWidth val="219"/>
        <c:overlap val="-27"/>
        <c:axId val="215638896"/>
        <c:axId val="215639288"/>
      </c:barChart>
      <c:catAx>
        <c:axId val="215638896"/>
        <c:scaling>
          <c:orientation val="minMax"/>
        </c:scaling>
        <c:delete val="0"/>
        <c:axPos val="b"/>
        <c:title>
          <c:tx>
            <c:rich>
              <a:bodyPr rot="0" spcFirstLastPara="1" vertOverflow="ellipsis" vert="horz" wrap="square" anchor="ctr" anchorCtr="1"/>
              <a:lstStyle/>
              <a:p>
                <a:pPr>
                  <a:defRPr sz="2000" b="0" i="0" u="none" strike="noStrike" kern="1200" baseline="0">
                    <a:solidFill>
                      <a:srgbClr val="002060"/>
                    </a:solidFill>
                    <a:latin typeface="+mn-lt"/>
                    <a:ea typeface="+mn-ea"/>
                    <a:cs typeface="+mn-cs"/>
                  </a:defRPr>
                </a:pPr>
                <a:r>
                  <a:rPr lang="en-US"/>
                  <a:t>Target z from focus / µm</a:t>
                </a:r>
              </a:p>
            </c:rich>
          </c:tx>
          <c:overlay val="0"/>
          <c:spPr>
            <a:noFill/>
            <a:ln>
              <a:noFill/>
            </a:ln>
            <a:effectLst/>
          </c:spPr>
          <c:txPr>
            <a:bodyPr rot="0" spcFirstLastPara="1" vertOverflow="ellipsis" vert="horz" wrap="square" anchor="ctr" anchorCtr="1"/>
            <a:lstStyle/>
            <a:p>
              <a:pPr>
                <a:defRPr sz="2000" b="0" i="0" u="none" strike="noStrike" kern="1200" baseline="0">
                  <a:solidFill>
                    <a:srgbClr val="00206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002060"/>
                </a:solidFill>
                <a:latin typeface="+mn-lt"/>
                <a:ea typeface="+mn-ea"/>
                <a:cs typeface="+mn-cs"/>
              </a:defRPr>
            </a:pPr>
            <a:endParaRPr lang="en-US"/>
          </a:p>
        </c:txPr>
        <c:crossAx val="215639288"/>
        <c:crosses val="autoZero"/>
        <c:auto val="1"/>
        <c:lblAlgn val="ctr"/>
        <c:lblOffset val="100"/>
        <c:noMultiLvlLbl val="0"/>
      </c:catAx>
      <c:valAx>
        <c:axId val="215639288"/>
        <c:scaling>
          <c:orientation val="minMax"/>
        </c:scaling>
        <c:delete val="0"/>
        <c:axPos val="l"/>
        <c:majorGridlines>
          <c:spPr>
            <a:ln w="9525" cap="flat" cmpd="sng" algn="ctr">
              <a:solidFill>
                <a:schemeClr val="tx1"/>
              </a:solidFill>
              <a:round/>
              <a:tailEnd w="lg" len="lg"/>
            </a:ln>
            <a:effectLst/>
          </c:spPr>
        </c:majorGridlines>
        <c:title>
          <c:tx>
            <c:rich>
              <a:bodyPr rot="-5400000" spcFirstLastPara="1" vertOverflow="ellipsis" vert="horz" wrap="square" anchor="ctr" anchorCtr="1"/>
              <a:lstStyle/>
              <a:p>
                <a:pPr>
                  <a:defRPr sz="2000" b="0" i="0" u="none" strike="noStrike" kern="1200" baseline="0">
                    <a:solidFill>
                      <a:srgbClr val="002060"/>
                    </a:solidFill>
                    <a:latin typeface="+mn-lt"/>
                    <a:ea typeface="+mn-ea"/>
                    <a:cs typeface="+mn-cs"/>
                  </a:defRPr>
                </a:pPr>
                <a:r>
                  <a:rPr lang="en-US"/>
                  <a:t>Charge at ICT / pC</a:t>
                </a:r>
              </a:p>
            </c:rich>
          </c:tx>
          <c:overlay val="0"/>
          <c:spPr>
            <a:noFill/>
            <a:ln>
              <a:noFill/>
            </a:ln>
            <a:effectLst/>
          </c:spPr>
          <c:txPr>
            <a:bodyPr rot="-5400000" spcFirstLastPara="1" vertOverflow="ellipsis" vert="horz" wrap="square" anchor="ctr" anchorCtr="1"/>
            <a:lstStyle/>
            <a:p>
              <a:pPr>
                <a:defRPr sz="2000" b="0" i="0" u="none" strike="noStrike" kern="1200" baseline="0">
                  <a:solidFill>
                    <a:srgbClr val="00206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02060"/>
                </a:solidFill>
                <a:latin typeface="+mn-lt"/>
                <a:ea typeface="+mn-ea"/>
                <a:cs typeface="+mn-cs"/>
              </a:defRPr>
            </a:pPr>
            <a:endParaRPr lang="en-US"/>
          </a:p>
        </c:txPr>
        <c:crossAx val="215638896"/>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800" b="0" i="0" u="none" strike="noStrike" kern="1200" baseline="0">
                <a:solidFill>
                  <a:srgbClr val="002060"/>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rgbClr val="002060"/>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rgbClr val="002060"/>
                </a:solidFill>
                <a:latin typeface="+mn-lt"/>
                <a:ea typeface="+mn-ea"/>
                <a:cs typeface="+mn-cs"/>
              </a:defRPr>
            </a:pPr>
            <a:endParaRPr lang="en-US"/>
          </a:p>
        </c:txPr>
      </c:legendEntry>
      <c:layout>
        <c:manualLayout>
          <c:xMode val="edge"/>
          <c:yMode val="edge"/>
          <c:x val="9.4710619443763841E-2"/>
          <c:y val="2.2385422975974158E-2"/>
          <c:w val="0.89089296820699471"/>
          <c:h val="5.187672508920662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000">
          <a:solidFill>
            <a:srgbClr val="00206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a:noFill/>
            </a:ln>
          </c:spPr>
          <c:marker>
            <c:symbol val="square"/>
            <c:size val="11"/>
            <c:spPr>
              <a:solidFill>
                <a:schemeClr val="tx2">
                  <a:lumMod val="10000"/>
                </a:schemeClr>
              </a:solidFill>
              <a:ln cmpd="sng">
                <a:solidFill>
                  <a:schemeClr val="accent1"/>
                </a:solidFill>
              </a:ln>
            </c:spPr>
          </c:marker>
          <c:trendline>
            <c:trendlineType val="linear"/>
            <c:intercept val="0"/>
            <c:dispRSqr val="0"/>
            <c:dispEq val="1"/>
            <c:trendlineLbl>
              <c:layout>
                <c:manualLayout>
                  <c:x val="-5.2571710404939742E-2"/>
                  <c:y val="-2.0518973305491593E-2"/>
                </c:manualLayout>
              </c:layout>
              <c:tx>
                <c:rich>
                  <a:bodyPr/>
                  <a:lstStyle/>
                  <a:p>
                    <a:pPr>
                      <a:defRPr/>
                    </a:pPr>
                    <a:r>
                      <a:rPr lang="en-US"/>
                      <a:t>Dose [Gy] = 10.0 x Charge [nC]</a:t>
                    </a:r>
                  </a:p>
                </c:rich>
              </c:tx>
              <c:numFmt formatCode="General" sourceLinked="0"/>
              <c:spPr>
                <a:solidFill>
                  <a:schemeClr val="lt1"/>
                </a:solidFill>
                <a:ln w="25400">
                  <a:solidFill>
                    <a:srgbClr val="003959"/>
                  </a:solidFill>
                </a:ln>
              </c:spPr>
            </c:trendlineLbl>
          </c:trendline>
          <c:xVal>
            <c:numRef>
              <c:f>Sheet1!$F$5:$F$11</c:f>
              <c:numCache>
                <c:formatCode>General</c:formatCode>
                <c:ptCount val="7"/>
                <c:pt idx="0">
                  <c:v>0.54400000000000004</c:v>
                </c:pt>
                <c:pt idx="1">
                  <c:v>0.999</c:v>
                </c:pt>
                <c:pt idx="2">
                  <c:v>0.54500000000000004</c:v>
                </c:pt>
                <c:pt idx="3">
                  <c:v>0.95</c:v>
                </c:pt>
                <c:pt idx="4">
                  <c:v>0.31480000000000002</c:v>
                </c:pt>
                <c:pt idx="5">
                  <c:v>0.65500000000000003</c:v>
                </c:pt>
                <c:pt idx="6">
                  <c:v>1.75</c:v>
                </c:pt>
              </c:numCache>
            </c:numRef>
          </c:xVal>
          <c:yVal>
            <c:numRef>
              <c:f>Sheet1!$J$5:$J$11</c:f>
              <c:numCache>
                <c:formatCode>General</c:formatCode>
                <c:ptCount val="7"/>
                <c:pt idx="0">
                  <c:v>5.3558930822563005</c:v>
                </c:pt>
                <c:pt idx="1">
                  <c:v>10.445750512200249</c:v>
                </c:pt>
                <c:pt idx="2">
                  <c:v>6.6326522091402476</c:v>
                </c:pt>
                <c:pt idx="3">
                  <c:v>8.8865223790347763</c:v>
                </c:pt>
                <c:pt idx="4">
                  <c:v>4.3955589469264531</c:v>
                </c:pt>
                <c:pt idx="5">
                  <c:v>7.3712329449270619</c:v>
                </c:pt>
                <c:pt idx="6">
                  <c:v>16.731491929864404</c:v>
                </c:pt>
              </c:numCache>
            </c:numRef>
          </c:yVal>
          <c:smooth val="1"/>
          <c:extLst>
            <c:ext xmlns:c16="http://schemas.microsoft.com/office/drawing/2014/chart" uri="{C3380CC4-5D6E-409C-BE32-E72D297353CC}">
              <c16:uniqueId val="{00000001-3913-4442-970C-77E27355FA35}"/>
            </c:ext>
          </c:extLst>
        </c:ser>
        <c:dLbls>
          <c:showLegendKey val="0"/>
          <c:showVal val="0"/>
          <c:showCatName val="0"/>
          <c:showSerName val="0"/>
          <c:showPercent val="0"/>
          <c:showBubbleSize val="0"/>
        </c:dLbls>
        <c:axId val="1244485846"/>
        <c:axId val="1063389804"/>
      </c:scatterChart>
      <c:valAx>
        <c:axId val="1244485846"/>
        <c:scaling>
          <c:orientation val="minMax"/>
        </c:scaling>
        <c:delete val="0"/>
        <c:axPos val="b"/>
        <c:majorGridlines>
          <c:spPr>
            <a:ln>
              <a:solidFill>
                <a:srgbClr val="B7B7B7"/>
              </a:solidFill>
            </a:ln>
          </c:spPr>
        </c:majorGridlines>
        <c:minorGridlines>
          <c:spPr>
            <a:ln>
              <a:solidFill>
                <a:srgbClr val="CCCCCC">
                  <a:alpha val="0"/>
                </a:srgbClr>
              </a:solidFill>
            </a:ln>
          </c:spPr>
        </c:minorGridlines>
        <c:title>
          <c:tx>
            <c:rich>
              <a:bodyPr/>
              <a:lstStyle/>
              <a:p>
                <a:pPr>
                  <a:defRPr/>
                </a:pPr>
                <a:r>
                  <a:rPr lang="en-US" dirty="0"/>
                  <a:t>Summed* ICT charge / </a:t>
                </a:r>
                <a:r>
                  <a:rPr lang="en-US" dirty="0" err="1"/>
                  <a:t>nC</a:t>
                </a:r>
                <a:endParaRPr lang="en-US" dirty="0"/>
              </a:p>
            </c:rich>
          </c:tx>
          <c:overlay val="0"/>
        </c:title>
        <c:numFmt formatCode="General" sourceLinked="1"/>
        <c:majorTickMark val="out"/>
        <c:minorTickMark val="none"/>
        <c:tickLblPos val="nextTo"/>
        <c:spPr>
          <a:ln/>
        </c:spPr>
        <c:crossAx val="1063389804"/>
        <c:crosses val="autoZero"/>
        <c:crossBetween val="midCat"/>
      </c:valAx>
      <c:valAx>
        <c:axId val="1063389804"/>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a:defRPr/>
                </a:pPr>
                <a:r>
                  <a:rPr lang="en-US"/>
                  <a:t>Dose on ear (RCF) / Gy</a:t>
                </a:r>
              </a:p>
            </c:rich>
          </c:tx>
          <c:overlay val="0"/>
        </c:title>
        <c:numFmt formatCode="General" sourceLinked="1"/>
        <c:majorTickMark val="none"/>
        <c:minorTickMark val="none"/>
        <c:tickLblPos val="nextTo"/>
        <c:spPr>
          <a:ln/>
        </c:spPr>
        <c:crossAx val="1244485846"/>
        <c:crosses val="autoZero"/>
        <c:crossBetween val="midCat"/>
      </c:valAx>
    </c:plotArea>
    <c:plotVisOnly val="1"/>
    <c:dispBlanksAs val="zero"/>
    <c:showDLblsOverMax val="1"/>
  </c:chart>
  <c:txPr>
    <a:bodyPr/>
    <a:lstStyle/>
    <a:p>
      <a:pPr>
        <a:defRPr sz="1800" b="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4-09-02T11:26:35.898" idx="28">
    <p:pos x="10" y="10"/>
    <p:text>Add RBE line: Radiobiological effectiveness RBE(proton/x-ray)=1.1. However, we know that that value varies quite drastically with LET. So as you present, there has to be a lot of "one could compare to x-rays assuming RBE of 1.1 but we are aware that this value might not be the right one to chose". For background though: a lot of literature states that the RBE of protons versus x-rays is higher than 1.1 with increasing LET. That means that we'd have to compare to even higher x-ray doses than we are doing here. which might make the differential sparing even larger/more apparent.</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9-02T11:32:08.931" idx="29">
    <p:pos x="10" y="10"/>
    <p:text>repeat outline slide between 22 and 23. If you mention peptides, I'm afraid you'll need to provide quite some background on why we're looking at these. peptides are not very common to the bio/flash/medical research community yet. Since no peptide results yet, you could make more general and call these "in vitro with larger volume", or "larger/thicker bio samples", just to show that we have this capability now. We could equally irradiate mouse ear tumors with this setup! but in this first round, we decided on peptides in solution, because our group has shown that they could be interesting systems to study the FLASH effect + cite Corie's paper</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9-02T11:46:08.790" idx="33">
    <p:pos x="610" y="108"/>
    <p:text>Savannah Kidd</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A53DB1-8DCD-2A4D-B6E5-F3CA7C7CFCE5}" type="doc">
      <dgm:prSet loTypeId="urn:microsoft.com/office/officeart/2005/8/layout/list1" loCatId="" qsTypeId="urn:microsoft.com/office/officeart/2005/8/quickstyle/simple1" qsCatId="simple" csTypeId="urn:microsoft.com/office/officeart/2005/8/colors/accent3_2" csCatId="accent3" phldr="1"/>
      <dgm:spPr/>
      <dgm:t>
        <a:bodyPr/>
        <a:lstStyle/>
        <a:p>
          <a:endParaRPr lang="en-US"/>
        </a:p>
      </dgm:t>
    </dgm:pt>
    <dgm:pt modelId="{802207B4-15E4-7F47-BE6D-953D54890995}">
      <dgm:prSet phldrT="[Text]" custT="1"/>
      <dgm:spPr/>
      <dgm:t>
        <a:bodyPr tIns="91440" bIns="91440"/>
        <a:lstStyle/>
        <a:p>
          <a:r>
            <a:rPr lang="en-US" sz="1400" dirty="0"/>
            <a:t>Active plasma lens</a:t>
          </a:r>
        </a:p>
      </dgm:t>
    </dgm:pt>
    <dgm:pt modelId="{D42C8EEA-47F9-5648-B72D-66431AAE092E}" type="parTrans" cxnId="{39F5DE61-FBAF-D848-B6AF-77CBE48C8C04}">
      <dgm:prSet/>
      <dgm:spPr/>
      <dgm:t>
        <a:bodyPr/>
        <a:lstStyle/>
        <a:p>
          <a:endParaRPr lang="en-US"/>
        </a:p>
      </dgm:t>
    </dgm:pt>
    <dgm:pt modelId="{7FA57E07-3FA1-C64E-B8F3-5C653205C39B}" type="sibTrans" cxnId="{39F5DE61-FBAF-D848-B6AF-77CBE48C8C04}">
      <dgm:prSet/>
      <dgm:spPr/>
      <dgm:t>
        <a:bodyPr/>
        <a:lstStyle/>
        <a:p>
          <a:endParaRPr lang="en-US"/>
        </a:p>
      </dgm:t>
    </dgm:pt>
    <dgm:pt modelId="{94186BF5-36FE-104F-AA29-7E04FE24E6D9}">
      <dgm:prSet phldrT="[Text]"/>
      <dgm:spPr/>
      <dgm:t>
        <a:bodyPr/>
        <a:lstStyle/>
        <a:p>
          <a:r>
            <a:rPr lang="en-US" dirty="0"/>
            <a:t>Strong focusing field</a:t>
          </a:r>
        </a:p>
      </dgm:t>
    </dgm:pt>
    <dgm:pt modelId="{A9B30E6B-B1CF-7745-9806-9503B8640A2F}" type="parTrans" cxnId="{CE1045DE-E4FF-6F44-8182-DD9458D712E2}">
      <dgm:prSet/>
      <dgm:spPr/>
      <dgm:t>
        <a:bodyPr/>
        <a:lstStyle/>
        <a:p>
          <a:endParaRPr lang="en-US"/>
        </a:p>
      </dgm:t>
    </dgm:pt>
    <dgm:pt modelId="{F5884727-2257-5D49-BE13-6D617A55D12B}" type="sibTrans" cxnId="{CE1045DE-E4FF-6F44-8182-DD9458D712E2}">
      <dgm:prSet/>
      <dgm:spPr/>
      <dgm:t>
        <a:bodyPr/>
        <a:lstStyle/>
        <a:p>
          <a:endParaRPr lang="en-US"/>
        </a:p>
      </dgm:t>
    </dgm:pt>
    <dgm:pt modelId="{FCB78459-5378-914E-837C-581DC1D73247}">
      <dgm:prSet phldrT="[Text]"/>
      <dgm:spPr/>
      <dgm:t>
        <a:bodyPr/>
        <a:lstStyle/>
        <a:p>
          <a:r>
            <a:rPr lang="en-US" dirty="0"/>
            <a:t>Small bore </a:t>
          </a:r>
          <a:r>
            <a:rPr lang="en-US" dirty="0">
              <a:sym typeface="Wingdings" pitchFamily="2" charset="2"/>
            </a:rPr>
            <a:t> low</a:t>
          </a:r>
          <a:r>
            <a:rPr lang="en-US" dirty="0"/>
            <a:t> capture efficiency</a:t>
          </a:r>
        </a:p>
      </dgm:t>
    </dgm:pt>
    <dgm:pt modelId="{9979A58F-B9F1-5F43-ADED-E1CF011D40C1}" type="parTrans" cxnId="{5A022656-C81F-5B44-B3E3-6E854E8CC129}">
      <dgm:prSet/>
      <dgm:spPr/>
      <dgm:t>
        <a:bodyPr/>
        <a:lstStyle/>
        <a:p>
          <a:endParaRPr lang="en-US"/>
        </a:p>
      </dgm:t>
    </dgm:pt>
    <dgm:pt modelId="{E01CBE94-3301-4748-8B42-C19FE096D1A3}" type="sibTrans" cxnId="{5A022656-C81F-5B44-B3E3-6E854E8CC129}">
      <dgm:prSet/>
      <dgm:spPr/>
      <dgm:t>
        <a:bodyPr/>
        <a:lstStyle/>
        <a:p>
          <a:endParaRPr lang="en-US"/>
        </a:p>
      </dgm:t>
    </dgm:pt>
    <dgm:pt modelId="{5860AA55-BFF1-7A4E-A89C-1D95590040BE}">
      <dgm:prSet phldrT="[Text]"/>
      <dgm:spPr/>
      <dgm:t>
        <a:bodyPr/>
        <a:lstStyle/>
        <a:p>
          <a:r>
            <a:rPr lang="en-US" dirty="0"/>
            <a:t>Axially symmetric focusing</a:t>
          </a:r>
        </a:p>
      </dgm:t>
    </dgm:pt>
    <dgm:pt modelId="{2D64EB5F-3916-E544-ACD7-CA4482D2C532}" type="sibTrans" cxnId="{2C6D6DD0-F443-B942-A196-93B7C87459B0}">
      <dgm:prSet/>
      <dgm:spPr/>
      <dgm:t>
        <a:bodyPr/>
        <a:lstStyle/>
        <a:p>
          <a:endParaRPr lang="en-US"/>
        </a:p>
      </dgm:t>
    </dgm:pt>
    <dgm:pt modelId="{1101B443-0302-6942-9236-263522C07BDE}" type="parTrans" cxnId="{2C6D6DD0-F443-B942-A196-93B7C87459B0}">
      <dgm:prSet/>
      <dgm:spPr/>
      <dgm:t>
        <a:bodyPr/>
        <a:lstStyle/>
        <a:p>
          <a:endParaRPr lang="en-US"/>
        </a:p>
      </dgm:t>
    </dgm:pt>
    <dgm:pt modelId="{BFD7F2D3-A6DC-BE44-A511-DE2B92541984}" type="pres">
      <dgm:prSet presAssocID="{1FA53DB1-8DCD-2A4D-B6E5-F3CA7C7CFCE5}" presName="linear" presStyleCnt="0">
        <dgm:presLayoutVars>
          <dgm:dir/>
          <dgm:animLvl val="lvl"/>
          <dgm:resizeHandles val="exact"/>
        </dgm:presLayoutVars>
      </dgm:prSet>
      <dgm:spPr/>
    </dgm:pt>
    <dgm:pt modelId="{CD72FA11-92C9-B943-8DE9-B96A7B009A3C}" type="pres">
      <dgm:prSet presAssocID="{802207B4-15E4-7F47-BE6D-953D54890995}" presName="parentLin" presStyleCnt="0"/>
      <dgm:spPr/>
    </dgm:pt>
    <dgm:pt modelId="{03D4EEFD-889D-B24F-A3B6-DB934CFB6D0D}" type="pres">
      <dgm:prSet presAssocID="{802207B4-15E4-7F47-BE6D-953D54890995}" presName="parentLeftMargin" presStyleLbl="node1" presStyleIdx="0" presStyleCnt="1"/>
      <dgm:spPr/>
    </dgm:pt>
    <dgm:pt modelId="{7897599C-56A1-D74D-AA66-4CCBAEBA4F31}" type="pres">
      <dgm:prSet presAssocID="{802207B4-15E4-7F47-BE6D-953D54890995}" presName="parentText" presStyleLbl="node1" presStyleIdx="0" presStyleCnt="1" custScaleX="65075" custScaleY="42692" custLinFactNeighborY="-21967">
        <dgm:presLayoutVars>
          <dgm:chMax val="0"/>
          <dgm:bulletEnabled val="1"/>
        </dgm:presLayoutVars>
      </dgm:prSet>
      <dgm:spPr/>
    </dgm:pt>
    <dgm:pt modelId="{5C00EB45-92EA-2941-A242-C9FA9A10E03B}" type="pres">
      <dgm:prSet presAssocID="{802207B4-15E4-7F47-BE6D-953D54890995}" presName="negativeSpace" presStyleCnt="0"/>
      <dgm:spPr/>
    </dgm:pt>
    <dgm:pt modelId="{E77E6779-E8A3-2046-9AB0-E1F6B154B424}" type="pres">
      <dgm:prSet presAssocID="{802207B4-15E4-7F47-BE6D-953D54890995}" presName="childText" presStyleLbl="conFgAcc1" presStyleIdx="0" presStyleCnt="1" custScaleX="84697" custScaleY="53514" custLinFactNeighborY="9048">
        <dgm:presLayoutVars>
          <dgm:bulletEnabled val="1"/>
        </dgm:presLayoutVars>
      </dgm:prSet>
      <dgm:spPr/>
    </dgm:pt>
  </dgm:ptLst>
  <dgm:cxnLst>
    <dgm:cxn modelId="{31349717-6CC4-A44E-B72D-43EF2BC498AE}" type="presOf" srcId="{802207B4-15E4-7F47-BE6D-953D54890995}" destId="{7897599C-56A1-D74D-AA66-4CCBAEBA4F31}" srcOrd="1" destOrd="0" presId="urn:microsoft.com/office/officeart/2005/8/layout/list1"/>
    <dgm:cxn modelId="{5A022656-C81F-5B44-B3E3-6E854E8CC129}" srcId="{802207B4-15E4-7F47-BE6D-953D54890995}" destId="{FCB78459-5378-914E-837C-581DC1D73247}" srcOrd="2" destOrd="0" parTransId="{9979A58F-B9F1-5F43-ADED-E1CF011D40C1}" sibTransId="{E01CBE94-3301-4748-8B42-C19FE096D1A3}"/>
    <dgm:cxn modelId="{E4745960-6FAD-014D-A26A-867DAA714639}" type="presOf" srcId="{FCB78459-5378-914E-837C-581DC1D73247}" destId="{E77E6779-E8A3-2046-9AB0-E1F6B154B424}" srcOrd="0" destOrd="2" presId="urn:microsoft.com/office/officeart/2005/8/layout/list1"/>
    <dgm:cxn modelId="{39F5DE61-FBAF-D848-B6AF-77CBE48C8C04}" srcId="{1FA53DB1-8DCD-2A4D-B6E5-F3CA7C7CFCE5}" destId="{802207B4-15E4-7F47-BE6D-953D54890995}" srcOrd="0" destOrd="0" parTransId="{D42C8EEA-47F9-5648-B72D-66431AAE092E}" sibTransId="{7FA57E07-3FA1-C64E-B8F3-5C653205C39B}"/>
    <dgm:cxn modelId="{ADE8CA6C-FAF3-7447-8FC4-EF6FD6F20584}" type="presOf" srcId="{5860AA55-BFF1-7A4E-A89C-1D95590040BE}" destId="{E77E6779-E8A3-2046-9AB0-E1F6B154B424}" srcOrd="0" destOrd="1" presId="urn:microsoft.com/office/officeart/2005/8/layout/list1"/>
    <dgm:cxn modelId="{999B66A7-0512-2E45-A855-45DBB6ED3483}" type="presOf" srcId="{1FA53DB1-8DCD-2A4D-B6E5-F3CA7C7CFCE5}" destId="{BFD7F2D3-A6DC-BE44-A511-DE2B92541984}" srcOrd="0" destOrd="0" presId="urn:microsoft.com/office/officeart/2005/8/layout/list1"/>
    <dgm:cxn modelId="{2C6D6DD0-F443-B942-A196-93B7C87459B0}" srcId="{802207B4-15E4-7F47-BE6D-953D54890995}" destId="{5860AA55-BFF1-7A4E-A89C-1D95590040BE}" srcOrd="1" destOrd="0" parTransId="{1101B443-0302-6942-9236-263522C07BDE}" sibTransId="{2D64EB5F-3916-E544-ACD7-CA4482D2C532}"/>
    <dgm:cxn modelId="{47F724D6-3C45-5C48-8855-3BEAC6641FBD}" type="presOf" srcId="{94186BF5-36FE-104F-AA29-7E04FE24E6D9}" destId="{E77E6779-E8A3-2046-9AB0-E1F6B154B424}" srcOrd="0" destOrd="0" presId="urn:microsoft.com/office/officeart/2005/8/layout/list1"/>
    <dgm:cxn modelId="{CE1045DE-E4FF-6F44-8182-DD9458D712E2}" srcId="{802207B4-15E4-7F47-BE6D-953D54890995}" destId="{94186BF5-36FE-104F-AA29-7E04FE24E6D9}" srcOrd="0" destOrd="0" parTransId="{A9B30E6B-B1CF-7745-9806-9503B8640A2F}" sibTransId="{F5884727-2257-5D49-BE13-6D617A55D12B}"/>
    <dgm:cxn modelId="{F263E8EA-43A2-4B4F-B66C-A5FAA57BFAF0}" type="presOf" srcId="{802207B4-15E4-7F47-BE6D-953D54890995}" destId="{03D4EEFD-889D-B24F-A3B6-DB934CFB6D0D}" srcOrd="0" destOrd="0" presId="urn:microsoft.com/office/officeart/2005/8/layout/list1"/>
    <dgm:cxn modelId="{309585E1-F9A6-4945-A6F0-C15255DD23DC}" type="presParOf" srcId="{BFD7F2D3-A6DC-BE44-A511-DE2B92541984}" destId="{CD72FA11-92C9-B943-8DE9-B96A7B009A3C}" srcOrd="0" destOrd="0" presId="urn:microsoft.com/office/officeart/2005/8/layout/list1"/>
    <dgm:cxn modelId="{BE73EABE-F5BE-D147-9099-4B0F46DDBFDB}" type="presParOf" srcId="{CD72FA11-92C9-B943-8DE9-B96A7B009A3C}" destId="{03D4EEFD-889D-B24F-A3B6-DB934CFB6D0D}" srcOrd="0" destOrd="0" presId="urn:microsoft.com/office/officeart/2005/8/layout/list1"/>
    <dgm:cxn modelId="{3F607441-BD14-9D4B-8101-1096177979E1}" type="presParOf" srcId="{CD72FA11-92C9-B943-8DE9-B96A7B009A3C}" destId="{7897599C-56A1-D74D-AA66-4CCBAEBA4F31}" srcOrd="1" destOrd="0" presId="urn:microsoft.com/office/officeart/2005/8/layout/list1"/>
    <dgm:cxn modelId="{716981D9-A2BE-8649-900A-BB745F5112F5}" type="presParOf" srcId="{BFD7F2D3-A6DC-BE44-A511-DE2B92541984}" destId="{5C00EB45-92EA-2941-A242-C9FA9A10E03B}" srcOrd="1" destOrd="0" presId="urn:microsoft.com/office/officeart/2005/8/layout/list1"/>
    <dgm:cxn modelId="{8CA12E51-CB02-A041-8405-3D3D2EEA2510}" type="presParOf" srcId="{BFD7F2D3-A6DC-BE44-A511-DE2B92541984}" destId="{E77E6779-E8A3-2046-9AB0-E1F6B154B424}"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A53DB1-8DCD-2A4D-B6E5-F3CA7C7CFCE5}" type="doc">
      <dgm:prSet loTypeId="urn:microsoft.com/office/officeart/2005/8/layout/list1" loCatId="" qsTypeId="urn:microsoft.com/office/officeart/2005/8/quickstyle/simple1" qsCatId="simple" csTypeId="urn:microsoft.com/office/officeart/2005/8/colors/accent3_2" csCatId="accent3" phldr="1"/>
      <dgm:spPr/>
      <dgm:t>
        <a:bodyPr/>
        <a:lstStyle/>
        <a:p>
          <a:endParaRPr lang="en-US"/>
        </a:p>
      </dgm:t>
    </dgm:pt>
    <dgm:pt modelId="{802207B4-15E4-7F47-BE6D-953D54890995}">
      <dgm:prSet phldrT="[Text]" custT="1"/>
      <dgm:spPr/>
      <dgm:t>
        <a:bodyPr tIns="0" bIns="0"/>
        <a:lstStyle/>
        <a:p>
          <a:r>
            <a:rPr lang="en-US" sz="1400" b="0" i="0" u="none" strike="noStrike" cap="none" dirty="0">
              <a:latin typeface="Arial"/>
              <a:ea typeface="Arial"/>
              <a:cs typeface="Arial"/>
              <a:sym typeface="Arial"/>
            </a:rPr>
            <a:t>Pulsed solenoid</a:t>
          </a:r>
          <a:endParaRPr lang="en-US" sz="1400" dirty="0"/>
        </a:p>
      </dgm:t>
    </dgm:pt>
    <dgm:pt modelId="{D42C8EEA-47F9-5648-B72D-66431AAE092E}" type="parTrans" cxnId="{39F5DE61-FBAF-D848-B6AF-77CBE48C8C04}">
      <dgm:prSet/>
      <dgm:spPr/>
      <dgm:t>
        <a:bodyPr/>
        <a:lstStyle/>
        <a:p>
          <a:endParaRPr lang="en-US"/>
        </a:p>
      </dgm:t>
    </dgm:pt>
    <dgm:pt modelId="{7FA57E07-3FA1-C64E-B8F3-5C653205C39B}" type="sibTrans" cxnId="{39F5DE61-FBAF-D848-B6AF-77CBE48C8C04}">
      <dgm:prSet/>
      <dgm:spPr/>
      <dgm:t>
        <a:bodyPr/>
        <a:lstStyle/>
        <a:p>
          <a:endParaRPr lang="en-US"/>
        </a:p>
      </dgm:t>
    </dgm:pt>
    <dgm:pt modelId="{94186BF5-36FE-104F-AA29-7E04FE24E6D9}">
      <dgm:prSet phldrT="[Text]"/>
      <dgm:spPr/>
      <dgm:t>
        <a:bodyPr/>
        <a:lstStyle/>
        <a:p>
          <a:r>
            <a:rPr lang="en-US"/>
            <a:t>Strong focusing field</a:t>
          </a:r>
          <a:endParaRPr lang="en-US" dirty="0"/>
        </a:p>
      </dgm:t>
    </dgm:pt>
    <dgm:pt modelId="{A9B30E6B-B1CF-7745-9806-9503B8640A2F}" type="parTrans" cxnId="{CE1045DE-E4FF-6F44-8182-DD9458D712E2}">
      <dgm:prSet/>
      <dgm:spPr/>
      <dgm:t>
        <a:bodyPr/>
        <a:lstStyle/>
        <a:p>
          <a:endParaRPr lang="en-US"/>
        </a:p>
      </dgm:t>
    </dgm:pt>
    <dgm:pt modelId="{F5884727-2257-5D49-BE13-6D617A55D12B}" type="sibTrans" cxnId="{CE1045DE-E4FF-6F44-8182-DD9458D712E2}">
      <dgm:prSet/>
      <dgm:spPr/>
      <dgm:t>
        <a:bodyPr/>
        <a:lstStyle/>
        <a:p>
          <a:endParaRPr lang="en-US"/>
        </a:p>
      </dgm:t>
    </dgm:pt>
    <dgm:pt modelId="{FCB78459-5378-914E-837C-581DC1D73247}">
      <dgm:prSet phldrT="[Text]"/>
      <dgm:spPr/>
      <dgm:t>
        <a:bodyPr/>
        <a:lstStyle/>
        <a:p>
          <a:r>
            <a:rPr lang="en-US" dirty="0"/>
            <a:t>Low rep rate</a:t>
          </a:r>
        </a:p>
      </dgm:t>
    </dgm:pt>
    <dgm:pt modelId="{9979A58F-B9F1-5F43-ADED-E1CF011D40C1}" type="parTrans" cxnId="{5A022656-C81F-5B44-B3E3-6E854E8CC129}">
      <dgm:prSet/>
      <dgm:spPr/>
      <dgm:t>
        <a:bodyPr/>
        <a:lstStyle/>
        <a:p>
          <a:endParaRPr lang="en-US"/>
        </a:p>
      </dgm:t>
    </dgm:pt>
    <dgm:pt modelId="{E01CBE94-3301-4748-8B42-C19FE096D1A3}" type="sibTrans" cxnId="{5A022656-C81F-5B44-B3E3-6E854E8CC129}">
      <dgm:prSet/>
      <dgm:spPr/>
      <dgm:t>
        <a:bodyPr/>
        <a:lstStyle/>
        <a:p>
          <a:endParaRPr lang="en-US"/>
        </a:p>
      </dgm:t>
    </dgm:pt>
    <dgm:pt modelId="{5860AA55-BFF1-7A4E-A89C-1D95590040BE}">
      <dgm:prSet phldrT="[Text]"/>
      <dgm:spPr/>
      <dgm:t>
        <a:bodyPr/>
        <a:lstStyle/>
        <a:p>
          <a:r>
            <a:rPr lang="en-US" dirty="0"/>
            <a:t>Large bore </a:t>
          </a:r>
          <a:r>
            <a:rPr lang="en-US" dirty="0">
              <a:sym typeface="Wingdings" pitchFamily="2" charset="2"/>
            </a:rPr>
            <a:t> high collection efficiency</a:t>
          </a:r>
          <a:endParaRPr lang="en-US" dirty="0"/>
        </a:p>
      </dgm:t>
    </dgm:pt>
    <dgm:pt modelId="{2D64EB5F-3916-E544-ACD7-CA4482D2C532}" type="sibTrans" cxnId="{2C6D6DD0-F443-B942-A196-93B7C87459B0}">
      <dgm:prSet/>
      <dgm:spPr/>
      <dgm:t>
        <a:bodyPr/>
        <a:lstStyle/>
        <a:p>
          <a:endParaRPr lang="en-US"/>
        </a:p>
      </dgm:t>
    </dgm:pt>
    <dgm:pt modelId="{1101B443-0302-6942-9236-263522C07BDE}" type="parTrans" cxnId="{2C6D6DD0-F443-B942-A196-93B7C87459B0}">
      <dgm:prSet/>
      <dgm:spPr/>
      <dgm:t>
        <a:bodyPr/>
        <a:lstStyle/>
        <a:p>
          <a:endParaRPr lang="en-US"/>
        </a:p>
      </dgm:t>
    </dgm:pt>
    <dgm:pt modelId="{BFD7F2D3-A6DC-BE44-A511-DE2B92541984}" type="pres">
      <dgm:prSet presAssocID="{1FA53DB1-8DCD-2A4D-B6E5-F3CA7C7CFCE5}" presName="linear" presStyleCnt="0">
        <dgm:presLayoutVars>
          <dgm:dir/>
          <dgm:animLvl val="lvl"/>
          <dgm:resizeHandles val="exact"/>
        </dgm:presLayoutVars>
      </dgm:prSet>
      <dgm:spPr/>
    </dgm:pt>
    <dgm:pt modelId="{CD72FA11-92C9-B943-8DE9-B96A7B009A3C}" type="pres">
      <dgm:prSet presAssocID="{802207B4-15E4-7F47-BE6D-953D54890995}" presName="parentLin" presStyleCnt="0"/>
      <dgm:spPr/>
    </dgm:pt>
    <dgm:pt modelId="{03D4EEFD-889D-B24F-A3B6-DB934CFB6D0D}" type="pres">
      <dgm:prSet presAssocID="{802207B4-15E4-7F47-BE6D-953D54890995}" presName="parentLeftMargin" presStyleLbl="node1" presStyleIdx="0" presStyleCnt="1"/>
      <dgm:spPr/>
    </dgm:pt>
    <dgm:pt modelId="{7897599C-56A1-D74D-AA66-4CCBAEBA4F31}" type="pres">
      <dgm:prSet presAssocID="{802207B4-15E4-7F47-BE6D-953D54890995}" presName="parentText" presStyleLbl="node1" presStyleIdx="0" presStyleCnt="1" custScaleX="67052" custScaleY="67104">
        <dgm:presLayoutVars>
          <dgm:chMax val="0"/>
          <dgm:bulletEnabled val="1"/>
        </dgm:presLayoutVars>
      </dgm:prSet>
      <dgm:spPr/>
    </dgm:pt>
    <dgm:pt modelId="{5C00EB45-92EA-2941-A242-C9FA9A10E03B}" type="pres">
      <dgm:prSet presAssocID="{802207B4-15E4-7F47-BE6D-953D54890995}" presName="negativeSpace" presStyleCnt="0"/>
      <dgm:spPr/>
    </dgm:pt>
    <dgm:pt modelId="{E77E6779-E8A3-2046-9AB0-E1F6B154B424}" type="pres">
      <dgm:prSet presAssocID="{802207B4-15E4-7F47-BE6D-953D54890995}" presName="childText" presStyleLbl="conFgAcc1" presStyleIdx="0" presStyleCnt="1" custScaleY="84880">
        <dgm:presLayoutVars>
          <dgm:bulletEnabled val="1"/>
        </dgm:presLayoutVars>
      </dgm:prSet>
      <dgm:spPr/>
    </dgm:pt>
  </dgm:ptLst>
  <dgm:cxnLst>
    <dgm:cxn modelId="{31349717-6CC4-A44E-B72D-43EF2BC498AE}" type="presOf" srcId="{802207B4-15E4-7F47-BE6D-953D54890995}" destId="{7897599C-56A1-D74D-AA66-4CCBAEBA4F31}" srcOrd="1" destOrd="0" presId="urn:microsoft.com/office/officeart/2005/8/layout/list1"/>
    <dgm:cxn modelId="{5A022656-C81F-5B44-B3E3-6E854E8CC129}" srcId="{802207B4-15E4-7F47-BE6D-953D54890995}" destId="{FCB78459-5378-914E-837C-581DC1D73247}" srcOrd="2" destOrd="0" parTransId="{9979A58F-B9F1-5F43-ADED-E1CF011D40C1}" sibTransId="{E01CBE94-3301-4748-8B42-C19FE096D1A3}"/>
    <dgm:cxn modelId="{E4745960-6FAD-014D-A26A-867DAA714639}" type="presOf" srcId="{FCB78459-5378-914E-837C-581DC1D73247}" destId="{E77E6779-E8A3-2046-9AB0-E1F6B154B424}" srcOrd="0" destOrd="2" presId="urn:microsoft.com/office/officeart/2005/8/layout/list1"/>
    <dgm:cxn modelId="{39F5DE61-FBAF-D848-B6AF-77CBE48C8C04}" srcId="{1FA53DB1-8DCD-2A4D-B6E5-F3CA7C7CFCE5}" destId="{802207B4-15E4-7F47-BE6D-953D54890995}" srcOrd="0" destOrd="0" parTransId="{D42C8EEA-47F9-5648-B72D-66431AAE092E}" sibTransId="{7FA57E07-3FA1-C64E-B8F3-5C653205C39B}"/>
    <dgm:cxn modelId="{ADE8CA6C-FAF3-7447-8FC4-EF6FD6F20584}" type="presOf" srcId="{5860AA55-BFF1-7A4E-A89C-1D95590040BE}" destId="{E77E6779-E8A3-2046-9AB0-E1F6B154B424}" srcOrd="0" destOrd="1" presId="urn:microsoft.com/office/officeart/2005/8/layout/list1"/>
    <dgm:cxn modelId="{999B66A7-0512-2E45-A855-45DBB6ED3483}" type="presOf" srcId="{1FA53DB1-8DCD-2A4D-B6E5-F3CA7C7CFCE5}" destId="{BFD7F2D3-A6DC-BE44-A511-DE2B92541984}" srcOrd="0" destOrd="0" presId="urn:microsoft.com/office/officeart/2005/8/layout/list1"/>
    <dgm:cxn modelId="{2C6D6DD0-F443-B942-A196-93B7C87459B0}" srcId="{802207B4-15E4-7F47-BE6D-953D54890995}" destId="{5860AA55-BFF1-7A4E-A89C-1D95590040BE}" srcOrd="1" destOrd="0" parTransId="{1101B443-0302-6942-9236-263522C07BDE}" sibTransId="{2D64EB5F-3916-E544-ACD7-CA4482D2C532}"/>
    <dgm:cxn modelId="{47F724D6-3C45-5C48-8855-3BEAC6641FBD}" type="presOf" srcId="{94186BF5-36FE-104F-AA29-7E04FE24E6D9}" destId="{E77E6779-E8A3-2046-9AB0-E1F6B154B424}" srcOrd="0" destOrd="0" presId="urn:microsoft.com/office/officeart/2005/8/layout/list1"/>
    <dgm:cxn modelId="{CE1045DE-E4FF-6F44-8182-DD9458D712E2}" srcId="{802207B4-15E4-7F47-BE6D-953D54890995}" destId="{94186BF5-36FE-104F-AA29-7E04FE24E6D9}" srcOrd="0" destOrd="0" parTransId="{A9B30E6B-B1CF-7745-9806-9503B8640A2F}" sibTransId="{F5884727-2257-5D49-BE13-6D617A55D12B}"/>
    <dgm:cxn modelId="{F263E8EA-43A2-4B4F-B66C-A5FAA57BFAF0}" type="presOf" srcId="{802207B4-15E4-7F47-BE6D-953D54890995}" destId="{03D4EEFD-889D-B24F-A3B6-DB934CFB6D0D}" srcOrd="0" destOrd="0" presId="urn:microsoft.com/office/officeart/2005/8/layout/list1"/>
    <dgm:cxn modelId="{309585E1-F9A6-4945-A6F0-C15255DD23DC}" type="presParOf" srcId="{BFD7F2D3-A6DC-BE44-A511-DE2B92541984}" destId="{CD72FA11-92C9-B943-8DE9-B96A7B009A3C}" srcOrd="0" destOrd="0" presId="urn:microsoft.com/office/officeart/2005/8/layout/list1"/>
    <dgm:cxn modelId="{BE73EABE-F5BE-D147-9099-4B0F46DDBFDB}" type="presParOf" srcId="{CD72FA11-92C9-B943-8DE9-B96A7B009A3C}" destId="{03D4EEFD-889D-B24F-A3B6-DB934CFB6D0D}" srcOrd="0" destOrd="0" presId="urn:microsoft.com/office/officeart/2005/8/layout/list1"/>
    <dgm:cxn modelId="{3F607441-BD14-9D4B-8101-1096177979E1}" type="presParOf" srcId="{CD72FA11-92C9-B943-8DE9-B96A7B009A3C}" destId="{7897599C-56A1-D74D-AA66-4CCBAEBA4F31}" srcOrd="1" destOrd="0" presId="urn:microsoft.com/office/officeart/2005/8/layout/list1"/>
    <dgm:cxn modelId="{716981D9-A2BE-8649-900A-BB745F5112F5}" type="presParOf" srcId="{BFD7F2D3-A6DC-BE44-A511-DE2B92541984}" destId="{5C00EB45-92EA-2941-A242-C9FA9A10E03B}" srcOrd="1" destOrd="0" presId="urn:microsoft.com/office/officeart/2005/8/layout/list1"/>
    <dgm:cxn modelId="{8CA12E51-CB02-A041-8405-3D3D2EEA2510}" type="presParOf" srcId="{BFD7F2D3-A6DC-BE44-A511-DE2B92541984}" destId="{E77E6779-E8A3-2046-9AB0-E1F6B154B424}" srcOrd="2" destOrd="0" presId="urn:microsoft.com/office/officeart/2005/8/layout/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E6779-E8A3-2046-9AB0-E1F6B154B424}">
      <dsp:nvSpPr>
        <dsp:cNvPr id="0" name=""/>
        <dsp:cNvSpPr/>
      </dsp:nvSpPr>
      <dsp:spPr>
        <a:xfrm>
          <a:off x="0" y="121909"/>
          <a:ext cx="3557987" cy="1486779"/>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6032" tIns="354076" rIns="32603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Strong focusing field</a:t>
          </a:r>
        </a:p>
        <a:p>
          <a:pPr marL="171450" lvl="1" indent="-171450" algn="l" defTabSz="755650">
            <a:lnSpc>
              <a:spcPct val="90000"/>
            </a:lnSpc>
            <a:spcBef>
              <a:spcPct val="0"/>
            </a:spcBef>
            <a:spcAft>
              <a:spcPct val="15000"/>
            </a:spcAft>
            <a:buChar char="•"/>
          </a:pPr>
          <a:r>
            <a:rPr lang="en-US" sz="1700" kern="1200" dirty="0"/>
            <a:t>Axially symmetric focusing</a:t>
          </a:r>
        </a:p>
        <a:p>
          <a:pPr marL="171450" lvl="1" indent="-171450" algn="l" defTabSz="755650">
            <a:lnSpc>
              <a:spcPct val="90000"/>
            </a:lnSpc>
            <a:spcBef>
              <a:spcPct val="0"/>
            </a:spcBef>
            <a:spcAft>
              <a:spcPct val="15000"/>
            </a:spcAft>
            <a:buChar char="•"/>
          </a:pPr>
          <a:r>
            <a:rPr lang="en-US" sz="1700" kern="1200" dirty="0"/>
            <a:t>Small bore </a:t>
          </a:r>
          <a:r>
            <a:rPr lang="en-US" sz="1700" kern="1200" dirty="0">
              <a:sym typeface="Wingdings" pitchFamily="2" charset="2"/>
            </a:rPr>
            <a:t> low</a:t>
          </a:r>
          <a:r>
            <a:rPr lang="en-US" sz="1700" kern="1200" dirty="0"/>
            <a:t> capture efficiency</a:t>
          </a:r>
        </a:p>
      </dsp:txBody>
      <dsp:txXfrm>
        <a:off x="0" y="121909"/>
        <a:ext cx="3557987" cy="1486779"/>
      </dsp:txXfrm>
    </dsp:sp>
    <dsp:sp modelId="{7897599C-56A1-D74D-AA66-4CCBAEBA4F31}">
      <dsp:nvSpPr>
        <dsp:cNvPr id="0" name=""/>
        <dsp:cNvSpPr/>
      </dsp:nvSpPr>
      <dsp:spPr>
        <a:xfrm>
          <a:off x="210042" y="0"/>
          <a:ext cx="1913588" cy="3528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147" tIns="91440" rIns="111147" bIns="91440" numCol="1" spcCol="1270" anchor="ctr" anchorCtr="0">
          <a:noAutofit/>
        </a:bodyPr>
        <a:lstStyle/>
        <a:p>
          <a:pPr marL="0" lvl="0" indent="0" algn="l" defTabSz="622300">
            <a:lnSpc>
              <a:spcPct val="90000"/>
            </a:lnSpc>
            <a:spcBef>
              <a:spcPct val="0"/>
            </a:spcBef>
            <a:spcAft>
              <a:spcPct val="35000"/>
            </a:spcAft>
            <a:buNone/>
          </a:pPr>
          <a:r>
            <a:rPr lang="en-US" sz="1400" kern="1200" dirty="0"/>
            <a:t>Active plasma lens</a:t>
          </a:r>
        </a:p>
      </dsp:txBody>
      <dsp:txXfrm>
        <a:off x="227268" y="17226"/>
        <a:ext cx="1879136" cy="318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E6779-E8A3-2046-9AB0-E1F6B154B424}">
      <dsp:nvSpPr>
        <dsp:cNvPr id="0" name=""/>
        <dsp:cNvSpPr/>
      </dsp:nvSpPr>
      <dsp:spPr>
        <a:xfrm>
          <a:off x="0" y="135355"/>
          <a:ext cx="3136738" cy="1515999"/>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3446" tIns="354076" rIns="24344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Strong focusing field</a:t>
          </a:r>
          <a:endParaRPr lang="en-US" sz="1700" kern="1200" dirty="0"/>
        </a:p>
        <a:p>
          <a:pPr marL="171450" lvl="1" indent="-171450" algn="l" defTabSz="755650">
            <a:lnSpc>
              <a:spcPct val="90000"/>
            </a:lnSpc>
            <a:spcBef>
              <a:spcPct val="0"/>
            </a:spcBef>
            <a:spcAft>
              <a:spcPct val="15000"/>
            </a:spcAft>
            <a:buChar char="•"/>
          </a:pPr>
          <a:r>
            <a:rPr lang="en-US" sz="1700" kern="1200" dirty="0"/>
            <a:t>Large bore </a:t>
          </a:r>
          <a:r>
            <a:rPr lang="en-US" sz="1700" kern="1200" dirty="0">
              <a:sym typeface="Wingdings" pitchFamily="2" charset="2"/>
            </a:rPr>
            <a:t> high collection efficiency</a:t>
          </a:r>
          <a:endParaRPr lang="en-US" sz="1700" kern="1200" dirty="0"/>
        </a:p>
        <a:p>
          <a:pPr marL="171450" lvl="1" indent="-171450" algn="l" defTabSz="755650">
            <a:lnSpc>
              <a:spcPct val="90000"/>
            </a:lnSpc>
            <a:spcBef>
              <a:spcPct val="0"/>
            </a:spcBef>
            <a:spcAft>
              <a:spcPct val="15000"/>
            </a:spcAft>
            <a:buChar char="•"/>
          </a:pPr>
          <a:r>
            <a:rPr lang="en-US" sz="1700" kern="1200" dirty="0"/>
            <a:t>Low rep rate</a:t>
          </a:r>
        </a:p>
      </dsp:txBody>
      <dsp:txXfrm>
        <a:off x="0" y="135355"/>
        <a:ext cx="3136738" cy="1515999"/>
      </dsp:txXfrm>
    </dsp:sp>
    <dsp:sp modelId="{7897599C-56A1-D74D-AA66-4CCBAEBA4F31}">
      <dsp:nvSpPr>
        <dsp:cNvPr id="0" name=""/>
        <dsp:cNvSpPr/>
      </dsp:nvSpPr>
      <dsp:spPr>
        <a:xfrm>
          <a:off x="156836" y="29324"/>
          <a:ext cx="1472271" cy="41599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993" tIns="0" rIns="82993" bIns="0" numCol="1" spcCol="1270" anchor="ctr" anchorCtr="0">
          <a:noAutofit/>
        </a:bodyPr>
        <a:lstStyle/>
        <a:p>
          <a:pPr marL="0" lvl="0" indent="0" algn="l" defTabSz="622300">
            <a:lnSpc>
              <a:spcPct val="90000"/>
            </a:lnSpc>
            <a:spcBef>
              <a:spcPct val="0"/>
            </a:spcBef>
            <a:spcAft>
              <a:spcPct val="35000"/>
            </a:spcAft>
            <a:buNone/>
          </a:pPr>
          <a:r>
            <a:rPr lang="en-US" sz="1400" b="0" i="0" u="none" strike="noStrike" kern="1200" cap="none" dirty="0">
              <a:latin typeface="Arial"/>
              <a:ea typeface="Arial"/>
              <a:cs typeface="Arial"/>
              <a:sym typeface="Arial"/>
            </a:rPr>
            <a:t>Pulsed solenoid</a:t>
          </a:r>
          <a:endParaRPr lang="en-US" sz="1400" kern="1200" dirty="0"/>
        </a:p>
      </dsp:txBody>
      <dsp:txXfrm>
        <a:off x="177143" y="49631"/>
        <a:ext cx="1431657" cy="37537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FFFFFF"/>
                </a:solidFill>
              </a:rPr>
              <a:t>1</a:t>
            </a:fld>
            <a:endParaRPr>
              <a:solidFill>
                <a:srgbClr val="FFFFFF"/>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1568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 name="PlaceHolder 1"/>
          <p:cNvSpPr>
            <a:spLocks noGrp="1" noRot="1" noChangeAspect="1"/>
          </p:cNvSpPr>
          <p:nvPr>
            <p:ph type="sldImg"/>
          </p:nvPr>
        </p:nvSpPr>
        <p:spPr>
          <a:xfrm>
            <a:off x="406400" y="685800"/>
            <a:ext cx="5980113" cy="3363913"/>
          </a:xfrm>
          <a:prstGeom prst="rect">
            <a:avLst/>
          </a:prstGeom>
          <a:ln w="0">
            <a:noFill/>
          </a:ln>
        </p:spPr>
      </p:sp>
      <p:sp>
        <p:nvSpPr>
          <p:cNvPr id="1256" name="PlaceHolder 2"/>
          <p:cNvSpPr>
            <a:spLocks noGrp="1"/>
          </p:cNvSpPr>
          <p:nvPr>
            <p:ph type="body"/>
          </p:nvPr>
        </p:nvSpPr>
        <p:spPr>
          <a:xfrm>
            <a:off x="685800" y="4343400"/>
            <a:ext cx="5421960" cy="4050360"/>
          </a:xfrm>
          <a:prstGeom prst="rect">
            <a:avLst/>
          </a:prstGeom>
          <a:noFill/>
          <a:ln w="0">
            <a:noFill/>
          </a:ln>
        </p:spPr>
        <p:txBody>
          <a:bodyPr lIns="90000" tIns="46800" rIns="90000" bIns="46800" numCol="1" spcCol="0" anchor="t">
            <a:noAutofit/>
          </a:bodyPr>
          <a:lstStyle/>
          <a:p>
            <a:endParaRPr lang="en-US" sz="2000" b="0" strike="noStrike" spc="-1">
              <a:latin typeface="Arial"/>
            </a:endParaRPr>
          </a:p>
        </p:txBody>
      </p:sp>
      <p:sp>
        <p:nvSpPr>
          <p:cNvPr id="1257" name="PlaceHolder 3"/>
          <p:cNvSpPr>
            <a:spLocks noGrp="1"/>
          </p:cNvSpPr>
          <p:nvPr>
            <p:ph type="sldNum" idx="58"/>
          </p:nvPr>
        </p:nvSpPr>
        <p:spPr>
          <a:xfrm>
            <a:off x="3884760" y="8685360"/>
            <a:ext cx="2907360" cy="392760"/>
          </a:xfrm>
          <a:prstGeom prst="rect">
            <a:avLst/>
          </a:prstGeom>
          <a:noFill/>
          <a:ln w="0">
            <a:noFill/>
          </a:ln>
        </p:spPr>
        <p:txBody>
          <a:bodyPr lIns="90000" tIns="46800" rIns="90000" bIns="46800" numCol="1" spcCol="0" anchor="b">
            <a:noAutofit/>
          </a:bodyPr>
          <a:lstStyle>
            <a:lvl1pPr algn="r">
              <a:lnSpc>
                <a:spcPct val="100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lang="en-US" sz="1200" b="0" strike="noStrike" spc="-1">
                <a:solidFill>
                  <a:srgbClr val="000000"/>
                </a:solidFill>
                <a:latin typeface="Calibri"/>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AEF1DD8-D264-429D-82A0-70329C6DA77B}" type="slidenum">
              <a:rPr kumimoji="0" lang="en-US" sz="1200" b="0" i="0" u="none" strike="noStrike" kern="1200" cap="none" spc="-1" normalizeH="0" baseline="0" noProof="0">
                <a:ln>
                  <a:noFill/>
                </a:ln>
                <a:solidFill>
                  <a:srgbClr val="000000"/>
                </a:solidFill>
                <a:effectLst/>
                <a:uLnTx/>
                <a:uFillTx/>
                <a:latin typeface="Calibri"/>
                <a:ea typeface="ＭＳ Ｐゴシック"/>
              </a:rPr>
              <a:pPr marL="0" marR="0" lvl="0" indent="0" algn="r" defTabSz="914400"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41</a:t>
            </a:fld>
            <a:endParaRPr kumimoji="0" lang="en-US" sz="1200" b="0" i="0" u="none" strike="noStrike" kern="1200" cap="none" spc="-1" normalizeH="0" baseline="0" noProof="0">
              <a:ln>
                <a:noFill/>
              </a:ln>
              <a:solidFill>
                <a:srgbClr val="000000"/>
              </a:solidFill>
              <a:effectLst/>
              <a:uLnTx/>
              <a:uFillTx/>
              <a:latin typeface="Times New Roman"/>
              <a:ea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PlaceHolder 1"/>
          <p:cNvSpPr>
            <a:spLocks noGrp="1" noRot="1" noChangeAspect="1"/>
          </p:cNvSpPr>
          <p:nvPr>
            <p:ph type="sldImg"/>
          </p:nvPr>
        </p:nvSpPr>
        <p:spPr>
          <a:xfrm>
            <a:off x="406400" y="685800"/>
            <a:ext cx="5980113" cy="3363913"/>
          </a:xfrm>
          <a:prstGeom prst="rect">
            <a:avLst/>
          </a:prstGeom>
          <a:ln w="0">
            <a:noFill/>
          </a:ln>
        </p:spPr>
      </p:sp>
      <p:sp>
        <p:nvSpPr>
          <p:cNvPr id="1208" name="PlaceHolder 2"/>
          <p:cNvSpPr>
            <a:spLocks noGrp="1"/>
          </p:cNvSpPr>
          <p:nvPr>
            <p:ph type="body"/>
          </p:nvPr>
        </p:nvSpPr>
        <p:spPr>
          <a:xfrm>
            <a:off x="685800" y="4343400"/>
            <a:ext cx="5421960" cy="4050360"/>
          </a:xfrm>
          <a:prstGeom prst="rect">
            <a:avLst/>
          </a:prstGeom>
          <a:noFill/>
          <a:ln w="0">
            <a:noFill/>
          </a:ln>
        </p:spPr>
        <p:txBody>
          <a:bodyPr lIns="90000" tIns="46800" rIns="90000" bIns="46800" numCol="1" spcCol="0" anchor="t">
            <a:noAutofit/>
          </a:bodyPr>
          <a:lstStyle/>
          <a:p>
            <a:pPr marL="171360" indent="-171360">
              <a:lnSpc>
                <a:spcPct val="100000"/>
              </a:lnSpc>
              <a:buClr>
                <a:srgbClr val="000000"/>
              </a:buClr>
              <a:buFont typeface="StarSymbol"/>
              <a:buChar char="-"/>
            </a:pPr>
            <a:r>
              <a:rPr lang="en-US" sz="2000" b="0" strike="noStrike" spc="-1" dirty="0">
                <a:latin typeface="Arial"/>
              </a:rPr>
              <a:t>FLASH effect: several pre-clinical studies have shown that irradiation at dose rates far exceeding those currently used in clinical contexts reduce radiation-induced cell damage of healthy tissue </a:t>
            </a:r>
          </a:p>
          <a:p>
            <a:pPr marL="171360" indent="-171360">
              <a:lnSpc>
                <a:spcPct val="100000"/>
              </a:lnSpc>
              <a:buClr>
                <a:srgbClr val="000000"/>
              </a:buClr>
              <a:buFont typeface="StarSymbol"/>
              <a:buChar char="-"/>
            </a:pPr>
            <a:r>
              <a:rPr lang="en-US" sz="2000" b="0" strike="noStrike" spc="-1" dirty="0">
                <a:latin typeface="Arial"/>
              </a:rPr>
              <a:t>whilst maintaining an equivalent tumor response</a:t>
            </a:r>
          </a:p>
          <a:p>
            <a:pPr marL="914400" lvl="1" indent="-171360">
              <a:lnSpc>
                <a:spcPct val="100000"/>
              </a:lnSpc>
              <a:buClr>
                <a:srgbClr val="000000"/>
              </a:buClr>
              <a:buFont typeface="StarSymbol"/>
              <a:buChar char="-"/>
            </a:pPr>
            <a:r>
              <a:rPr lang="en-US" sz="2000" b="0" strike="noStrike" spc="-1" dirty="0">
                <a:latin typeface="Arial"/>
              </a:rPr>
              <a:t>Pulmonary fibrosis (radiation induced lung tissue damage)	substantially reduced when going to ultra-high dose rates of 60 </a:t>
            </a:r>
            <a:r>
              <a:rPr lang="en-US" sz="2000" b="0" strike="noStrike" spc="-1" dirty="0" err="1">
                <a:latin typeface="Arial"/>
              </a:rPr>
              <a:t>Gy</a:t>
            </a:r>
            <a:r>
              <a:rPr lang="en-US" sz="2000" b="0" strike="noStrike" spc="-1" dirty="0">
                <a:latin typeface="Arial"/>
              </a:rPr>
              <a:t>/s as can be achieved with conventional accelerators</a:t>
            </a:r>
          </a:p>
          <a:p>
            <a:pPr marL="914400" lvl="1" indent="-171360">
              <a:lnSpc>
                <a:spcPct val="100000"/>
              </a:lnSpc>
              <a:buClr>
                <a:srgbClr val="000000"/>
              </a:buClr>
              <a:buFont typeface="StarSymbol"/>
              <a:buChar char="-"/>
            </a:pPr>
            <a:r>
              <a:rPr lang="en-US" sz="2000" b="0" strike="noStrike" spc="-1" dirty="0">
                <a:latin typeface="Arial"/>
              </a:rPr>
              <a:t>This differential effect could be even further enhanced when going for laser-driven protons with 10^7 </a:t>
            </a:r>
            <a:r>
              <a:rPr lang="en-US" sz="2000" b="0" strike="noStrike" spc="-1" dirty="0" err="1">
                <a:latin typeface="Arial"/>
              </a:rPr>
              <a:t>Gy</a:t>
            </a:r>
            <a:r>
              <a:rPr lang="en-US" sz="2000" b="0" strike="noStrike" spc="-1" dirty="0">
                <a:latin typeface="Arial"/>
              </a:rPr>
              <a:t>/s</a:t>
            </a:r>
          </a:p>
          <a:p>
            <a:pPr marL="171360" indent="-171360">
              <a:lnSpc>
                <a:spcPct val="100000"/>
              </a:lnSpc>
              <a:spcBef>
                <a:spcPts val="360"/>
              </a:spcBef>
              <a:buClr>
                <a:srgbClr val="000000"/>
              </a:buClr>
              <a:buFont typeface="StarSymbol"/>
              <a:buChar char="-"/>
            </a:pPr>
            <a:r>
              <a:rPr lang="en-US" sz="2000" b="0" strike="noStrike" spc="-1" dirty="0">
                <a:latin typeface="Arial"/>
              </a:rPr>
              <a:t>unique time structure resulting in ultra-high instantaneous dose rates </a:t>
            </a:r>
          </a:p>
          <a:p>
            <a:pPr>
              <a:lnSpc>
                <a:spcPct val="100000"/>
              </a:lnSpc>
              <a:spcBef>
                <a:spcPts val="360"/>
              </a:spcBef>
              <a:buNone/>
            </a:pPr>
            <a:endParaRPr lang="en-US" sz="2000" b="0" strike="noStrike" spc="-1" dirty="0">
              <a:latin typeface="Arial"/>
            </a:endParaRPr>
          </a:p>
          <a:p>
            <a:pPr marL="171360" indent="-171360">
              <a:lnSpc>
                <a:spcPct val="100000"/>
              </a:lnSpc>
              <a:spcBef>
                <a:spcPts val="360"/>
              </a:spcBef>
              <a:buClr>
                <a:srgbClr val="000000"/>
              </a:buClr>
              <a:buFont typeface="StarSymbol"/>
              <a:buChar char="-"/>
            </a:pPr>
            <a:r>
              <a:rPr lang="en-US" sz="2000" b="0" strike="noStrike" spc="-1" dirty="0">
                <a:latin typeface="Arial"/>
              </a:rPr>
              <a:t>Mice exposed to total 17 </a:t>
            </a:r>
            <a:r>
              <a:rPr lang="en-US" sz="2000" b="0" strike="noStrike" spc="-1" dirty="0" err="1">
                <a:latin typeface="Arial"/>
              </a:rPr>
              <a:t>Gy</a:t>
            </a:r>
            <a:r>
              <a:rPr lang="en-US" sz="2000" b="0" strike="noStrike" spc="-1" dirty="0">
                <a:latin typeface="Arial"/>
              </a:rPr>
              <a:t> with 4.5 MeV electrons</a:t>
            </a:r>
          </a:p>
          <a:p>
            <a:pPr>
              <a:lnSpc>
                <a:spcPct val="100000"/>
              </a:lnSpc>
              <a:buNone/>
            </a:pPr>
            <a:endParaRPr lang="en-US" sz="2000" b="0" strike="noStrike" spc="-1" dirty="0">
              <a:latin typeface="Arial"/>
            </a:endParaRPr>
          </a:p>
        </p:txBody>
      </p:sp>
      <p:sp>
        <p:nvSpPr>
          <p:cNvPr id="1209" name="PlaceHolder 3"/>
          <p:cNvSpPr>
            <a:spLocks noGrp="1"/>
          </p:cNvSpPr>
          <p:nvPr>
            <p:ph type="sldNum" idx="42"/>
          </p:nvPr>
        </p:nvSpPr>
        <p:spPr>
          <a:xfrm>
            <a:off x="3884760" y="8685360"/>
            <a:ext cx="2907360" cy="392760"/>
          </a:xfrm>
          <a:prstGeom prst="rect">
            <a:avLst/>
          </a:prstGeom>
          <a:noFill/>
          <a:ln w="0">
            <a:noFill/>
          </a:ln>
        </p:spPr>
        <p:txBody>
          <a:bodyPr lIns="90000" tIns="46800" rIns="90000" bIns="46800" numCol="1" spcCol="0" anchor="b">
            <a:noAutofit/>
          </a:bodyPr>
          <a:lstStyle>
            <a:lvl1pPr algn="r">
              <a:lnSpc>
                <a:spcPct val="100000"/>
              </a:lnSpc>
              <a:buNone/>
              <a:tabLst>
                <a:tab pos="0" algn="l"/>
              </a:tabLst>
              <a:defRPr lang="en-US" sz="1200" b="0" strike="noStrike" spc="-1">
                <a:solidFill>
                  <a:srgbClr val="000000"/>
                </a:solidFill>
                <a:latin typeface="Calibri"/>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9531E491-3445-4751-B45B-369CB3CD2C04}" type="slidenum">
              <a:rPr kumimoji="0" lang="en-US" sz="1200" b="0" i="0" u="none" strike="noStrike" kern="1200" cap="none" spc="-1" normalizeH="0" baseline="0" noProof="0">
                <a:ln>
                  <a:noFill/>
                </a:ln>
                <a:solidFill>
                  <a:srgbClr val="000000"/>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43</a:t>
            </a:fld>
            <a:endParaRPr kumimoji="0" lang="en-US"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3742567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Wilson: Some researchers have suggested that the differential response between FLASH-RT and CONVRT may be due to the radiochemical depletion of oxygen at ultra-high dose rates and subsequent </a:t>
            </a:r>
            <a:r>
              <a:rPr lang="en-US" dirty="0" err="1"/>
              <a:t>radioresistance</a:t>
            </a:r>
            <a:r>
              <a:rPr lang="en-US" dirty="0"/>
              <a:t> conferred to the irradiated tissue (32, 38, 39). It is widely accepted that hypoxic tissues are more radioresistant than well-oxygenated tissues. This is because in the presence of molecular oxygen there is fixation of indirect radiation-induced DNA damage. Indirect damage, the predominant mechanism by which low linear energy transfer (LET) radiation induces DNA damage, occurs when radiation results in the radiolysis of water molecules and the subsequent generation of free radicals. Free radicals are then incorporated into DNA, causing damage—yet this can be easily resolved. However, if a free radical reacts with molecular oxygen, this yields a peroxyl radical. Peroxyl radicals have the potential to induce permanent damage, and are therefore a more efficacious DNA damaging agent. Hence, a lack of oxygen in the immediate environment of a cell limits the extent of radiation-induced DNA damage (40).</a:t>
            </a:r>
          </a:p>
          <a:p>
            <a:r>
              <a:rPr lang="en-US" dirty="0"/>
              <a:t>The authors hypothesized at the time that this response was a consequence of oxygen depletion following a large dose of radiation in such a short timeframe; the time for which the bacteria were irradiated for was shorter than the time required for oxygen to diffuse and restore the oxygen that had been depleted. Given that molecular oxygen is depleted as it reacts with free radicals generated from the radiolysis of water, irradiation at ultra-high dose rates is able to significantly deplete oxygen before it can replenish. This gives rise to a small window of radiobiological hypoxia.</a:t>
            </a:r>
          </a:p>
          <a:p>
            <a:endParaRPr lang="en-US" dirty="0"/>
          </a:p>
          <a:p>
            <a:r>
              <a:rPr lang="en-US" dirty="0"/>
              <a:t>Adrian [2020]: Besides local and transient oxygen depletion, radical–radical interaction is another hypothesized reason for the FLASH effect. FLASH irradiation results in a high local radical concentration, leading to radical–radical interactions and less free radicals available to interact with DNA.17 Biological damage produced by X-ray/electron radiation is dominated by indirect action, i.e. free radicals interacting with DNA.18 Furthermore, radical-induced DNA damage can be permanently 'fixed' by molecular oxygen, rendering DNA damage irreparable. Consequently, lower oxygen concentration is recognized to cause radio-resistance.19</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0A9F2-C7FD-49BC-A0DA-346EE2BEBF3E}" type="slidenum">
              <a:rPr kumimoji="0" lang="en-US" sz="1400" b="0" i="0" u="none" strike="noStrike" kern="1200" cap="none" spc="-1" normalizeH="0" baseline="0" noProof="0" smtClean="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210343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 name="PlaceHolder 1"/>
          <p:cNvSpPr>
            <a:spLocks noGrp="1" noRot="1" noChangeAspect="1"/>
          </p:cNvSpPr>
          <p:nvPr>
            <p:ph type="sldImg"/>
          </p:nvPr>
        </p:nvSpPr>
        <p:spPr>
          <a:xfrm>
            <a:off x="406400" y="685800"/>
            <a:ext cx="5980113" cy="3363913"/>
          </a:xfrm>
          <a:prstGeom prst="rect">
            <a:avLst/>
          </a:prstGeom>
          <a:ln w="0">
            <a:noFill/>
          </a:ln>
        </p:spPr>
      </p:sp>
      <p:sp>
        <p:nvSpPr>
          <p:cNvPr id="1229" name="PlaceHolder 2"/>
          <p:cNvSpPr>
            <a:spLocks noGrp="1"/>
          </p:cNvSpPr>
          <p:nvPr>
            <p:ph type="body"/>
          </p:nvPr>
        </p:nvSpPr>
        <p:spPr>
          <a:xfrm>
            <a:off x="685800" y="4343400"/>
            <a:ext cx="5421960" cy="4050360"/>
          </a:xfrm>
          <a:prstGeom prst="rect">
            <a:avLst/>
          </a:prstGeom>
          <a:noFill/>
          <a:ln w="0">
            <a:noFill/>
          </a:ln>
        </p:spPr>
        <p:txBody>
          <a:bodyPr lIns="90000" tIns="46800" rIns="90000" bIns="46800" numCol="1" spcCol="0" anchor="t">
            <a:noAutofit/>
          </a:bodyPr>
          <a:lstStyle/>
          <a:p>
            <a:pPr marL="216000" indent="-216000">
              <a:lnSpc>
                <a:spcPct val="100000"/>
              </a:lnSpc>
              <a:buNone/>
              <a:tabLst>
                <a:tab pos="0" algn="l"/>
              </a:tabLst>
            </a:pPr>
            <a:r>
              <a:rPr lang="en-US" sz="2000" b="0" strike="noStrike" spc="-1" dirty="0">
                <a:latin typeface="Arial"/>
              </a:rPr>
              <a:t>Dose estimation error:</a:t>
            </a:r>
          </a:p>
          <a:p>
            <a:pPr marL="216000" indent="-216000">
              <a:lnSpc>
                <a:spcPct val="100000"/>
              </a:lnSpc>
              <a:buNone/>
              <a:tabLst>
                <a:tab pos="0" algn="l"/>
              </a:tabLst>
            </a:pPr>
            <a:r>
              <a:rPr lang="en-US" sz="2000" b="0" strike="noStrike" spc="-1" dirty="0">
                <a:latin typeface="Arial"/>
              </a:rPr>
              <a:t>Sample to sample fluctuations including shot to shot variation dominates the accumulated dose error per data point.</a:t>
            </a:r>
          </a:p>
          <a:p>
            <a:pPr marL="216000" indent="-216000">
              <a:lnSpc>
                <a:spcPct val="100000"/>
              </a:lnSpc>
              <a:buNone/>
              <a:tabLst>
                <a:tab pos="0" algn="l"/>
              </a:tabLst>
            </a:pPr>
            <a:r>
              <a:rPr lang="en-US" sz="2000" b="0" strike="noStrike" spc="-1" dirty="0">
                <a:latin typeface="Arial"/>
              </a:rPr>
              <a:t>We are currently working on online dose diagnostics to ensure that the prescribed dose is applied. </a:t>
            </a:r>
          </a:p>
          <a:p>
            <a:pPr marL="216000" indent="-216000">
              <a:lnSpc>
                <a:spcPct val="100000"/>
              </a:lnSpc>
              <a:buNone/>
              <a:tabLst>
                <a:tab pos="0" algn="l"/>
              </a:tabLst>
            </a:pPr>
            <a:endParaRPr lang="en-US" sz="2000" b="0" strike="noStrike" spc="-1" dirty="0">
              <a:latin typeface="Arial"/>
            </a:endParaRPr>
          </a:p>
          <a:p>
            <a:pPr marL="216000" indent="-216000">
              <a:lnSpc>
                <a:spcPct val="100000"/>
              </a:lnSpc>
              <a:buNone/>
              <a:tabLst>
                <a:tab pos="0" algn="l"/>
              </a:tabLst>
            </a:pPr>
            <a:r>
              <a:rPr lang="en-US" sz="1200" b="0" strike="noStrike" spc="-1" dirty="0">
                <a:latin typeface="Arial"/>
              </a:rPr>
              <a:t>- In vivo response may be very different from in vitro (you would not expect 99% killing): </a:t>
            </a:r>
          </a:p>
          <a:p>
            <a:pPr marL="914400" lvl="1" indent="-171360">
              <a:lnSpc>
                <a:spcPct val="100000"/>
              </a:lnSpc>
              <a:buClr>
                <a:srgbClr val="000000"/>
              </a:buClr>
              <a:buFont typeface="StarSymbol"/>
              <a:buChar char="-"/>
              <a:tabLst>
                <a:tab pos="0" algn="l"/>
              </a:tabLst>
            </a:pPr>
            <a:r>
              <a:rPr lang="en-US" sz="1200" b="0" strike="noStrike" spc="-1" dirty="0" err="1">
                <a:latin typeface="Arial"/>
              </a:rPr>
              <a:t>Immuno</a:t>
            </a:r>
            <a:r>
              <a:rPr lang="en-US" sz="1200" b="0" strike="noStrike" spc="-1" dirty="0">
                <a:latin typeface="Arial"/>
              </a:rPr>
              <a:t> response </a:t>
            </a:r>
          </a:p>
          <a:p>
            <a:pPr marL="914400" lvl="1" indent="-171360">
              <a:lnSpc>
                <a:spcPct val="100000"/>
              </a:lnSpc>
              <a:buClr>
                <a:srgbClr val="000000"/>
              </a:buClr>
              <a:buFont typeface="StarSymbol"/>
              <a:buChar char="-"/>
              <a:tabLst>
                <a:tab pos="0" algn="l"/>
              </a:tabLst>
            </a:pPr>
            <a:r>
              <a:rPr lang="en-US" sz="1200" b="0" strike="noStrike" spc="-1" dirty="0">
                <a:latin typeface="Arial"/>
              </a:rPr>
              <a:t>3D effects in vivo different </a:t>
            </a:r>
            <a:r>
              <a:rPr lang="en-US" sz="1200" b="0" strike="noStrike" spc="-1" dirty="0">
                <a:latin typeface="Wingdings"/>
              </a:rPr>
              <a:t></a:t>
            </a:r>
            <a:r>
              <a:rPr lang="en-US" sz="1200" b="0" strike="noStrike" spc="-1" dirty="0">
                <a:latin typeface="Times New Roman"/>
              </a:rPr>
              <a:t> usually more resistant than in vitro, </a:t>
            </a:r>
            <a:endParaRPr lang="en-US" sz="1200" b="0" strike="noStrike" spc="-1" dirty="0">
              <a:latin typeface="Arial"/>
            </a:endParaRPr>
          </a:p>
          <a:p>
            <a:pPr marL="914400" lvl="1" indent="-171360">
              <a:lnSpc>
                <a:spcPct val="100000"/>
              </a:lnSpc>
              <a:buClr>
                <a:srgbClr val="000000"/>
              </a:buClr>
              <a:buFont typeface="StarSymbol"/>
              <a:buChar char="-"/>
              <a:tabLst>
                <a:tab pos="0" algn="l"/>
              </a:tabLst>
            </a:pPr>
            <a:r>
              <a:rPr lang="en-US" sz="1200" b="0" strike="noStrike" spc="-1" dirty="0">
                <a:latin typeface="Times New Roman"/>
              </a:rPr>
              <a:t>only one cell type </a:t>
            </a:r>
            <a:r>
              <a:rPr lang="en-US" sz="1200" b="0" strike="noStrike" spc="-1" dirty="0">
                <a:latin typeface="Wingdings"/>
              </a:rPr>
              <a:t></a:t>
            </a:r>
            <a:r>
              <a:rPr lang="en-US" sz="1200" b="0" strike="noStrike" spc="-1" dirty="0">
                <a:latin typeface="Times New Roman"/>
              </a:rPr>
              <a:t> different cell types interact to repair damage, </a:t>
            </a:r>
            <a:endParaRPr lang="en-US" sz="1200" b="0" strike="noStrike" spc="-1" dirty="0">
              <a:latin typeface="Arial"/>
            </a:endParaRPr>
          </a:p>
          <a:p>
            <a:pPr marL="914400" lvl="1" indent="-171360">
              <a:lnSpc>
                <a:spcPct val="100000"/>
              </a:lnSpc>
              <a:buClr>
                <a:srgbClr val="000000"/>
              </a:buClr>
              <a:buFont typeface="StarSymbol"/>
              <a:buChar char="-"/>
              <a:tabLst>
                <a:tab pos="0" algn="l"/>
              </a:tabLst>
            </a:pPr>
            <a:r>
              <a:rPr lang="en-US" sz="1200" b="0" strike="noStrike" spc="-1" dirty="0">
                <a:latin typeface="Times New Roman"/>
              </a:rPr>
              <a:t>individual cell sensitivity in the presence of oxygen differs between cell types </a:t>
            </a:r>
            <a:endParaRPr lang="en-US" sz="1200" b="0" strike="noStrike" spc="-1" dirty="0">
              <a:latin typeface="Arial"/>
            </a:endParaRPr>
          </a:p>
          <a:p>
            <a:pPr marL="914400" lvl="1" indent="-171360">
              <a:lnSpc>
                <a:spcPct val="100000"/>
              </a:lnSpc>
              <a:buClr>
                <a:srgbClr val="000000"/>
              </a:buClr>
              <a:buFont typeface="StarSymbol"/>
              <a:buChar char="-"/>
              <a:tabLst>
                <a:tab pos="0" algn="l"/>
              </a:tabLst>
            </a:pPr>
            <a:r>
              <a:rPr lang="en-US" sz="1200" b="0" strike="noStrike" spc="-1" dirty="0">
                <a:latin typeface="Times New Roman"/>
              </a:rPr>
              <a:t>wide range of oxygen concentrations in different cell types</a:t>
            </a:r>
            <a:endParaRPr lang="en-US" sz="1200" b="0" strike="noStrike" spc="-1" dirty="0">
              <a:latin typeface="Arial"/>
            </a:endParaRPr>
          </a:p>
          <a:p>
            <a:pPr marL="914400" lvl="1" indent="-171360">
              <a:lnSpc>
                <a:spcPct val="100000"/>
              </a:lnSpc>
              <a:buClr>
                <a:srgbClr val="000000"/>
              </a:buClr>
              <a:buFont typeface="StarSymbol"/>
              <a:buChar char="-"/>
              <a:tabLst>
                <a:tab pos="0" algn="l"/>
              </a:tabLst>
            </a:pPr>
            <a:r>
              <a:rPr lang="en-US" sz="1200" b="0" strike="noStrike" spc="-1" dirty="0">
                <a:latin typeface="Times New Roman"/>
              </a:rPr>
              <a:t>In irradiation setting: damage to cells is measured e.g. via reddening and blistering of the skin</a:t>
            </a:r>
            <a:endParaRPr lang="en-US" sz="1200" b="0" strike="noStrike" spc="-1" dirty="0">
              <a:latin typeface="Arial"/>
            </a:endParaRPr>
          </a:p>
          <a:p>
            <a:pPr marL="171360" indent="-171360">
              <a:lnSpc>
                <a:spcPct val="100000"/>
              </a:lnSpc>
              <a:buClr>
                <a:srgbClr val="000000"/>
              </a:buClr>
              <a:buFont typeface="StarSymbol"/>
              <a:buChar char="-"/>
              <a:tabLst>
                <a:tab pos="0" algn="l"/>
              </a:tabLst>
            </a:pPr>
            <a:r>
              <a:rPr lang="en-US" sz="1200" b="0" strike="noStrike" spc="-1" dirty="0">
                <a:latin typeface="Times New Roman"/>
              </a:rPr>
              <a:t>why lower tumor survival for ref. x-rays, should be inverse (tumors hypoxic so less radiation damage)</a:t>
            </a:r>
            <a:endParaRPr lang="en-US" sz="1200" b="0" strike="noStrike" spc="-1" dirty="0">
              <a:latin typeface="Arial"/>
            </a:endParaRPr>
          </a:p>
          <a:p>
            <a:pPr marL="914400" lvl="1" indent="-171360">
              <a:lnSpc>
                <a:spcPct val="100000"/>
              </a:lnSpc>
              <a:buClr>
                <a:srgbClr val="000000"/>
              </a:buClr>
              <a:buFont typeface="StarSymbol"/>
              <a:buChar char="-"/>
              <a:tabLst>
                <a:tab pos="0" algn="l"/>
              </a:tabLst>
            </a:pPr>
            <a:r>
              <a:rPr lang="en-US" sz="1200" b="0" strike="noStrike" spc="-1" dirty="0">
                <a:latin typeface="Times New Roman"/>
              </a:rPr>
              <a:t>because this is in-vitro, no surrounding living organism that would result in hypoxic conditions</a:t>
            </a:r>
            <a:endParaRPr lang="en-US" sz="1200" b="0" strike="noStrike" spc="-1" dirty="0">
              <a:latin typeface="Arial"/>
            </a:endParaRPr>
          </a:p>
          <a:p>
            <a:pPr marL="914400" lvl="1" indent="-171360">
              <a:lnSpc>
                <a:spcPct val="100000"/>
              </a:lnSpc>
              <a:buClr>
                <a:srgbClr val="000000"/>
              </a:buClr>
              <a:buFont typeface="StarSymbol"/>
              <a:buChar char="-"/>
              <a:tabLst>
                <a:tab pos="0" algn="l"/>
              </a:tabLst>
            </a:pPr>
            <a:r>
              <a:rPr lang="en-US" sz="1200" b="0" strike="noStrike" spc="-1" dirty="0">
                <a:latin typeface="Times New Roman"/>
              </a:rPr>
              <a:t>needs to be studied in vivo</a:t>
            </a:r>
            <a:endParaRPr lang="en-US" sz="1200" b="0" strike="noStrike" spc="-1" dirty="0">
              <a:latin typeface="Arial"/>
            </a:endParaRPr>
          </a:p>
          <a:p>
            <a:pPr marL="171360" indent="-171360">
              <a:lnSpc>
                <a:spcPct val="100000"/>
              </a:lnSpc>
              <a:buClr>
                <a:srgbClr val="000000"/>
              </a:buClr>
              <a:buFont typeface="StarSymbol"/>
              <a:buChar char="-"/>
              <a:tabLst>
                <a:tab pos="0" algn="l"/>
              </a:tabLst>
            </a:pPr>
            <a:r>
              <a:rPr lang="en-US" sz="1200" b="0" strike="noStrike" spc="-1" dirty="0">
                <a:latin typeface="Times New Roman"/>
              </a:rPr>
              <a:t>Is this in agreement with previous FLASH studies?</a:t>
            </a:r>
            <a:endParaRPr lang="en-US" sz="1200" b="0" strike="noStrike" spc="-1" dirty="0">
              <a:latin typeface="Arial"/>
            </a:endParaRPr>
          </a:p>
          <a:p>
            <a:pPr marL="914400" lvl="1" indent="-171360">
              <a:lnSpc>
                <a:spcPct val="100000"/>
              </a:lnSpc>
              <a:buClr>
                <a:srgbClr val="000000"/>
              </a:buClr>
              <a:buFont typeface="StarSymbol"/>
              <a:buChar char="-"/>
              <a:tabLst>
                <a:tab pos="0" algn="l"/>
              </a:tabLst>
            </a:pPr>
            <a:r>
              <a:rPr lang="en-US" sz="1200" b="0" strike="noStrike" spc="-1" dirty="0">
                <a:latin typeface="Times New Roman"/>
              </a:rPr>
              <a:t>This is the first study observing diff. sparing w/ </a:t>
            </a:r>
            <a:r>
              <a:rPr lang="en-US" sz="1200" b="0" strike="noStrike" spc="-1" dirty="0" err="1">
                <a:latin typeface="Times New Roman"/>
              </a:rPr>
              <a:t>ld</a:t>
            </a:r>
            <a:r>
              <a:rPr lang="en-US" sz="1200" b="0" strike="noStrike" spc="-1" dirty="0">
                <a:latin typeface="Times New Roman"/>
              </a:rPr>
              <a:t> protons, so no “</a:t>
            </a:r>
            <a:r>
              <a:rPr lang="en-US" sz="1200" b="0" strike="noStrike" spc="-1" dirty="0" err="1">
                <a:latin typeface="Times New Roman"/>
              </a:rPr>
              <a:t>prev</a:t>
            </a:r>
            <a:r>
              <a:rPr lang="en-US" sz="1200" b="0" strike="noStrike" spc="-1" dirty="0">
                <a:latin typeface="Times New Roman"/>
              </a:rPr>
              <a:t> data” to compare to</a:t>
            </a:r>
            <a:endParaRPr lang="en-US" sz="1200" b="0" strike="noStrike" spc="-1" dirty="0">
              <a:latin typeface="Arial"/>
            </a:endParaRPr>
          </a:p>
          <a:p>
            <a:pPr marL="914400" lvl="1" indent="-171360">
              <a:lnSpc>
                <a:spcPct val="100000"/>
              </a:lnSpc>
              <a:buClr>
                <a:srgbClr val="000000"/>
              </a:buClr>
              <a:buFont typeface="StarSymbol"/>
              <a:buChar char="-"/>
              <a:tabLst>
                <a:tab pos="0" algn="l"/>
              </a:tabLst>
            </a:pPr>
            <a:r>
              <a:rPr lang="en-US" sz="1200" b="0" strike="noStrike" spc="-1" dirty="0">
                <a:latin typeface="Times New Roman"/>
              </a:rPr>
              <a:t>For comparison of FLASH vs. CONV, where proton FLASH achieved with conv. Acc., so ~ 1000Gy/s: FLASH/CONV (for relevant endpoint for healthy tissues) is ~ -50-90% (</a:t>
            </a:r>
            <a:r>
              <a:rPr lang="en-US" sz="1200" b="0" strike="noStrike" spc="-1" dirty="0" err="1">
                <a:latin typeface="Times New Roman"/>
              </a:rPr>
              <a:t>Friedl</a:t>
            </a:r>
            <a:r>
              <a:rPr lang="en-US" sz="1200" b="0" strike="noStrike" spc="-1" dirty="0">
                <a:latin typeface="Times New Roman"/>
              </a:rPr>
              <a:t> et al 2021) at 10 </a:t>
            </a:r>
            <a:r>
              <a:rPr lang="en-US" sz="1200" b="0" strike="noStrike" spc="-1" dirty="0" err="1">
                <a:latin typeface="Times New Roman"/>
              </a:rPr>
              <a:t>Gy</a:t>
            </a:r>
            <a:r>
              <a:rPr lang="en-US" sz="1200" b="0" strike="noStrike" spc="-1" dirty="0">
                <a:latin typeface="Times New Roman"/>
              </a:rPr>
              <a:t> total dose. </a:t>
            </a:r>
          </a:p>
          <a:p>
            <a:pPr marL="457200" lvl="0" indent="-171360">
              <a:lnSpc>
                <a:spcPct val="100000"/>
              </a:lnSpc>
              <a:buClr>
                <a:srgbClr val="000000"/>
              </a:buClr>
              <a:buFont typeface="StarSymbol"/>
              <a:buChar char="-"/>
              <a:tabLst>
                <a:tab pos="0" algn="l"/>
              </a:tabLst>
            </a:pPr>
            <a:r>
              <a:rPr lang="en-US" sz="1200" b="0" strike="noStrike" spc="-1" dirty="0">
                <a:latin typeface="Times New Roman"/>
              </a:rPr>
              <a:t>Why FLASH effect observed in vitro in the first place? Normally not observed in vitro</a:t>
            </a:r>
            <a:endParaRPr lang="en-US" sz="2000" b="0" strike="noStrike" spc="-1" dirty="0">
              <a:latin typeface="Arial"/>
            </a:endParaRPr>
          </a:p>
          <a:p>
            <a:pPr marL="914400" lvl="1" indent="-171360">
              <a:lnSpc>
                <a:spcPct val="100000"/>
              </a:lnSpc>
              <a:buClr>
                <a:srgbClr val="000000"/>
              </a:buClr>
              <a:buFont typeface="StarSymbol"/>
              <a:buChar char="-"/>
              <a:tabLst>
                <a:tab pos="0" algn="l"/>
              </a:tabLst>
            </a:pPr>
            <a:r>
              <a:rPr lang="en-US" sz="2000" b="0" strike="noStrike" spc="-1" dirty="0">
                <a:latin typeface="Arial"/>
              </a:rPr>
              <a:t>Adrian (2020): sparing effect depends on Oxygen concentration and we reduced oxygen by sealing cells off 24 </a:t>
            </a:r>
            <a:r>
              <a:rPr lang="en-US" sz="2000" b="0" strike="noStrike" spc="-1" dirty="0" err="1">
                <a:latin typeface="Arial"/>
              </a:rPr>
              <a:t>hrs</a:t>
            </a:r>
            <a:r>
              <a:rPr lang="en-US" sz="2000" b="0" strike="noStrike" spc="-1" dirty="0">
                <a:latin typeface="Arial"/>
              </a:rPr>
              <a:t> before irradiation. </a:t>
            </a:r>
          </a:p>
          <a:p>
            <a:pPr marL="1371600" lvl="2" indent="-171360">
              <a:lnSpc>
                <a:spcPct val="100000"/>
              </a:lnSpc>
              <a:buClr>
                <a:srgbClr val="000000"/>
              </a:buClr>
              <a:buFont typeface="StarSymbol"/>
              <a:buChar char="-"/>
              <a:tabLst>
                <a:tab pos="0" algn="l"/>
              </a:tabLst>
            </a:pPr>
            <a:r>
              <a:rPr lang="en-US" sz="2000" b="0" strike="noStrike" spc="-1" dirty="0">
                <a:latin typeface="Arial"/>
              </a:rPr>
              <a:t>But this was done to both healthy and cancer cells, so both should be equally spared</a:t>
            </a:r>
          </a:p>
          <a:p>
            <a:pPr marL="1828800" lvl="3" indent="-171360">
              <a:lnSpc>
                <a:spcPct val="100000"/>
              </a:lnSpc>
              <a:buClr>
                <a:srgbClr val="000000"/>
              </a:buClr>
              <a:buFont typeface="StarSymbol"/>
              <a:buChar char="-"/>
              <a:tabLst>
                <a:tab pos="0" algn="l"/>
              </a:tabLst>
            </a:pPr>
            <a:r>
              <a:rPr lang="en-US" sz="2000" b="0" strike="noStrike" spc="-1" dirty="0">
                <a:latin typeface="Arial"/>
              </a:rPr>
              <a:t>So the observed difference might be a result of different metabolic pathways involved in the response of normal and tumor cells. We observe indication of this in our RNA sequencing results</a:t>
            </a:r>
          </a:p>
        </p:txBody>
      </p:sp>
      <p:sp>
        <p:nvSpPr>
          <p:cNvPr id="1230" name="PlaceHolder 3"/>
          <p:cNvSpPr>
            <a:spLocks noGrp="1"/>
          </p:cNvSpPr>
          <p:nvPr>
            <p:ph type="sldNum" idx="49"/>
          </p:nvPr>
        </p:nvSpPr>
        <p:spPr>
          <a:xfrm>
            <a:off x="3884760" y="8685360"/>
            <a:ext cx="2907360" cy="392760"/>
          </a:xfrm>
          <a:prstGeom prst="rect">
            <a:avLst/>
          </a:prstGeom>
          <a:noFill/>
          <a:ln w="0">
            <a:noFill/>
          </a:ln>
        </p:spPr>
        <p:txBody>
          <a:bodyPr lIns="90000" tIns="46800" rIns="90000" bIns="46800" numCol="1" spcCol="0" anchor="b">
            <a:noAutofit/>
          </a:bodyPr>
          <a:lstStyle>
            <a:lvl1pPr algn="r">
              <a:lnSpc>
                <a:spcPct val="100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lang="en-US" sz="1200" b="0" strike="noStrike" spc="-1">
                <a:solidFill>
                  <a:srgbClr val="000000"/>
                </a:solidFill>
                <a:latin typeface="Calibri"/>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31A2E8E-6BC2-41F4-84EA-1178A6DB7098}" type="slidenum">
              <a:rPr kumimoji="0" lang="en-US" sz="1200" b="0" i="0" u="none" strike="noStrike" kern="1200" cap="none" spc="-1" normalizeH="0" baseline="0" noProof="0">
                <a:ln>
                  <a:noFill/>
                </a:ln>
                <a:solidFill>
                  <a:srgbClr val="000000"/>
                </a:solidFill>
                <a:effectLst/>
                <a:uLnTx/>
                <a:uFillTx/>
                <a:latin typeface="Calibri"/>
                <a:ea typeface="ＭＳ Ｐゴシック"/>
              </a:rPr>
              <a:pPr marL="0" marR="0" lvl="0" indent="0" algn="r" defTabSz="914400"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45</a:t>
            </a:fld>
            <a:endParaRPr kumimoji="0" lang="en-US" sz="1200" b="0" i="0" u="none" strike="noStrike" kern="1200" cap="none" spc="-1" normalizeH="0" baseline="0" noProof="0">
              <a:ln>
                <a:noFill/>
              </a:ln>
              <a:solidFill>
                <a:srgbClr val="000000"/>
              </a:solidFill>
              <a:effectLst/>
              <a:uLnTx/>
              <a:uFillTx/>
              <a:latin typeface="Times New Roman"/>
              <a:ea typeface="ＭＳ Ｐゴシック"/>
            </a:endParaRPr>
          </a:p>
        </p:txBody>
      </p:sp>
    </p:spTree>
    <p:extLst>
      <p:ext uri="{BB962C8B-B14F-4D97-AF65-F5344CB8AC3E}">
        <p14:creationId xmlns:p14="http://schemas.microsoft.com/office/powerpoint/2010/main" val="411434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151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citations</a:t>
            </a:r>
          </a:p>
          <a:p>
            <a:r>
              <a:rPr lang="en-US" dirty="0"/>
              <a:t>Make table of pros and cons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5053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other beamlines (</a:t>
            </a:r>
            <a:r>
              <a:rPr lang="en-US" dirty="0" err="1"/>
              <a:t>lucas</a:t>
            </a:r>
            <a:r>
              <a:rPr lang="en-US" dirty="0"/>
              <a:t> Brouwers</a:t>
            </a:r>
            <a:br>
              <a:rPr lang="en-US" dirty="0"/>
            </a:br>
            <a:r>
              <a:rPr lang="en-US" dirty="0"/>
              <a:t> work)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1116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other beamlines (</a:t>
            </a:r>
            <a:r>
              <a:rPr lang="en-US" dirty="0" err="1"/>
              <a:t>lucas</a:t>
            </a:r>
            <a:r>
              <a:rPr lang="en-US" dirty="0"/>
              <a:t> Brouwers</a:t>
            </a:r>
            <a:br>
              <a:rPr lang="en-US" dirty="0"/>
            </a:br>
            <a:r>
              <a:rPr lang="en-US" dirty="0"/>
              <a:t> work)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4908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6763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6386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rotate, crop</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4029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82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47"/>
        <p:cNvGrpSpPr/>
        <p:nvPr/>
      </p:nvGrpSpPr>
      <p:grpSpPr>
        <a:xfrm>
          <a:off x="0" y="0"/>
          <a:ext cx="0" cy="0"/>
          <a:chOff x="0" y="0"/>
          <a:chExt cx="0" cy="0"/>
        </a:xfrm>
      </p:grpSpPr>
      <p:pic>
        <p:nvPicPr>
          <p:cNvPr id="48" name="Google Shape;48;p40"/>
          <p:cNvPicPr preferRelativeResize="0"/>
          <p:nvPr/>
        </p:nvPicPr>
        <p:blipFill rotWithShape="1">
          <a:blip r:embed="rId2">
            <a:alphaModFix/>
          </a:blip>
          <a:srcRect/>
          <a:stretch/>
        </p:blipFill>
        <p:spPr>
          <a:xfrm>
            <a:off x="-51168" y="-770"/>
            <a:ext cx="12291160" cy="6923278"/>
          </a:xfrm>
          <a:prstGeom prst="rect">
            <a:avLst/>
          </a:prstGeom>
          <a:noFill/>
          <a:ln>
            <a:noFill/>
          </a:ln>
        </p:spPr>
      </p:pic>
      <p:sp>
        <p:nvSpPr>
          <p:cNvPr id="49" name="Google Shape;49;p40"/>
          <p:cNvSpPr txBox="1">
            <a:spLocks noGrp="1"/>
          </p:cNvSpPr>
          <p:nvPr>
            <p:ph type="body" idx="1"/>
          </p:nvPr>
        </p:nvSpPr>
        <p:spPr>
          <a:xfrm>
            <a:off x="1605339" y="1992086"/>
            <a:ext cx="8978148" cy="1273628"/>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880"/>
              </a:spcBef>
              <a:spcAft>
                <a:spcPts val="0"/>
              </a:spcAft>
              <a:buClr>
                <a:schemeClr val="lt1"/>
              </a:buClr>
              <a:buSzPts val="4400"/>
              <a:buNone/>
              <a:defRPr sz="4400">
                <a:solidFill>
                  <a:schemeClr val="lt1"/>
                </a:solidFill>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50" name="Google Shape;50;p40"/>
          <p:cNvGrpSpPr/>
          <p:nvPr/>
        </p:nvGrpSpPr>
        <p:grpSpPr>
          <a:xfrm>
            <a:off x="354424" y="5458007"/>
            <a:ext cx="11262383" cy="859967"/>
            <a:chOff x="309790" y="5457944"/>
            <a:chExt cx="11265317" cy="859967"/>
          </a:xfrm>
        </p:grpSpPr>
        <p:pic>
          <p:nvPicPr>
            <p:cNvPr id="51" name="Google Shape;51;p40"/>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52" name="Google Shape;52;p40"/>
            <p:cNvPicPr preferRelativeResize="0"/>
            <p:nvPr/>
          </p:nvPicPr>
          <p:blipFill rotWithShape="1">
            <a:blip r:embed="rId4">
              <a:alphaModFix/>
            </a:blip>
            <a:srcRect/>
            <a:stretch/>
          </p:blipFill>
          <p:spPr>
            <a:xfrm>
              <a:off x="4058104" y="5668971"/>
              <a:ext cx="3568700" cy="533400"/>
            </a:xfrm>
            <a:prstGeom prst="rect">
              <a:avLst/>
            </a:prstGeom>
            <a:noFill/>
            <a:ln>
              <a:noFill/>
            </a:ln>
          </p:spPr>
        </p:pic>
        <p:pic>
          <p:nvPicPr>
            <p:cNvPr id="53" name="Google Shape;53;p40"/>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60"/>
          <p:cNvSpPr txBox="1">
            <a:spLocks noGrp="1"/>
          </p:cNvSpPr>
          <p:nvPr>
            <p:ph type="ctrTitle"/>
          </p:nvPr>
        </p:nvSpPr>
        <p:spPr>
          <a:xfrm>
            <a:off x="914193" y="2130489"/>
            <a:ext cx="10360501" cy="1470025"/>
          </a:xfrm>
          <a:prstGeom prst="rect">
            <a:avLst/>
          </a:prstGeom>
          <a:solidFill>
            <a:srgbClr val="00395A"/>
          </a:solidFill>
          <a:ln>
            <a:noFill/>
          </a:ln>
          <a:effectLst>
            <a:outerShdw blurRad="50800" dist="38100" dir="2700000" algn="tl" rotWithShape="0">
              <a:srgbClr val="000000">
                <a:alpha val="40784"/>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0"/>
          <p:cNvSpPr txBox="1">
            <a:spLocks noGrp="1"/>
          </p:cNvSpPr>
          <p:nvPr>
            <p:ph type="subTitle" idx="1"/>
          </p:nvPr>
        </p:nvSpPr>
        <p:spPr>
          <a:xfrm>
            <a:off x="1828324" y="3886200"/>
            <a:ext cx="8532178"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1" name="Google Shape;101;p6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102" name="Google Shape;102;p6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103" name="Google Shape;103;p60"/>
          <p:cNvSpPr txBox="1">
            <a:spLocks noGrp="1"/>
          </p:cNvSpPr>
          <p:nvPr>
            <p:ph type="sldNum" idx="12"/>
          </p:nvPr>
        </p:nvSpPr>
        <p:spPr>
          <a:xfrm>
            <a:off x="11509817" y="6486312"/>
            <a:ext cx="6790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4"/>
        <p:cNvGrpSpPr/>
        <p:nvPr/>
      </p:nvGrpSpPr>
      <p:grpSpPr>
        <a:xfrm>
          <a:off x="0" y="0"/>
          <a:ext cx="0" cy="0"/>
          <a:chOff x="0" y="0"/>
          <a:chExt cx="0" cy="0"/>
        </a:xfrm>
      </p:grpSpPr>
      <p:sp>
        <p:nvSpPr>
          <p:cNvPr id="105" name="Google Shape;105;g2625fbceebe_0_14"/>
          <p:cNvSpPr txBox="1">
            <a:spLocks noGrp="1"/>
          </p:cNvSpPr>
          <p:nvPr>
            <p:ph type="title"/>
          </p:nvPr>
        </p:nvSpPr>
        <p:spPr>
          <a:xfrm>
            <a:off x="36" y="-1"/>
            <a:ext cx="12178929" cy="855133"/>
          </a:xfrm>
          <a:prstGeom prst="rect">
            <a:avLst/>
          </a:prstGeom>
          <a:noFill/>
          <a:ln>
            <a:noFill/>
          </a:ln>
          <a:effectLst>
            <a:outerShdw blurRad="50800" dist="38100" dir="2700000" algn="tl" rotWithShape="0">
              <a:srgbClr val="000000">
                <a:alpha val="40784"/>
              </a:srgbClr>
            </a:outerShdw>
          </a:effectLst>
        </p:spPr>
        <p:txBody>
          <a:bodyPr spcFirstLastPara="1" wrap="square" lIns="90475" tIns="44425" rIns="90475" bIns="44425" anchor="ctr" anchorCtr="0">
            <a:noAutofit/>
          </a:bodyPr>
          <a:lstStyle>
            <a:lvl1pPr lvl="0" algn="ctr">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6" name="Google Shape;106;g2625fbceebe_0_14"/>
          <p:cNvSpPr txBox="1">
            <a:spLocks noGrp="1"/>
          </p:cNvSpPr>
          <p:nvPr>
            <p:ph type="sldNum" idx="12"/>
          </p:nvPr>
        </p:nvSpPr>
        <p:spPr>
          <a:xfrm>
            <a:off x="8735362" y="6356432"/>
            <a:ext cx="28440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8825" cy="9144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33261" y="1600201"/>
            <a:ext cx="11049222" cy="45259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93762" y="6324601"/>
            <a:ext cx="688721" cy="365125"/>
          </a:xfrm>
          <a:prstGeom prst="rect">
            <a:avLst/>
          </a:prstGeom>
        </p:spPr>
        <p:txBody>
          <a:bodyPr/>
          <a:lstStyle>
            <a:lvl1pPr>
              <a:defRPr b="0" i="0">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74450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8825" cy="9144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10817582" y="6324601"/>
            <a:ext cx="815689"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a:buClrTx/>
            </a:pPr>
            <a:fld id="{D260E43B-7F43-FA45-AAB7-E054FD6CC4E3}" type="slidenum">
              <a:rPr lang="en-US" smtClean="0">
                <a:solidFill>
                  <a:prstClr val="white"/>
                </a:solidFill>
              </a:rPr>
              <a:pPr>
                <a:buClrTx/>
              </a:pPr>
              <a:t>‹#›</a:t>
            </a:fld>
            <a:endParaRPr lang="en-US" dirty="0">
              <a:solidFill>
                <a:prstClr val="white"/>
              </a:solidFill>
            </a:endParaRPr>
          </a:p>
        </p:txBody>
      </p:sp>
    </p:spTree>
    <p:extLst>
      <p:ext uri="{BB962C8B-B14F-4D97-AF65-F5344CB8AC3E}">
        <p14:creationId xmlns:p14="http://schemas.microsoft.com/office/powerpoint/2010/main" val="2133136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OE template">
    <p:spTree>
      <p:nvGrpSpPr>
        <p:cNvPr id="1" name=""/>
        <p:cNvGrpSpPr/>
        <p:nvPr/>
      </p:nvGrpSpPr>
      <p:grpSpPr>
        <a:xfrm>
          <a:off x="0" y="0"/>
          <a:ext cx="0" cy="0"/>
          <a:chOff x="0" y="0"/>
          <a:chExt cx="0" cy="0"/>
        </a:xfrm>
      </p:grpSpPr>
      <p:sp>
        <p:nvSpPr>
          <p:cNvPr id="3" name="Rectangle 2"/>
          <p:cNvSpPr/>
          <p:nvPr/>
        </p:nvSpPr>
        <p:spPr bwMode="auto">
          <a:xfrm>
            <a:off x="0" y="1"/>
            <a:ext cx="12188825"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3891" eaLnBrk="0" fontAlgn="auto" hangingPunct="0">
              <a:spcBef>
                <a:spcPts val="0"/>
              </a:spcBef>
              <a:spcAft>
                <a:spcPts val="0"/>
              </a:spcAft>
              <a:buClrTx/>
              <a:buSzTx/>
              <a:buFontTx/>
              <a:buNone/>
              <a:defRPr/>
            </a:pPr>
            <a:endParaRPr lang="en-US" sz="2399">
              <a:solidFill>
                <a:prstClr val="black"/>
              </a:solidFill>
              <a:latin typeface="Franklin Gothic Book"/>
              <a:ea typeface="ＭＳ Ｐゴシック" charset="-128"/>
              <a:cs typeface="ＭＳ Ｐゴシック" charset="-128"/>
            </a:endParaRPr>
          </a:p>
        </p:txBody>
      </p:sp>
      <p:sp>
        <p:nvSpPr>
          <p:cNvPr id="16" name="Title 1"/>
          <p:cNvSpPr>
            <a:spLocks noGrp="1"/>
          </p:cNvSpPr>
          <p:nvPr>
            <p:ph type="title"/>
          </p:nvPr>
        </p:nvSpPr>
        <p:spPr>
          <a:xfrm>
            <a:off x="0" y="12579"/>
            <a:ext cx="12188825" cy="843086"/>
          </a:xfrm>
        </p:spPr>
        <p:txBody>
          <a:bodyPr anchor="ctr"/>
          <a:lstStyle>
            <a:lvl1pPr>
              <a:defRPr sz="2799">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533261" y="1394778"/>
            <a:ext cx="11074617" cy="4548822"/>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marL="287252" indent="-225357">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798272" indent="-342797">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3pPr>
            <a:lvl4pPr marL="1025217" indent="-342797">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4pPr>
            <a:lvl5pPr marL="1252162" indent="-342797">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2F679EE-959D-724E-B3F3-4EB37B74AB7A}"/>
              </a:ext>
            </a:extLst>
          </p:cNvPr>
          <p:cNvSpPr>
            <a:spLocks noGrp="1"/>
          </p:cNvSpPr>
          <p:nvPr>
            <p:ph type="sldNum" sz="quarter" idx="4"/>
          </p:nvPr>
        </p:nvSpPr>
        <p:spPr>
          <a:xfrm>
            <a:off x="11332707" y="6423523"/>
            <a:ext cx="790295"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a:buClrTx/>
            </a:pPr>
            <a:fld id="{D260E43B-7F43-FA45-AAB7-E054FD6CC4E3}" type="slidenum">
              <a:rPr lang="en-US" smtClean="0">
                <a:solidFill>
                  <a:prstClr val="white"/>
                </a:solidFill>
              </a:rPr>
              <a:pPr>
                <a:buClrTx/>
              </a:pPr>
              <a:t>‹#›</a:t>
            </a:fld>
            <a:endParaRPr lang="en-US" dirty="0">
              <a:solidFill>
                <a:prstClr val="white"/>
              </a:solidFill>
            </a:endParaRPr>
          </a:p>
        </p:txBody>
      </p:sp>
    </p:spTree>
    <p:extLst>
      <p:ext uri="{BB962C8B-B14F-4D97-AF65-F5344CB8AC3E}">
        <p14:creationId xmlns:p14="http://schemas.microsoft.com/office/powerpoint/2010/main" val="297289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OE templat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0C11F7-91F7-EF4B-BDE6-9C994AE4408B}"/>
              </a:ext>
            </a:extLst>
          </p:cNvPr>
          <p:cNvSpPr>
            <a:spLocks noGrp="1"/>
          </p:cNvSpPr>
          <p:nvPr>
            <p:ph type="sldNum" sz="quarter" idx="4"/>
          </p:nvPr>
        </p:nvSpPr>
        <p:spPr>
          <a:xfrm>
            <a:off x="10969942" y="6400801"/>
            <a:ext cx="688721" cy="34783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a:buClrTx/>
            </a:pPr>
            <a:fld id="{D260E43B-7F43-FA45-AAB7-E054FD6CC4E3}" type="slidenum">
              <a:rPr lang="en-US" smtClean="0"/>
              <a:pPr>
                <a:buClrTx/>
              </a:pPr>
              <a:t>‹#›</a:t>
            </a:fld>
            <a:endParaRPr lang="en-US" dirty="0"/>
          </a:p>
        </p:txBody>
      </p:sp>
    </p:spTree>
    <p:extLst>
      <p:ext uri="{BB962C8B-B14F-4D97-AF65-F5344CB8AC3E}">
        <p14:creationId xmlns:p14="http://schemas.microsoft.com/office/powerpoint/2010/main" val="592634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7"/>
          </p:nvPr>
        </p:nvSpPr>
        <p:spPr/>
        <p:txBody>
          <a:bodyPr/>
          <a:lstStyle/>
          <a:p>
            <a:fld id="{FE9FFE12-7297-49F9-ABFF-4C0A0B2AA33E}" type="slidenum">
              <a:t>‹#›</a:t>
            </a:fld>
            <a:endParaRPr/>
          </a:p>
        </p:txBody>
      </p:sp>
    </p:spTree>
    <p:extLst>
      <p:ext uri="{BB962C8B-B14F-4D97-AF65-F5344CB8AC3E}">
        <p14:creationId xmlns:p14="http://schemas.microsoft.com/office/powerpoint/2010/main" val="2215014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66"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67" name="PlaceHolder 2"/>
          <p:cNvSpPr>
            <a:spLocks noGrp="1"/>
          </p:cNvSpPr>
          <p:nvPr>
            <p:ph type="subTitle"/>
          </p:nvPr>
        </p:nvSpPr>
        <p:spPr>
          <a:xfrm>
            <a:off x="609120" y="1604520"/>
            <a:ext cx="1096956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sldNum" idx="7"/>
          </p:nvPr>
        </p:nvSpPr>
        <p:spPr/>
        <p:txBody>
          <a:bodyPr/>
          <a:lstStyle/>
          <a:p>
            <a:fld id="{3880974D-A429-4FD0-8503-61A265F26FAD}" type="slidenum">
              <a:t>‹#›</a:t>
            </a:fld>
            <a:endParaRPr/>
          </a:p>
        </p:txBody>
      </p:sp>
    </p:spTree>
    <p:extLst>
      <p:ext uri="{BB962C8B-B14F-4D97-AF65-F5344CB8AC3E}">
        <p14:creationId xmlns:p14="http://schemas.microsoft.com/office/powerpoint/2010/main" val="1562827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8"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69" name="PlaceHolder 2"/>
          <p:cNvSpPr>
            <a:spLocks noGrp="1"/>
          </p:cNvSpPr>
          <p:nvPr>
            <p:ph/>
          </p:nvPr>
        </p:nvSpPr>
        <p:spPr>
          <a:xfrm>
            <a:off x="609120" y="1604520"/>
            <a:ext cx="1096956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sldNum" idx="7"/>
          </p:nvPr>
        </p:nvSpPr>
        <p:spPr/>
        <p:txBody>
          <a:bodyPr/>
          <a:lstStyle/>
          <a:p>
            <a:fld id="{383D07EF-3621-4945-9F41-BDA2DC9212BA}" type="slidenum">
              <a:t>‹#›</a:t>
            </a:fld>
            <a:endParaRPr/>
          </a:p>
        </p:txBody>
      </p:sp>
    </p:spTree>
    <p:extLst>
      <p:ext uri="{BB962C8B-B14F-4D97-AF65-F5344CB8AC3E}">
        <p14:creationId xmlns:p14="http://schemas.microsoft.com/office/powerpoint/2010/main" val="3140725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70"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71"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72"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sldNum" idx="7"/>
          </p:nvPr>
        </p:nvSpPr>
        <p:spPr/>
        <p:txBody>
          <a:bodyPr/>
          <a:lstStyle/>
          <a:p>
            <a:fld id="{E8E350A7-F504-402F-B86C-8266F6253B73}" type="slidenum">
              <a:t>‹#›</a:t>
            </a:fld>
            <a:endParaRPr/>
          </a:p>
        </p:txBody>
      </p:sp>
    </p:spTree>
    <p:extLst>
      <p:ext uri="{BB962C8B-B14F-4D97-AF65-F5344CB8AC3E}">
        <p14:creationId xmlns:p14="http://schemas.microsoft.com/office/powerpoint/2010/main" val="3607818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54"/>
        <p:cNvGrpSpPr/>
        <p:nvPr/>
      </p:nvGrpSpPr>
      <p:grpSpPr>
        <a:xfrm>
          <a:off x="0" y="0"/>
          <a:ext cx="0" cy="0"/>
          <a:chOff x="0" y="0"/>
          <a:chExt cx="0" cy="0"/>
        </a:xfrm>
      </p:grpSpPr>
      <p:sp>
        <p:nvSpPr>
          <p:cNvPr id="55" name="Google Shape;55;p51"/>
          <p:cNvSpPr txBox="1">
            <a:spLocks noGrp="1"/>
          </p:cNvSpPr>
          <p:nvPr>
            <p:ph type="title"/>
          </p:nvPr>
        </p:nvSpPr>
        <p:spPr>
          <a:xfrm>
            <a:off x="31" y="0"/>
            <a:ext cx="12188825" cy="914400"/>
          </a:xfrm>
          <a:prstGeom prst="rect">
            <a:avLst/>
          </a:prstGeom>
          <a:solidFill>
            <a:srgbClr val="00395A"/>
          </a:solidFill>
          <a:ln>
            <a:noFill/>
          </a:ln>
          <a:effectLst>
            <a:outerShdw blurRad="50800" dist="38100" dir="2700000" algn="tl" rotWithShape="0">
              <a:srgbClr val="000000">
                <a:alpha val="40784"/>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1"/>
          <p:cNvSpPr txBox="1">
            <a:spLocks noGrp="1"/>
          </p:cNvSpPr>
          <p:nvPr>
            <p:ph type="sldNum" idx="12"/>
          </p:nvPr>
        </p:nvSpPr>
        <p:spPr>
          <a:xfrm>
            <a:off x="11655595" y="6477001"/>
            <a:ext cx="533261" cy="381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24285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24285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24285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24285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24285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24285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24285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24285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24285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3"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sldNum" idx="7"/>
          </p:nvPr>
        </p:nvSpPr>
        <p:spPr/>
        <p:txBody>
          <a:bodyPr/>
          <a:lstStyle/>
          <a:p>
            <a:fld id="{9081EF74-6C05-4329-A90D-45D050312B09}" type="slidenum">
              <a:t>‹#›</a:t>
            </a:fld>
            <a:endParaRPr/>
          </a:p>
        </p:txBody>
      </p:sp>
    </p:spTree>
    <p:extLst>
      <p:ext uri="{BB962C8B-B14F-4D97-AF65-F5344CB8AC3E}">
        <p14:creationId xmlns:p14="http://schemas.microsoft.com/office/powerpoint/2010/main" val="2327109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4" name="PlaceHolder 1"/>
          <p:cNvSpPr>
            <a:spLocks noGrp="1"/>
          </p:cNvSpPr>
          <p:nvPr>
            <p:ph type="subTitle"/>
          </p:nvPr>
        </p:nvSpPr>
        <p:spPr>
          <a:xfrm>
            <a:off x="609120" y="273600"/>
            <a:ext cx="1096956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sldNum" idx="7"/>
          </p:nvPr>
        </p:nvSpPr>
        <p:spPr/>
        <p:txBody>
          <a:bodyPr/>
          <a:lstStyle/>
          <a:p>
            <a:fld id="{27ACBB3C-A687-4924-8CC4-63DC0752C12E}" type="slidenum">
              <a:t>‹#›</a:t>
            </a:fld>
            <a:endParaRPr/>
          </a:p>
        </p:txBody>
      </p:sp>
    </p:spTree>
    <p:extLst>
      <p:ext uri="{BB962C8B-B14F-4D97-AF65-F5344CB8AC3E}">
        <p14:creationId xmlns:p14="http://schemas.microsoft.com/office/powerpoint/2010/main" val="1610142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5"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76"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77"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78"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7"/>
          </p:nvPr>
        </p:nvSpPr>
        <p:spPr/>
        <p:txBody>
          <a:bodyPr/>
          <a:lstStyle/>
          <a:p>
            <a:fld id="{A23A8C2D-63AE-4807-A902-8724AAFF50E5}" type="slidenum">
              <a:t>‹#›</a:t>
            </a:fld>
            <a:endParaRPr/>
          </a:p>
        </p:txBody>
      </p:sp>
    </p:spTree>
    <p:extLst>
      <p:ext uri="{BB962C8B-B14F-4D97-AF65-F5344CB8AC3E}">
        <p14:creationId xmlns:p14="http://schemas.microsoft.com/office/powerpoint/2010/main" val="3599892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9"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80"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81"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82" name="PlaceHolder 4"/>
          <p:cNvSpPr>
            <a:spLocks noGrp="1"/>
          </p:cNvSpPr>
          <p:nvPr>
            <p:ph/>
          </p:nvPr>
        </p:nvSpPr>
        <p:spPr>
          <a:xfrm>
            <a:off x="623016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7"/>
          </p:nvPr>
        </p:nvSpPr>
        <p:spPr/>
        <p:txBody>
          <a:bodyPr/>
          <a:lstStyle/>
          <a:p>
            <a:fld id="{5A87650F-F8A0-4803-92F2-F788DB08C8B4}" type="slidenum">
              <a:t>‹#›</a:t>
            </a:fld>
            <a:endParaRPr/>
          </a:p>
        </p:txBody>
      </p:sp>
    </p:spTree>
    <p:extLst>
      <p:ext uri="{BB962C8B-B14F-4D97-AF65-F5344CB8AC3E}">
        <p14:creationId xmlns:p14="http://schemas.microsoft.com/office/powerpoint/2010/main" val="1558129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3"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84"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85"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86" name="PlaceHolder 4"/>
          <p:cNvSpPr>
            <a:spLocks noGrp="1"/>
          </p:cNvSpPr>
          <p:nvPr>
            <p:ph/>
          </p:nvPr>
        </p:nvSpPr>
        <p:spPr>
          <a:xfrm>
            <a:off x="609120" y="3682080"/>
            <a:ext cx="109695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7"/>
          </p:nvPr>
        </p:nvSpPr>
        <p:spPr/>
        <p:txBody>
          <a:bodyPr/>
          <a:lstStyle/>
          <a:p>
            <a:fld id="{3B94D806-E5E5-4FC3-A9E8-98EE77A4929E}" type="slidenum">
              <a:t>‹#›</a:t>
            </a:fld>
            <a:endParaRPr/>
          </a:p>
        </p:txBody>
      </p:sp>
    </p:spTree>
    <p:extLst>
      <p:ext uri="{BB962C8B-B14F-4D97-AF65-F5344CB8AC3E}">
        <p14:creationId xmlns:p14="http://schemas.microsoft.com/office/powerpoint/2010/main" val="3605996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87"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88" name="PlaceHolder 2"/>
          <p:cNvSpPr>
            <a:spLocks noGrp="1"/>
          </p:cNvSpPr>
          <p:nvPr>
            <p:ph/>
          </p:nvPr>
        </p:nvSpPr>
        <p:spPr>
          <a:xfrm>
            <a:off x="609120" y="1604520"/>
            <a:ext cx="109695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89" name="PlaceHolder 3"/>
          <p:cNvSpPr>
            <a:spLocks noGrp="1"/>
          </p:cNvSpPr>
          <p:nvPr>
            <p:ph/>
          </p:nvPr>
        </p:nvSpPr>
        <p:spPr>
          <a:xfrm>
            <a:off x="609120" y="3682080"/>
            <a:ext cx="109695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sldNum" idx="7"/>
          </p:nvPr>
        </p:nvSpPr>
        <p:spPr/>
        <p:txBody>
          <a:bodyPr/>
          <a:lstStyle/>
          <a:p>
            <a:fld id="{C192B0B4-A3FF-4A76-A684-3C5A7A0220FC}" type="slidenum">
              <a:t>‹#›</a:t>
            </a:fld>
            <a:endParaRPr/>
          </a:p>
        </p:txBody>
      </p:sp>
    </p:spTree>
    <p:extLst>
      <p:ext uri="{BB962C8B-B14F-4D97-AF65-F5344CB8AC3E}">
        <p14:creationId xmlns:p14="http://schemas.microsoft.com/office/powerpoint/2010/main" val="1857973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90"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91"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92"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93"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94" name="PlaceHolder 5"/>
          <p:cNvSpPr>
            <a:spLocks noGrp="1"/>
          </p:cNvSpPr>
          <p:nvPr>
            <p:ph/>
          </p:nvPr>
        </p:nvSpPr>
        <p:spPr>
          <a:xfrm>
            <a:off x="623016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sldNum" idx="7"/>
          </p:nvPr>
        </p:nvSpPr>
        <p:spPr/>
        <p:txBody>
          <a:bodyPr/>
          <a:lstStyle/>
          <a:p>
            <a:fld id="{A47FD8DC-F21A-4988-96E6-02AEAE845B31}" type="slidenum">
              <a:t>‹#›</a:t>
            </a:fld>
            <a:endParaRPr/>
          </a:p>
        </p:txBody>
      </p:sp>
    </p:spTree>
    <p:extLst>
      <p:ext uri="{BB962C8B-B14F-4D97-AF65-F5344CB8AC3E}">
        <p14:creationId xmlns:p14="http://schemas.microsoft.com/office/powerpoint/2010/main" val="1477146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95"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96" name="PlaceHolder 2"/>
          <p:cNvSpPr>
            <a:spLocks noGrp="1"/>
          </p:cNvSpPr>
          <p:nvPr>
            <p:ph/>
          </p:nvPr>
        </p:nvSpPr>
        <p:spPr>
          <a:xfrm>
            <a:off x="609120" y="160452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97" name="PlaceHolder 3"/>
          <p:cNvSpPr>
            <a:spLocks noGrp="1"/>
          </p:cNvSpPr>
          <p:nvPr>
            <p:ph/>
          </p:nvPr>
        </p:nvSpPr>
        <p:spPr>
          <a:xfrm>
            <a:off x="4318200" y="160452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98" name="PlaceHolder 4"/>
          <p:cNvSpPr>
            <a:spLocks noGrp="1"/>
          </p:cNvSpPr>
          <p:nvPr>
            <p:ph/>
          </p:nvPr>
        </p:nvSpPr>
        <p:spPr>
          <a:xfrm>
            <a:off x="8026920" y="160452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99" name="PlaceHolder 5"/>
          <p:cNvSpPr>
            <a:spLocks noGrp="1"/>
          </p:cNvSpPr>
          <p:nvPr>
            <p:ph/>
          </p:nvPr>
        </p:nvSpPr>
        <p:spPr>
          <a:xfrm>
            <a:off x="609120" y="368208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00" name="PlaceHolder 6"/>
          <p:cNvSpPr>
            <a:spLocks noGrp="1"/>
          </p:cNvSpPr>
          <p:nvPr>
            <p:ph/>
          </p:nvPr>
        </p:nvSpPr>
        <p:spPr>
          <a:xfrm>
            <a:off x="4318200" y="368208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01" name="PlaceHolder 7"/>
          <p:cNvSpPr>
            <a:spLocks noGrp="1"/>
          </p:cNvSpPr>
          <p:nvPr>
            <p:ph/>
          </p:nvPr>
        </p:nvSpPr>
        <p:spPr>
          <a:xfrm>
            <a:off x="8026920" y="368208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sldNum" idx="7"/>
          </p:nvPr>
        </p:nvSpPr>
        <p:spPr/>
        <p:txBody>
          <a:bodyPr/>
          <a:lstStyle/>
          <a:p>
            <a:fld id="{BE5583C0-5120-4C4A-8041-5381DD48CEFD}" type="slidenum">
              <a:t>‹#›</a:t>
            </a:fld>
            <a:endParaRPr/>
          </a:p>
        </p:txBody>
      </p:sp>
    </p:spTree>
    <p:extLst>
      <p:ext uri="{BB962C8B-B14F-4D97-AF65-F5344CB8AC3E}">
        <p14:creationId xmlns:p14="http://schemas.microsoft.com/office/powerpoint/2010/main" val="1523404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94"/>
        <p:cNvGrpSpPr/>
        <p:nvPr/>
      </p:nvGrpSpPr>
      <p:grpSpPr>
        <a:xfrm>
          <a:off x="0" y="0"/>
          <a:ext cx="0" cy="0"/>
          <a:chOff x="0" y="0"/>
          <a:chExt cx="0" cy="0"/>
        </a:xfrm>
      </p:grpSpPr>
      <p:sp>
        <p:nvSpPr>
          <p:cNvPr id="95" name="Google Shape;95;p14"/>
          <p:cNvSpPr txBox="1">
            <a:spLocks noGrp="1"/>
          </p:cNvSpPr>
          <p:nvPr>
            <p:ph type="body" idx="1"/>
          </p:nvPr>
        </p:nvSpPr>
        <p:spPr>
          <a:xfrm>
            <a:off x="473406" y="1284289"/>
            <a:ext cx="11242015" cy="4504506"/>
          </a:xfrm>
          <a:prstGeom prst="rect">
            <a:avLst/>
          </a:prstGeom>
          <a:noFill/>
          <a:ln>
            <a:noFill/>
          </a:ln>
        </p:spPr>
        <p:txBody>
          <a:bodyPr spcFirstLastPara="1" wrap="square" lIns="91425" tIns="45700" rIns="91425" bIns="45700" anchor="t" anchorCtr="0">
            <a:normAutofit/>
          </a:bodyPr>
          <a:lstStyle>
            <a:lvl1pPr marL="457063" lvl="0" indent="-342797" algn="l">
              <a:spcBef>
                <a:spcPts val="360"/>
              </a:spcBef>
              <a:spcAft>
                <a:spcPts val="0"/>
              </a:spcAft>
              <a:buClr>
                <a:schemeClr val="dk2"/>
              </a:buClr>
              <a:buSzPts val="1800"/>
              <a:buChar char="•"/>
              <a:defRPr/>
            </a:lvl1pPr>
            <a:lvl2pPr marL="914126" lvl="1" indent="-342797" algn="l">
              <a:spcBef>
                <a:spcPts val="360"/>
              </a:spcBef>
              <a:spcAft>
                <a:spcPts val="0"/>
              </a:spcAft>
              <a:buClr>
                <a:srgbClr val="1F497D"/>
              </a:buClr>
              <a:buSzPts val="1800"/>
              <a:buChar char="o"/>
              <a:defRPr/>
            </a:lvl2pPr>
            <a:lvl3pPr marL="1371189" lvl="2" indent="-342797" algn="l">
              <a:spcBef>
                <a:spcPts val="360"/>
              </a:spcBef>
              <a:spcAft>
                <a:spcPts val="0"/>
              </a:spcAft>
              <a:buClr>
                <a:srgbClr val="1F497D"/>
              </a:buClr>
              <a:buSzPts val="1800"/>
              <a:buChar char="•"/>
              <a:defRPr/>
            </a:lvl3pPr>
            <a:lvl4pPr marL="1828251" lvl="3" indent="-342797" algn="l">
              <a:spcBef>
                <a:spcPts val="360"/>
              </a:spcBef>
              <a:spcAft>
                <a:spcPts val="0"/>
              </a:spcAft>
              <a:buClr>
                <a:srgbClr val="1F497D"/>
              </a:buClr>
              <a:buSzPts val="1800"/>
              <a:buChar char="–"/>
              <a:defRPr/>
            </a:lvl4pPr>
            <a:lvl5pPr marL="2285314" lvl="4" indent="-342797" algn="l">
              <a:spcBef>
                <a:spcPts val="360"/>
              </a:spcBef>
              <a:spcAft>
                <a:spcPts val="0"/>
              </a:spcAft>
              <a:buClr>
                <a:srgbClr val="1F497D"/>
              </a:buClr>
              <a:buSzPts val="1800"/>
              <a:buChar char="»"/>
              <a:defRPr/>
            </a:lvl5pPr>
            <a:lvl6pPr marL="2742377" lvl="5" indent="-342797" algn="l">
              <a:spcBef>
                <a:spcPts val="360"/>
              </a:spcBef>
              <a:spcAft>
                <a:spcPts val="0"/>
              </a:spcAft>
              <a:buClr>
                <a:schemeClr val="dk1"/>
              </a:buClr>
              <a:buSzPts val="1800"/>
              <a:buChar char="•"/>
              <a:defRPr/>
            </a:lvl6pPr>
            <a:lvl7pPr marL="3199440" lvl="6" indent="-342797" algn="l">
              <a:spcBef>
                <a:spcPts val="360"/>
              </a:spcBef>
              <a:spcAft>
                <a:spcPts val="0"/>
              </a:spcAft>
              <a:buClr>
                <a:schemeClr val="dk1"/>
              </a:buClr>
              <a:buSzPts val="1800"/>
              <a:buChar char="•"/>
              <a:defRPr/>
            </a:lvl7pPr>
            <a:lvl8pPr marL="3656503" lvl="7" indent="-342797" algn="l">
              <a:spcBef>
                <a:spcPts val="360"/>
              </a:spcBef>
              <a:spcAft>
                <a:spcPts val="0"/>
              </a:spcAft>
              <a:buClr>
                <a:schemeClr val="dk1"/>
              </a:buClr>
              <a:buSzPts val="1800"/>
              <a:buChar char="•"/>
              <a:defRPr/>
            </a:lvl8pPr>
            <a:lvl9pPr marL="4113566" lvl="8" indent="-342797" algn="l">
              <a:spcBef>
                <a:spcPts val="360"/>
              </a:spcBef>
              <a:spcAft>
                <a:spcPts val="0"/>
              </a:spcAft>
              <a:buClr>
                <a:schemeClr val="dk1"/>
              </a:buClr>
              <a:buSzPts val="1800"/>
              <a:buChar char="•"/>
              <a:defRPr/>
            </a:lvl9pPr>
          </a:lstStyle>
          <a:p>
            <a:endParaRPr/>
          </a:p>
        </p:txBody>
      </p:sp>
      <p:pic>
        <p:nvPicPr>
          <p:cNvPr id="96" name="Google Shape;96;p14"/>
          <p:cNvPicPr preferRelativeResize="0"/>
          <p:nvPr/>
        </p:nvPicPr>
        <p:blipFill rotWithShape="1">
          <a:blip r:embed="rId2">
            <a:alphaModFix/>
          </a:blip>
          <a:srcRect/>
          <a:stretch/>
        </p:blipFill>
        <p:spPr>
          <a:xfrm>
            <a:off x="0" y="0"/>
            <a:ext cx="12188825" cy="952882"/>
          </a:xfrm>
          <a:prstGeom prst="rect">
            <a:avLst/>
          </a:prstGeom>
          <a:noFill/>
          <a:ln>
            <a:noFill/>
          </a:ln>
        </p:spPr>
      </p:pic>
      <p:sp>
        <p:nvSpPr>
          <p:cNvPr id="97" name="Google Shape;97;p14"/>
          <p:cNvSpPr txBox="1">
            <a:spLocks noGrp="1"/>
          </p:cNvSpPr>
          <p:nvPr>
            <p:ph type="body" idx="2"/>
          </p:nvPr>
        </p:nvSpPr>
        <p:spPr>
          <a:xfrm>
            <a:off x="1817215" y="196623"/>
            <a:ext cx="8554397" cy="543605"/>
          </a:xfrm>
          <a:prstGeom prst="rect">
            <a:avLst/>
          </a:prstGeom>
          <a:noFill/>
          <a:ln>
            <a:noFill/>
          </a:ln>
        </p:spPr>
        <p:txBody>
          <a:bodyPr spcFirstLastPara="1" wrap="square" lIns="91425" tIns="45700" rIns="91425" bIns="45700" anchor="t" anchorCtr="0">
            <a:normAutofit/>
          </a:bodyPr>
          <a:lstStyle>
            <a:lvl1pPr marL="457063" lvl="0" indent="-228531" algn="ctr">
              <a:spcBef>
                <a:spcPts val="560"/>
              </a:spcBef>
              <a:spcAft>
                <a:spcPts val="0"/>
              </a:spcAft>
              <a:buClr>
                <a:schemeClr val="lt1"/>
              </a:buClr>
              <a:buSzPts val="2800"/>
              <a:buNone/>
              <a:defRPr sz="2799" b="1">
                <a:solidFill>
                  <a:schemeClr val="lt1"/>
                </a:solidFill>
              </a:defRPr>
            </a:lvl1pPr>
            <a:lvl2pPr marL="914126" lvl="1" indent="-228531" algn="l">
              <a:spcBef>
                <a:spcPts val="400"/>
              </a:spcBef>
              <a:spcAft>
                <a:spcPts val="0"/>
              </a:spcAft>
              <a:buClr>
                <a:srgbClr val="1F497D"/>
              </a:buClr>
              <a:buSzPts val="2000"/>
              <a:buNone/>
              <a:defRPr/>
            </a:lvl2pPr>
            <a:lvl3pPr marL="1371189" lvl="2" indent="-228531" algn="l">
              <a:spcBef>
                <a:spcPts val="400"/>
              </a:spcBef>
              <a:spcAft>
                <a:spcPts val="0"/>
              </a:spcAft>
              <a:buClr>
                <a:srgbClr val="1F497D"/>
              </a:buClr>
              <a:buSzPts val="2000"/>
              <a:buNone/>
              <a:defRPr/>
            </a:lvl3pPr>
            <a:lvl4pPr marL="1828251" lvl="3" indent="-228531" algn="l">
              <a:spcBef>
                <a:spcPts val="400"/>
              </a:spcBef>
              <a:spcAft>
                <a:spcPts val="0"/>
              </a:spcAft>
              <a:buClr>
                <a:srgbClr val="1F497D"/>
              </a:buClr>
              <a:buSzPts val="2000"/>
              <a:buNone/>
              <a:defRPr/>
            </a:lvl4pPr>
            <a:lvl5pPr marL="2285314" lvl="4" indent="-228531" algn="l">
              <a:spcBef>
                <a:spcPts val="400"/>
              </a:spcBef>
              <a:spcAft>
                <a:spcPts val="0"/>
              </a:spcAft>
              <a:buClr>
                <a:srgbClr val="1F497D"/>
              </a:buClr>
              <a:buSzPts val="2000"/>
              <a:buNone/>
              <a:defRPr/>
            </a:lvl5pPr>
            <a:lvl6pPr marL="2742377" lvl="5" indent="-342797" algn="l">
              <a:spcBef>
                <a:spcPts val="360"/>
              </a:spcBef>
              <a:spcAft>
                <a:spcPts val="0"/>
              </a:spcAft>
              <a:buClr>
                <a:schemeClr val="dk1"/>
              </a:buClr>
              <a:buSzPts val="1800"/>
              <a:buChar char="•"/>
              <a:defRPr/>
            </a:lvl6pPr>
            <a:lvl7pPr marL="3199440" lvl="6" indent="-342797" algn="l">
              <a:spcBef>
                <a:spcPts val="360"/>
              </a:spcBef>
              <a:spcAft>
                <a:spcPts val="0"/>
              </a:spcAft>
              <a:buClr>
                <a:schemeClr val="dk1"/>
              </a:buClr>
              <a:buSzPts val="1800"/>
              <a:buChar char="•"/>
              <a:defRPr/>
            </a:lvl7pPr>
            <a:lvl8pPr marL="3656503" lvl="7" indent="-342797" algn="l">
              <a:spcBef>
                <a:spcPts val="360"/>
              </a:spcBef>
              <a:spcAft>
                <a:spcPts val="0"/>
              </a:spcAft>
              <a:buClr>
                <a:schemeClr val="dk1"/>
              </a:buClr>
              <a:buSzPts val="1800"/>
              <a:buChar char="•"/>
              <a:defRPr/>
            </a:lvl8pPr>
            <a:lvl9pPr marL="4113566" lvl="8" indent="-342797" algn="l">
              <a:spcBef>
                <a:spcPts val="360"/>
              </a:spcBef>
              <a:spcAft>
                <a:spcPts val="0"/>
              </a:spcAft>
              <a:buClr>
                <a:schemeClr val="dk1"/>
              </a:buClr>
              <a:buSzPts val="1800"/>
              <a:buChar char="•"/>
              <a:defRPr/>
            </a:lvl9pPr>
          </a:lstStyle>
          <a:p>
            <a:endParaRPr/>
          </a:p>
        </p:txBody>
      </p:sp>
      <p:sp>
        <p:nvSpPr>
          <p:cNvPr id="98" name="Google Shape;98;p14"/>
          <p:cNvSpPr txBox="1">
            <a:spLocks noGrp="1"/>
          </p:cNvSpPr>
          <p:nvPr>
            <p:ph type="sldNum" idx="12"/>
          </p:nvPr>
        </p:nvSpPr>
        <p:spPr>
          <a:xfrm>
            <a:off x="11509786" y="6486250"/>
            <a:ext cx="679039"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1pPr>
            <a:lvl2pPr marL="0" marR="0" lvl="1"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2pPr>
            <a:lvl3pPr marL="0" marR="0" lvl="2"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3pPr>
            <a:lvl4pPr marL="0" marR="0" lvl="3"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4pPr>
            <a:lvl5pPr marL="0" marR="0" lvl="4"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5pPr>
            <a:lvl6pPr marL="0" marR="0" lvl="5"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6pPr>
            <a:lvl7pPr marL="0" marR="0" lvl="6"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7pPr>
            <a:lvl8pPr marL="0" marR="0" lvl="7"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8pPr>
            <a:lvl9pPr marL="0" marR="0" lvl="8"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926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261" y="1600201"/>
            <a:ext cx="11049222" cy="45259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B5546B85-79D8-4DE6-9F1F-84B278402AEE}"/>
              </a:ext>
            </a:extLst>
          </p:cNvPr>
          <p:cNvCxnSpPr/>
          <p:nvPr userDrawn="1"/>
        </p:nvCxnSpPr>
        <p:spPr>
          <a:xfrm>
            <a:off x="116388" y="947785"/>
            <a:ext cx="11989910" cy="0"/>
          </a:xfrm>
          <a:prstGeom prst="line">
            <a:avLst/>
          </a:prstGeom>
          <a:ln>
            <a:solidFill>
              <a:srgbClr val="00395A"/>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A260112F-B40D-4704-A7B3-6B1A488ADEDE}"/>
              </a:ext>
            </a:extLst>
          </p:cNvPr>
          <p:cNvPicPr>
            <a:picLocks noChangeAspect="1"/>
          </p:cNvPicPr>
          <p:nvPr userDrawn="1"/>
        </p:nvPicPr>
        <p:blipFill>
          <a:blip r:embed="rId2"/>
          <a:stretch>
            <a:fillRect/>
          </a:stretch>
        </p:blipFill>
        <p:spPr>
          <a:xfrm>
            <a:off x="9981116" y="422004"/>
            <a:ext cx="1964168" cy="459037"/>
          </a:xfrm>
          <a:prstGeom prst="rect">
            <a:avLst/>
          </a:prstGeom>
        </p:spPr>
      </p:pic>
      <p:pic>
        <p:nvPicPr>
          <p:cNvPr id="9" name="Picture 2" descr="https://biosciences.lbl.gov/wp-content/uploads/2017/02/BSE_fullcolor_primary_signature_1.png">
            <a:extLst>
              <a:ext uri="{FF2B5EF4-FFF2-40B4-BE49-F238E27FC236}">
                <a16:creationId xmlns:a16="http://schemas.microsoft.com/office/drawing/2014/main" id="{CEC87AD6-D6C8-49C1-8A20-CF5583286CC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866" t="21966" r="10914" b="22603"/>
          <a:stretch/>
        </p:blipFill>
        <p:spPr bwMode="auto">
          <a:xfrm>
            <a:off x="11075774" y="53988"/>
            <a:ext cx="1111044" cy="45707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a:extLst>
              <a:ext uri="{FF2B5EF4-FFF2-40B4-BE49-F238E27FC236}">
                <a16:creationId xmlns:a16="http://schemas.microsoft.com/office/drawing/2014/main" id="{8A06B0C5-A7F1-4BFE-BCD3-BAB8BF750090}"/>
              </a:ext>
            </a:extLst>
          </p:cNvPr>
          <p:cNvSpPr>
            <a:spLocks noGrp="1"/>
          </p:cNvSpPr>
          <p:nvPr>
            <p:ph type="sldNum" sz="quarter" idx="4"/>
          </p:nvPr>
        </p:nvSpPr>
        <p:spPr>
          <a:xfrm>
            <a:off x="10899371" y="6360286"/>
            <a:ext cx="679039"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6050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52"/>
          <p:cNvSpPr txBox="1">
            <a:spLocks noGrp="1"/>
          </p:cNvSpPr>
          <p:nvPr>
            <p:ph type="title"/>
          </p:nvPr>
        </p:nvSpPr>
        <p:spPr>
          <a:xfrm>
            <a:off x="31" y="0"/>
            <a:ext cx="12188825" cy="914400"/>
          </a:xfrm>
          <a:prstGeom prst="rect">
            <a:avLst/>
          </a:prstGeom>
          <a:solidFill>
            <a:srgbClr val="00395A"/>
          </a:solidFill>
          <a:ln>
            <a:noFill/>
          </a:ln>
          <a:effectLst>
            <a:outerShdw blurRad="50800" dist="38100" dir="2700000" algn="tl" rotWithShape="0">
              <a:srgbClr val="000000">
                <a:alpha val="40784"/>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28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2"/>
          <p:cNvSpPr txBox="1">
            <a:spLocks noGrp="1"/>
          </p:cNvSpPr>
          <p:nvPr>
            <p:ph type="body" idx="1"/>
          </p:nvPr>
        </p:nvSpPr>
        <p:spPr>
          <a:xfrm>
            <a:off x="2627" y="990600"/>
            <a:ext cx="12186198" cy="5105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a:solidFill>
                  <a:schemeClr val="dk1"/>
                </a:solidFill>
                <a:latin typeface="Arial"/>
                <a:ea typeface="Arial"/>
                <a:cs typeface="Arial"/>
                <a:sym typeface="Arial"/>
              </a:defRPr>
            </a:lvl1pPr>
            <a:lvl2pPr marL="914400" lvl="1" indent="-355600" algn="l">
              <a:lnSpc>
                <a:spcPct val="100000"/>
              </a:lnSpc>
              <a:spcBef>
                <a:spcPts val="400"/>
              </a:spcBef>
              <a:spcAft>
                <a:spcPts val="0"/>
              </a:spcAft>
              <a:buClr>
                <a:schemeClr val="dk1"/>
              </a:buClr>
              <a:buSzPts val="2000"/>
              <a:buChar char="o"/>
              <a:defRPr>
                <a:solidFill>
                  <a:schemeClr val="dk1"/>
                </a:solidFill>
                <a:latin typeface="Arial"/>
                <a:ea typeface="Arial"/>
                <a:cs typeface="Arial"/>
                <a:sym typeface="Arial"/>
              </a:defRPr>
            </a:lvl2pPr>
            <a:lvl3pPr marL="1371600" lvl="2" indent="-355600" algn="l">
              <a:lnSpc>
                <a:spcPct val="100000"/>
              </a:lnSpc>
              <a:spcBef>
                <a:spcPts val="400"/>
              </a:spcBef>
              <a:spcAft>
                <a:spcPts val="0"/>
              </a:spcAft>
              <a:buClr>
                <a:schemeClr val="dk1"/>
              </a:buClr>
              <a:buSzPts val="2000"/>
              <a:buChar char="•"/>
              <a:defRPr>
                <a:solidFill>
                  <a:schemeClr val="dk1"/>
                </a:solidFill>
                <a:latin typeface="Arial"/>
                <a:ea typeface="Arial"/>
                <a:cs typeface="Arial"/>
                <a:sym typeface="Arial"/>
              </a:defRPr>
            </a:lvl3pPr>
            <a:lvl4pPr marL="1828800" lvl="3" indent="-342900" algn="l">
              <a:lnSpc>
                <a:spcPct val="100000"/>
              </a:lnSpc>
              <a:spcBef>
                <a:spcPts val="360"/>
              </a:spcBef>
              <a:spcAft>
                <a:spcPts val="0"/>
              </a:spcAft>
              <a:buClr>
                <a:schemeClr val="dk1"/>
              </a:buClr>
              <a:buSzPts val="1800"/>
              <a:buChar char="–"/>
              <a:defRPr sz="1800">
                <a:solidFill>
                  <a:schemeClr val="dk1"/>
                </a:solidFill>
                <a:latin typeface="Arial"/>
                <a:ea typeface="Arial"/>
                <a:cs typeface="Arial"/>
                <a:sym typeface="Arial"/>
              </a:defRPr>
            </a:lvl4pPr>
            <a:lvl5pPr marL="2286000" lvl="4" indent="-342900" algn="l">
              <a:lnSpc>
                <a:spcPct val="100000"/>
              </a:lnSpc>
              <a:spcBef>
                <a:spcPts val="360"/>
              </a:spcBef>
              <a:spcAft>
                <a:spcPts val="0"/>
              </a:spcAft>
              <a:buClr>
                <a:schemeClr val="dk1"/>
              </a:buClr>
              <a:buSzPts val="1800"/>
              <a:buChar char="»"/>
              <a:defRPr sz="1800">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0" name="Google Shape;60;p52"/>
          <p:cNvSpPr txBox="1">
            <a:spLocks noGrp="1"/>
          </p:cNvSpPr>
          <p:nvPr>
            <p:ph type="sldNum" idx="12"/>
          </p:nvPr>
        </p:nvSpPr>
        <p:spPr>
          <a:xfrm>
            <a:off x="11493511" y="6489625"/>
            <a:ext cx="68872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lstStyle/>
          <a:p>
            <a:fld id="{2321DA99-3CE8-46E3-9684-7970EB802F9B}" type="slidenum">
              <a:t>‹#›</a:t>
            </a:fld>
            <a:endParaRPr/>
          </a:p>
        </p:txBody>
      </p:sp>
    </p:spTree>
    <p:extLst>
      <p:ext uri="{BB962C8B-B14F-4D97-AF65-F5344CB8AC3E}">
        <p14:creationId xmlns:p14="http://schemas.microsoft.com/office/powerpoint/2010/main" val="761059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35"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36" name="PlaceHolder 2"/>
          <p:cNvSpPr>
            <a:spLocks noGrp="1"/>
          </p:cNvSpPr>
          <p:nvPr>
            <p:ph type="subTitle"/>
          </p:nvPr>
        </p:nvSpPr>
        <p:spPr>
          <a:xfrm>
            <a:off x="609120" y="1604520"/>
            <a:ext cx="1096956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sldNum" idx="4"/>
          </p:nvPr>
        </p:nvSpPr>
        <p:spPr/>
        <p:txBody>
          <a:bodyPr/>
          <a:lstStyle/>
          <a:p>
            <a:fld id="{B210FE92-4058-4BE9-A424-0CB257DE1481}" type="slidenum">
              <a:t>‹#›</a:t>
            </a:fld>
            <a:endParaRPr/>
          </a:p>
        </p:txBody>
      </p:sp>
    </p:spTree>
    <p:extLst>
      <p:ext uri="{BB962C8B-B14F-4D97-AF65-F5344CB8AC3E}">
        <p14:creationId xmlns:p14="http://schemas.microsoft.com/office/powerpoint/2010/main" val="3778166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38" name="PlaceHolder 2"/>
          <p:cNvSpPr>
            <a:spLocks noGrp="1"/>
          </p:cNvSpPr>
          <p:nvPr>
            <p:ph/>
          </p:nvPr>
        </p:nvSpPr>
        <p:spPr>
          <a:xfrm>
            <a:off x="609120" y="1604520"/>
            <a:ext cx="1096956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sldNum" idx="4"/>
          </p:nvPr>
        </p:nvSpPr>
        <p:spPr/>
        <p:txBody>
          <a:bodyPr/>
          <a:lstStyle/>
          <a:p>
            <a:fld id="{8670F300-5C52-485C-83DB-B72400663440}" type="slidenum">
              <a:t>‹#›</a:t>
            </a:fld>
            <a:endParaRPr/>
          </a:p>
        </p:txBody>
      </p:sp>
    </p:spTree>
    <p:extLst>
      <p:ext uri="{BB962C8B-B14F-4D97-AF65-F5344CB8AC3E}">
        <p14:creationId xmlns:p14="http://schemas.microsoft.com/office/powerpoint/2010/main" val="4289169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40"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41"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sldNum" idx="4"/>
          </p:nvPr>
        </p:nvSpPr>
        <p:spPr/>
        <p:txBody>
          <a:bodyPr/>
          <a:lstStyle/>
          <a:p>
            <a:fld id="{868D8847-FE94-495F-B589-B3F0FBDC2217}" type="slidenum">
              <a:t>‹#›</a:t>
            </a:fld>
            <a:endParaRPr/>
          </a:p>
        </p:txBody>
      </p:sp>
    </p:spTree>
    <p:extLst>
      <p:ext uri="{BB962C8B-B14F-4D97-AF65-F5344CB8AC3E}">
        <p14:creationId xmlns:p14="http://schemas.microsoft.com/office/powerpoint/2010/main" val="3576604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42"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sldNum" idx="4"/>
          </p:nvPr>
        </p:nvSpPr>
        <p:spPr/>
        <p:txBody>
          <a:bodyPr/>
          <a:lstStyle/>
          <a:p>
            <a:fld id="{F28CA19A-4D34-4461-BD37-F25B5B7D3BDA}" type="slidenum">
              <a:t>‹#›</a:t>
            </a:fld>
            <a:endParaRPr/>
          </a:p>
        </p:txBody>
      </p:sp>
    </p:spTree>
    <p:extLst>
      <p:ext uri="{BB962C8B-B14F-4D97-AF65-F5344CB8AC3E}">
        <p14:creationId xmlns:p14="http://schemas.microsoft.com/office/powerpoint/2010/main" val="2538556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43" name="PlaceHolder 1"/>
          <p:cNvSpPr>
            <a:spLocks noGrp="1"/>
          </p:cNvSpPr>
          <p:nvPr>
            <p:ph type="subTitle"/>
          </p:nvPr>
        </p:nvSpPr>
        <p:spPr>
          <a:xfrm>
            <a:off x="609120" y="273600"/>
            <a:ext cx="1096956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sldNum" idx="4"/>
          </p:nvPr>
        </p:nvSpPr>
        <p:spPr/>
        <p:txBody>
          <a:bodyPr/>
          <a:lstStyle/>
          <a:p>
            <a:fld id="{1235C499-101A-4482-9134-94359C0C7B35}" type="slidenum">
              <a:t>‹#›</a:t>
            </a:fld>
            <a:endParaRPr/>
          </a:p>
        </p:txBody>
      </p:sp>
    </p:spTree>
    <p:extLst>
      <p:ext uri="{BB962C8B-B14F-4D97-AF65-F5344CB8AC3E}">
        <p14:creationId xmlns:p14="http://schemas.microsoft.com/office/powerpoint/2010/main" val="1880489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45"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46"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47"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4"/>
          </p:nvPr>
        </p:nvSpPr>
        <p:spPr/>
        <p:txBody>
          <a:bodyPr/>
          <a:lstStyle/>
          <a:p>
            <a:fld id="{8C0E343F-CD83-4EF3-97F2-809F63057614}" type="slidenum">
              <a:t>‹#›</a:t>
            </a:fld>
            <a:endParaRPr/>
          </a:p>
        </p:txBody>
      </p:sp>
    </p:spTree>
    <p:extLst>
      <p:ext uri="{BB962C8B-B14F-4D97-AF65-F5344CB8AC3E}">
        <p14:creationId xmlns:p14="http://schemas.microsoft.com/office/powerpoint/2010/main" val="3647162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49"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50"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51" name="PlaceHolder 4"/>
          <p:cNvSpPr>
            <a:spLocks noGrp="1"/>
          </p:cNvSpPr>
          <p:nvPr>
            <p:ph/>
          </p:nvPr>
        </p:nvSpPr>
        <p:spPr>
          <a:xfrm>
            <a:off x="623016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4"/>
          </p:nvPr>
        </p:nvSpPr>
        <p:spPr/>
        <p:txBody>
          <a:bodyPr/>
          <a:lstStyle/>
          <a:p>
            <a:fld id="{65F7643A-0520-43F9-9E2D-00BBDD60AE0F}" type="slidenum">
              <a:t>‹#›</a:t>
            </a:fld>
            <a:endParaRPr/>
          </a:p>
        </p:txBody>
      </p:sp>
    </p:spTree>
    <p:extLst>
      <p:ext uri="{BB962C8B-B14F-4D97-AF65-F5344CB8AC3E}">
        <p14:creationId xmlns:p14="http://schemas.microsoft.com/office/powerpoint/2010/main" val="52279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53"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54"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55" name="PlaceHolder 4"/>
          <p:cNvSpPr>
            <a:spLocks noGrp="1"/>
          </p:cNvSpPr>
          <p:nvPr>
            <p:ph/>
          </p:nvPr>
        </p:nvSpPr>
        <p:spPr>
          <a:xfrm>
            <a:off x="609120" y="3682080"/>
            <a:ext cx="109695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4"/>
          </p:nvPr>
        </p:nvSpPr>
        <p:spPr/>
        <p:txBody>
          <a:bodyPr/>
          <a:lstStyle/>
          <a:p>
            <a:fld id="{1F41C30E-C7EC-4A9C-A32C-3FB4A9740152}" type="slidenum">
              <a:t>‹#›</a:t>
            </a:fld>
            <a:endParaRPr/>
          </a:p>
        </p:txBody>
      </p:sp>
    </p:spTree>
    <p:extLst>
      <p:ext uri="{BB962C8B-B14F-4D97-AF65-F5344CB8AC3E}">
        <p14:creationId xmlns:p14="http://schemas.microsoft.com/office/powerpoint/2010/main" val="82636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57" name="PlaceHolder 2"/>
          <p:cNvSpPr>
            <a:spLocks noGrp="1"/>
          </p:cNvSpPr>
          <p:nvPr>
            <p:ph/>
          </p:nvPr>
        </p:nvSpPr>
        <p:spPr>
          <a:xfrm>
            <a:off x="609120" y="1604520"/>
            <a:ext cx="109695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58" name="PlaceHolder 3"/>
          <p:cNvSpPr>
            <a:spLocks noGrp="1"/>
          </p:cNvSpPr>
          <p:nvPr>
            <p:ph/>
          </p:nvPr>
        </p:nvSpPr>
        <p:spPr>
          <a:xfrm>
            <a:off x="609120" y="3682080"/>
            <a:ext cx="109695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sldNum" idx="4"/>
          </p:nvPr>
        </p:nvSpPr>
        <p:spPr/>
        <p:txBody>
          <a:bodyPr/>
          <a:lstStyle/>
          <a:p>
            <a:fld id="{E1D7E67D-89D4-48CB-A8A6-3DE85DC8178F}" type="slidenum">
              <a:t>‹#›</a:t>
            </a:fld>
            <a:endParaRPr/>
          </a:p>
        </p:txBody>
      </p:sp>
    </p:spTree>
    <p:extLst>
      <p:ext uri="{BB962C8B-B14F-4D97-AF65-F5344CB8AC3E}">
        <p14:creationId xmlns:p14="http://schemas.microsoft.com/office/powerpoint/2010/main" val="3967867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1"/>
        <p:cNvGrpSpPr/>
        <p:nvPr/>
      </p:nvGrpSpPr>
      <p:grpSpPr>
        <a:xfrm>
          <a:off x="0" y="0"/>
          <a:ext cx="0" cy="0"/>
          <a:chOff x="0" y="0"/>
          <a:chExt cx="0" cy="0"/>
        </a:xfrm>
      </p:grpSpPr>
      <p:sp>
        <p:nvSpPr>
          <p:cNvPr id="62" name="Google Shape;62;p53"/>
          <p:cNvSpPr txBox="1">
            <a:spLocks noGrp="1"/>
          </p:cNvSpPr>
          <p:nvPr>
            <p:ph type="title"/>
          </p:nvPr>
        </p:nvSpPr>
        <p:spPr>
          <a:xfrm>
            <a:off x="31" y="0"/>
            <a:ext cx="12188825" cy="914400"/>
          </a:xfrm>
          <a:prstGeom prst="rect">
            <a:avLst/>
          </a:prstGeom>
          <a:solidFill>
            <a:srgbClr val="00395A"/>
          </a:solidFill>
          <a:ln>
            <a:noFill/>
          </a:ln>
          <a:effectLst>
            <a:outerShdw blurRad="50800" dist="38100" dir="2700000" algn="tl" rotWithShape="0">
              <a:srgbClr val="000000">
                <a:alpha val="40784"/>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3"/>
          <p:cNvSpPr txBox="1">
            <a:spLocks noGrp="1"/>
          </p:cNvSpPr>
          <p:nvPr>
            <p:ph type="body" idx="1"/>
          </p:nvPr>
        </p:nvSpPr>
        <p:spPr>
          <a:xfrm>
            <a:off x="6749336" y="1159160"/>
            <a:ext cx="5180251" cy="269748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2"/>
              </a:buClr>
              <a:buSzPts val="2400"/>
              <a:buChar char="•"/>
              <a:defRPr/>
            </a:lvl1pPr>
            <a:lvl2pPr marL="914400" lvl="1" indent="-355600" algn="l">
              <a:lnSpc>
                <a:spcPct val="100000"/>
              </a:lnSpc>
              <a:spcBef>
                <a:spcPts val="400"/>
              </a:spcBef>
              <a:spcAft>
                <a:spcPts val="0"/>
              </a:spcAft>
              <a:buClr>
                <a:srgbClr val="1F497D"/>
              </a:buClr>
              <a:buSzPts val="2000"/>
              <a:buChar char="o"/>
              <a:defRPr/>
            </a:lvl2pPr>
            <a:lvl3pPr marL="1371600" lvl="2" indent="-355600" algn="l">
              <a:lnSpc>
                <a:spcPct val="100000"/>
              </a:lnSpc>
              <a:spcBef>
                <a:spcPts val="400"/>
              </a:spcBef>
              <a:spcAft>
                <a:spcPts val="0"/>
              </a:spcAft>
              <a:buClr>
                <a:srgbClr val="1F497D"/>
              </a:buClr>
              <a:buSzPts val="2000"/>
              <a:buChar char="•"/>
              <a:defRPr/>
            </a:lvl3pPr>
            <a:lvl4pPr marL="1828800" lvl="3" indent="-355600" algn="l">
              <a:lnSpc>
                <a:spcPct val="100000"/>
              </a:lnSpc>
              <a:spcBef>
                <a:spcPts val="400"/>
              </a:spcBef>
              <a:spcAft>
                <a:spcPts val="0"/>
              </a:spcAft>
              <a:buClr>
                <a:srgbClr val="1F497D"/>
              </a:buClr>
              <a:buSzPts val="2000"/>
              <a:buChar char="–"/>
              <a:defRPr/>
            </a:lvl4pPr>
            <a:lvl5pPr marL="2286000" lvl="4" indent="-355600" algn="l">
              <a:lnSpc>
                <a:spcPct val="100000"/>
              </a:lnSpc>
              <a:spcBef>
                <a:spcPts val="400"/>
              </a:spcBef>
              <a:spcAft>
                <a:spcPts val="0"/>
              </a:spcAft>
              <a:buClr>
                <a:srgbClr val="1F497D"/>
              </a:buClr>
              <a:buSzPts val="20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 name="Google Shape;64;p53"/>
          <p:cNvSpPr txBox="1">
            <a:spLocks noGrp="1"/>
          </p:cNvSpPr>
          <p:nvPr>
            <p:ph type="body" idx="2"/>
          </p:nvPr>
        </p:nvSpPr>
        <p:spPr>
          <a:xfrm>
            <a:off x="6748874" y="4031525"/>
            <a:ext cx="5180251" cy="269748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2"/>
              </a:buClr>
              <a:buSzPts val="2400"/>
              <a:buChar char="•"/>
              <a:defRPr/>
            </a:lvl1pPr>
            <a:lvl2pPr marL="914400" lvl="1" indent="-355600" algn="l">
              <a:lnSpc>
                <a:spcPct val="100000"/>
              </a:lnSpc>
              <a:spcBef>
                <a:spcPts val="400"/>
              </a:spcBef>
              <a:spcAft>
                <a:spcPts val="0"/>
              </a:spcAft>
              <a:buClr>
                <a:srgbClr val="1F497D"/>
              </a:buClr>
              <a:buSzPts val="2000"/>
              <a:buChar char="o"/>
              <a:defRPr/>
            </a:lvl2pPr>
            <a:lvl3pPr marL="1371600" lvl="2" indent="-355600" algn="l">
              <a:lnSpc>
                <a:spcPct val="100000"/>
              </a:lnSpc>
              <a:spcBef>
                <a:spcPts val="400"/>
              </a:spcBef>
              <a:spcAft>
                <a:spcPts val="0"/>
              </a:spcAft>
              <a:buClr>
                <a:srgbClr val="1F497D"/>
              </a:buClr>
              <a:buSzPts val="2000"/>
              <a:buChar char="•"/>
              <a:defRPr/>
            </a:lvl3pPr>
            <a:lvl4pPr marL="1828800" lvl="3" indent="-355600" algn="l">
              <a:lnSpc>
                <a:spcPct val="100000"/>
              </a:lnSpc>
              <a:spcBef>
                <a:spcPts val="400"/>
              </a:spcBef>
              <a:spcAft>
                <a:spcPts val="0"/>
              </a:spcAft>
              <a:buClr>
                <a:srgbClr val="1F497D"/>
              </a:buClr>
              <a:buSzPts val="2000"/>
              <a:buChar char="–"/>
              <a:defRPr/>
            </a:lvl4pPr>
            <a:lvl5pPr marL="2286000" lvl="4" indent="-355600" algn="l">
              <a:lnSpc>
                <a:spcPct val="100000"/>
              </a:lnSpc>
              <a:spcBef>
                <a:spcPts val="400"/>
              </a:spcBef>
              <a:spcAft>
                <a:spcPts val="0"/>
              </a:spcAft>
              <a:buClr>
                <a:srgbClr val="1F497D"/>
              </a:buClr>
              <a:buSzPts val="20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53"/>
          <p:cNvSpPr/>
          <p:nvPr/>
        </p:nvSpPr>
        <p:spPr>
          <a:xfrm>
            <a:off x="276586" y="1119161"/>
            <a:ext cx="11653001" cy="2788920"/>
          </a:xfrm>
          <a:prstGeom prst="rect">
            <a:avLst/>
          </a:prstGeom>
          <a:noFill/>
          <a:ln w="9525" cap="flat" cmpd="sng">
            <a:solidFill>
              <a:srgbClr val="A5A5A5"/>
            </a:solidFill>
            <a:prstDash val="solid"/>
            <a:round/>
            <a:headEnd type="none" w="sm" len="sm"/>
            <a:tailEnd type="none" w="sm" len="sm"/>
          </a:ln>
          <a:effectLst>
            <a:outerShdw blurRad="40000" dist="23000" dir="5400000" rotWithShape="0">
              <a:srgbClr val="000000">
                <a:alpha val="3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6" name="Google Shape;66;p53"/>
          <p:cNvSpPr/>
          <p:nvPr/>
        </p:nvSpPr>
        <p:spPr>
          <a:xfrm>
            <a:off x="301696" y="3978951"/>
            <a:ext cx="11653001" cy="2788920"/>
          </a:xfrm>
          <a:prstGeom prst="rect">
            <a:avLst/>
          </a:prstGeom>
          <a:noFill/>
          <a:ln w="9525" cap="flat" cmpd="sng">
            <a:solidFill>
              <a:srgbClr val="A5A5A5"/>
            </a:solidFill>
            <a:prstDash val="solid"/>
            <a:round/>
            <a:headEnd type="none" w="sm" len="sm"/>
            <a:tailEnd type="none" w="sm" len="sm"/>
          </a:ln>
          <a:effectLst>
            <a:outerShdw blurRad="40000" dist="23000" dir="5400000" rotWithShape="0">
              <a:srgbClr val="000000">
                <a:alpha val="3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7" name="Google Shape;67;p53"/>
          <p:cNvSpPr txBox="1">
            <a:spLocks noGrp="1"/>
          </p:cNvSpPr>
          <p:nvPr>
            <p:ph type="body" idx="3"/>
          </p:nvPr>
        </p:nvSpPr>
        <p:spPr>
          <a:xfrm>
            <a:off x="364567" y="1159249"/>
            <a:ext cx="6285330" cy="727065"/>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2"/>
              </a:buClr>
              <a:buSzPts val="2400"/>
              <a:buNone/>
              <a:defRPr/>
            </a:lvl1pPr>
            <a:lvl2pPr marL="914400" lvl="1" indent="-342900" algn="l">
              <a:lnSpc>
                <a:spcPct val="100000"/>
              </a:lnSpc>
              <a:spcBef>
                <a:spcPts val="50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8" name="Google Shape;68;p53"/>
          <p:cNvSpPr txBox="1">
            <a:spLocks noGrp="1"/>
          </p:cNvSpPr>
          <p:nvPr>
            <p:ph type="body" idx="4"/>
          </p:nvPr>
        </p:nvSpPr>
        <p:spPr>
          <a:xfrm>
            <a:off x="377121" y="4019160"/>
            <a:ext cx="6289434" cy="73152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2"/>
              </a:buClr>
              <a:buSzPts val="2400"/>
              <a:buChar char="•"/>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60"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1"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2"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3" name="PlaceHolder 5"/>
          <p:cNvSpPr>
            <a:spLocks noGrp="1"/>
          </p:cNvSpPr>
          <p:nvPr>
            <p:ph/>
          </p:nvPr>
        </p:nvSpPr>
        <p:spPr>
          <a:xfrm>
            <a:off x="623016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sldNum" idx="4"/>
          </p:nvPr>
        </p:nvSpPr>
        <p:spPr/>
        <p:txBody>
          <a:bodyPr/>
          <a:lstStyle/>
          <a:p>
            <a:fld id="{4C3AEA26-B1C7-4A55-A465-54F19D2BE85E}" type="slidenum">
              <a:t>‹#›</a:t>
            </a:fld>
            <a:endParaRPr/>
          </a:p>
        </p:txBody>
      </p:sp>
    </p:spTree>
    <p:extLst>
      <p:ext uri="{BB962C8B-B14F-4D97-AF65-F5344CB8AC3E}">
        <p14:creationId xmlns:p14="http://schemas.microsoft.com/office/powerpoint/2010/main" val="4084791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65" name="PlaceHolder 2"/>
          <p:cNvSpPr>
            <a:spLocks noGrp="1"/>
          </p:cNvSpPr>
          <p:nvPr>
            <p:ph/>
          </p:nvPr>
        </p:nvSpPr>
        <p:spPr>
          <a:xfrm>
            <a:off x="609120" y="160452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6" name="PlaceHolder 3"/>
          <p:cNvSpPr>
            <a:spLocks noGrp="1"/>
          </p:cNvSpPr>
          <p:nvPr>
            <p:ph/>
          </p:nvPr>
        </p:nvSpPr>
        <p:spPr>
          <a:xfrm>
            <a:off x="4318200" y="160452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7" name="PlaceHolder 4"/>
          <p:cNvSpPr>
            <a:spLocks noGrp="1"/>
          </p:cNvSpPr>
          <p:nvPr>
            <p:ph/>
          </p:nvPr>
        </p:nvSpPr>
        <p:spPr>
          <a:xfrm>
            <a:off x="8026920" y="160452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8" name="PlaceHolder 5"/>
          <p:cNvSpPr>
            <a:spLocks noGrp="1"/>
          </p:cNvSpPr>
          <p:nvPr>
            <p:ph/>
          </p:nvPr>
        </p:nvSpPr>
        <p:spPr>
          <a:xfrm>
            <a:off x="609120" y="368208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9" name="PlaceHolder 6"/>
          <p:cNvSpPr>
            <a:spLocks noGrp="1"/>
          </p:cNvSpPr>
          <p:nvPr>
            <p:ph/>
          </p:nvPr>
        </p:nvSpPr>
        <p:spPr>
          <a:xfrm>
            <a:off x="4318200" y="368208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70" name="PlaceHolder 7"/>
          <p:cNvSpPr>
            <a:spLocks noGrp="1"/>
          </p:cNvSpPr>
          <p:nvPr>
            <p:ph/>
          </p:nvPr>
        </p:nvSpPr>
        <p:spPr>
          <a:xfrm>
            <a:off x="8026920" y="368208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sldNum" idx="4"/>
          </p:nvPr>
        </p:nvSpPr>
        <p:spPr/>
        <p:txBody>
          <a:bodyPr/>
          <a:lstStyle/>
          <a:p>
            <a:fld id="{0B70B830-FC23-4D91-B087-7F9B2ABFB595}" type="slidenum">
              <a:t>‹#›</a:t>
            </a:fld>
            <a:endParaRPr/>
          </a:p>
        </p:txBody>
      </p:sp>
    </p:spTree>
    <p:extLst>
      <p:ext uri="{BB962C8B-B14F-4D97-AF65-F5344CB8AC3E}">
        <p14:creationId xmlns:p14="http://schemas.microsoft.com/office/powerpoint/2010/main" val="2957270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9D884EAB-F3C3-421D-87A9-A79E714FF6B4}" type="slidenum">
              <a:t>‹#›</a:t>
            </a:fld>
            <a:endParaRPr/>
          </a:p>
        </p:txBody>
      </p:sp>
    </p:spTree>
    <p:extLst>
      <p:ext uri="{BB962C8B-B14F-4D97-AF65-F5344CB8AC3E}">
        <p14:creationId xmlns:p14="http://schemas.microsoft.com/office/powerpoint/2010/main" val="3145546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5"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16" name="PlaceHolder 2"/>
          <p:cNvSpPr>
            <a:spLocks noGrp="1"/>
          </p:cNvSpPr>
          <p:nvPr>
            <p:ph type="subTitle"/>
          </p:nvPr>
        </p:nvSpPr>
        <p:spPr>
          <a:xfrm>
            <a:off x="609120" y="1604520"/>
            <a:ext cx="1096956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sldNum" idx="1"/>
          </p:nvPr>
        </p:nvSpPr>
        <p:spPr/>
        <p:txBody>
          <a:bodyPr/>
          <a:lstStyle/>
          <a:p>
            <a:fld id="{8F1EB736-4700-445C-9BCC-17D1BAFB19D9}" type="slidenum">
              <a:t>‹#›</a:t>
            </a:fld>
            <a:endParaRPr/>
          </a:p>
        </p:txBody>
      </p:sp>
    </p:spTree>
    <p:extLst>
      <p:ext uri="{BB962C8B-B14F-4D97-AF65-F5344CB8AC3E}">
        <p14:creationId xmlns:p14="http://schemas.microsoft.com/office/powerpoint/2010/main" val="3718341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18" name="PlaceHolder 2"/>
          <p:cNvSpPr>
            <a:spLocks noGrp="1"/>
          </p:cNvSpPr>
          <p:nvPr>
            <p:ph/>
          </p:nvPr>
        </p:nvSpPr>
        <p:spPr>
          <a:xfrm>
            <a:off x="609120" y="1604520"/>
            <a:ext cx="1096956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sldNum" idx="1"/>
          </p:nvPr>
        </p:nvSpPr>
        <p:spPr/>
        <p:txBody>
          <a:bodyPr/>
          <a:lstStyle/>
          <a:p>
            <a:fld id="{D59EBE56-CCF8-482C-A2F2-C36072AC0AC2}" type="slidenum">
              <a:t>‹#›</a:t>
            </a:fld>
            <a:endParaRPr/>
          </a:p>
        </p:txBody>
      </p:sp>
    </p:spTree>
    <p:extLst>
      <p:ext uri="{BB962C8B-B14F-4D97-AF65-F5344CB8AC3E}">
        <p14:creationId xmlns:p14="http://schemas.microsoft.com/office/powerpoint/2010/main" val="52128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20"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21"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sldNum" idx="1"/>
          </p:nvPr>
        </p:nvSpPr>
        <p:spPr/>
        <p:txBody>
          <a:bodyPr/>
          <a:lstStyle/>
          <a:p>
            <a:fld id="{94CBFF14-5063-4079-ABA6-42C8620EB321}" type="slidenum">
              <a:t>‹#›</a:t>
            </a:fld>
            <a:endParaRPr/>
          </a:p>
        </p:txBody>
      </p:sp>
    </p:spTree>
    <p:extLst>
      <p:ext uri="{BB962C8B-B14F-4D97-AF65-F5344CB8AC3E}">
        <p14:creationId xmlns:p14="http://schemas.microsoft.com/office/powerpoint/2010/main" val="10485925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2"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sldNum" idx="1"/>
          </p:nvPr>
        </p:nvSpPr>
        <p:spPr/>
        <p:txBody>
          <a:bodyPr/>
          <a:lstStyle/>
          <a:p>
            <a:fld id="{5444C0A0-D69D-4B1E-BB26-3015AF5016DE}" type="slidenum">
              <a:t>‹#›</a:t>
            </a:fld>
            <a:endParaRPr/>
          </a:p>
        </p:txBody>
      </p:sp>
    </p:spTree>
    <p:extLst>
      <p:ext uri="{BB962C8B-B14F-4D97-AF65-F5344CB8AC3E}">
        <p14:creationId xmlns:p14="http://schemas.microsoft.com/office/powerpoint/2010/main" val="3585124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3" name="PlaceHolder 1"/>
          <p:cNvSpPr>
            <a:spLocks noGrp="1"/>
          </p:cNvSpPr>
          <p:nvPr>
            <p:ph type="subTitle"/>
          </p:nvPr>
        </p:nvSpPr>
        <p:spPr>
          <a:xfrm>
            <a:off x="609120" y="273600"/>
            <a:ext cx="1096956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sldNum" idx="1"/>
          </p:nvPr>
        </p:nvSpPr>
        <p:spPr/>
        <p:txBody>
          <a:bodyPr/>
          <a:lstStyle/>
          <a:p>
            <a:fld id="{88342C1F-D033-4A1C-8702-98F9C853A76E}" type="slidenum">
              <a:t>‹#›</a:t>
            </a:fld>
            <a:endParaRPr/>
          </a:p>
        </p:txBody>
      </p:sp>
    </p:spTree>
    <p:extLst>
      <p:ext uri="{BB962C8B-B14F-4D97-AF65-F5344CB8AC3E}">
        <p14:creationId xmlns:p14="http://schemas.microsoft.com/office/powerpoint/2010/main" val="1684443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25"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26"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27"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1"/>
          </p:nvPr>
        </p:nvSpPr>
        <p:spPr/>
        <p:txBody>
          <a:bodyPr/>
          <a:lstStyle/>
          <a:p>
            <a:fld id="{5930DF92-5E4C-44E1-A743-C6D48DBD6036}" type="slidenum">
              <a:t>‹#›</a:t>
            </a:fld>
            <a:endParaRPr/>
          </a:p>
        </p:txBody>
      </p:sp>
    </p:spTree>
    <p:extLst>
      <p:ext uri="{BB962C8B-B14F-4D97-AF65-F5344CB8AC3E}">
        <p14:creationId xmlns:p14="http://schemas.microsoft.com/office/powerpoint/2010/main" val="3928859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29"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30"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31" name="PlaceHolder 4"/>
          <p:cNvSpPr>
            <a:spLocks noGrp="1"/>
          </p:cNvSpPr>
          <p:nvPr>
            <p:ph/>
          </p:nvPr>
        </p:nvSpPr>
        <p:spPr>
          <a:xfrm>
            <a:off x="623016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1"/>
          </p:nvPr>
        </p:nvSpPr>
        <p:spPr/>
        <p:txBody>
          <a:bodyPr/>
          <a:lstStyle/>
          <a:p>
            <a:fld id="{E4DB31D6-1114-4B83-A9CD-11D0F074C980}" type="slidenum">
              <a:t>‹#›</a:t>
            </a:fld>
            <a:endParaRPr/>
          </a:p>
        </p:txBody>
      </p:sp>
    </p:spTree>
    <p:extLst>
      <p:ext uri="{BB962C8B-B14F-4D97-AF65-F5344CB8AC3E}">
        <p14:creationId xmlns:p14="http://schemas.microsoft.com/office/powerpoint/2010/main" val="151351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69"/>
        <p:cNvGrpSpPr/>
        <p:nvPr/>
      </p:nvGrpSpPr>
      <p:grpSpPr>
        <a:xfrm>
          <a:off x="0" y="0"/>
          <a:ext cx="0" cy="0"/>
          <a:chOff x="0" y="0"/>
          <a:chExt cx="0" cy="0"/>
        </a:xfrm>
      </p:grpSpPr>
      <p:sp>
        <p:nvSpPr>
          <p:cNvPr id="70" name="Google Shape;70;p54"/>
          <p:cNvSpPr txBox="1">
            <a:spLocks noGrp="1"/>
          </p:cNvSpPr>
          <p:nvPr>
            <p:ph type="title"/>
          </p:nvPr>
        </p:nvSpPr>
        <p:spPr>
          <a:xfrm>
            <a:off x="31" y="0"/>
            <a:ext cx="12188825" cy="914400"/>
          </a:xfrm>
          <a:prstGeom prst="rect">
            <a:avLst/>
          </a:prstGeom>
          <a:solidFill>
            <a:srgbClr val="00395A"/>
          </a:solidFill>
          <a:ln>
            <a:noFill/>
          </a:ln>
          <a:effectLst>
            <a:outerShdw blurRad="50800" dist="38100" dir="2700000" algn="tl" rotWithShape="0">
              <a:srgbClr val="000000">
                <a:alpha val="40784"/>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4"/>
          <p:cNvSpPr txBox="1">
            <a:spLocks noGrp="1"/>
          </p:cNvSpPr>
          <p:nvPr>
            <p:ph type="body" idx="1"/>
          </p:nvPr>
        </p:nvSpPr>
        <p:spPr>
          <a:xfrm>
            <a:off x="364582" y="1159160"/>
            <a:ext cx="11615289" cy="104143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2"/>
              </a:buClr>
              <a:buSzPts val="2400"/>
              <a:buNone/>
              <a:defRPr/>
            </a:lvl1pPr>
            <a:lvl2pPr marL="914400" lvl="1" indent="-342900" algn="l">
              <a:lnSpc>
                <a:spcPct val="100000"/>
              </a:lnSpc>
              <a:spcBef>
                <a:spcPts val="50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2" name="Google Shape;72;p54"/>
          <p:cNvSpPr txBox="1">
            <a:spLocks noGrp="1"/>
          </p:cNvSpPr>
          <p:nvPr>
            <p:ph type="body" idx="2"/>
          </p:nvPr>
        </p:nvSpPr>
        <p:spPr>
          <a:xfrm>
            <a:off x="377121" y="2547905"/>
            <a:ext cx="11602718" cy="1048498"/>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0"/>
              </a:spcBef>
              <a:spcAft>
                <a:spcPts val="0"/>
              </a:spcAft>
              <a:buClr>
                <a:schemeClr val="dk2"/>
              </a:buClr>
              <a:buSzPts val="2400"/>
              <a:buFont typeface="Arial"/>
              <a:buNone/>
              <a:defRPr/>
            </a:lvl1pPr>
            <a:lvl2pPr marL="914400" lvl="1" indent="-342900" algn="l">
              <a:lnSpc>
                <a:spcPct val="100000"/>
              </a:lnSpc>
              <a:spcBef>
                <a:spcPts val="50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33"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34"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35" name="PlaceHolder 4"/>
          <p:cNvSpPr>
            <a:spLocks noGrp="1"/>
          </p:cNvSpPr>
          <p:nvPr>
            <p:ph/>
          </p:nvPr>
        </p:nvSpPr>
        <p:spPr>
          <a:xfrm>
            <a:off x="609120" y="3682080"/>
            <a:ext cx="109695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1"/>
          </p:nvPr>
        </p:nvSpPr>
        <p:spPr/>
        <p:txBody>
          <a:bodyPr/>
          <a:lstStyle/>
          <a:p>
            <a:fld id="{95CE040F-8616-49EF-85F6-37A2504C4EAF}" type="slidenum">
              <a:t>‹#›</a:t>
            </a:fld>
            <a:endParaRPr/>
          </a:p>
        </p:txBody>
      </p:sp>
    </p:spTree>
    <p:extLst>
      <p:ext uri="{BB962C8B-B14F-4D97-AF65-F5344CB8AC3E}">
        <p14:creationId xmlns:p14="http://schemas.microsoft.com/office/powerpoint/2010/main" val="696343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37" name="PlaceHolder 2"/>
          <p:cNvSpPr>
            <a:spLocks noGrp="1"/>
          </p:cNvSpPr>
          <p:nvPr>
            <p:ph/>
          </p:nvPr>
        </p:nvSpPr>
        <p:spPr>
          <a:xfrm>
            <a:off x="609120" y="1604520"/>
            <a:ext cx="109695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38" name="PlaceHolder 3"/>
          <p:cNvSpPr>
            <a:spLocks noGrp="1"/>
          </p:cNvSpPr>
          <p:nvPr>
            <p:ph/>
          </p:nvPr>
        </p:nvSpPr>
        <p:spPr>
          <a:xfrm>
            <a:off x="609120" y="3682080"/>
            <a:ext cx="109695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sldNum" idx="1"/>
          </p:nvPr>
        </p:nvSpPr>
        <p:spPr/>
        <p:txBody>
          <a:bodyPr/>
          <a:lstStyle/>
          <a:p>
            <a:fld id="{9D694A0A-AACE-4453-A6E9-F778224BC67E}" type="slidenum">
              <a:t>‹#›</a:t>
            </a:fld>
            <a:endParaRPr/>
          </a:p>
        </p:txBody>
      </p:sp>
    </p:spTree>
    <p:extLst>
      <p:ext uri="{BB962C8B-B14F-4D97-AF65-F5344CB8AC3E}">
        <p14:creationId xmlns:p14="http://schemas.microsoft.com/office/powerpoint/2010/main" val="29207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40"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1"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2"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3" name="PlaceHolder 5"/>
          <p:cNvSpPr>
            <a:spLocks noGrp="1"/>
          </p:cNvSpPr>
          <p:nvPr>
            <p:ph/>
          </p:nvPr>
        </p:nvSpPr>
        <p:spPr>
          <a:xfrm>
            <a:off x="6230160" y="3682080"/>
            <a:ext cx="53528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sldNum" idx="1"/>
          </p:nvPr>
        </p:nvSpPr>
        <p:spPr/>
        <p:txBody>
          <a:bodyPr/>
          <a:lstStyle/>
          <a:p>
            <a:fld id="{44C13D9B-3CAD-4A69-82CB-6AC233BC1374}" type="slidenum">
              <a:t>‹#›</a:t>
            </a:fld>
            <a:endParaRPr/>
          </a:p>
        </p:txBody>
      </p:sp>
    </p:spTree>
    <p:extLst>
      <p:ext uri="{BB962C8B-B14F-4D97-AF65-F5344CB8AC3E}">
        <p14:creationId xmlns:p14="http://schemas.microsoft.com/office/powerpoint/2010/main" val="2310419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45" name="PlaceHolder 2"/>
          <p:cNvSpPr>
            <a:spLocks noGrp="1"/>
          </p:cNvSpPr>
          <p:nvPr>
            <p:ph/>
          </p:nvPr>
        </p:nvSpPr>
        <p:spPr>
          <a:xfrm>
            <a:off x="609120" y="160452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6" name="PlaceHolder 3"/>
          <p:cNvSpPr>
            <a:spLocks noGrp="1"/>
          </p:cNvSpPr>
          <p:nvPr>
            <p:ph/>
          </p:nvPr>
        </p:nvSpPr>
        <p:spPr>
          <a:xfrm>
            <a:off x="4318200" y="160452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7" name="PlaceHolder 4"/>
          <p:cNvSpPr>
            <a:spLocks noGrp="1"/>
          </p:cNvSpPr>
          <p:nvPr>
            <p:ph/>
          </p:nvPr>
        </p:nvSpPr>
        <p:spPr>
          <a:xfrm>
            <a:off x="8026920" y="160452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8" name="PlaceHolder 5"/>
          <p:cNvSpPr>
            <a:spLocks noGrp="1"/>
          </p:cNvSpPr>
          <p:nvPr>
            <p:ph/>
          </p:nvPr>
        </p:nvSpPr>
        <p:spPr>
          <a:xfrm>
            <a:off x="609120" y="368208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9" name="PlaceHolder 6"/>
          <p:cNvSpPr>
            <a:spLocks noGrp="1"/>
          </p:cNvSpPr>
          <p:nvPr>
            <p:ph/>
          </p:nvPr>
        </p:nvSpPr>
        <p:spPr>
          <a:xfrm>
            <a:off x="4318200" y="368208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50" name="PlaceHolder 7"/>
          <p:cNvSpPr>
            <a:spLocks noGrp="1"/>
          </p:cNvSpPr>
          <p:nvPr>
            <p:ph/>
          </p:nvPr>
        </p:nvSpPr>
        <p:spPr>
          <a:xfrm>
            <a:off x="8026920" y="3682080"/>
            <a:ext cx="353196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sldNum" idx="1"/>
          </p:nvPr>
        </p:nvSpPr>
        <p:spPr/>
        <p:txBody>
          <a:bodyPr/>
          <a:lstStyle/>
          <a:p>
            <a:fld id="{96553EF8-D9D0-4162-9700-4165C18B46CA}" type="slidenum">
              <a:t>‹#›</a:t>
            </a:fld>
            <a:endParaRPr/>
          </a:p>
        </p:txBody>
      </p:sp>
    </p:spTree>
    <p:extLst>
      <p:ext uri="{BB962C8B-B14F-4D97-AF65-F5344CB8AC3E}">
        <p14:creationId xmlns:p14="http://schemas.microsoft.com/office/powerpoint/2010/main" val="426870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Blank">
  <p:cSld name="4_Blank">
    <p:bg>
      <p:bgPr>
        <a:solidFill>
          <a:schemeClr val="lt1"/>
        </a:solidFill>
        <a:effectLst/>
      </p:bgPr>
    </p:bg>
    <p:spTree>
      <p:nvGrpSpPr>
        <p:cNvPr id="1" name="Shape 73"/>
        <p:cNvGrpSpPr/>
        <p:nvPr/>
      </p:nvGrpSpPr>
      <p:grpSpPr>
        <a:xfrm>
          <a:off x="0" y="0"/>
          <a:ext cx="0" cy="0"/>
          <a:chOff x="0" y="0"/>
          <a:chExt cx="0" cy="0"/>
        </a:xfrm>
      </p:grpSpPr>
      <p:sp>
        <p:nvSpPr>
          <p:cNvPr id="74" name="Google Shape;74;p55"/>
          <p:cNvSpPr txBox="1">
            <a:spLocks noGrp="1"/>
          </p:cNvSpPr>
          <p:nvPr>
            <p:ph type="title"/>
          </p:nvPr>
        </p:nvSpPr>
        <p:spPr>
          <a:xfrm>
            <a:off x="31" y="0"/>
            <a:ext cx="12188825" cy="914400"/>
          </a:xfrm>
          <a:prstGeom prst="rect">
            <a:avLst/>
          </a:prstGeom>
          <a:solidFill>
            <a:srgbClr val="00395A"/>
          </a:solidFill>
          <a:ln>
            <a:noFill/>
          </a:ln>
          <a:effectLst>
            <a:outerShdw blurRad="50800" dist="38100" dir="2700000" algn="tl" rotWithShape="0">
              <a:srgbClr val="000000">
                <a:alpha val="40784"/>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55"/>
          <p:cNvSpPr txBox="1">
            <a:spLocks noGrp="1"/>
          </p:cNvSpPr>
          <p:nvPr>
            <p:ph type="sldNum" idx="12"/>
          </p:nvPr>
        </p:nvSpPr>
        <p:spPr>
          <a:xfrm>
            <a:off x="11655595" y="6477001"/>
            <a:ext cx="533261" cy="381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44546A"/>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44546A"/>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44546A"/>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44546A"/>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44546A"/>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44546A"/>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44546A"/>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44546A"/>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44546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76"/>
        <p:cNvGrpSpPr/>
        <p:nvPr/>
      </p:nvGrpSpPr>
      <p:grpSpPr>
        <a:xfrm>
          <a:off x="0" y="0"/>
          <a:ext cx="0" cy="0"/>
          <a:chOff x="0" y="0"/>
          <a:chExt cx="0" cy="0"/>
        </a:xfrm>
      </p:grpSpPr>
      <p:pic>
        <p:nvPicPr>
          <p:cNvPr id="77" name="Google Shape;77;p56"/>
          <p:cNvPicPr preferRelativeResize="0"/>
          <p:nvPr/>
        </p:nvPicPr>
        <p:blipFill rotWithShape="1">
          <a:blip r:embed="rId2">
            <a:alphaModFix/>
          </a:blip>
          <a:srcRect/>
          <a:stretch/>
        </p:blipFill>
        <p:spPr>
          <a:xfrm>
            <a:off x="44" y="6143743"/>
            <a:ext cx="12188825" cy="714260"/>
          </a:xfrm>
          <a:prstGeom prst="rect">
            <a:avLst/>
          </a:prstGeom>
          <a:noFill/>
          <a:ln>
            <a:noFill/>
          </a:ln>
        </p:spPr>
      </p:pic>
      <p:sp>
        <p:nvSpPr>
          <p:cNvPr id="78" name="Google Shape;78;p56"/>
          <p:cNvSpPr txBox="1">
            <a:spLocks noGrp="1"/>
          </p:cNvSpPr>
          <p:nvPr>
            <p:ph type="body" idx="1"/>
          </p:nvPr>
        </p:nvSpPr>
        <p:spPr>
          <a:xfrm>
            <a:off x="473441" y="1284294"/>
            <a:ext cx="11242015" cy="4504507"/>
          </a:xfrm>
          <a:prstGeom prst="rect">
            <a:avLst/>
          </a:prstGeom>
          <a:noFill/>
          <a:ln>
            <a:noFill/>
          </a:ln>
        </p:spPr>
        <p:txBody>
          <a:bodyPr spcFirstLastPara="1" wrap="square" lIns="91375" tIns="45675" rIns="91375" bIns="45675" anchor="t" anchorCtr="0">
            <a:normAutofit/>
          </a:bodyPr>
          <a:lstStyle>
            <a:lvl1pPr marL="457200" lvl="0" indent="-381000" algn="l">
              <a:lnSpc>
                <a:spcPct val="100000"/>
              </a:lnSpc>
              <a:spcBef>
                <a:spcPts val="480"/>
              </a:spcBef>
              <a:spcAft>
                <a:spcPts val="0"/>
              </a:spcAft>
              <a:buClr>
                <a:schemeClr val="dk2"/>
              </a:buClr>
              <a:buSzPts val="2400"/>
              <a:buChar char="•"/>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9" name="Google Shape;79;p56"/>
          <p:cNvPicPr preferRelativeResize="0"/>
          <p:nvPr/>
        </p:nvPicPr>
        <p:blipFill rotWithShape="1">
          <a:blip r:embed="rId3">
            <a:alphaModFix/>
          </a:blip>
          <a:srcRect/>
          <a:stretch/>
        </p:blipFill>
        <p:spPr>
          <a:xfrm>
            <a:off x="44" y="8"/>
            <a:ext cx="12188825" cy="952883"/>
          </a:xfrm>
          <a:prstGeom prst="rect">
            <a:avLst/>
          </a:prstGeom>
          <a:noFill/>
          <a:ln>
            <a:noFill/>
          </a:ln>
        </p:spPr>
      </p:pic>
      <p:sp>
        <p:nvSpPr>
          <p:cNvPr id="80" name="Google Shape;80;p56"/>
          <p:cNvSpPr txBox="1">
            <a:spLocks noGrp="1"/>
          </p:cNvSpPr>
          <p:nvPr>
            <p:ph type="body" idx="2"/>
          </p:nvPr>
        </p:nvSpPr>
        <p:spPr>
          <a:xfrm>
            <a:off x="447234" y="196623"/>
            <a:ext cx="11300855" cy="543605"/>
          </a:xfrm>
          <a:prstGeom prst="rect">
            <a:avLst/>
          </a:prstGeom>
          <a:noFill/>
          <a:ln>
            <a:noFill/>
          </a:ln>
        </p:spPr>
        <p:txBody>
          <a:bodyPr spcFirstLastPara="1" wrap="square" lIns="91375" tIns="45675" rIns="91375" bIns="45675" anchor="t" anchorCtr="0">
            <a:noAutofit/>
          </a:bodyPr>
          <a:lstStyle>
            <a:lvl1pPr marL="457200" lvl="0" indent="-406400" algn="l">
              <a:lnSpc>
                <a:spcPct val="100000"/>
              </a:lnSpc>
              <a:spcBef>
                <a:spcPts val="560"/>
              </a:spcBef>
              <a:spcAft>
                <a:spcPts val="0"/>
              </a:spcAft>
              <a:buClr>
                <a:schemeClr val="lt1"/>
              </a:buClr>
              <a:buSzPts val="2800"/>
              <a:buChar char="•"/>
              <a:defRPr sz="2800" b="1">
                <a:solidFill>
                  <a:schemeClr val="lt1"/>
                </a:solidFill>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56"/>
          <p:cNvSpPr txBox="1">
            <a:spLocks noGrp="1"/>
          </p:cNvSpPr>
          <p:nvPr>
            <p:ph type="sldNum" idx="12"/>
          </p:nvPr>
        </p:nvSpPr>
        <p:spPr>
          <a:xfrm>
            <a:off x="11509830" y="6486341"/>
            <a:ext cx="679039" cy="365125"/>
          </a:xfrm>
          <a:prstGeom prst="rect">
            <a:avLst/>
          </a:prstGeom>
          <a:noFill/>
          <a:ln>
            <a:noFill/>
          </a:ln>
        </p:spPr>
        <p:txBody>
          <a:bodyPr spcFirstLastPara="1" wrap="square" lIns="91375" tIns="45675" rIns="91375" bIns="45675" anchor="ctr" anchorCtr="0">
            <a:noAutofit/>
          </a:bodyPr>
          <a:lstStyle>
            <a:lvl1pPr marL="0" marR="0" lvl="0"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82" name="Google Shape;82;p56"/>
          <p:cNvCxnSpPr/>
          <p:nvPr/>
        </p:nvCxnSpPr>
        <p:spPr>
          <a:xfrm>
            <a:off x="44" y="6143740"/>
            <a:ext cx="12188825"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5294"/>
              </a:srgbClr>
            </a:outerShdw>
          </a:effectLst>
        </p:spPr>
      </p:cxnSp>
      <p:grpSp>
        <p:nvGrpSpPr>
          <p:cNvPr id="83" name="Google Shape;83;p56"/>
          <p:cNvGrpSpPr/>
          <p:nvPr/>
        </p:nvGrpSpPr>
        <p:grpSpPr>
          <a:xfrm>
            <a:off x="1767662" y="6230825"/>
            <a:ext cx="8392421" cy="548640"/>
            <a:chOff x="1898697" y="6230825"/>
            <a:chExt cx="8394606" cy="548640"/>
          </a:xfrm>
        </p:grpSpPr>
        <p:pic>
          <p:nvPicPr>
            <p:cNvPr id="84" name="Google Shape;84;p56"/>
            <p:cNvPicPr preferRelativeResize="0"/>
            <p:nvPr/>
          </p:nvPicPr>
          <p:blipFill rotWithShape="1">
            <a:blip r:embed="rId4">
              <a:alphaModFix/>
            </a:blip>
            <a:srcRect/>
            <a:stretch/>
          </p:blipFill>
          <p:spPr>
            <a:xfrm>
              <a:off x="8275589" y="6325373"/>
              <a:ext cx="2017714" cy="340169"/>
            </a:xfrm>
            <a:prstGeom prst="rect">
              <a:avLst/>
            </a:prstGeom>
            <a:noFill/>
            <a:ln>
              <a:noFill/>
            </a:ln>
          </p:spPr>
        </p:pic>
        <p:pic>
          <p:nvPicPr>
            <p:cNvPr id="85" name="Google Shape;85;p56"/>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86" name="Google Shape;86;p56"/>
            <p:cNvPicPr preferRelativeResize="0"/>
            <p:nvPr/>
          </p:nvPicPr>
          <p:blipFill rotWithShape="1">
            <a:blip r:embed="rId6">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white background &amp; footer">
  <p:cSld name="1_Text slide white background &amp; footer">
    <p:bg>
      <p:bgPr>
        <a:solidFill>
          <a:schemeClr val="lt1"/>
        </a:solidFill>
        <a:effectLst/>
      </p:bgPr>
    </p:bg>
    <p:spTree>
      <p:nvGrpSpPr>
        <p:cNvPr id="1" name="Shape 87"/>
        <p:cNvGrpSpPr/>
        <p:nvPr/>
      </p:nvGrpSpPr>
      <p:grpSpPr>
        <a:xfrm>
          <a:off x="0" y="0"/>
          <a:ext cx="0" cy="0"/>
          <a:chOff x="0" y="0"/>
          <a:chExt cx="0" cy="0"/>
        </a:xfrm>
      </p:grpSpPr>
      <p:pic>
        <p:nvPicPr>
          <p:cNvPr id="88" name="Google Shape;88;p57"/>
          <p:cNvPicPr preferRelativeResize="0"/>
          <p:nvPr/>
        </p:nvPicPr>
        <p:blipFill rotWithShape="1">
          <a:blip r:embed="rId2">
            <a:alphaModFix/>
          </a:blip>
          <a:srcRect/>
          <a:stretch/>
        </p:blipFill>
        <p:spPr>
          <a:xfrm>
            <a:off x="44" y="8"/>
            <a:ext cx="12188825" cy="952883"/>
          </a:xfrm>
          <a:prstGeom prst="rect">
            <a:avLst/>
          </a:prstGeom>
          <a:noFill/>
          <a:ln>
            <a:noFill/>
          </a:ln>
        </p:spPr>
      </p:pic>
      <p:sp>
        <p:nvSpPr>
          <p:cNvPr id="89" name="Google Shape;89;p57"/>
          <p:cNvSpPr txBox="1">
            <a:spLocks noGrp="1"/>
          </p:cNvSpPr>
          <p:nvPr>
            <p:ph type="sldNum" idx="12"/>
          </p:nvPr>
        </p:nvSpPr>
        <p:spPr>
          <a:xfrm>
            <a:off x="11509830" y="6486341"/>
            <a:ext cx="679039" cy="365125"/>
          </a:xfrm>
          <a:prstGeom prst="rect">
            <a:avLst/>
          </a:prstGeom>
          <a:noFill/>
          <a:ln>
            <a:noFill/>
          </a:ln>
        </p:spPr>
        <p:txBody>
          <a:bodyPr spcFirstLastPara="1" wrap="square" lIns="91375" tIns="45675" rIns="91375" bIns="45675" anchor="ctr" anchorCtr="0">
            <a:noAutofit/>
          </a:bodyPr>
          <a:lstStyle>
            <a:lvl1pPr marL="0" marR="0" lvl="0" indent="0" algn="r">
              <a:lnSpc>
                <a:spcPct val="100000"/>
              </a:lnSpc>
              <a:spcBef>
                <a:spcPts val="0"/>
              </a:spcBef>
              <a:spcAft>
                <a:spcPts val="0"/>
              </a:spcAft>
              <a:buClr>
                <a:srgbClr val="FFFFFF"/>
              </a:buClr>
              <a:buSzPts val="800"/>
              <a:buFont typeface="Times New Roman"/>
              <a:buNone/>
              <a:defRPr sz="11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800"/>
              <a:buFont typeface="Times New Roman"/>
              <a:buNone/>
              <a:defRPr sz="11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800"/>
              <a:buFont typeface="Times New Roman"/>
              <a:buNone/>
              <a:defRPr sz="11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800"/>
              <a:buFont typeface="Times New Roman"/>
              <a:buNone/>
              <a:defRPr sz="11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800"/>
              <a:buFont typeface="Times New Roman"/>
              <a:buNone/>
              <a:defRPr sz="11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800"/>
              <a:buFont typeface="Times New Roman"/>
              <a:buNone/>
              <a:defRPr sz="11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800"/>
              <a:buFont typeface="Times New Roman"/>
              <a:buNone/>
              <a:defRPr sz="11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800"/>
              <a:buFont typeface="Times New Roman"/>
              <a:buNone/>
              <a:defRPr sz="11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800"/>
              <a:buFont typeface="Times New Roman"/>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ext slide white background &amp; footer">
  <p:cSld name="1_Text slide white background &amp; footer 2">
    <p:bg>
      <p:bgPr>
        <a:solidFill>
          <a:schemeClr val="lt1"/>
        </a:solidFill>
        <a:effectLst/>
      </p:bgPr>
    </p:bg>
    <p:spTree>
      <p:nvGrpSpPr>
        <p:cNvPr id="1" name="Shape 90"/>
        <p:cNvGrpSpPr/>
        <p:nvPr/>
      </p:nvGrpSpPr>
      <p:grpSpPr>
        <a:xfrm>
          <a:off x="0" y="0"/>
          <a:ext cx="0" cy="0"/>
          <a:chOff x="0" y="0"/>
          <a:chExt cx="0" cy="0"/>
        </a:xfrm>
      </p:grpSpPr>
      <p:sp>
        <p:nvSpPr>
          <p:cNvPr id="91" name="Google Shape;91;p58"/>
          <p:cNvSpPr txBox="1">
            <a:spLocks noGrp="1"/>
          </p:cNvSpPr>
          <p:nvPr>
            <p:ph type="body" idx="1"/>
          </p:nvPr>
        </p:nvSpPr>
        <p:spPr>
          <a:xfrm>
            <a:off x="473437" y="1284289"/>
            <a:ext cx="11242015" cy="450450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2"/>
              </a:buClr>
              <a:buSzPts val="1800"/>
              <a:buChar char="•"/>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92" name="Google Shape;92;p58"/>
          <p:cNvPicPr preferRelativeResize="0"/>
          <p:nvPr/>
        </p:nvPicPr>
        <p:blipFill rotWithShape="1">
          <a:blip r:embed="rId2">
            <a:alphaModFix/>
          </a:blip>
          <a:srcRect/>
          <a:stretch/>
        </p:blipFill>
        <p:spPr>
          <a:xfrm>
            <a:off x="31" y="0"/>
            <a:ext cx="12188825" cy="952882"/>
          </a:xfrm>
          <a:prstGeom prst="rect">
            <a:avLst/>
          </a:prstGeom>
          <a:noFill/>
          <a:ln>
            <a:noFill/>
          </a:ln>
        </p:spPr>
      </p:pic>
      <p:sp>
        <p:nvSpPr>
          <p:cNvPr id="93" name="Google Shape;93;p58"/>
          <p:cNvSpPr txBox="1">
            <a:spLocks noGrp="1"/>
          </p:cNvSpPr>
          <p:nvPr>
            <p:ph type="body" idx="2"/>
          </p:nvPr>
        </p:nvSpPr>
        <p:spPr>
          <a:xfrm>
            <a:off x="1817246" y="196623"/>
            <a:ext cx="8554397" cy="54360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4" name="Google Shape;94;p58"/>
          <p:cNvSpPr txBox="1">
            <a:spLocks noGrp="1"/>
          </p:cNvSpPr>
          <p:nvPr>
            <p:ph type="sldNum" idx="12"/>
          </p:nvPr>
        </p:nvSpPr>
        <p:spPr>
          <a:xfrm>
            <a:off x="11509817" y="6486312"/>
            <a:ext cx="6790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image" Target="../media/image10.png"/><Relationship Id="rId12"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11" Type="http://schemas.openxmlformats.org/officeDocument/2006/relationships/image" Target="../media/image13.png"/><Relationship Id="rId5" Type="http://schemas.openxmlformats.org/officeDocument/2006/relationships/theme" Target="../theme/theme2.xml"/><Relationship Id="rId10" Type="http://schemas.openxmlformats.org/officeDocument/2006/relationships/image" Target="../media/image12.png"/><Relationship Id="rId4" Type="http://schemas.openxmlformats.org/officeDocument/2006/relationships/slideLayout" Target="../slideLayouts/slideLayout15.xml"/><Relationship Id="rId9" Type="http://schemas.openxmlformats.org/officeDocument/2006/relationships/image" Target="../media/image11.tif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6.png"/><Relationship Id="rId2" Type="http://schemas.openxmlformats.org/officeDocument/2006/relationships/slideLayout" Target="../slideLayouts/slideLayout17.xml"/><Relationship Id="rId16" Type="http://schemas.openxmlformats.org/officeDocument/2006/relationships/image" Target="../media/image15.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5.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31" y="0"/>
            <a:ext cx="12188825" cy="914400"/>
          </a:xfrm>
          <a:prstGeom prst="rect">
            <a:avLst/>
          </a:prstGeom>
          <a:solidFill>
            <a:srgbClr val="00395A"/>
          </a:solidFill>
          <a:ln>
            <a:noFill/>
          </a:ln>
          <a:effectLst>
            <a:outerShdw blurRad="50800" dist="38100" dir="2700000" algn="tl" rotWithShape="0">
              <a:srgbClr val="000000">
                <a:alpha val="40784"/>
              </a:srgbClr>
            </a:outerShdw>
          </a:effectLst>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9"/>
          <p:cNvSpPr txBox="1">
            <a:spLocks noGrp="1"/>
          </p:cNvSpPr>
          <p:nvPr>
            <p:ph type="body" idx="1"/>
          </p:nvPr>
        </p:nvSpPr>
        <p:spPr>
          <a:xfrm>
            <a:off x="596401" y="1600206"/>
            <a:ext cx="10976402" cy="452596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lnSpc>
                <a:spcPct val="100000"/>
              </a:lnSpc>
              <a:spcBef>
                <a:spcPts val="400"/>
              </a:spcBef>
              <a:spcAft>
                <a:spcPts val="0"/>
              </a:spcAft>
              <a:buClr>
                <a:srgbClr val="1F497D"/>
              </a:buClr>
              <a:buSzPts val="2000"/>
              <a:buFont typeface="Courier New"/>
              <a:buChar char="o"/>
              <a:defRPr sz="2000" b="0" i="0" u="none" strike="noStrike" cap="none">
                <a:solidFill>
                  <a:srgbClr val="1F497D"/>
                </a:solidFill>
                <a:latin typeface="Arial"/>
                <a:ea typeface="Arial"/>
                <a:cs typeface="Arial"/>
                <a:sym typeface="Arial"/>
              </a:defRPr>
            </a:lvl2pPr>
            <a:lvl3pPr marL="1371600" marR="0" lvl="2"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3pPr>
            <a:lvl4pPr marL="1828800" marR="0" lvl="3"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4pPr>
            <a:lvl5pPr marL="2286000" marR="0" lvl="4"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12" name="Google Shape;12;p39"/>
          <p:cNvGrpSpPr/>
          <p:nvPr/>
        </p:nvGrpSpPr>
        <p:grpSpPr>
          <a:xfrm>
            <a:off x="-211541" y="-142629"/>
            <a:ext cx="12593375" cy="7137992"/>
            <a:chOff x="-158720" y="-142629"/>
            <a:chExt cx="9447491" cy="7137992"/>
          </a:xfrm>
        </p:grpSpPr>
        <p:grpSp>
          <p:nvGrpSpPr>
            <p:cNvPr id="13" name="Google Shape;13;p39"/>
            <p:cNvGrpSpPr/>
            <p:nvPr/>
          </p:nvGrpSpPr>
          <p:grpSpPr>
            <a:xfrm>
              <a:off x="467806" y="6873248"/>
              <a:ext cx="8217866" cy="122115"/>
              <a:chOff x="467806" y="6873248"/>
              <a:chExt cx="8217866" cy="122115"/>
            </a:xfrm>
          </p:grpSpPr>
          <p:cxnSp>
            <p:nvCxnSpPr>
              <p:cNvPr id="14" name="Google Shape;14;p39"/>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5" name="Google Shape;15;p39"/>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16" name="Google Shape;16;p39"/>
              <p:cNvGrpSpPr/>
              <p:nvPr/>
            </p:nvGrpSpPr>
            <p:grpSpPr>
              <a:xfrm>
                <a:off x="5715000" y="6873248"/>
                <a:ext cx="457200" cy="122115"/>
                <a:chOff x="5715000" y="6873248"/>
                <a:chExt cx="457200" cy="122115"/>
              </a:xfrm>
            </p:grpSpPr>
            <p:cxnSp>
              <p:nvCxnSpPr>
                <p:cNvPr id="17" name="Google Shape;17;p39"/>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8" name="Google Shape;18;p39"/>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19" name="Google Shape;19;p39"/>
              <p:cNvGrpSpPr/>
              <p:nvPr/>
            </p:nvGrpSpPr>
            <p:grpSpPr>
              <a:xfrm>
                <a:off x="2971800" y="6873248"/>
                <a:ext cx="457200" cy="122115"/>
                <a:chOff x="5715000" y="6873248"/>
                <a:chExt cx="457200" cy="122115"/>
              </a:xfrm>
            </p:grpSpPr>
            <p:cxnSp>
              <p:nvCxnSpPr>
                <p:cNvPr id="20" name="Google Shape;20;p39"/>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21" name="Google Shape;21;p39"/>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22" name="Google Shape;22;p39"/>
            <p:cNvGrpSpPr/>
            <p:nvPr/>
          </p:nvGrpSpPr>
          <p:grpSpPr>
            <a:xfrm>
              <a:off x="467806" y="-142629"/>
              <a:ext cx="8217866" cy="122115"/>
              <a:chOff x="467806" y="6873248"/>
              <a:chExt cx="8217866" cy="122115"/>
            </a:xfrm>
          </p:grpSpPr>
          <p:cxnSp>
            <p:nvCxnSpPr>
              <p:cNvPr id="23" name="Google Shape;23;p39"/>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24" name="Google Shape;24;p39"/>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25" name="Google Shape;25;p39"/>
              <p:cNvGrpSpPr/>
              <p:nvPr/>
            </p:nvGrpSpPr>
            <p:grpSpPr>
              <a:xfrm>
                <a:off x="5715000" y="6873248"/>
                <a:ext cx="457200" cy="122115"/>
                <a:chOff x="5715000" y="6873248"/>
                <a:chExt cx="457200" cy="122115"/>
              </a:xfrm>
            </p:grpSpPr>
            <p:cxnSp>
              <p:nvCxnSpPr>
                <p:cNvPr id="26" name="Google Shape;26;p39"/>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27" name="Google Shape;27;p39"/>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28" name="Google Shape;28;p39"/>
              <p:cNvGrpSpPr/>
              <p:nvPr/>
            </p:nvGrpSpPr>
            <p:grpSpPr>
              <a:xfrm>
                <a:off x="2971800" y="6873248"/>
                <a:ext cx="457200" cy="122115"/>
                <a:chOff x="5715000" y="6873248"/>
                <a:chExt cx="457200" cy="122115"/>
              </a:xfrm>
            </p:grpSpPr>
            <p:cxnSp>
              <p:nvCxnSpPr>
                <p:cNvPr id="29" name="Google Shape;29;p39"/>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0" name="Google Shape;30;p39"/>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31" name="Google Shape;31;p39"/>
            <p:cNvGrpSpPr/>
            <p:nvPr/>
          </p:nvGrpSpPr>
          <p:grpSpPr>
            <a:xfrm>
              <a:off x="-158720" y="1082007"/>
              <a:ext cx="122113" cy="5151249"/>
              <a:chOff x="-158720" y="1082008"/>
              <a:chExt cx="122113" cy="5151249"/>
            </a:xfrm>
          </p:grpSpPr>
          <p:cxnSp>
            <p:nvCxnSpPr>
              <p:cNvPr id="32" name="Google Shape;32;p39"/>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33" name="Google Shape;33;p39"/>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34" name="Google Shape;34;p39"/>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35" name="Google Shape;35;p39"/>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36" name="Google Shape;36;p39"/>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37" name="Google Shape;37;p39"/>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38" name="Google Shape;38;p39"/>
            <p:cNvGrpSpPr/>
            <p:nvPr/>
          </p:nvGrpSpPr>
          <p:grpSpPr>
            <a:xfrm>
              <a:off x="9166659" y="1082007"/>
              <a:ext cx="122112" cy="5151249"/>
              <a:chOff x="-158720" y="1082008"/>
              <a:chExt cx="122113" cy="5151249"/>
            </a:xfrm>
          </p:grpSpPr>
          <p:cxnSp>
            <p:nvCxnSpPr>
              <p:cNvPr id="39" name="Google Shape;39;p39"/>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40" name="Google Shape;40;p39"/>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41" name="Google Shape;41;p39"/>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42" name="Google Shape;42;p39"/>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43" name="Google Shape;43;p39"/>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44" name="Google Shape;44;p39"/>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pic>
        <p:nvPicPr>
          <p:cNvPr id="45" name="Google Shape;45;p39" descr="RGB_White-Seal_White-Mark_SC_Horizontal.png"/>
          <p:cNvPicPr preferRelativeResize="0"/>
          <p:nvPr/>
        </p:nvPicPr>
        <p:blipFill rotWithShape="1">
          <a:blip r:embed="rId13">
            <a:alphaModFix/>
          </a:blip>
          <a:srcRect/>
          <a:stretch/>
        </p:blipFill>
        <p:spPr>
          <a:xfrm>
            <a:off x="8227488" y="6356996"/>
            <a:ext cx="2285405" cy="383721"/>
          </a:xfrm>
          <a:prstGeom prst="rect">
            <a:avLst/>
          </a:prstGeom>
          <a:noFill/>
          <a:ln>
            <a:noFill/>
          </a:ln>
        </p:spPr>
      </p:pic>
      <p:sp>
        <p:nvSpPr>
          <p:cNvPr id="46" name="Google Shape;46;p39"/>
          <p:cNvSpPr txBox="1">
            <a:spLocks noGrp="1"/>
          </p:cNvSpPr>
          <p:nvPr>
            <p:ph type="sldNum" idx="12"/>
          </p:nvPr>
        </p:nvSpPr>
        <p:spPr>
          <a:xfrm>
            <a:off x="11509817" y="6486312"/>
            <a:ext cx="6790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Google Shape;89;p14">
            <a:extLst>
              <a:ext uri="{FF2B5EF4-FFF2-40B4-BE49-F238E27FC236}">
                <a16:creationId xmlns:a16="http://schemas.microsoft.com/office/drawing/2014/main" id="{AEAEB06C-DBE9-EAB7-80D0-6461054BB5DE}"/>
              </a:ext>
            </a:extLst>
          </p:cNvPr>
          <p:cNvPicPr preferRelativeResize="0"/>
          <p:nvPr userDrawn="1"/>
        </p:nvPicPr>
        <p:blipFill rotWithShape="1">
          <a:blip r:embed="rId6">
            <a:alphaModFix/>
          </a:blip>
          <a:srcRect/>
          <a:stretch/>
        </p:blipFill>
        <p:spPr>
          <a:xfrm>
            <a:off x="2" y="12580"/>
            <a:ext cx="12219018" cy="6860659"/>
          </a:xfrm>
          <a:prstGeom prst="rect">
            <a:avLst/>
          </a:prstGeom>
          <a:noFill/>
          <a:ln>
            <a:noFill/>
          </a:ln>
        </p:spPr>
      </p:pic>
      <p:sp>
        <p:nvSpPr>
          <p:cNvPr id="2" name="Title Placeholder 1"/>
          <p:cNvSpPr>
            <a:spLocks noGrp="1"/>
          </p:cNvSpPr>
          <p:nvPr>
            <p:ph type="title"/>
          </p:nvPr>
        </p:nvSpPr>
        <p:spPr>
          <a:xfrm>
            <a:off x="0" y="0"/>
            <a:ext cx="12188825" cy="914400"/>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6401" y="1600202"/>
            <a:ext cx="10976402"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11572" y="-142629"/>
            <a:ext cx="1259337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2" name="Rectangle 51"/>
          <p:cNvSpPr/>
          <p:nvPr userDrawn="1"/>
        </p:nvSpPr>
        <p:spPr>
          <a:xfrm>
            <a:off x="0" y="6239580"/>
            <a:ext cx="12188825" cy="618420"/>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91392" tIns="45697" rIns="91392" bIns="45697" anchor="ctr"/>
          <a:lstStyle/>
          <a:p>
            <a:pPr algn="ctr" defTabSz="456945" fontAlgn="auto">
              <a:spcBef>
                <a:spcPts val="0"/>
              </a:spcBef>
              <a:spcAft>
                <a:spcPts val="0"/>
              </a:spcAft>
              <a:buClrTx/>
              <a:buSzTx/>
              <a:buFontTx/>
              <a:buNone/>
              <a:defRPr/>
            </a:pPr>
            <a:endParaRPr lang="en-US" sz="1400" dirty="0">
              <a:solidFill>
                <a:srgbClr val="FFFFFF"/>
              </a:solidFill>
              <a:latin typeface="Arial" charset="0"/>
              <a:ea typeface="ＭＳ Ｐゴシック" charset="0"/>
              <a:cs typeface="ＭＳ Ｐゴシック" charset="0"/>
            </a:endParaRPr>
          </a:p>
          <a:p>
            <a:pPr algn="ctr" defTabSz="456945" fontAlgn="auto">
              <a:spcBef>
                <a:spcPts val="0"/>
              </a:spcBef>
              <a:spcAft>
                <a:spcPts val="0"/>
              </a:spcAft>
              <a:buClrTx/>
              <a:buSzTx/>
              <a:buFontTx/>
              <a:buNone/>
              <a:defRPr/>
            </a:pPr>
            <a:endParaRPr lang="en-US" sz="1400" dirty="0">
              <a:solidFill>
                <a:srgbClr val="FFFFFF"/>
              </a:solidFill>
              <a:latin typeface="Arial" charset="0"/>
              <a:ea typeface="ＭＳ Ｐゴシック" charset="0"/>
              <a:cs typeface="ＭＳ Ｐゴシック" charset="0"/>
            </a:endParaRPr>
          </a:p>
        </p:txBody>
      </p:sp>
      <p:pic>
        <p:nvPicPr>
          <p:cNvPr id="48" name="Picture 1" descr="ATAP_footer_orange_reversed_.png">
            <a:extLst>
              <a:ext uri="{FF2B5EF4-FFF2-40B4-BE49-F238E27FC236}">
                <a16:creationId xmlns:a16="http://schemas.microsoft.com/office/drawing/2014/main" id="{B25632D3-80F0-F14A-A261-FE9A67B8350E}"/>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952417" y="6403829"/>
            <a:ext cx="2627907" cy="392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49" descr="RGB_White-Seal_White-Mark_SC_Horizontal.png">
            <a:extLst>
              <a:ext uri="{FF2B5EF4-FFF2-40B4-BE49-F238E27FC236}">
                <a16:creationId xmlns:a16="http://schemas.microsoft.com/office/drawing/2014/main" id="{D0FC1251-9BFE-214D-9A96-658D94CF131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982003" y="6385233"/>
            <a:ext cx="2285405" cy="383721"/>
          </a:xfrm>
          <a:prstGeom prst="rect">
            <a:avLst/>
          </a:prstGeom>
        </p:spPr>
      </p:pic>
      <p:sp>
        <p:nvSpPr>
          <p:cNvPr id="51" name="Slide Number Placeholder 5">
            <a:extLst>
              <a:ext uri="{FF2B5EF4-FFF2-40B4-BE49-F238E27FC236}">
                <a16:creationId xmlns:a16="http://schemas.microsoft.com/office/drawing/2014/main" id="{DB98448C-F9A5-154C-B2C0-08CFA44F2FC5}"/>
              </a:ext>
            </a:extLst>
          </p:cNvPr>
          <p:cNvSpPr>
            <a:spLocks noGrp="1"/>
          </p:cNvSpPr>
          <p:nvPr>
            <p:ph type="sldNum" sz="quarter" idx="4"/>
          </p:nvPr>
        </p:nvSpPr>
        <p:spPr>
          <a:xfrm>
            <a:off x="11421746" y="6403829"/>
            <a:ext cx="679039"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a:buClrTx/>
            </a:pPr>
            <a:fld id="{D260E43B-7F43-FA45-AAB7-E054FD6CC4E3}" type="slidenum">
              <a:rPr lang="en-US" smtClean="0">
                <a:solidFill>
                  <a:prstClr val="white"/>
                </a:solidFill>
              </a:rPr>
              <a:pPr>
                <a:buClrTx/>
              </a:pPr>
              <a:t>‹#›</a:t>
            </a:fld>
            <a:endParaRPr lang="en-US" dirty="0">
              <a:solidFill>
                <a:prstClr val="white"/>
              </a:solidFill>
            </a:endParaRPr>
          </a:p>
        </p:txBody>
      </p:sp>
      <p:pic>
        <p:nvPicPr>
          <p:cNvPr id="6" name="Picture 5">
            <a:extLst>
              <a:ext uri="{FF2B5EF4-FFF2-40B4-BE49-F238E27FC236}">
                <a16:creationId xmlns:a16="http://schemas.microsoft.com/office/drawing/2014/main" id="{1A240704-CB09-4C45-B842-505336A7681B}"/>
              </a:ext>
            </a:extLst>
          </p:cNvPr>
          <p:cNvPicPr>
            <a:picLocks noChangeAspect="1"/>
          </p:cNvPicPr>
          <p:nvPr userDrawn="1"/>
        </p:nvPicPr>
        <p:blipFill>
          <a:blip r:embed="rId9"/>
          <a:stretch>
            <a:fillRect/>
          </a:stretch>
        </p:blipFill>
        <p:spPr>
          <a:xfrm>
            <a:off x="30494" y="6248400"/>
            <a:ext cx="774841" cy="584682"/>
          </a:xfrm>
          <a:prstGeom prst="rect">
            <a:avLst/>
          </a:prstGeom>
        </p:spPr>
      </p:pic>
      <p:pic>
        <p:nvPicPr>
          <p:cNvPr id="5" name="Picture 4">
            <a:extLst>
              <a:ext uri="{FF2B5EF4-FFF2-40B4-BE49-F238E27FC236}">
                <a16:creationId xmlns:a16="http://schemas.microsoft.com/office/drawing/2014/main" id="{71270FF0-A8F1-8A93-57A4-A76593427849}"/>
              </a:ext>
            </a:extLst>
          </p:cNvPr>
          <p:cNvPicPr>
            <a:picLocks noChangeAspect="1"/>
          </p:cNvPicPr>
          <p:nvPr userDrawn="1"/>
        </p:nvPicPr>
        <p:blipFill>
          <a:blip r:embed="rId10"/>
          <a:stretch>
            <a:fillRect/>
          </a:stretch>
        </p:blipFill>
        <p:spPr>
          <a:xfrm>
            <a:off x="5549293" y="6327555"/>
            <a:ext cx="1238192" cy="461502"/>
          </a:xfrm>
          <a:prstGeom prst="rect">
            <a:avLst/>
          </a:prstGeom>
        </p:spPr>
      </p:pic>
      <p:pic>
        <p:nvPicPr>
          <p:cNvPr id="7" name="Google Shape;121;p1" descr="The Berkeley Lab Laser Accelerator logo">
            <a:extLst>
              <a:ext uri="{FF2B5EF4-FFF2-40B4-BE49-F238E27FC236}">
                <a16:creationId xmlns:a16="http://schemas.microsoft.com/office/drawing/2014/main" id="{2D894C86-130A-E2C2-EB71-918408E5C8D2}"/>
              </a:ext>
            </a:extLst>
          </p:cNvPr>
          <p:cNvPicPr preferRelativeResize="0"/>
          <p:nvPr userDrawn="1"/>
        </p:nvPicPr>
        <p:blipFill rotWithShape="1">
          <a:blip r:embed="rId11">
            <a:alphaModFix/>
          </a:blip>
          <a:srcRect/>
          <a:stretch/>
        </p:blipFill>
        <p:spPr>
          <a:xfrm>
            <a:off x="3740277" y="6468613"/>
            <a:ext cx="1661065" cy="263423"/>
          </a:xfrm>
          <a:prstGeom prst="rect">
            <a:avLst/>
          </a:prstGeom>
          <a:gradFill>
            <a:gsLst>
              <a:gs pos="0">
                <a:schemeClr val="dk1"/>
              </a:gs>
              <a:gs pos="100000">
                <a:srgbClr val="BABABA"/>
              </a:gs>
            </a:gsLst>
            <a:lin ang="16200000" scaled="0"/>
          </a:gradFill>
          <a:ln>
            <a:noFill/>
          </a:ln>
          <a:effectLst>
            <a:outerShdw blurRad="40000" dist="23000" dir="5400000" rotWithShape="0">
              <a:srgbClr val="000000">
                <a:alpha val="34509"/>
              </a:srgbClr>
            </a:outerShdw>
          </a:effectLst>
        </p:spPr>
      </p:pic>
      <p:pic>
        <p:nvPicPr>
          <p:cNvPr id="8" name="Picture 2" descr="Logo Resources | LaserNetUS">
            <a:extLst>
              <a:ext uri="{FF2B5EF4-FFF2-40B4-BE49-F238E27FC236}">
                <a16:creationId xmlns:a16="http://schemas.microsoft.com/office/drawing/2014/main" id="{4451352F-E787-7919-8BD1-D0AA26925A5A}"/>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436197" y="6327555"/>
            <a:ext cx="461382" cy="46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2994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hf hdr="0" ftr="0" dt="0"/>
  <p:txStyles>
    <p:titleStyle>
      <a:lvl1pPr algn="ctr" defTabSz="457063" rtl="0" eaLnBrk="1" latinLnBrk="0" hangingPunct="1">
        <a:spcBef>
          <a:spcPct val="0"/>
        </a:spcBef>
        <a:buNone/>
        <a:defRPr sz="2799" b="1" kern="1200">
          <a:solidFill>
            <a:schemeClr val="bg1"/>
          </a:solidFill>
          <a:latin typeface="Arial" panose="020B0604020202020204" pitchFamily="34" charset="0"/>
          <a:ea typeface="+mj-ea"/>
          <a:cs typeface="Arial" panose="020B0604020202020204" pitchFamily="34" charset="0"/>
        </a:defRPr>
      </a:lvl1pPr>
    </p:titleStyle>
    <p:bodyStyle>
      <a:lvl1pPr marL="342797" indent="-342797" algn="l" defTabSz="457063" rtl="0" eaLnBrk="1" latinLnBrk="0" hangingPunct="1">
        <a:spcBef>
          <a:spcPct val="20000"/>
        </a:spcBef>
        <a:buFont typeface="Arial"/>
        <a:buChar char="•"/>
        <a:defRPr sz="2399" kern="1200">
          <a:solidFill>
            <a:schemeClr val="tx2"/>
          </a:solidFill>
          <a:latin typeface="Arial" panose="020B0604020202020204" pitchFamily="34" charset="0"/>
          <a:ea typeface="+mn-ea"/>
          <a:cs typeface="Arial" panose="020B0604020202020204" pitchFamily="34" charset="0"/>
        </a:defRPr>
      </a:lvl1pPr>
      <a:lvl2pPr marL="742727" indent="-285664" algn="l" defTabSz="457063" rtl="0" eaLnBrk="1" latinLnBrk="0" hangingPunct="1">
        <a:spcBef>
          <a:spcPct val="20000"/>
        </a:spcBef>
        <a:buFont typeface="Courier New"/>
        <a:buChar char="o"/>
        <a:defRPr sz="1999" kern="1200">
          <a:solidFill>
            <a:srgbClr val="1F497D"/>
          </a:solidFill>
          <a:latin typeface="Arial" panose="020B0604020202020204" pitchFamily="34" charset="0"/>
          <a:ea typeface="+mn-ea"/>
          <a:cs typeface="Arial" panose="020B0604020202020204" pitchFamily="34" charset="0"/>
        </a:defRPr>
      </a:lvl2pPr>
      <a:lvl3pPr marL="1142657" indent="-228531" algn="l" defTabSz="457063" rtl="0" eaLnBrk="1" latinLnBrk="0" hangingPunct="1">
        <a:spcBef>
          <a:spcPct val="20000"/>
        </a:spcBef>
        <a:buFont typeface="Arial"/>
        <a:buChar char="•"/>
        <a:defRPr sz="1999" kern="1200">
          <a:solidFill>
            <a:srgbClr val="1F497D"/>
          </a:solidFill>
          <a:latin typeface="Arial" panose="020B0604020202020204" pitchFamily="34" charset="0"/>
          <a:ea typeface="+mn-ea"/>
          <a:cs typeface="Arial" panose="020B0604020202020204" pitchFamily="34" charset="0"/>
        </a:defRPr>
      </a:lvl3pPr>
      <a:lvl4pPr marL="1599720" indent="-228531" algn="l" defTabSz="457063" rtl="0" eaLnBrk="1" latinLnBrk="0" hangingPunct="1">
        <a:spcBef>
          <a:spcPct val="20000"/>
        </a:spcBef>
        <a:buFont typeface="Arial"/>
        <a:buChar char="–"/>
        <a:defRPr sz="1999" kern="1200">
          <a:solidFill>
            <a:srgbClr val="1F497D"/>
          </a:solidFill>
          <a:latin typeface="Arial" panose="020B0604020202020204" pitchFamily="34" charset="0"/>
          <a:ea typeface="+mn-ea"/>
          <a:cs typeface="Arial" panose="020B0604020202020204" pitchFamily="34" charset="0"/>
        </a:defRPr>
      </a:lvl4pPr>
      <a:lvl5pPr marL="2056783" indent="-228531" algn="l" defTabSz="457063" rtl="0" eaLnBrk="1" latinLnBrk="0" hangingPunct="1">
        <a:spcBef>
          <a:spcPct val="20000"/>
        </a:spcBef>
        <a:buFont typeface="Arial"/>
        <a:buChar char="»"/>
        <a:defRPr sz="1999" kern="1200">
          <a:solidFill>
            <a:srgbClr val="1F497D"/>
          </a:solidFill>
          <a:latin typeface="Arial" panose="020B0604020202020204" pitchFamily="34" charset="0"/>
          <a:ea typeface="+mn-ea"/>
          <a:cs typeface="Arial" panose="020B0604020202020204" pitchFamily="34" charset="0"/>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28" name="Group 9"/>
          <p:cNvGrpSpPr/>
          <p:nvPr/>
        </p:nvGrpSpPr>
        <p:grpSpPr>
          <a:xfrm>
            <a:off x="-210960" y="-142560"/>
            <a:ext cx="12592800" cy="7137720"/>
            <a:chOff x="-210960" y="-142560"/>
            <a:chExt cx="12592800" cy="7137720"/>
          </a:xfrm>
        </p:grpSpPr>
        <p:grpSp>
          <p:nvGrpSpPr>
            <p:cNvPr id="529" name="Group 10"/>
            <p:cNvGrpSpPr/>
            <p:nvPr/>
          </p:nvGrpSpPr>
          <p:grpSpPr>
            <a:xfrm>
              <a:off x="623520" y="6873120"/>
              <a:ext cx="10954800" cy="122040"/>
              <a:chOff x="623520" y="6873120"/>
              <a:chExt cx="10954800" cy="122040"/>
            </a:xfrm>
          </p:grpSpPr>
          <p:sp>
            <p:nvSpPr>
              <p:cNvPr id="530" name="Straight Connector 38"/>
              <p:cNvSpPr/>
              <p:nvPr/>
            </p:nvSpPr>
            <p:spPr>
              <a:xfrm>
                <a:off x="62352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31" name="Straight Connector 39"/>
              <p:cNvSpPr/>
              <p:nvPr/>
            </p:nvSpPr>
            <p:spPr>
              <a:xfrm>
                <a:off x="115779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nvGrpSpPr>
              <p:cNvPr id="532" name="Group 40"/>
              <p:cNvGrpSpPr/>
              <p:nvPr/>
            </p:nvGrpSpPr>
            <p:grpSpPr>
              <a:xfrm>
                <a:off x="7617960" y="6873120"/>
                <a:ext cx="609840" cy="122040"/>
                <a:chOff x="7617960" y="6873120"/>
                <a:chExt cx="609840" cy="122040"/>
              </a:xfrm>
            </p:grpSpPr>
            <p:sp>
              <p:nvSpPr>
                <p:cNvPr id="533" name="Straight Connector 44"/>
                <p:cNvSpPr/>
                <p:nvPr/>
              </p:nvSpPr>
              <p:spPr>
                <a:xfrm>
                  <a:off x="822744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34" name="Straight Connector 45"/>
                <p:cNvSpPr/>
                <p:nvPr/>
              </p:nvSpPr>
              <p:spPr>
                <a:xfrm>
                  <a:off x="76179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535" name="Group 41"/>
              <p:cNvGrpSpPr/>
              <p:nvPr/>
            </p:nvGrpSpPr>
            <p:grpSpPr>
              <a:xfrm>
                <a:off x="3961440" y="6873120"/>
                <a:ext cx="609480" cy="122040"/>
                <a:chOff x="3961440" y="6873120"/>
                <a:chExt cx="609480" cy="122040"/>
              </a:xfrm>
            </p:grpSpPr>
            <p:sp>
              <p:nvSpPr>
                <p:cNvPr id="536" name="Straight Connector 42"/>
                <p:cNvSpPr/>
                <p:nvPr/>
              </p:nvSpPr>
              <p:spPr>
                <a:xfrm>
                  <a:off x="45705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37" name="Straight Connector 43"/>
                <p:cNvSpPr/>
                <p:nvPr/>
              </p:nvSpPr>
              <p:spPr>
                <a:xfrm>
                  <a:off x="396144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grpSp>
          <p:nvGrpSpPr>
            <p:cNvPr id="538" name="Group 11"/>
            <p:cNvGrpSpPr/>
            <p:nvPr/>
          </p:nvGrpSpPr>
          <p:grpSpPr>
            <a:xfrm>
              <a:off x="623520" y="-142560"/>
              <a:ext cx="10954800" cy="122400"/>
              <a:chOff x="623520" y="-142560"/>
              <a:chExt cx="10954800" cy="122400"/>
            </a:xfrm>
          </p:grpSpPr>
          <p:sp>
            <p:nvSpPr>
              <p:cNvPr id="539" name="Straight Connector 30"/>
              <p:cNvSpPr/>
              <p:nvPr/>
            </p:nvSpPr>
            <p:spPr>
              <a:xfrm>
                <a:off x="62352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40" name="Straight Connector 31"/>
              <p:cNvSpPr/>
              <p:nvPr/>
            </p:nvSpPr>
            <p:spPr>
              <a:xfrm>
                <a:off x="115779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nvGrpSpPr>
              <p:cNvPr id="541" name="Group 32"/>
              <p:cNvGrpSpPr/>
              <p:nvPr/>
            </p:nvGrpSpPr>
            <p:grpSpPr>
              <a:xfrm>
                <a:off x="7617960" y="-142560"/>
                <a:ext cx="609840" cy="122400"/>
                <a:chOff x="7617960" y="-142560"/>
                <a:chExt cx="609840" cy="122400"/>
              </a:xfrm>
            </p:grpSpPr>
            <p:sp>
              <p:nvSpPr>
                <p:cNvPr id="542" name="Straight Connector 36"/>
                <p:cNvSpPr/>
                <p:nvPr/>
              </p:nvSpPr>
              <p:spPr>
                <a:xfrm>
                  <a:off x="822744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43" name="Straight Connector 37"/>
                <p:cNvSpPr/>
                <p:nvPr/>
              </p:nvSpPr>
              <p:spPr>
                <a:xfrm>
                  <a:off x="76179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544" name="Group 33"/>
              <p:cNvGrpSpPr/>
              <p:nvPr/>
            </p:nvGrpSpPr>
            <p:grpSpPr>
              <a:xfrm>
                <a:off x="3961440" y="-142560"/>
                <a:ext cx="609480" cy="122400"/>
                <a:chOff x="3961440" y="-142560"/>
                <a:chExt cx="609480" cy="122400"/>
              </a:xfrm>
            </p:grpSpPr>
            <p:sp>
              <p:nvSpPr>
                <p:cNvPr id="545" name="Straight Connector 34"/>
                <p:cNvSpPr/>
                <p:nvPr/>
              </p:nvSpPr>
              <p:spPr>
                <a:xfrm>
                  <a:off x="45705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46" name="Straight Connector 35"/>
                <p:cNvSpPr/>
                <p:nvPr/>
              </p:nvSpPr>
              <p:spPr>
                <a:xfrm>
                  <a:off x="396144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grpSp>
          <p:nvGrpSpPr>
            <p:cNvPr id="547" name="Group 12"/>
            <p:cNvGrpSpPr/>
            <p:nvPr/>
          </p:nvGrpSpPr>
          <p:grpSpPr>
            <a:xfrm>
              <a:off x="-210960" y="1143000"/>
              <a:ext cx="162720" cy="5029200"/>
              <a:chOff x="-210960" y="1143000"/>
              <a:chExt cx="162720" cy="5029200"/>
            </a:xfrm>
          </p:grpSpPr>
          <p:sp>
            <p:nvSpPr>
              <p:cNvPr id="548" name="Straight Connector 24"/>
              <p:cNvSpPr/>
              <p:nvPr/>
            </p:nvSpPr>
            <p:spPr>
              <a:xfrm flipH="1">
                <a:off x="-210960" y="11430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49" name="Straight Connector 25"/>
              <p:cNvSpPr/>
              <p:nvPr/>
            </p:nvSpPr>
            <p:spPr>
              <a:xfrm flipH="1">
                <a:off x="-210960" y="1600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50" name="Straight Connector 26"/>
              <p:cNvSpPr/>
              <p:nvPr/>
            </p:nvSpPr>
            <p:spPr>
              <a:xfrm flipH="1">
                <a:off x="-210960" y="617184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51" name="Straight Connector 27"/>
              <p:cNvSpPr/>
              <p:nvPr/>
            </p:nvSpPr>
            <p:spPr>
              <a:xfrm flipH="1">
                <a:off x="-210960" y="407556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52" name="Straight Connector 28"/>
              <p:cNvSpPr/>
              <p:nvPr/>
            </p:nvSpPr>
            <p:spPr>
              <a:xfrm flipH="1">
                <a:off x="-210960" y="3679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53" name="Straight Connector 54"/>
              <p:cNvSpPr/>
              <p:nvPr/>
            </p:nvSpPr>
            <p:spPr>
              <a:xfrm flipH="1">
                <a:off x="-210960" y="577368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554" name="Group 13"/>
            <p:cNvGrpSpPr/>
            <p:nvPr/>
          </p:nvGrpSpPr>
          <p:grpSpPr>
            <a:xfrm>
              <a:off x="12219120" y="1143000"/>
              <a:ext cx="162720" cy="5029200"/>
              <a:chOff x="12219120" y="1143000"/>
              <a:chExt cx="162720" cy="5029200"/>
            </a:xfrm>
          </p:grpSpPr>
          <p:sp>
            <p:nvSpPr>
              <p:cNvPr id="555" name="Straight Connector 16"/>
              <p:cNvSpPr/>
              <p:nvPr/>
            </p:nvSpPr>
            <p:spPr>
              <a:xfrm flipH="1">
                <a:off x="12219120" y="11430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56" name="Straight Connector 17"/>
              <p:cNvSpPr/>
              <p:nvPr/>
            </p:nvSpPr>
            <p:spPr>
              <a:xfrm flipH="1">
                <a:off x="12219120" y="1600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57" name="Straight Connector 18"/>
              <p:cNvSpPr/>
              <p:nvPr/>
            </p:nvSpPr>
            <p:spPr>
              <a:xfrm flipH="1">
                <a:off x="12219120" y="617184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58" name="Straight Connector 19"/>
              <p:cNvSpPr/>
              <p:nvPr/>
            </p:nvSpPr>
            <p:spPr>
              <a:xfrm flipH="1">
                <a:off x="12219120" y="407556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59" name="Straight Connector 20"/>
              <p:cNvSpPr/>
              <p:nvPr/>
            </p:nvSpPr>
            <p:spPr>
              <a:xfrm flipH="1">
                <a:off x="12219120" y="3679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560" name="Straight Connector 56"/>
              <p:cNvSpPr/>
              <p:nvPr/>
            </p:nvSpPr>
            <p:spPr>
              <a:xfrm flipH="1">
                <a:off x="12219120" y="577368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pic>
        <p:nvPicPr>
          <p:cNvPr id="561" name="Picture 7"/>
          <p:cNvPicPr/>
          <p:nvPr/>
        </p:nvPicPr>
        <p:blipFill>
          <a:blip r:embed="rId16"/>
          <a:stretch/>
        </p:blipFill>
        <p:spPr>
          <a:xfrm>
            <a:off x="0" y="0"/>
            <a:ext cx="12187800" cy="951840"/>
          </a:xfrm>
          <a:prstGeom prst="rect">
            <a:avLst/>
          </a:prstGeom>
          <a:ln w="0">
            <a:noFill/>
          </a:ln>
        </p:spPr>
      </p:pic>
      <p:sp>
        <p:nvSpPr>
          <p:cNvPr id="562" name="PlaceHolder 1"/>
          <p:cNvSpPr>
            <a:spLocks noGrp="1"/>
          </p:cNvSpPr>
          <p:nvPr>
            <p:ph type="sldNum" idx="7"/>
          </p:nvPr>
        </p:nvSpPr>
        <p:spPr>
          <a:xfrm>
            <a:off x="11509560" y="6486120"/>
            <a:ext cx="677880" cy="363960"/>
          </a:xfrm>
          <a:prstGeom prst="rect">
            <a:avLst/>
          </a:prstGeom>
          <a:noFill/>
          <a:ln w="0">
            <a:noFill/>
          </a:ln>
        </p:spPr>
        <p:txBody>
          <a:bodyPr lIns="90000" tIns="45000" rIns="90000" bIns="45000" anchor="ctr">
            <a:noAutofit/>
          </a:bodyPr>
          <a:lstStyle>
            <a:lvl1pPr algn="r">
              <a:lnSpc>
                <a:spcPct val="100000"/>
              </a:lnSpc>
              <a:buNone/>
              <a:defRPr lang="en-US" sz="1000" b="0" strike="noStrike" spc="-1">
                <a:solidFill>
                  <a:srgbClr val="000000"/>
                </a:solidFill>
                <a:latin typeface="Arial"/>
              </a:defRPr>
            </a:lvl1pPr>
          </a:lstStyle>
          <a:p>
            <a:pPr algn="r">
              <a:lnSpc>
                <a:spcPct val="100000"/>
              </a:lnSpc>
              <a:buNone/>
            </a:pPr>
            <a:fld id="{CABC37D5-C125-4620-9C8E-125F81949997}" type="slidenum">
              <a:rPr lang="en-US" sz="1000" b="0" strike="noStrike" spc="-1">
                <a:solidFill>
                  <a:srgbClr val="000000"/>
                </a:solidFill>
                <a:latin typeface="Arial"/>
              </a:rPr>
              <a:t>‹#›</a:t>
            </a:fld>
            <a:endParaRPr lang="en-US" sz="1000" b="0" strike="noStrike" spc="-1">
              <a:latin typeface="Times New Roman"/>
            </a:endParaRPr>
          </a:p>
        </p:txBody>
      </p:sp>
      <p:sp>
        <p:nvSpPr>
          <p:cNvPr id="563" name="PlaceHolder 2"/>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564" name="PlaceHolder 3"/>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pic>
        <p:nvPicPr>
          <p:cNvPr id="565" name="Picture 564"/>
          <p:cNvPicPr/>
          <p:nvPr/>
        </p:nvPicPr>
        <p:blipFill>
          <a:blip r:embed="rId17"/>
          <a:stretch/>
        </p:blipFill>
        <p:spPr>
          <a:xfrm>
            <a:off x="8455680" y="6300000"/>
            <a:ext cx="2895480" cy="486000"/>
          </a:xfrm>
          <a:prstGeom prst="rect">
            <a:avLst/>
          </a:prstGeom>
          <a:ln w="0">
            <a:noFill/>
          </a:ln>
        </p:spPr>
      </p:pic>
    </p:spTree>
    <p:extLst>
      <p:ext uri="{BB962C8B-B14F-4D97-AF65-F5344CB8AC3E}">
        <p14:creationId xmlns:p14="http://schemas.microsoft.com/office/powerpoint/2010/main" val="1945614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98" name="Group 9"/>
          <p:cNvGrpSpPr/>
          <p:nvPr/>
        </p:nvGrpSpPr>
        <p:grpSpPr>
          <a:xfrm>
            <a:off x="-210960" y="-142560"/>
            <a:ext cx="12592800" cy="7137720"/>
            <a:chOff x="-210960" y="-142560"/>
            <a:chExt cx="12592800" cy="7137720"/>
          </a:xfrm>
        </p:grpSpPr>
        <p:grpSp>
          <p:nvGrpSpPr>
            <p:cNvPr id="299" name="Group 10"/>
            <p:cNvGrpSpPr/>
            <p:nvPr/>
          </p:nvGrpSpPr>
          <p:grpSpPr>
            <a:xfrm>
              <a:off x="623520" y="6873120"/>
              <a:ext cx="10954800" cy="122040"/>
              <a:chOff x="623520" y="6873120"/>
              <a:chExt cx="10954800" cy="122040"/>
            </a:xfrm>
          </p:grpSpPr>
          <p:sp>
            <p:nvSpPr>
              <p:cNvPr id="300" name="Straight Connector 38"/>
              <p:cNvSpPr/>
              <p:nvPr/>
            </p:nvSpPr>
            <p:spPr>
              <a:xfrm>
                <a:off x="62352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01" name="Straight Connector 39"/>
              <p:cNvSpPr/>
              <p:nvPr/>
            </p:nvSpPr>
            <p:spPr>
              <a:xfrm>
                <a:off x="115779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nvGrpSpPr>
              <p:cNvPr id="302" name="Group 40"/>
              <p:cNvGrpSpPr/>
              <p:nvPr/>
            </p:nvGrpSpPr>
            <p:grpSpPr>
              <a:xfrm>
                <a:off x="7617960" y="6873120"/>
                <a:ext cx="609840" cy="122040"/>
                <a:chOff x="7617960" y="6873120"/>
                <a:chExt cx="609840" cy="122040"/>
              </a:xfrm>
            </p:grpSpPr>
            <p:sp>
              <p:nvSpPr>
                <p:cNvPr id="303" name="Straight Connector 44"/>
                <p:cNvSpPr/>
                <p:nvPr/>
              </p:nvSpPr>
              <p:spPr>
                <a:xfrm>
                  <a:off x="822744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04" name="Straight Connector 45"/>
                <p:cNvSpPr/>
                <p:nvPr/>
              </p:nvSpPr>
              <p:spPr>
                <a:xfrm>
                  <a:off x="76179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305" name="Group 41"/>
              <p:cNvGrpSpPr/>
              <p:nvPr/>
            </p:nvGrpSpPr>
            <p:grpSpPr>
              <a:xfrm>
                <a:off x="3961440" y="6873120"/>
                <a:ext cx="609480" cy="122040"/>
                <a:chOff x="3961440" y="6873120"/>
                <a:chExt cx="609480" cy="122040"/>
              </a:xfrm>
            </p:grpSpPr>
            <p:sp>
              <p:nvSpPr>
                <p:cNvPr id="306" name="Straight Connector 42"/>
                <p:cNvSpPr/>
                <p:nvPr/>
              </p:nvSpPr>
              <p:spPr>
                <a:xfrm>
                  <a:off x="45705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07" name="Straight Connector 43"/>
                <p:cNvSpPr/>
                <p:nvPr/>
              </p:nvSpPr>
              <p:spPr>
                <a:xfrm>
                  <a:off x="396144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grpSp>
          <p:nvGrpSpPr>
            <p:cNvPr id="308" name="Group 11"/>
            <p:cNvGrpSpPr/>
            <p:nvPr/>
          </p:nvGrpSpPr>
          <p:grpSpPr>
            <a:xfrm>
              <a:off x="623520" y="-142560"/>
              <a:ext cx="10954800" cy="122400"/>
              <a:chOff x="623520" y="-142560"/>
              <a:chExt cx="10954800" cy="122400"/>
            </a:xfrm>
          </p:grpSpPr>
          <p:sp>
            <p:nvSpPr>
              <p:cNvPr id="309" name="Straight Connector 30"/>
              <p:cNvSpPr/>
              <p:nvPr/>
            </p:nvSpPr>
            <p:spPr>
              <a:xfrm>
                <a:off x="62352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10" name="Straight Connector 31"/>
              <p:cNvSpPr/>
              <p:nvPr/>
            </p:nvSpPr>
            <p:spPr>
              <a:xfrm>
                <a:off x="115779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nvGrpSpPr>
              <p:cNvPr id="311" name="Group 32"/>
              <p:cNvGrpSpPr/>
              <p:nvPr/>
            </p:nvGrpSpPr>
            <p:grpSpPr>
              <a:xfrm>
                <a:off x="7617960" y="-142560"/>
                <a:ext cx="609840" cy="122400"/>
                <a:chOff x="7617960" y="-142560"/>
                <a:chExt cx="609840" cy="122400"/>
              </a:xfrm>
            </p:grpSpPr>
            <p:sp>
              <p:nvSpPr>
                <p:cNvPr id="312" name="Straight Connector 36"/>
                <p:cNvSpPr/>
                <p:nvPr/>
              </p:nvSpPr>
              <p:spPr>
                <a:xfrm>
                  <a:off x="822744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13" name="Straight Connector 37"/>
                <p:cNvSpPr/>
                <p:nvPr/>
              </p:nvSpPr>
              <p:spPr>
                <a:xfrm>
                  <a:off x="76179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314" name="Group 33"/>
              <p:cNvGrpSpPr/>
              <p:nvPr/>
            </p:nvGrpSpPr>
            <p:grpSpPr>
              <a:xfrm>
                <a:off x="3961440" y="-142560"/>
                <a:ext cx="609480" cy="122400"/>
                <a:chOff x="3961440" y="-142560"/>
                <a:chExt cx="609480" cy="122400"/>
              </a:xfrm>
            </p:grpSpPr>
            <p:sp>
              <p:nvSpPr>
                <p:cNvPr id="315" name="Straight Connector 34"/>
                <p:cNvSpPr/>
                <p:nvPr/>
              </p:nvSpPr>
              <p:spPr>
                <a:xfrm>
                  <a:off x="45705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16" name="Straight Connector 35"/>
                <p:cNvSpPr/>
                <p:nvPr/>
              </p:nvSpPr>
              <p:spPr>
                <a:xfrm>
                  <a:off x="396144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grpSp>
          <p:nvGrpSpPr>
            <p:cNvPr id="317" name="Group 12"/>
            <p:cNvGrpSpPr/>
            <p:nvPr/>
          </p:nvGrpSpPr>
          <p:grpSpPr>
            <a:xfrm>
              <a:off x="-210960" y="1143000"/>
              <a:ext cx="162720" cy="5029200"/>
              <a:chOff x="-210960" y="1143000"/>
              <a:chExt cx="162720" cy="5029200"/>
            </a:xfrm>
          </p:grpSpPr>
          <p:sp>
            <p:nvSpPr>
              <p:cNvPr id="318" name="Straight Connector 24"/>
              <p:cNvSpPr/>
              <p:nvPr/>
            </p:nvSpPr>
            <p:spPr>
              <a:xfrm flipH="1">
                <a:off x="-210960" y="11430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19" name="Straight Connector 25"/>
              <p:cNvSpPr/>
              <p:nvPr/>
            </p:nvSpPr>
            <p:spPr>
              <a:xfrm flipH="1">
                <a:off x="-210960" y="1600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20" name="Straight Connector 26"/>
              <p:cNvSpPr/>
              <p:nvPr/>
            </p:nvSpPr>
            <p:spPr>
              <a:xfrm flipH="1">
                <a:off x="-210960" y="617184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21" name="Straight Connector 27"/>
              <p:cNvSpPr/>
              <p:nvPr/>
            </p:nvSpPr>
            <p:spPr>
              <a:xfrm flipH="1">
                <a:off x="-210960" y="407556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22" name="Straight Connector 28"/>
              <p:cNvSpPr/>
              <p:nvPr/>
            </p:nvSpPr>
            <p:spPr>
              <a:xfrm flipH="1">
                <a:off x="-210960" y="3679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23" name="Straight Connector 54"/>
              <p:cNvSpPr/>
              <p:nvPr/>
            </p:nvSpPr>
            <p:spPr>
              <a:xfrm flipH="1">
                <a:off x="-210960" y="577368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324" name="Group 13"/>
            <p:cNvGrpSpPr/>
            <p:nvPr/>
          </p:nvGrpSpPr>
          <p:grpSpPr>
            <a:xfrm>
              <a:off x="12219120" y="1143000"/>
              <a:ext cx="162720" cy="5029200"/>
              <a:chOff x="12219120" y="1143000"/>
              <a:chExt cx="162720" cy="5029200"/>
            </a:xfrm>
          </p:grpSpPr>
          <p:sp>
            <p:nvSpPr>
              <p:cNvPr id="325" name="Straight Connector 16"/>
              <p:cNvSpPr/>
              <p:nvPr/>
            </p:nvSpPr>
            <p:spPr>
              <a:xfrm flipH="1">
                <a:off x="12219120" y="11430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26" name="Straight Connector 17"/>
              <p:cNvSpPr/>
              <p:nvPr/>
            </p:nvSpPr>
            <p:spPr>
              <a:xfrm flipH="1">
                <a:off x="12219120" y="1600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27" name="Straight Connector 18"/>
              <p:cNvSpPr/>
              <p:nvPr/>
            </p:nvSpPr>
            <p:spPr>
              <a:xfrm flipH="1">
                <a:off x="12219120" y="617184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28" name="Straight Connector 19"/>
              <p:cNvSpPr/>
              <p:nvPr/>
            </p:nvSpPr>
            <p:spPr>
              <a:xfrm flipH="1">
                <a:off x="12219120" y="407556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29" name="Straight Connector 20"/>
              <p:cNvSpPr/>
              <p:nvPr/>
            </p:nvSpPr>
            <p:spPr>
              <a:xfrm flipH="1">
                <a:off x="12219120" y="3679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330" name="Straight Connector 56"/>
              <p:cNvSpPr/>
              <p:nvPr/>
            </p:nvSpPr>
            <p:spPr>
              <a:xfrm flipH="1">
                <a:off x="12219120" y="577368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pic>
        <p:nvPicPr>
          <p:cNvPr id="331" name="Picture 49" descr="RGB_White-Seal_White-Mark_SC_Horizontal.png"/>
          <p:cNvPicPr/>
          <p:nvPr/>
        </p:nvPicPr>
        <p:blipFill>
          <a:blip r:embed="rId14"/>
          <a:stretch/>
        </p:blipFill>
        <p:spPr>
          <a:xfrm>
            <a:off x="8227080" y="6356880"/>
            <a:ext cx="2284200" cy="382680"/>
          </a:xfrm>
          <a:prstGeom prst="rect">
            <a:avLst/>
          </a:prstGeom>
          <a:ln w="0">
            <a:noFill/>
          </a:ln>
        </p:spPr>
      </p:pic>
      <p:sp>
        <p:nvSpPr>
          <p:cNvPr id="332" name="PlaceHolder 1"/>
          <p:cNvSpPr>
            <a:spLocks noGrp="1"/>
          </p:cNvSpPr>
          <p:nvPr>
            <p:ph type="sldNum" idx="4"/>
          </p:nvPr>
        </p:nvSpPr>
        <p:spPr>
          <a:xfrm>
            <a:off x="10817640" y="6324480"/>
            <a:ext cx="814320" cy="363960"/>
          </a:xfrm>
          <a:prstGeom prst="rect">
            <a:avLst/>
          </a:prstGeom>
          <a:noFill/>
          <a:ln w="0">
            <a:noFill/>
          </a:ln>
        </p:spPr>
        <p:txBody>
          <a:bodyPr lIns="90000" tIns="45000" rIns="90000" bIns="45000" anchor="ctr">
            <a:noAutofit/>
          </a:bodyPr>
          <a:lstStyle>
            <a:lvl1pPr algn="r">
              <a:lnSpc>
                <a:spcPct val="100000"/>
              </a:lnSpc>
              <a:buNone/>
              <a:defRPr lang="en-US" sz="1000" b="0" strike="noStrike" spc="-1">
                <a:solidFill>
                  <a:srgbClr val="000000"/>
                </a:solidFill>
                <a:latin typeface="Arial"/>
              </a:defRPr>
            </a:lvl1pPr>
          </a:lstStyle>
          <a:p>
            <a:pPr algn="r">
              <a:lnSpc>
                <a:spcPct val="100000"/>
              </a:lnSpc>
              <a:buNone/>
            </a:pPr>
            <a:fld id="{B4864E00-2B45-419F-8335-AE598A16D38A}" type="slidenum">
              <a:rPr lang="en-US" sz="1000" b="0" strike="noStrike" spc="-1">
                <a:solidFill>
                  <a:srgbClr val="000000"/>
                </a:solidFill>
                <a:latin typeface="Arial"/>
              </a:rPr>
              <a:t>‹#›</a:t>
            </a:fld>
            <a:endParaRPr lang="en-US" sz="1000" b="0" strike="noStrike" spc="-1">
              <a:latin typeface="Times New Roman"/>
            </a:endParaRPr>
          </a:p>
        </p:txBody>
      </p:sp>
      <p:sp>
        <p:nvSpPr>
          <p:cNvPr id="333" name="PlaceHolder 2"/>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334" name="PlaceHolder 3"/>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8979521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7" name="Group 9"/>
          <p:cNvGrpSpPr/>
          <p:nvPr/>
        </p:nvGrpSpPr>
        <p:grpSpPr>
          <a:xfrm>
            <a:off x="-210960" y="-142560"/>
            <a:ext cx="12592800" cy="7137720"/>
            <a:chOff x="-210960" y="-142560"/>
            <a:chExt cx="12592800" cy="7137720"/>
          </a:xfrm>
        </p:grpSpPr>
        <p:grpSp>
          <p:nvGrpSpPr>
            <p:cNvPr id="78" name="Group 10"/>
            <p:cNvGrpSpPr/>
            <p:nvPr/>
          </p:nvGrpSpPr>
          <p:grpSpPr>
            <a:xfrm>
              <a:off x="623520" y="6873120"/>
              <a:ext cx="10954800" cy="122040"/>
              <a:chOff x="623520" y="6873120"/>
              <a:chExt cx="10954800" cy="122040"/>
            </a:xfrm>
          </p:grpSpPr>
          <p:sp>
            <p:nvSpPr>
              <p:cNvPr id="79" name="Straight Connector 38"/>
              <p:cNvSpPr/>
              <p:nvPr/>
            </p:nvSpPr>
            <p:spPr>
              <a:xfrm>
                <a:off x="62352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80" name="Straight Connector 39"/>
              <p:cNvSpPr/>
              <p:nvPr/>
            </p:nvSpPr>
            <p:spPr>
              <a:xfrm>
                <a:off x="115779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nvGrpSpPr>
              <p:cNvPr id="81" name="Group 40"/>
              <p:cNvGrpSpPr/>
              <p:nvPr/>
            </p:nvGrpSpPr>
            <p:grpSpPr>
              <a:xfrm>
                <a:off x="7617960" y="6873120"/>
                <a:ext cx="609840" cy="122040"/>
                <a:chOff x="7617960" y="6873120"/>
                <a:chExt cx="609840" cy="122040"/>
              </a:xfrm>
            </p:grpSpPr>
            <p:sp>
              <p:nvSpPr>
                <p:cNvPr id="82" name="Straight Connector 44"/>
                <p:cNvSpPr/>
                <p:nvPr/>
              </p:nvSpPr>
              <p:spPr>
                <a:xfrm>
                  <a:off x="822744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83" name="Straight Connector 45"/>
                <p:cNvSpPr/>
                <p:nvPr/>
              </p:nvSpPr>
              <p:spPr>
                <a:xfrm>
                  <a:off x="76179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84" name="Group 41"/>
              <p:cNvGrpSpPr/>
              <p:nvPr/>
            </p:nvGrpSpPr>
            <p:grpSpPr>
              <a:xfrm>
                <a:off x="3961440" y="6873120"/>
                <a:ext cx="609480" cy="122040"/>
                <a:chOff x="3961440" y="6873120"/>
                <a:chExt cx="609480" cy="122040"/>
              </a:xfrm>
            </p:grpSpPr>
            <p:sp>
              <p:nvSpPr>
                <p:cNvPr id="85" name="Straight Connector 42"/>
                <p:cNvSpPr/>
                <p:nvPr/>
              </p:nvSpPr>
              <p:spPr>
                <a:xfrm>
                  <a:off x="45705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86" name="Straight Connector 43"/>
                <p:cNvSpPr/>
                <p:nvPr/>
              </p:nvSpPr>
              <p:spPr>
                <a:xfrm>
                  <a:off x="396144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grpSp>
          <p:nvGrpSpPr>
            <p:cNvPr id="87" name="Group 11"/>
            <p:cNvGrpSpPr/>
            <p:nvPr/>
          </p:nvGrpSpPr>
          <p:grpSpPr>
            <a:xfrm>
              <a:off x="623520" y="-142560"/>
              <a:ext cx="10954800" cy="122400"/>
              <a:chOff x="623520" y="-142560"/>
              <a:chExt cx="10954800" cy="122400"/>
            </a:xfrm>
          </p:grpSpPr>
          <p:sp>
            <p:nvSpPr>
              <p:cNvPr id="88" name="Straight Connector 30"/>
              <p:cNvSpPr/>
              <p:nvPr/>
            </p:nvSpPr>
            <p:spPr>
              <a:xfrm>
                <a:off x="62352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89" name="Straight Connector 31"/>
              <p:cNvSpPr/>
              <p:nvPr/>
            </p:nvSpPr>
            <p:spPr>
              <a:xfrm>
                <a:off x="115779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nvGrpSpPr>
              <p:cNvPr id="90" name="Group 32"/>
              <p:cNvGrpSpPr/>
              <p:nvPr/>
            </p:nvGrpSpPr>
            <p:grpSpPr>
              <a:xfrm>
                <a:off x="7617960" y="-142560"/>
                <a:ext cx="609840" cy="122400"/>
                <a:chOff x="7617960" y="-142560"/>
                <a:chExt cx="609840" cy="122400"/>
              </a:xfrm>
            </p:grpSpPr>
            <p:sp>
              <p:nvSpPr>
                <p:cNvPr id="91" name="Straight Connector 36"/>
                <p:cNvSpPr/>
                <p:nvPr/>
              </p:nvSpPr>
              <p:spPr>
                <a:xfrm>
                  <a:off x="822744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92" name="Straight Connector 37"/>
                <p:cNvSpPr/>
                <p:nvPr/>
              </p:nvSpPr>
              <p:spPr>
                <a:xfrm>
                  <a:off x="76179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93" name="Group 33"/>
              <p:cNvGrpSpPr/>
              <p:nvPr/>
            </p:nvGrpSpPr>
            <p:grpSpPr>
              <a:xfrm>
                <a:off x="3961440" y="-142560"/>
                <a:ext cx="609480" cy="122400"/>
                <a:chOff x="3961440" y="-142560"/>
                <a:chExt cx="609480" cy="122400"/>
              </a:xfrm>
            </p:grpSpPr>
            <p:sp>
              <p:nvSpPr>
                <p:cNvPr id="94" name="Straight Connector 34"/>
                <p:cNvSpPr/>
                <p:nvPr/>
              </p:nvSpPr>
              <p:spPr>
                <a:xfrm>
                  <a:off x="45705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95" name="Straight Connector 35"/>
                <p:cNvSpPr/>
                <p:nvPr/>
              </p:nvSpPr>
              <p:spPr>
                <a:xfrm>
                  <a:off x="396144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grpSp>
          <p:nvGrpSpPr>
            <p:cNvPr id="96" name="Group 12"/>
            <p:cNvGrpSpPr/>
            <p:nvPr/>
          </p:nvGrpSpPr>
          <p:grpSpPr>
            <a:xfrm>
              <a:off x="-210960" y="1143000"/>
              <a:ext cx="162720" cy="5029200"/>
              <a:chOff x="-210960" y="1143000"/>
              <a:chExt cx="162720" cy="5029200"/>
            </a:xfrm>
          </p:grpSpPr>
          <p:sp>
            <p:nvSpPr>
              <p:cNvPr id="97" name="Straight Connector 24"/>
              <p:cNvSpPr/>
              <p:nvPr/>
            </p:nvSpPr>
            <p:spPr>
              <a:xfrm flipH="1">
                <a:off x="-210960" y="11430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98" name="Straight Connector 25"/>
              <p:cNvSpPr/>
              <p:nvPr/>
            </p:nvSpPr>
            <p:spPr>
              <a:xfrm flipH="1">
                <a:off x="-210960" y="1600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99" name="Straight Connector 26"/>
              <p:cNvSpPr/>
              <p:nvPr/>
            </p:nvSpPr>
            <p:spPr>
              <a:xfrm flipH="1">
                <a:off x="-210960" y="617184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00" name="Straight Connector 27"/>
              <p:cNvSpPr/>
              <p:nvPr/>
            </p:nvSpPr>
            <p:spPr>
              <a:xfrm flipH="1">
                <a:off x="-210960" y="407556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01" name="Straight Connector 28"/>
              <p:cNvSpPr/>
              <p:nvPr/>
            </p:nvSpPr>
            <p:spPr>
              <a:xfrm flipH="1">
                <a:off x="-210960" y="3679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02" name="Straight Connector 54"/>
              <p:cNvSpPr/>
              <p:nvPr/>
            </p:nvSpPr>
            <p:spPr>
              <a:xfrm flipH="1">
                <a:off x="-210960" y="577368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103" name="Group 13"/>
            <p:cNvGrpSpPr/>
            <p:nvPr/>
          </p:nvGrpSpPr>
          <p:grpSpPr>
            <a:xfrm>
              <a:off x="12219120" y="1143000"/>
              <a:ext cx="162720" cy="5029200"/>
              <a:chOff x="12219120" y="1143000"/>
              <a:chExt cx="162720" cy="5029200"/>
            </a:xfrm>
          </p:grpSpPr>
          <p:sp>
            <p:nvSpPr>
              <p:cNvPr id="104" name="Straight Connector 16"/>
              <p:cNvSpPr/>
              <p:nvPr/>
            </p:nvSpPr>
            <p:spPr>
              <a:xfrm flipH="1">
                <a:off x="12219120" y="11430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05" name="Straight Connector 17"/>
              <p:cNvSpPr/>
              <p:nvPr/>
            </p:nvSpPr>
            <p:spPr>
              <a:xfrm flipH="1">
                <a:off x="12219120" y="1600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06" name="Straight Connector 18"/>
              <p:cNvSpPr/>
              <p:nvPr/>
            </p:nvSpPr>
            <p:spPr>
              <a:xfrm flipH="1">
                <a:off x="12219120" y="617184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07" name="Straight Connector 19"/>
              <p:cNvSpPr/>
              <p:nvPr/>
            </p:nvSpPr>
            <p:spPr>
              <a:xfrm flipH="1">
                <a:off x="12219120" y="407556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08" name="Straight Connector 20"/>
              <p:cNvSpPr/>
              <p:nvPr/>
            </p:nvSpPr>
            <p:spPr>
              <a:xfrm flipH="1">
                <a:off x="12219120" y="3679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09" name="Straight Connector 56"/>
              <p:cNvSpPr/>
              <p:nvPr/>
            </p:nvSpPr>
            <p:spPr>
              <a:xfrm flipH="1">
                <a:off x="12219120" y="577368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pic>
        <p:nvPicPr>
          <p:cNvPr id="110" name="Picture 49" descr="RGB_White-Seal_White-Mark_SC_Horizontal.png"/>
          <p:cNvPicPr/>
          <p:nvPr/>
        </p:nvPicPr>
        <p:blipFill>
          <a:blip r:embed="rId14"/>
          <a:stretch/>
        </p:blipFill>
        <p:spPr>
          <a:xfrm>
            <a:off x="8227080" y="6356880"/>
            <a:ext cx="2284200" cy="382680"/>
          </a:xfrm>
          <a:prstGeom prst="rect">
            <a:avLst/>
          </a:prstGeom>
          <a:ln w="0">
            <a:noFill/>
          </a:ln>
        </p:spPr>
      </p:pic>
      <p:pic>
        <p:nvPicPr>
          <p:cNvPr id="111" name="Picture 7"/>
          <p:cNvPicPr/>
          <p:nvPr/>
        </p:nvPicPr>
        <p:blipFill>
          <a:blip r:embed="rId15"/>
          <a:stretch/>
        </p:blipFill>
        <p:spPr>
          <a:xfrm>
            <a:off x="0" y="0"/>
            <a:ext cx="12187800" cy="951840"/>
          </a:xfrm>
          <a:prstGeom prst="rect">
            <a:avLst/>
          </a:prstGeom>
          <a:ln w="0">
            <a:noFill/>
          </a:ln>
        </p:spPr>
      </p:pic>
      <p:sp>
        <p:nvSpPr>
          <p:cNvPr id="112" name="PlaceHolder 1"/>
          <p:cNvSpPr>
            <a:spLocks noGrp="1"/>
          </p:cNvSpPr>
          <p:nvPr>
            <p:ph type="sldNum" idx="1"/>
          </p:nvPr>
        </p:nvSpPr>
        <p:spPr>
          <a:xfrm>
            <a:off x="11509560" y="6486120"/>
            <a:ext cx="677880" cy="363960"/>
          </a:xfrm>
          <a:prstGeom prst="rect">
            <a:avLst/>
          </a:prstGeom>
          <a:noFill/>
          <a:ln w="0">
            <a:noFill/>
          </a:ln>
        </p:spPr>
        <p:txBody>
          <a:bodyPr lIns="90000" tIns="45000" rIns="90000" bIns="45000" anchor="ctr">
            <a:noAutofit/>
          </a:bodyPr>
          <a:lstStyle>
            <a:lvl1pPr algn="r">
              <a:lnSpc>
                <a:spcPct val="100000"/>
              </a:lnSpc>
              <a:buNone/>
              <a:defRPr lang="en-US" sz="1000" b="0" strike="noStrike" spc="-1">
                <a:solidFill>
                  <a:srgbClr val="000000"/>
                </a:solidFill>
                <a:latin typeface="Arial"/>
              </a:defRPr>
            </a:lvl1pPr>
          </a:lstStyle>
          <a:p>
            <a:pPr algn="r">
              <a:lnSpc>
                <a:spcPct val="100000"/>
              </a:lnSpc>
              <a:buNone/>
            </a:pPr>
            <a:fld id="{3D1144E4-5F62-4E88-867F-FB9B0454FA58}" type="slidenum">
              <a:rPr lang="en-US" sz="1000" b="0" strike="noStrike" spc="-1">
                <a:solidFill>
                  <a:srgbClr val="000000"/>
                </a:solidFill>
                <a:latin typeface="Arial"/>
              </a:rPr>
              <a:t>‹#›</a:t>
            </a:fld>
            <a:endParaRPr lang="en-US" sz="1000" b="0" strike="noStrike" spc="-1">
              <a:latin typeface="Times New Roman"/>
            </a:endParaRPr>
          </a:p>
        </p:txBody>
      </p:sp>
      <p:sp>
        <p:nvSpPr>
          <p:cNvPr id="113" name="PlaceHolder 2"/>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114" name="PlaceHolder 3"/>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18636225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video" Target="file:///C:/Users/lotti/Documents-thinkpad/Documents/talks/2023_04_SPIE_ALPA/NULL" TargetMode="External"/><Relationship Id="rId1" Type="http://schemas.microsoft.com/office/2007/relationships/media" Target="file:///C:/Users/lotti/Documents-thinkpad/Documents/talks/2023_04_SPIE_ALPA/NULL" TargetMode="Externa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wmf"/></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3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png"/><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75.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14.jpe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comments" Target="../comments/comment1.xm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78.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comments" Target="../comments/comment2.xm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7.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omments" Target="../comments/comment3.xml"/><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42.xml"/><Relationship Id="rId5" Type="http://schemas.openxmlformats.org/officeDocument/2006/relationships/image" Target="../media/image12.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115.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QuickStyle" Target="../diagrams/quickStyle2.xml"/><Relationship Id="rId3" Type="http://schemas.openxmlformats.org/officeDocument/2006/relationships/image" Target="../media/image40.png"/><Relationship Id="rId7" Type="http://schemas.openxmlformats.org/officeDocument/2006/relationships/diagramQuickStyle" Target="../diagrams/quickStyle1.xml"/><Relationship Id="rId12" Type="http://schemas.openxmlformats.org/officeDocument/2006/relationships/diagramLayout" Target="../diagrams/layout2.xml"/><Relationship Id="rId2" Type="http://schemas.openxmlformats.org/officeDocument/2006/relationships/notesSlide" Target="../notesSlides/notesSlide3.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Data" Target="../diagrams/data2.xml"/><Relationship Id="rId5" Type="http://schemas.openxmlformats.org/officeDocument/2006/relationships/diagramData" Target="../diagrams/data1.xml"/><Relationship Id="rId15" Type="http://schemas.microsoft.com/office/2007/relationships/diagramDrawing" Target="../diagrams/drawing2.xml"/><Relationship Id="rId10" Type="http://schemas.openxmlformats.org/officeDocument/2006/relationships/image" Target="../media/image42.png"/><Relationship Id="rId4" Type="http://schemas.openxmlformats.org/officeDocument/2006/relationships/image" Target="../media/image41.png"/><Relationship Id="rId9" Type="http://schemas.microsoft.com/office/2007/relationships/diagramDrawing" Target="../diagrams/drawing1.xml"/><Relationship Id="rId14"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1"/>
          <p:cNvPicPr preferRelativeResize="0"/>
          <p:nvPr/>
        </p:nvPicPr>
        <p:blipFill rotWithShape="1">
          <a:blip r:embed="rId3">
            <a:alphaModFix/>
          </a:blip>
          <a:srcRect/>
          <a:stretch/>
        </p:blipFill>
        <p:spPr>
          <a:xfrm>
            <a:off x="30" y="2392680"/>
            <a:ext cx="12188825" cy="2072640"/>
          </a:xfrm>
          <a:prstGeom prst="rect">
            <a:avLst/>
          </a:prstGeom>
          <a:noFill/>
          <a:ln>
            <a:noFill/>
          </a:ln>
        </p:spPr>
      </p:pic>
      <p:sp>
        <p:nvSpPr>
          <p:cNvPr id="163" name="Google Shape;163;p1"/>
          <p:cNvSpPr txBox="1"/>
          <p:nvPr/>
        </p:nvSpPr>
        <p:spPr>
          <a:xfrm>
            <a:off x="30" y="122082"/>
            <a:ext cx="12188700" cy="2270597"/>
          </a:xfrm>
          <a:prstGeom prst="rect">
            <a:avLst/>
          </a:prstGeom>
          <a:noFill/>
          <a:ln>
            <a:noFill/>
          </a:ln>
          <a:effectLst>
            <a:outerShdw blurRad="50800" dist="38100" dir="2700000" algn="tl" rotWithShape="0">
              <a:srgbClr val="000000">
                <a:alpha val="4078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1" dirty="0">
                <a:solidFill>
                  <a:schemeClr val="lt1"/>
                </a:solidFill>
              </a:rPr>
              <a:t>Exploring the use and delivery of laser-driven proton beams for ultra-high dose rate radiobiology at the BELLA Center</a:t>
            </a:r>
          </a:p>
          <a:p>
            <a:pPr marL="0" marR="0" lvl="0" indent="0" algn="ctr" rtl="0">
              <a:lnSpc>
                <a:spcPct val="100000"/>
              </a:lnSpc>
              <a:spcBef>
                <a:spcPts val="0"/>
              </a:spcBef>
              <a:spcAft>
                <a:spcPts val="0"/>
              </a:spcAft>
              <a:buClr>
                <a:schemeClr val="lt1"/>
              </a:buClr>
              <a:buSzPts val="2800"/>
              <a:buFont typeface="Arial"/>
              <a:buNone/>
            </a:pPr>
            <a:endParaRPr lang="en-US" sz="1600" b="1" dirty="0">
              <a:solidFill>
                <a:schemeClr val="lt1"/>
              </a:solidFill>
            </a:endParaRPr>
          </a:p>
          <a:p>
            <a:pPr algn="ctr">
              <a:buClr>
                <a:schemeClr val="lt1"/>
              </a:buClr>
              <a:buSzPts val="2800"/>
            </a:pPr>
            <a:r>
              <a:rPr lang="en-US" sz="1800" u="sng" dirty="0">
                <a:solidFill>
                  <a:schemeClr val="lt1"/>
                </a:solidFill>
              </a:rPr>
              <a:t>Jared De Chant</a:t>
            </a:r>
            <a:r>
              <a:rPr lang="en-US" sz="1800" u="sng" baseline="30000" dirty="0">
                <a:solidFill>
                  <a:schemeClr val="lt1"/>
                </a:solidFill>
              </a:rPr>
              <a:t>*</a:t>
            </a:r>
            <a:r>
              <a:rPr lang="en-US" sz="1800" dirty="0">
                <a:solidFill>
                  <a:schemeClr val="lt1"/>
                </a:solidFill>
              </a:rPr>
              <a:t>, J. L. Inman, L. </a:t>
            </a:r>
            <a:r>
              <a:rPr lang="en-US" sz="1800" dirty="0" err="1">
                <a:solidFill>
                  <a:schemeClr val="lt1"/>
                </a:solidFill>
              </a:rPr>
              <a:t>Obst-Huebl</a:t>
            </a:r>
            <a:r>
              <a:rPr lang="en-US" sz="1800" dirty="0">
                <a:solidFill>
                  <a:schemeClr val="lt1"/>
                </a:solidFill>
              </a:rPr>
              <a:t>, A. </a:t>
            </a:r>
            <a:r>
              <a:rPr lang="en-US" sz="1800" dirty="0" err="1">
                <a:solidFill>
                  <a:schemeClr val="lt1"/>
                </a:solidFill>
              </a:rPr>
              <a:t>McIlvenny</a:t>
            </a:r>
            <a:r>
              <a:rPr lang="en-US" sz="1800" dirty="0">
                <a:solidFill>
                  <a:schemeClr val="lt1"/>
                </a:solidFill>
              </a:rPr>
              <a:t>, K. Nakamura, S. Hakimi, J. H. Bin, C. G. R. Geddes, </a:t>
            </a:r>
          </a:p>
          <a:p>
            <a:pPr algn="ctr">
              <a:buClr>
                <a:schemeClr val="lt1"/>
              </a:buClr>
              <a:buSzPts val="2800"/>
            </a:pPr>
            <a:r>
              <a:rPr lang="en-US" sz="1800" dirty="0">
                <a:solidFill>
                  <a:schemeClr val="lt1"/>
                </a:solidFill>
              </a:rPr>
              <a:t>L. </a:t>
            </a:r>
            <a:r>
              <a:rPr lang="en-US" sz="1800" dirty="0" err="1">
                <a:solidFill>
                  <a:schemeClr val="lt1"/>
                </a:solidFill>
              </a:rPr>
              <a:t>Geulig</a:t>
            </a:r>
            <a:r>
              <a:rPr lang="en-US" sz="1800" dirty="0">
                <a:solidFill>
                  <a:schemeClr val="lt1"/>
                </a:solidFill>
              </a:rPr>
              <a:t>, A. J. Gonsalves, S. Kidd, J.-H. Mao, C. Palmer, C. Y. Ralston, C. B. Schroeder, B. Simmons, </a:t>
            </a:r>
          </a:p>
          <a:p>
            <a:pPr algn="ctr">
              <a:buClr>
                <a:schemeClr val="lt1"/>
              </a:buClr>
              <a:buSzPts val="2800"/>
            </a:pPr>
            <a:r>
              <a:rPr lang="en-US" sz="1800" dirty="0">
                <a:solidFill>
                  <a:schemeClr val="lt1"/>
                </a:solidFill>
              </a:rPr>
              <a:t>B. </a:t>
            </a:r>
            <a:r>
              <a:rPr lang="en-US" sz="1800" dirty="0" err="1">
                <a:solidFill>
                  <a:schemeClr val="lt1"/>
                </a:solidFill>
              </a:rPr>
              <a:t>Stassel</a:t>
            </a:r>
            <a:r>
              <a:rPr lang="en-US" sz="1800" dirty="0">
                <a:solidFill>
                  <a:schemeClr val="lt1"/>
                </a:solidFill>
              </a:rPr>
              <a:t>, S. Subramanian, J. van </a:t>
            </a:r>
            <a:r>
              <a:rPr lang="en-US" sz="1800" dirty="0" err="1">
                <a:solidFill>
                  <a:schemeClr val="lt1"/>
                </a:solidFill>
              </a:rPr>
              <a:t>Tilborg</a:t>
            </a:r>
            <a:r>
              <a:rPr lang="en-US" sz="1800" dirty="0">
                <a:solidFill>
                  <a:schemeClr val="lt1"/>
                </a:solidFill>
              </a:rPr>
              <a:t>, A. M. </a:t>
            </a:r>
            <a:r>
              <a:rPr lang="en-US" sz="1800" dirty="0" err="1">
                <a:solidFill>
                  <a:schemeClr val="lt1"/>
                </a:solidFill>
              </a:rPr>
              <a:t>Snijders</a:t>
            </a:r>
            <a:r>
              <a:rPr lang="en-US" sz="1800" dirty="0">
                <a:solidFill>
                  <a:schemeClr val="lt1"/>
                </a:solidFill>
              </a:rPr>
              <a:t>, E. </a:t>
            </a:r>
            <a:r>
              <a:rPr lang="en-US" sz="1800" dirty="0" err="1">
                <a:solidFill>
                  <a:schemeClr val="lt1"/>
                </a:solidFill>
              </a:rPr>
              <a:t>Esarey</a:t>
            </a:r>
            <a:endParaRPr lang="en-US" sz="1800" dirty="0">
              <a:solidFill>
                <a:schemeClr val="lt1"/>
              </a:solidFill>
            </a:endParaRPr>
          </a:p>
          <a:p>
            <a:pPr algn="ctr">
              <a:buClr>
                <a:schemeClr val="lt1"/>
              </a:buClr>
              <a:buSzPts val="2800"/>
            </a:pPr>
            <a:r>
              <a:rPr lang="en-US" sz="1800" i="1" dirty="0">
                <a:solidFill>
                  <a:schemeClr val="lt1"/>
                </a:solidFill>
              </a:rPr>
              <a:t>Lawrence Berkeley National Laboratory</a:t>
            </a:r>
          </a:p>
        </p:txBody>
      </p:sp>
      <p:sp>
        <p:nvSpPr>
          <p:cNvPr id="164" name="Google Shape;164;p1"/>
          <p:cNvSpPr txBox="1"/>
          <p:nvPr/>
        </p:nvSpPr>
        <p:spPr>
          <a:xfrm>
            <a:off x="5140831" y="6458959"/>
            <a:ext cx="10356637"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200" b="0" i="0" u="none" strike="noStrike" cap="none" dirty="0">
                <a:solidFill>
                  <a:schemeClr val="lt1"/>
                </a:solidFill>
                <a:latin typeface="Arial"/>
                <a:ea typeface="Arial"/>
                <a:cs typeface="Arial"/>
                <a:sym typeface="Arial"/>
              </a:rPr>
              <a:t>*Also at Michigan State University</a:t>
            </a:r>
            <a:endParaRPr sz="1200" b="0" i="0" u="none" strike="noStrike" cap="none" dirty="0">
              <a:solidFill>
                <a:schemeClr val="lt1"/>
              </a:solidFill>
              <a:latin typeface="Arial"/>
              <a:ea typeface="Arial"/>
              <a:cs typeface="Arial"/>
              <a:sym typeface="Arial"/>
            </a:endParaRPr>
          </a:p>
        </p:txBody>
      </p:sp>
      <p:sp>
        <p:nvSpPr>
          <p:cNvPr id="165" name="Google Shape;165;p1"/>
          <p:cNvSpPr txBox="1"/>
          <p:nvPr/>
        </p:nvSpPr>
        <p:spPr>
          <a:xfrm>
            <a:off x="1755050" y="4614325"/>
            <a:ext cx="8564100" cy="1046410"/>
          </a:xfrm>
          <a:prstGeom prst="rect">
            <a:avLst/>
          </a:prstGeom>
          <a:noFill/>
          <a:ln>
            <a:noFill/>
          </a:ln>
        </p:spPr>
        <p:txBody>
          <a:bodyPr spcFirstLastPara="1" wrap="square" lIns="91425" tIns="91425" rIns="91425" bIns="91425" anchor="t" anchorCtr="0">
            <a:spAutoFit/>
          </a:bodyPr>
          <a:lstStyle/>
          <a:p>
            <a:pPr marL="341298" lvl="0" indent="-341298" algn="ctr" rtl="0">
              <a:spcBef>
                <a:spcPts val="0"/>
              </a:spcBef>
              <a:spcAft>
                <a:spcPts val="0"/>
              </a:spcAft>
              <a:buNone/>
            </a:pPr>
            <a:r>
              <a:rPr lang="en-US" sz="2800" dirty="0">
                <a:solidFill>
                  <a:schemeClr val="lt1"/>
                </a:solidFill>
              </a:rPr>
              <a:t>ITRF/</a:t>
            </a:r>
            <a:r>
              <a:rPr lang="en-US" sz="2800" dirty="0" err="1">
                <a:solidFill>
                  <a:schemeClr val="lt1"/>
                </a:solidFill>
              </a:rPr>
              <a:t>LhARA</a:t>
            </a:r>
            <a:r>
              <a:rPr lang="en-US" sz="2800" dirty="0">
                <a:solidFill>
                  <a:schemeClr val="lt1"/>
                </a:solidFill>
              </a:rPr>
              <a:t> Collaboration Meeting #6</a:t>
            </a:r>
          </a:p>
          <a:p>
            <a:pPr marL="341298" lvl="0" indent="-341298" algn="ctr" rtl="0">
              <a:spcBef>
                <a:spcPts val="0"/>
              </a:spcBef>
              <a:spcAft>
                <a:spcPts val="0"/>
              </a:spcAft>
              <a:buNone/>
            </a:pPr>
            <a:r>
              <a:rPr lang="en-US" sz="2800" dirty="0">
                <a:solidFill>
                  <a:schemeClr val="lt1"/>
                </a:solidFill>
              </a:rPr>
              <a:t>Belfast, UK, Sep 3, 2024</a:t>
            </a:r>
            <a:endParaRPr sz="2800" dirty="0">
              <a:solidFill>
                <a:schemeClr val="lt1"/>
              </a:solidFill>
            </a:endParaRPr>
          </a:p>
        </p:txBody>
      </p:sp>
      <p:sp>
        <p:nvSpPr>
          <p:cNvPr id="2" name="TextBox 22">
            <a:extLst>
              <a:ext uri="{FF2B5EF4-FFF2-40B4-BE49-F238E27FC236}">
                <a16:creationId xmlns:a16="http://schemas.microsoft.com/office/drawing/2014/main" id="{336A83D0-B5F1-094E-691B-37693943ED6B}"/>
              </a:ext>
            </a:extLst>
          </p:cNvPr>
          <p:cNvSpPr/>
          <p:nvPr/>
        </p:nvSpPr>
        <p:spPr>
          <a:xfrm>
            <a:off x="85680" y="6398640"/>
            <a:ext cx="8287920" cy="414044"/>
          </a:xfrm>
          <a:prstGeom prst="rect">
            <a:avLst/>
          </a:prstGeom>
          <a:solidFill>
            <a:schemeClr val="bg1">
              <a:alpha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050" spc="-1" dirty="0">
                <a:solidFill>
                  <a:srgbClr val="595959"/>
                </a:solidFill>
              </a:rPr>
              <a:t>Work supported by the U.S. DOE Office of Science, Offices of FES and HEP, and </a:t>
            </a:r>
            <a:r>
              <a:rPr lang="en-US" sz="1050" spc="-1" dirty="0" err="1">
                <a:solidFill>
                  <a:srgbClr val="595959"/>
                </a:solidFill>
              </a:rPr>
              <a:t>LaserNetUS</a:t>
            </a:r>
            <a:r>
              <a:rPr lang="en-US" sz="1050" spc="-1" dirty="0">
                <a:solidFill>
                  <a:srgbClr val="595959"/>
                </a:solidFill>
              </a:rPr>
              <a:t> under Contract No. DE-AC02-05CH11231 and Laboratory Directed Research and Development Grant, PI A. M. </a:t>
            </a:r>
            <a:r>
              <a:rPr lang="en-US" sz="1050" spc="-1" dirty="0" err="1">
                <a:solidFill>
                  <a:srgbClr val="595959"/>
                </a:solidFill>
              </a:rPr>
              <a:t>Snijders</a:t>
            </a:r>
            <a:endParaRPr lang="en-US" sz="1050" b="0" strike="noStrike" spc="-1" dirty="0">
              <a:latin typeface="Arial"/>
            </a:endParaRPr>
          </a:p>
        </p:txBody>
      </p:sp>
      <p:pic>
        <p:nvPicPr>
          <p:cNvPr id="3" name="Picture 2">
            <a:extLst>
              <a:ext uri="{FF2B5EF4-FFF2-40B4-BE49-F238E27FC236}">
                <a16:creationId xmlns:a16="http://schemas.microsoft.com/office/drawing/2014/main" id="{AAF249BE-38D9-279D-30EB-1944B7CD7897}"/>
              </a:ext>
            </a:extLst>
          </p:cNvPr>
          <p:cNvPicPr/>
          <p:nvPr/>
        </p:nvPicPr>
        <p:blipFill>
          <a:blip r:embed="rId4"/>
          <a:stretch/>
        </p:blipFill>
        <p:spPr>
          <a:xfrm>
            <a:off x="10023265" y="4744231"/>
            <a:ext cx="1898640" cy="582120"/>
          </a:xfrm>
          <a:prstGeom prst="rect">
            <a:avLst/>
          </a:prstGeom>
          <a:ln w="0">
            <a:noFill/>
          </a:ln>
        </p:spPr>
      </p:pic>
      <p:pic>
        <p:nvPicPr>
          <p:cNvPr id="4" name="Picture 3">
            <a:extLst>
              <a:ext uri="{FF2B5EF4-FFF2-40B4-BE49-F238E27FC236}">
                <a16:creationId xmlns:a16="http://schemas.microsoft.com/office/drawing/2014/main" id="{BA076E1A-9DA1-B76A-5664-F5879F2EDBF2}"/>
              </a:ext>
            </a:extLst>
          </p:cNvPr>
          <p:cNvPicPr/>
          <p:nvPr/>
        </p:nvPicPr>
        <p:blipFill rotWithShape="1">
          <a:blip r:embed="rId5"/>
          <a:srcRect l="15240" t="10008" r="15867" b="16159"/>
          <a:stretch/>
        </p:blipFill>
        <p:spPr>
          <a:xfrm>
            <a:off x="9372599" y="4686300"/>
            <a:ext cx="498021" cy="64350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B3DA166-0963-9A1F-6615-CC06A800CBA6}"/>
              </a:ext>
            </a:extLst>
          </p:cNvPr>
          <p:cNvGrpSpPr/>
          <p:nvPr/>
        </p:nvGrpSpPr>
        <p:grpSpPr>
          <a:xfrm>
            <a:off x="3132465" y="1092993"/>
            <a:ext cx="8789760" cy="4642200"/>
            <a:chOff x="2061950" y="1129628"/>
            <a:chExt cx="8789760" cy="4642200"/>
          </a:xfrm>
        </p:grpSpPr>
        <p:pic>
          <p:nvPicPr>
            <p:cNvPr id="4" name="Google Shape;289;p2">
              <a:extLst>
                <a:ext uri="{FF2B5EF4-FFF2-40B4-BE49-F238E27FC236}">
                  <a16:creationId xmlns:a16="http://schemas.microsoft.com/office/drawing/2014/main" id="{8E15D134-0579-6627-29A9-F98236D4C8C5}"/>
                </a:ext>
              </a:extLst>
            </p:cNvPr>
            <p:cNvPicPr/>
            <p:nvPr/>
          </p:nvPicPr>
          <p:blipFill>
            <a:blip r:embed="rId2"/>
            <a:srcRect l="22042" t="9368" r="33330" b="9717"/>
            <a:stretch/>
          </p:blipFill>
          <p:spPr>
            <a:xfrm>
              <a:off x="2225030" y="1129628"/>
              <a:ext cx="7044840" cy="4642200"/>
            </a:xfrm>
            <a:prstGeom prst="rect">
              <a:avLst/>
            </a:prstGeom>
            <a:ln w="0">
              <a:noFill/>
            </a:ln>
          </p:spPr>
        </p:pic>
        <p:sp>
          <p:nvSpPr>
            <p:cNvPr id="5" name="Google Shape;307;p2">
              <a:extLst>
                <a:ext uri="{FF2B5EF4-FFF2-40B4-BE49-F238E27FC236}">
                  <a16:creationId xmlns:a16="http://schemas.microsoft.com/office/drawing/2014/main" id="{E28AA35C-FC7E-DEEC-5F56-C0E7E1D9564D}"/>
                </a:ext>
              </a:extLst>
            </p:cNvPr>
            <p:cNvSpPr/>
            <p:nvPr/>
          </p:nvSpPr>
          <p:spPr>
            <a:xfrm rot="13544400">
              <a:off x="2936030" y="5065148"/>
              <a:ext cx="456120" cy="84960"/>
            </a:xfrm>
            <a:prstGeom prst="rect">
              <a:avLst/>
            </a:prstGeom>
            <a:solidFill>
              <a:schemeClr val="accent6"/>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 name="Google Shape;319;p2">
              <a:extLst>
                <a:ext uri="{FF2B5EF4-FFF2-40B4-BE49-F238E27FC236}">
                  <a16:creationId xmlns:a16="http://schemas.microsoft.com/office/drawing/2014/main" id="{E9DA54B1-C4BA-1ECE-F316-B8FB74A902FC}"/>
                </a:ext>
              </a:extLst>
            </p:cNvPr>
            <p:cNvSpPr/>
            <p:nvPr/>
          </p:nvSpPr>
          <p:spPr>
            <a:xfrm rot="18852000">
              <a:off x="3543710" y="4345508"/>
              <a:ext cx="456120" cy="84960"/>
            </a:xfrm>
            <a:prstGeom prst="rect">
              <a:avLst/>
            </a:prstGeom>
            <a:solidFill>
              <a:srgbClr val="0432FF"/>
            </a:solidFill>
            <a:ln w="25400">
              <a:solidFill>
                <a:srgbClr val="0432FF"/>
              </a:solidFill>
              <a:round/>
            </a:ln>
          </p:spPr>
          <p:style>
            <a:lnRef idx="0">
              <a:scrgbClr r="0" g="0" b="0"/>
            </a:lnRef>
            <a:fillRef idx="0">
              <a:scrgbClr r="0" g="0" b="0"/>
            </a:fillRef>
            <a:effectRef idx="0">
              <a:scrgbClr r="0" g="0" b="0"/>
            </a:effectRef>
            <a:fontRef idx="minor"/>
          </p:style>
          <p:txBody>
            <a:bodyPr/>
            <a:lstStyle/>
            <a:p>
              <a:endParaRPr lang="en-US"/>
            </a:p>
          </p:txBody>
        </p:sp>
        <p:sp>
          <p:nvSpPr>
            <p:cNvPr id="7" name="Google Shape;319;p2">
              <a:extLst>
                <a:ext uri="{FF2B5EF4-FFF2-40B4-BE49-F238E27FC236}">
                  <a16:creationId xmlns:a16="http://schemas.microsoft.com/office/drawing/2014/main" id="{DF63CC2B-24CE-D2BA-C292-AAAB8C8DFEB9}"/>
                </a:ext>
              </a:extLst>
            </p:cNvPr>
            <p:cNvSpPr/>
            <p:nvPr/>
          </p:nvSpPr>
          <p:spPr>
            <a:xfrm rot="18852000">
              <a:off x="3695990" y="4497788"/>
              <a:ext cx="456120" cy="84960"/>
            </a:xfrm>
            <a:prstGeom prst="rect">
              <a:avLst/>
            </a:prstGeom>
            <a:solidFill>
              <a:srgbClr val="0432FF"/>
            </a:solidFill>
            <a:ln w="25400">
              <a:solidFill>
                <a:srgbClr val="0432FF"/>
              </a:solidFill>
              <a:round/>
            </a:ln>
          </p:spPr>
          <p:style>
            <a:lnRef idx="0">
              <a:scrgbClr r="0" g="0" b="0"/>
            </a:lnRef>
            <a:fillRef idx="0">
              <a:scrgbClr r="0" g="0" b="0"/>
            </a:fillRef>
            <a:effectRef idx="0">
              <a:scrgbClr r="0" g="0" b="0"/>
            </a:effectRef>
            <a:fontRef idx="minor"/>
          </p:style>
          <p:txBody>
            <a:bodyPr/>
            <a:lstStyle/>
            <a:p>
              <a:endParaRPr lang="en-US"/>
            </a:p>
          </p:txBody>
        </p:sp>
        <p:sp>
          <p:nvSpPr>
            <p:cNvPr id="8" name="Google Shape;311;p2">
              <a:extLst>
                <a:ext uri="{FF2B5EF4-FFF2-40B4-BE49-F238E27FC236}">
                  <a16:creationId xmlns:a16="http://schemas.microsoft.com/office/drawing/2014/main" id="{13E0A2A2-4BD9-B882-C2B8-05008F1D1698}"/>
                </a:ext>
              </a:extLst>
            </p:cNvPr>
            <p:cNvSpPr/>
            <p:nvPr/>
          </p:nvSpPr>
          <p:spPr>
            <a:xfrm flipH="1">
              <a:off x="6177830" y="2219708"/>
              <a:ext cx="3956400" cy="4680"/>
            </a:xfrm>
            <a:custGeom>
              <a:avLst/>
              <a:gdLst/>
              <a:ahLst/>
              <a:cxnLst/>
              <a:rect l="l" t="t" r="r" b="b"/>
              <a:pathLst>
                <a:path w="21600" h="21600">
                  <a:moveTo>
                    <a:pt x="0" y="0"/>
                  </a:moveTo>
                  <a:lnTo>
                    <a:pt x="21600" y="21600"/>
                  </a:lnTo>
                </a:path>
              </a:pathLst>
            </a:custGeom>
            <a:noFill/>
            <a:ln w="38100">
              <a:solidFill>
                <a:srgbClr val="FF0000"/>
              </a:solidFill>
              <a:round/>
            </a:ln>
          </p:spPr>
          <p:style>
            <a:lnRef idx="0">
              <a:scrgbClr r="0" g="0" b="0"/>
            </a:lnRef>
            <a:fillRef idx="0">
              <a:scrgbClr r="0" g="0" b="0"/>
            </a:fillRef>
            <a:effectRef idx="0">
              <a:scrgbClr r="0" g="0" b="0"/>
            </a:effectRef>
            <a:fontRef idx="minor"/>
          </p:style>
          <p:txBody>
            <a:bodyPr/>
            <a:lstStyle/>
            <a:p>
              <a:endParaRPr lang="en-US"/>
            </a:p>
          </p:txBody>
        </p:sp>
        <p:sp>
          <p:nvSpPr>
            <p:cNvPr id="9" name="Google Shape;311;p2">
              <a:extLst>
                <a:ext uri="{FF2B5EF4-FFF2-40B4-BE49-F238E27FC236}">
                  <a16:creationId xmlns:a16="http://schemas.microsoft.com/office/drawing/2014/main" id="{8A2564AA-DC91-2738-C579-452371CFED80}"/>
                </a:ext>
              </a:extLst>
            </p:cNvPr>
            <p:cNvSpPr/>
            <p:nvPr/>
          </p:nvSpPr>
          <p:spPr>
            <a:xfrm flipH="1">
              <a:off x="8622230" y="2226548"/>
              <a:ext cx="1499760" cy="360"/>
            </a:xfrm>
            <a:custGeom>
              <a:avLst/>
              <a:gdLst/>
              <a:ahLst/>
              <a:cxnLst/>
              <a:rect l="l" t="t" r="r" b="b"/>
              <a:pathLst>
                <a:path w="21600" h="21600">
                  <a:moveTo>
                    <a:pt x="0" y="0"/>
                  </a:moveTo>
                  <a:lnTo>
                    <a:pt x="21600" y="21600"/>
                  </a:lnTo>
                </a:path>
              </a:pathLst>
            </a:custGeom>
            <a:noFill/>
            <a:ln w="25400">
              <a:solidFill>
                <a:srgbClr val="FF0000"/>
              </a:solidFill>
              <a:round/>
              <a:tailEnd type="arrow" w="lg" len="med"/>
            </a:ln>
          </p:spPr>
          <p:style>
            <a:lnRef idx="0">
              <a:scrgbClr r="0" g="0" b="0"/>
            </a:lnRef>
            <a:fillRef idx="0">
              <a:scrgbClr r="0" g="0" b="0"/>
            </a:fillRef>
            <a:effectRef idx="0">
              <a:scrgbClr r="0" g="0" b="0"/>
            </a:effectRef>
            <a:fontRef idx="minor"/>
          </p:style>
          <p:txBody>
            <a:bodyPr/>
            <a:lstStyle/>
            <a:p>
              <a:endParaRPr lang="en-US"/>
            </a:p>
          </p:txBody>
        </p:sp>
        <p:sp>
          <p:nvSpPr>
            <p:cNvPr id="11" name="Rectangle 1">
              <a:extLst>
                <a:ext uri="{FF2B5EF4-FFF2-40B4-BE49-F238E27FC236}">
                  <a16:creationId xmlns:a16="http://schemas.microsoft.com/office/drawing/2014/main" id="{2FAE6F5A-9D7F-6716-8CFA-06C4722A5D37}"/>
                </a:ext>
              </a:extLst>
            </p:cNvPr>
            <p:cNvSpPr/>
            <p:nvPr/>
          </p:nvSpPr>
          <p:spPr>
            <a:xfrm>
              <a:off x="2061950" y="1493228"/>
              <a:ext cx="537120" cy="1600560"/>
            </a:xfrm>
            <a:prstGeom prst="rect">
              <a:avLst/>
            </a:prstGeom>
            <a:solidFill>
              <a:schemeClr val="bg1"/>
            </a:solidFill>
            <a:ln>
              <a:noFill/>
            </a:ln>
            <a:effectLst/>
          </p:spPr>
          <p:style>
            <a:lnRef idx="1">
              <a:schemeClr val="accent1"/>
            </a:lnRef>
            <a:fillRef idx="3">
              <a:schemeClr val="accent1"/>
            </a:fillRef>
            <a:effectRef idx="2">
              <a:schemeClr val="accent1"/>
            </a:effectRef>
            <a:fontRef idx="minor"/>
          </p:style>
          <p:txBody>
            <a:bodyPr/>
            <a:lstStyle/>
            <a:p>
              <a:endParaRPr lang="en-US"/>
            </a:p>
          </p:txBody>
        </p:sp>
        <p:sp>
          <p:nvSpPr>
            <p:cNvPr id="12" name="Isosceles Triangle 32">
              <a:extLst>
                <a:ext uri="{FF2B5EF4-FFF2-40B4-BE49-F238E27FC236}">
                  <a16:creationId xmlns:a16="http://schemas.microsoft.com/office/drawing/2014/main" id="{09A6983A-BE0F-C6F4-B28D-EF839D3D9E05}"/>
                </a:ext>
              </a:extLst>
            </p:cNvPr>
            <p:cNvSpPr/>
            <p:nvPr/>
          </p:nvSpPr>
          <p:spPr>
            <a:xfrm rot="16200000" flipH="1">
              <a:off x="8106710" y="-13372"/>
              <a:ext cx="471960" cy="4484160"/>
            </a:xfrm>
            <a:prstGeom prst="triangle">
              <a:avLst>
                <a:gd name="adj" fmla="val 50000"/>
              </a:avLst>
            </a:prstGeom>
            <a:gradFill rotWithShape="0">
              <a:gsLst>
                <a:gs pos="0">
                  <a:srgbClr val="E0EBF6"/>
                </a:gs>
                <a:gs pos="100000">
                  <a:srgbClr val="FF0000"/>
                </a:gs>
              </a:gsLst>
              <a:lin ang="10800000"/>
            </a:gra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3" name="Google Shape;290;p2">
              <a:extLst>
                <a:ext uri="{FF2B5EF4-FFF2-40B4-BE49-F238E27FC236}">
                  <a16:creationId xmlns:a16="http://schemas.microsoft.com/office/drawing/2014/main" id="{7B2DCED0-D0C0-3190-CFF9-ECA879ED7B89}"/>
                </a:ext>
              </a:extLst>
            </p:cNvPr>
            <p:cNvSpPr/>
            <p:nvPr/>
          </p:nvSpPr>
          <p:spPr>
            <a:xfrm>
              <a:off x="7686590" y="1810388"/>
              <a:ext cx="1938600" cy="33336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US" sz="1600" b="0" strike="noStrike" spc="-1" dirty="0">
                  <a:solidFill>
                    <a:srgbClr val="000000"/>
                  </a:solidFill>
                  <a:latin typeface="Arial"/>
                  <a:ea typeface="Arial"/>
                </a:rPr>
                <a:t>BELLA laser beam</a:t>
              </a:r>
              <a:endParaRPr lang="en-US" sz="1600" b="0" strike="noStrike" spc="-1" dirty="0">
                <a:latin typeface="Arial"/>
              </a:endParaRPr>
            </a:p>
          </p:txBody>
        </p:sp>
        <p:sp>
          <p:nvSpPr>
            <p:cNvPr id="14" name="Straight Arrow Connector 19">
              <a:extLst>
                <a:ext uri="{FF2B5EF4-FFF2-40B4-BE49-F238E27FC236}">
                  <a16:creationId xmlns:a16="http://schemas.microsoft.com/office/drawing/2014/main" id="{98A3F063-63F5-B7B9-7B38-34E57B6F6D42}"/>
                </a:ext>
              </a:extLst>
            </p:cNvPr>
            <p:cNvSpPr/>
            <p:nvPr/>
          </p:nvSpPr>
          <p:spPr>
            <a:xfrm flipH="1">
              <a:off x="8281670" y="2219708"/>
              <a:ext cx="2570040" cy="360"/>
            </a:xfrm>
            <a:custGeom>
              <a:avLst/>
              <a:gdLst/>
              <a:ahLst/>
              <a:cxnLst/>
              <a:rect l="l" t="t" r="r" b="b"/>
              <a:pathLst>
                <a:path w="21600" h="21600">
                  <a:moveTo>
                    <a:pt x="0" y="0"/>
                  </a:moveTo>
                  <a:lnTo>
                    <a:pt x="21600" y="21600"/>
                  </a:lnTo>
                </a:path>
              </a:pathLst>
            </a:custGeom>
            <a:noFill/>
            <a:ln>
              <a:solidFill>
                <a:srgbClr val="FF0000"/>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0" name="Google Shape;291;p2">
              <a:extLst>
                <a:ext uri="{FF2B5EF4-FFF2-40B4-BE49-F238E27FC236}">
                  <a16:creationId xmlns:a16="http://schemas.microsoft.com/office/drawing/2014/main" id="{939B0201-6CF4-37DC-6370-5E7075781ED0}"/>
                </a:ext>
              </a:extLst>
            </p:cNvPr>
            <p:cNvSpPr/>
            <p:nvPr/>
          </p:nvSpPr>
          <p:spPr>
            <a:xfrm rot="18970800">
              <a:off x="3427430" y="3795428"/>
              <a:ext cx="1140840" cy="33336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US" sz="1600" b="0" strike="noStrike" spc="-1" dirty="0">
                  <a:solidFill>
                    <a:srgbClr val="000000"/>
                  </a:solidFill>
                  <a:latin typeface="Arial"/>
                  <a:ea typeface="Libre Franklin"/>
                </a:rPr>
                <a:t>Ion beam</a:t>
              </a:r>
              <a:endParaRPr lang="en-US" sz="1600" b="0" strike="noStrike" spc="-1" dirty="0">
                <a:latin typeface="Arial"/>
              </a:endParaRPr>
            </a:p>
          </p:txBody>
        </p:sp>
        <p:sp>
          <p:nvSpPr>
            <p:cNvPr id="21" name="Google Shape;311;p2">
              <a:extLst>
                <a:ext uri="{FF2B5EF4-FFF2-40B4-BE49-F238E27FC236}">
                  <a16:creationId xmlns:a16="http://schemas.microsoft.com/office/drawing/2014/main" id="{40A70D34-B3BB-320B-25EF-BE90D670E637}"/>
                </a:ext>
              </a:extLst>
            </p:cNvPr>
            <p:cNvSpPr/>
            <p:nvPr/>
          </p:nvSpPr>
          <p:spPr>
            <a:xfrm flipH="1">
              <a:off x="3322310" y="3235628"/>
              <a:ext cx="1821960" cy="1709640"/>
            </a:xfrm>
            <a:custGeom>
              <a:avLst/>
              <a:gdLst/>
              <a:ahLst/>
              <a:cxnLst/>
              <a:rect l="l" t="t" r="r" b="b"/>
              <a:pathLst>
                <a:path w="21600" h="21600">
                  <a:moveTo>
                    <a:pt x="0" y="0"/>
                  </a:moveTo>
                  <a:lnTo>
                    <a:pt x="21600" y="21600"/>
                  </a:lnTo>
                </a:path>
              </a:pathLst>
            </a:custGeom>
            <a:noFill/>
            <a:ln w="41275">
              <a:solidFill>
                <a:srgbClr val="FFFF00"/>
              </a:solidFill>
              <a:round/>
            </a:ln>
          </p:spPr>
          <p:style>
            <a:lnRef idx="0">
              <a:scrgbClr r="0" g="0" b="0"/>
            </a:lnRef>
            <a:fillRef idx="0">
              <a:scrgbClr r="0" g="0" b="0"/>
            </a:fillRef>
            <a:effectRef idx="0">
              <a:scrgbClr r="0" g="0" b="0"/>
            </a:effectRef>
            <a:fontRef idx="minor"/>
          </p:style>
          <p:txBody>
            <a:bodyPr/>
            <a:lstStyle/>
            <a:p>
              <a:endParaRPr lang="en-US"/>
            </a:p>
          </p:txBody>
        </p:sp>
        <p:sp>
          <p:nvSpPr>
            <p:cNvPr id="22" name="Isosceles Triangle 27">
              <a:extLst>
                <a:ext uri="{FF2B5EF4-FFF2-40B4-BE49-F238E27FC236}">
                  <a16:creationId xmlns:a16="http://schemas.microsoft.com/office/drawing/2014/main" id="{29A961C9-AC85-4C3F-8D79-FC09D1348975}"/>
                </a:ext>
              </a:extLst>
            </p:cNvPr>
            <p:cNvSpPr/>
            <p:nvPr/>
          </p:nvSpPr>
          <p:spPr>
            <a:xfrm rot="2757000">
              <a:off x="5307710" y="1901108"/>
              <a:ext cx="428760" cy="1930320"/>
            </a:xfrm>
            <a:prstGeom prst="triangle">
              <a:avLst>
                <a:gd name="adj" fmla="val 50000"/>
              </a:avLst>
            </a:prstGeom>
            <a:gradFill rotWithShape="0">
              <a:gsLst>
                <a:gs pos="40000">
                  <a:srgbClr val="FFFF00"/>
                </a:gs>
                <a:gs pos="100000">
                  <a:srgbClr val="FFFF00"/>
                </a:gs>
              </a:gsLst>
              <a:lin ang="18954000"/>
            </a:gra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23" name="Google Shape;291;p2">
              <a:extLst>
                <a:ext uri="{FF2B5EF4-FFF2-40B4-BE49-F238E27FC236}">
                  <a16:creationId xmlns:a16="http://schemas.microsoft.com/office/drawing/2014/main" id="{3F99B3E8-9941-27A4-87F7-30AC6D4E4EA8}"/>
                </a:ext>
              </a:extLst>
            </p:cNvPr>
            <p:cNvSpPr/>
            <p:nvPr/>
          </p:nvSpPr>
          <p:spPr>
            <a:xfrm rot="2785200">
              <a:off x="2916950" y="4859228"/>
              <a:ext cx="598320" cy="33336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US" sz="1600" b="0" strike="noStrike" spc="-1" dirty="0">
                  <a:solidFill>
                    <a:srgbClr val="000000"/>
                  </a:solidFill>
                  <a:latin typeface="Arial"/>
                  <a:ea typeface="Libre Franklin"/>
                </a:rPr>
                <a:t>TPS</a:t>
              </a:r>
              <a:endParaRPr lang="en-US" sz="1600" b="0" strike="noStrike" spc="-1" dirty="0">
                <a:latin typeface="Arial"/>
              </a:endParaRPr>
            </a:p>
          </p:txBody>
        </p:sp>
      </p:grpSp>
      <p:sp>
        <p:nvSpPr>
          <p:cNvPr id="2" name="Title 1">
            <a:extLst>
              <a:ext uri="{FF2B5EF4-FFF2-40B4-BE49-F238E27FC236}">
                <a16:creationId xmlns:a16="http://schemas.microsoft.com/office/drawing/2014/main" id="{BF207B3A-BDB0-186E-7FCB-90F0535F3B72}"/>
              </a:ext>
            </a:extLst>
          </p:cNvPr>
          <p:cNvSpPr>
            <a:spLocks noGrp="1"/>
          </p:cNvSpPr>
          <p:nvPr>
            <p:ph type="title"/>
          </p:nvPr>
        </p:nvSpPr>
        <p:spPr/>
        <p:txBody>
          <a:bodyPr>
            <a:normAutofit fontScale="90000"/>
          </a:bodyPr>
          <a:lstStyle/>
          <a:p>
            <a:r>
              <a:rPr lang="en-US" dirty="0"/>
              <a:t>Long focal length (F/65) BELLA PW beamline (iP1) allows for acceleration of low divergence, high charge, &lt; 10 MeV proton beams</a:t>
            </a:r>
          </a:p>
        </p:txBody>
      </p:sp>
      <p:sp>
        <p:nvSpPr>
          <p:cNvPr id="3" name="Slide Number Placeholder 2">
            <a:extLst>
              <a:ext uri="{FF2B5EF4-FFF2-40B4-BE49-F238E27FC236}">
                <a16:creationId xmlns:a16="http://schemas.microsoft.com/office/drawing/2014/main" id="{12077286-106A-2667-659E-E26C68C481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grpSp>
        <p:nvGrpSpPr>
          <p:cNvPr id="25" name="Group 24">
            <a:extLst>
              <a:ext uri="{FF2B5EF4-FFF2-40B4-BE49-F238E27FC236}">
                <a16:creationId xmlns:a16="http://schemas.microsoft.com/office/drawing/2014/main" id="{42E74A19-2E18-2E1E-09F5-5E3FDBDA3DED}"/>
              </a:ext>
            </a:extLst>
          </p:cNvPr>
          <p:cNvGrpSpPr/>
          <p:nvPr/>
        </p:nvGrpSpPr>
        <p:grpSpPr>
          <a:xfrm>
            <a:off x="7388745" y="3525693"/>
            <a:ext cx="2736720" cy="2439600"/>
            <a:chOff x="7475389" y="2863853"/>
            <a:chExt cx="2736720" cy="2439600"/>
          </a:xfrm>
        </p:grpSpPr>
        <p:pic>
          <p:nvPicPr>
            <p:cNvPr id="10" name="Picture 39">
              <a:extLst>
                <a:ext uri="{FF2B5EF4-FFF2-40B4-BE49-F238E27FC236}">
                  <a16:creationId xmlns:a16="http://schemas.microsoft.com/office/drawing/2014/main" id="{2F0219E3-5F5B-B3B6-E290-C9D82DE3B448}"/>
                </a:ext>
              </a:extLst>
            </p:cNvPr>
            <p:cNvPicPr/>
            <p:nvPr/>
          </p:nvPicPr>
          <p:blipFill>
            <a:blip r:embed="rId3"/>
            <a:stretch/>
          </p:blipFill>
          <p:spPr>
            <a:xfrm>
              <a:off x="7475389" y="2863853"/>
              <a:ext cx="2736720" cy="2058120"/>
            </a:xfrm>
            <a:prstGeom prst="rect">
              <a:avLst/>
            </a:prstGeom>
            <a:ln w="38100">
              <a:solidFill>
                <a:srgbClr val="FFC000"/>
              </a:solidFill>
            </a:ln>
            <a:effectLst>
              <a:outerShdw blurRad="292100" dist="139700" dir="2700000" algn="tl" rotWithShape="0">
                <a:srgbClr val="333333">
                  <a:alpha val="65000"/>
                </a:srgbClr>
              </a:outerShdw>
            </a:effectLst>
          </p:spPr>
        </p:pic>
        <p:sp>
          <p:nvSpPr>
            <p:cNvPr id="15" name="TextBox 23">
              <a:extLst>
                <a:ext uri="{FF2B5EF4-FFF2-40B4-BE49-F238E27FC236}">
                  <a16:creationId xmlns:a16="http://schemas.microsoft.com/office/drawing/2014/main" id="{A2B3530B-80F5-B702-1E18-A18A62A59E30}"/>
                </a:ext>
              </a:extLst>
            </p:cNvPr>
            <p:cNvSpPr/>
            <p:nvPr/>
          </p:nvSpPr>
          <p:spPr>
            <a:xfrm>
              <a:off x="8086489" y="5000693"/>
              <a:ext cx="1514520" cy="302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400" b="0" i="1" strike="noStrike" spc="-1" dirty="0">
                  <a:solidFill>
                    <a:srgbClr val="242852"/>
                  </a:solidFill>
                  <a:latin typeface="Arial"/>
                  <a:ea typeface="DejaVu Sans"/>
                </a:rPr>
                <a:t>Tape drive target</a:t>
              </a:r>
              <a:endParaRPr lang="en-US" sz="1400" b="0" strike="noStrike" spc="-1" dirty="0">
                <a:latin typeface="Arial"/>
              </a:endParaRPr>
            </a:p>
          </p:txBody>
        </p:sp>
      </p:grpSp>
      <p:sp>
        <p:nvSpPr>
          <p:cNvPr id="16" name="TextBox 3">
            <a:extLst>
              <a:ext uri="{FF2B5EF4-FFF2-40B4-BE49-F238E27FC236}">
                <a16:creationId xmlns:a16="http://schemas.microsoft.com/office/drawing/2014/main" id="{8266BF25-0FFA-3DFC-D84C-757309470679}"/>
              </a:ext>
            </a:extLst>
          </p:cNvPr>
          <p:cNvSpPr/>
          <p:nvPr/>
        </p:nvSpPr>
        <p:spPr>
          <a:xfrm>
            <a:off x="7143350" y="6195393"/>
            <a:ext cx="4253040" cy="881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spcBef>
                <a:spcPts val="601"/>
              </a:spcBef>
              <a:buNone/>
            </a:pPr>
            <a:r>
              <a:rPr lang="en-US" sz="1400" b="0" i="1" strike="noStrike" spc="-1" dirty="0">
                <a:solidFill>
                  <a:srgbClr val="000000"/>
                </a:solidFill>
                <a:latin typeface="Arial"/>
                <a:ea typeface="Arial"/>
              </a:rPr>
              <a:t>Steinke et al., PRAB </a:t>
            </a:r>
            <a:r>
              <a:rPr lang="en-US" sz="1400" b="1" i="1" strike="noStrike" spc="-1" dirty="0">
                <a:solidFill>
                  <a:srgbClr val="000000"/>
                </a:solidFill>
                <a:latin typeface="Arial"/>
                <a:ea typeface="Arial"/>
              </a:rPr>
              <a:t>23</a:t>
            </a:r>
            <a:r>
              <a:rPr lang="en-US" sz="1400" b="0" i="1" strike="noStrike" spc="-1" dirty="0">
                <a:solidFill>
                  <a:srgbClr val="000000"/>
                </a:solidFill>
                <a:latin typeface="Arial"/>
                <a:ea typeface="Arial"/>
              </a:rPr>
              <a:t>, 021302 (2020), </a:t>
            </a:r>
            <a:endParaRPr lang="en-US" sz="1400" b="0" strike="noStrike" spc="-1" dirty="0">
              <a:latin typeface="Arial"/>
            </a:endParaRPr>
          </a:p>
          <a:p>
            <a:pPr>
              <a:lnSpc>
                <a:spcPct val="100000"/>
              </a:lnSpc>
              <a:spcBef>
                <a:spcPts val="601"/>
              </a:spcBef>
              <a:buNone/>
            </a:pPr>
            <a:r>
              <a:rPr lang="en-US" sz="1400" b="0" i="1" strike="noStrike" spc="-1" dirty="0">
                <a:solidFill>
                  <a:srgbClr val="000000"/>
                </a:solidFill>
                <a:latin typeface="Arial"/>
                <a:ea typeface="Arial"/>
              </a:rPr>
              <a:t>J.H. Bin et al., Rev. Sci. </a:t>
            </a:r>
            <a:r>
              <a:rPr lang="en-US" sz="1400" b="0" i="1" strike="noStrike" spc="-1" dirty="0" err="1">
                <a:solidFill>
                  <a:srgbClr val="000000"/>
                </a:solidFill>
                <a:latin typeface="Arial"/>
                <a:ea typeface="Arial"/>
              </a:rPr>
              <a:t>Instrum</a:t>
            </a:r>
            <a:r>
              <a:rPr lang="en-US" sz="1400" b="0" i="1" strike="noStrike" spc="-1" dirty="0">
                <a:solidFill>
                  <a:srgbClr val="000000"/>
                </a:solidFill>
                <a:latin typeface="Arial"/>
                <a:ea typeface="Arial"/>
              </a:rPr>
              <a:t>. </a:t>
            </a:r>
            <a:r>
              <a:rPr lang="en-US" sz="1400" b="1" i="1" strike="noStrike" spc="-1" dirty="0">
                <a:solidFill>
                  <a:srgbClr val="000000"/>
                </a:solidFill>
                <a:latin typeface="Arial"/>
                <a:ea typeface="Arial"/>
              </a:rPr>
              <a:t>90</a:t>
            </a:r>
            <a:r>
              <a:rPr lang="en-US" sz="1400" b="0" i="1" strike="noStrike" spc="-1" dirty="0">
                <a:solidFill>
                  <a:srgbClr val="000000"/>
                </a:solidFill>
                <a:latin typeface="Arial"/>
                <a:ea typeface="Arial"/>
              </a:rPr>
              <a:t>, 053301 (2019)</a:t>
            </a:r>
            <a:endParaRPr lang="en-US" sz="1400" b="0" strike="noStrike" spc="-1" dirty="0">
              <a:latin typeface="Arial"/>
            </a:endParaRPr>
          </a:p>
          <a:p>
            <a:pPr>
              <a:lnSpc>
                <a:spcPct val="100000"/>
              </a:lnSpc>
              <a:spcBef>
                <a:spcPts val="601"/>
              </a:spcBef>
              <a:buNone/>
            </a:pPr>
            <a:endParaRPr lang="en-US" sz="1400" b="0" strike="noStrike" spc="-1" dirty="0">
              <a:latin typeface="Arial"/>
            </a:endParaRPr>
          </a:p>
        </p:txBody>
      </p:sp>
      <p:pic>
        <p:nvPicPr>
          <p:cNvPr id="18" name="Picture 27" descr="A picture containing graphical user interface&#10;&#10;Description automatically generated">
            <a:extLst>
              <a:ext uri="{FF2B5EF4-FFF2-40B4-BE49-F238E27FC236}">
                <a16:creationId xmlns:a16="http://schemas.microsoft.com/office/drawing/2014/main" id="{83BA3EBA-0B5B-3A3B-0930-E7DDD28F8CAD}"/>
              </a:ext>
            </a:extLst>
          </p:cNvPr>
          <p:cNvPicPr>
            <a:picLocks noChangeAspect="1"/>
          </p:cNvPicPr>
          <p:nvPr/>
        </p:nvPicPr>
        <p:blipFill>
          <a:blip r:embed="rId4"/>
          <a:stretch/>
        </p:blipFill>
        <p:spPr>
          <a:xfrm>
            <a:off x="433868" y="1616029"/>
            <a:ext cx="5660544" cy="1045953"/>
          </a:xfrm>
          <a:prstGeom prst="rect">
            <a:avLst/>
          </a:prstGeom>
          <a:ln w="38100">
            <a:solidFill>
              <a:srgbClr val="003959"/>
            </a:solidFill>
            <a:round/>
          </a:ln>
        </p:spPr>
      </p:pic>
      <p:pic>
        <p:nvPicPr>
          <p:cNvPr id="19" name="Picture 30">
            <a:extLst>
              <a:ext uri="{FF2B5EF4-FFF2-40B4-BE49-F238E27FC236}">
                <a16:creationId xmlns:a16="http://schemas.microsoft.com/office/drawing/2014/main" id="{AB4803E2-0D90-E1ED-69EA-46A3C64CC87D}"/>
              </a:ext>
            </a:extLst>
          </p:cNvPr>
          <p:cNvPicPr/>
          <p:nvPr/>
        </p:nvPicPr>
        <p:blipFill>
          <a:blip r:embed="rId5"/>
          <a:stretch/>
        </p:blipFill>
        <p:spPr>
          <a:xfrm>
            <a:off x="520133" y="4546819"/>
            <a:ext cx="3305520" cy="2006640"/>
          </a:xfrm>
          <a:prstGeom prst="rect">
            <a:avLst/>
          </a:prstGeom>
          <a:ln w="0">
            <a:noFill/>
          </a:ln>
        </p:spPr>
      </p:pic>
    </p:spTree>
    <p:extLst>
      <p:ext uri="{BB962C8B-B14F-4D97-AF65-F5344CB8AC3E}">
        <p14:creationId xmlns:p14="http://schemas.microsoft.com/office/powerpoint/2010/main" val="3585770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3FC7-66F3-B8B7-F0B3-9846A596BFE5}"/>
              </a:ext>
            </a:extLst>
          </p:cNvPr>
          <p:cNvSpPr>
            <a:spLocks noGrp="1"/>
          </p:cNvSpPr>
          <p:nvPr>
            <p:ph type="title"/>
          </p:nvPr>
        </p:nvSpPr>
        <p:spPr/>
        <p:txBody>
          <a:bodyPr>
            <a:normAutofit fontScale="90000"/>
          </a:bodyPr>
          <a:lstStyle/>
          <a:p>
            <a:r>
              <a:rPr lang="en-US" sz="2800" spc="-1" dirty="0">
                <a:solidFill>
                  <a:srgbClr val="FFFFFF"/>
                </a:solidFill>
              </a:rPr>
              <a:t>Capture and transport of fraction of proton beam with active plasma lens (APL)</a:t>
            </a:r>
            <a:endParaRPr lang="en-US" dirty="0"/>
          </a:p>
        </p:txBody>
      </p:sp>
      <p:sp>
        <p:nvSpPr>
          <p:cNvPr id="3" name="Slide Number Placeholder 2">
            <a:extLst>
              <a:ext uri="{FF2B5EF4-FFF2-40B4-BE49-F238E27FC236}">
                <a16:creationId xmlns:a16="http://schemas.microsoft.com/office/drawing/2014/main" id="{564E00D4-42CC-5BE0-7C96-886C01A9E5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5" name="PlaceHolder 2">
            <a:extLst>
              <a:ext uri="{FF2B5EF4-FFF2-40B4-BE49-F238E27FC236}">
                <a16:creationId xmlns:a16="http://schemas.microsoft.com/office/drawing/2014/main" id="{D41AB7DD-3710-040A-808A-146758652C12}"/>
              </a:ext>
            </a:extLst>
          </p:cNvPr>
          <p:cNvSpPr txBox="1">
            <a:spLocks/>
          </p:cNvSpPr>
          <p:nvPr/>
        </p:nvSpPr>
        <p:spPr>
          <a:xfrm>
            <a:off x="11509560" y="6486120"/>
            <a:ext cx="677880" cy="363960"/>
          </a:xfrm>
          <a:prstGeom prst="rect">
            <a:avLst/>
          </a:prstGeom>
          <a:noFill/>
          <a:ln w="0">
            <a:noFill/>
          </a:ln>
        </p:spPr>
        <p:txBody>
          <a:bodyPr lIns="90000" tIns="45000" rIns="90000" bIns="45000" anchor="ctr">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lang="en-US" sz="1000" b="0" i="0" u="none" strike="noStrike" cap="none" spc="-1">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6D44CB9A-8598-43FF-94DE-9ECD0EF9CAD0}" type="slidenum">
              <a:rPr lang="en-US" smtClean="0"/>
              <a:pPr/>
              <a:t>11</a:t>
            </a:fld>
            <a:endParaRPr lang="en-US">
              <a:latin typeface="Times New Roman"/>
            </a:endParaRPr>
          </a:p>
        </p:txBody>
      </p:sp>
      <p:pic>
        <p:nvPicPr>
          <p:cNvPr id="6" name="Picture 4">
            <a:extLst>
              <a:ext uri="{FF2B5EF4-FFF2-40B4-BE49-F238E27FC236}">
                <a16:creationId xmlns:a16="http://schemas.microsoft.com/office/drawing/2014/main" id="{B932FD76-EB60-24F0-3DF6-F6A897E1E241}"/>
              </a:ext>
            </a:extLst>
          </p:cNvPr>
          <p:cNvPicPr/>
          <p:nvPr/>
        </p:nvPicPr>
        <p:blipFill>
          <a:blip r:embed="rId2"/>
          <a:stretch/>
        </p:blipFill>
        <p:spPr>
          <a:xfrm>
            <a:off x="5789520" y="1097280"/>
            <a:ext cx="6169320" cy="2559600"/>
          </a:xfrm>
          <a:prstGeom prst="rect">
            <a:avLst/>
          </a:prstGeom>
          <a:ln w="0">
            <a:noFill/>
          </a:ln>
        </p:spPr>
      </p:pic>
      <p:sp>
        <p:nvSpPr>
          <p:cNvPr id="7" name="TextBox 5">
            <a:extLst>
              <a:ext uri="{FF2B5EF4-FFF2-40B4-BE49-F238E27FC236}">
                <a16:creationId xmlns:a16="http://schemas.microsoft.com/office/drawing/2014/main" id="{8638B39B-F7F9-F67B-1AE5-507CD5006BFC}"/>
              </a:ext>
            </a:extLst>
          </p:cNvPr>
          <p:cNvSpPr/>
          <p:nvPr/>
        </p:nvSpPr>
        <p:spPr>
          <a:xfrm>
            <a:off x="8874720" y="6086520"/>
            <a:ext cx="35031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200" b="0" strike="noStrike" spc="-1">
                <a:solidFill>
                  <a:srgbClr val="000000"/>
                </a:solidFill>
                <a:latin typeface="Franklin Gothic Book"/>
                <a:ea typeface="DejaVu Sans"/>
              </a:rPr>
              <a:t>J. van Tilborg et al., PRL 115 (2015) 184802.</a:t>
            </a:r>
            <a:endParaRPr lang="en-US" sz="1200" b="0" strike="noStrike" spc="-1">
              <a:latin typeface="Arial"/>
            </a:endParaRPr>
          </a:p>
        </p:txBody>
      </p:sp>
      <p:sp>
        <p:nvSpPr>
          <p:cNvPr id="8" name="TextBox 6">
            <a:extLst>
              <a:ext uri="{FF2B5EF4-FFF2-40B4-BE49-F238E27FC236}">
                <a16:creationId xmlns:a16="http://schemas.microsoft.com/office/drawing/2014/main" id="{7662106E-04C7-CE40-24D2-E4C6D61A6E01}"/>
              </a:ext>
            </a:extLst>
          </p:cNvPr>
          <p:cNvSpPr/>
          <p:nvPr/>
        </p:nvSpPr>
        <p:spPr>
          <a:xfrm>
            <a:off x="228240" y="963200"/>
            <a:ext cx="5321520" cy="17528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dirty="0">
                <a:solidFill>
                  <a:srgbClr val="000000"/>
                </a:solidFill>
                <a:latin typeface="Arial"/>
                <a:ea typeface="DejaVu Sans"/>
              </a:rPr>
              <a:t>APL provides strong, compact focusing</a:t>
            </a:r>
            <a:endParaRPr lang="en-US" sz="1800" b="0" strike="noStrike" spc="-1" dirty="0">
              <a:latin typeface="Arial"/>
            </a:endParaRPr>
          </a:p>
          <a:p>
            <a:pPr>
              <a:lnSpc>
                <a:spcPct val="100000"/>
              </a:lnSpc>
              <a:buNone/>
            </a:pPr>
            <a:endParaRPr lang="en-US" sz="1800" b="0" strike="noStrike" spc="-1" dirty="0">
              <a:latin typeface="Arial"/>
            </a:endParaRPr>
          </a:p>
          <a:p>
            <a:pPr>
              <a:lnSpc>
                <a:spcPct val="100000"/>
              </a:lnSpc>
              <a:buNone/>
            </a:pPr>
            <a:r>
              <a:rPr lang="en-US" sz="1800" b="0" strike="noStrike" spc="-1" dirty="0">
                <a:solidFill>
                  <a:srgbClr val="000000"/>
                </a:solidFill>
                <a:latin typeface="Arial"/>
                <a:ea typeface="DejaVu Sans"/>
              </a:rPr>
              <a:t>- Compact strong B-field (1mmD, 33 mm unit)</a:t>
            </a:r>
            <a:endParaRPr lang="en-US" sz="1800" b="0" strike="noStrike" spc="-1" dirty="0">
              <a:latin typeface="Arial"/>
            </a:endParaRPr>
          </a:p>
          <a:p>
            <a:pPr>
              <a:lnSpc>
                <a:spcPct val="100000"/>
              </a:lnSpc>
              <a:buNone/>
            </a:pPr>
            <a:r>
              <a:rPr lang="en-US" sz="1800" b="0" strike="noStrike" spc="-1" dirty="0">
                <a:solidFill>
                  <a:srgbClr val="000000"/>
                </a:solidFill>
                <a:latin typeface="Arial"/>
                <a:ea typeface="DejaVu Sans"/>
              </a:rPr>
              <a:t>- Radially symmetric focus</a:t>
            </a:r>
            <a:endParaRPr lang="en-US" sz="1800" b="0" strike="noStrike" spc="-1" dirty="0">
              <a:latin typeface="Arial"/>
            </a:endParaRPr>
          </a:p>
          <a:p>
            <a:pPr>
              <a:lnSpc>
                <a:spcPct val="100000"/>
              </a:lnSpc>
              <a:buNone/>
            </a:pPr>
            <a:r>
              <a:rPr lang="en-US" sz="1800" b="0" strike="noStrike" spc="-1" dirty="0">
                <a:solidFill>
                  <a:srgbClr val="000000"/>
                </a:solidFill>
                <a:latin typeface="Arial"/>
                <a:ea typeface="DejaVu Sans"/>
              </a:rPr>
              <a:t>- Tunable via current (timing)</a:t>
            </a:r>
            <a:endParaRPr lang="en-US" sz="1800" b="0" strike="noStrike" spc="-1" dirty="0">
              <a:latin typeface="Arial"/>
            </a:endParaRPr>
          </a:p>
          <a:p>
            <a:pPr>
              <a:lnSpc>
                <a:spcPct val="100000"/>
              </a:lnSpc>
              <a:buNone/>
            </a:pPr>
            <a:r>
              <a:rPr lang="en-US" sz="1800" b="0" strike="noStrike" spc="-1" dirty="0">
                <a:solidFill>
                  <a:srgbClr val="000000"/>
                </a:solidFill>
                <a:latin typeface="Arial"/>
                <a:ea typeface="DejaVu Sans"/>
              </a:rPr>
              <a:t>- ~20 years of experience and infrastructure ready</a:t>
            </a:r>
          </a:p>
        </p:txBody>
      </p:sp>
      <p:pic>
        <p:nvPicPr>
          <p:cNvPr id="9" name="Picture 7">
            <a:extLst>
              <a:ext uri="{FF2B5EF4-FFF2-40B4-BE49-F238E27FC236}">
                <a16:creationId xmlns:a16="http://schemas.microsoft.com/office/drawing/2014/main" id="{9923164A-3E2E-5085-D270-EBCDEE7F72AC}"/>
              </a:ext>
            </a:extLst>
          </p:cNvPr>
          <p:cNvPicPr/>
          <p:nvPr/>
        </p:nvPicPr>
        <p:blipFill>
          <a:blip r:embed="rId3"/>
          <a:srcRect l="14442" r="19240" b="28882"/>
          <a:stretch/>
        </p:blipFill>
        <p:spPr>
          <a:xfrm>
            <a:off x="8752980" y="3956400"/>
            <a:ext cx="3333240" cy="1974960"/>
          </a:xfrm>
          <a:prstGeom prst="rect">
            <a:avLst/>
          </a:prstGeom>
          <a:ln w="0">
            <a:noFill/>
          </a:ln>
        </p:spPr>
      </p:pic>
      <p:pic>
        <p:nvPicPr>
          <p:cNvPr id="10" name="Picture 2">
            <a:extLst>
              <a:ext uri="{FF2B5EF4-FFF2-40B4-BE49-F238E27FC236}">
                <a16:creationId xmlns:a16="http://schemas.microsoft.com/office/drawing/2014/main" id="{8892868D-8D6A-B9F9-23FE-3B35E39D30C8}"/>
              </a:ext>
            </a:extLst>
          </p:cNvPr>
          <p:cNvPicPr/>
          <p:nvPr/>
        </p:nvPicPr>
        <p:blipFill>
          <a:blip r:embed="rId4"/>
          <a:srcRect r="42976"/>
          <a:stretch/>
        </p:blipFill>
        <p:spPr>
          <a:xfrm>
            <a:off x="3580200" y="1860625"/>
            <a:ext cx="2055600" cy="515880"/>
          </a:xfrm>
          <a:prstGeom prst="rect">
            <a:avLst/>
          </a:prstGeom>
          <a:ln w="0">
            <a:noFill/>
          </a:ln>
        </p:spPr>
      </p:pic>
      <p:grpSp>
        <p:nvGrpSpPr>
          <p:cNvPr id="11" name="Group 9">
            <a:extLst>
              <a:ext uri="{FF2B5EF4-FFF2-40B4-BE49-F238E27FC236}">
                <a16:creationId xmlns:a16="http://schemas.microsoft.com/office/drawing/2014/main" id="{3C1F1038-0F5C-B6F1-02C4-F2D361C75972}"/>
              </a:ext>
            </a:extLst>
          </p:cNvPr>
          <p:cNvGrpSpPr/>
          <p:nvPr/>
        </p:nvGrpSpPr>
        <p:grpSpPr>
          <a:xfrm>
            <a:off x="243360" y="2970039"/>
            <a:ext cx="8058240" cy="2819880"/>
            <a:chOff x="243360" y="3189960"/>
            <a:chExt cx="8058240" cy="2819880"/>
          </a:xfrm>
        </p:grpSpPr>
        <p:grpSp>
          <p:nvGrpSpPr>
            <p:cNvPr id="12" name="Group 10">
              <a:extLst>
                <a:ext uri="{FF2B5EF4-FFF2-40B4-BE49-F238E27FC236}">
                  <a16:creationId xmlns:a16="http://schemas.microsoft.com/office/drawing/2014/main" id="{6C8FB0FA-87EA-746A-027F-514D4C9AD5CD}"/>
                </a:ext>
              </a:extLst>
            </p:cNvPr>
            <p:cNvGrpSpPr/>
            <p:nvPr/>
          </p:nvGrpSpPr>
          <p:grpSpPr>
            <a:xfrm>
              <a:off x="243360" y="4099680"/>
              <a:ext cx="8058240" cy="1910160"/>
              <a:chOff x="243360" y="4099680"/>
              <a:chExt cx="8058240" cy="1910160"/>
            </a:xfrm>
          </p:grpSpPr>
          <p:pic>
            <p:nvPicPr>
              <p:cNvPr id="14" name="Picture 13">
                <a:extLst>
                  <a:ext uri="{FF2B5EF4-FFF2-40B4-BE49-F238E27FC236}">
                    <a16:creationId xmlns:a16="http://schemas.microsoft.com/office/drawing/2014/main" id="{2298FD2E-A0C6-577B-FD5A-2B8FDB16E3DE}"/>
                  </a:ext>
                </a:extLst>
              </p:cNvPr>
              <p:cNvPicPr/>
              <p:nvPr/>
            </p:nvPicPr>
            <p:blipFill>
              <a:blip r:embed="rId5"/>
              <a:srcRect t="11980" r="36804" b="56535"/>
              <a:stretch/>
            </p:blipFill>
            <p:spPr>
              <a:xfrm>
                <a:off x="243360" y="4099680"/>
                <a:ext cx="5648400" cy="1910160"/>
              </a:xfrm>
              <a:prstGeom prst="rect">
                <a:avLst/>
              </a:prstGeom>
              <a:ln w="0">
                <a:noFill/>
              </a:ln>
            </p:spPr>
          </p:pic>
          <p:sp>
            <p:nvSpPr>
              <p:cNvPr id="15" name="TextBox 14">
                <a:extLst>
                  <a:ext uri="{FF2B5EF4-FFF2-40B4-BE49-F238E27FC236}">
                    <a16:creationId xmlns:a16="http://schemas.microsoft.com/office/drawing/2014/main" id="{4E89C392-1380-22EE-246B-20189B60B03C}"/>
                  </a:ext>
                </a:extLst>
              </p:cNvPr>
              <p:cNvSpPr/>
              <p:nvPr/>
            </p:nvSpPr>
            <p:spPr>
              <a:xfrm>
                <a:off x="5954760" y="4660200"/>
                <a:ext cx="2346840" cy="333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strike="noStrike" spc="-1">
                    <a:solidFill>
                      <a:srgbClr val="FFC000"/>
                    </a:solidFill>
                    <a:latin typeface="Arial"/>
                    <a:ea typeface="DejaVu Sans"/>
                  </a:rPr>
                  <a:t>Neutral particles, X-rays</a:t>
                </a:r>
                <a:endParaRPr lang="en-US" sz="1600" b="0" strike="noStrike" spc="-1">
                  <a:latin typeface="Arial"/>
                </a:endParaRPr>
              </a:p>
            </p:txBody>
          </p:sp>
          <p:grpSp>
            <p:nvGrpSpPr>
              <p:cNvPr id="16" name="Group 15">
                <a:extLst>
                  <a:ext uri="{FF2B5EF4-FFF2-40B4-BE49-F238E27FC236}">
                    <a16:creationId xmlns:a16="http://schemas.microsoft.com/office/drawing/2014/main" id="{03729631-CF2E-414A-C5E6-90B23899E7F9}"/>
                  </a:ext>
                </a:extLst>
              </p:cNvPr>
              <p:cNvGrpSpPr/>
              <p:nvPr/>
            </p:nvGrpSpPr>
            <p:grpSpPr>
              <a:xfrm>
                <a:off x="5609160" y="5119560"/>
                <a:ext cx="2664720" cy="759960"/>
                <a:chOff x="5609160" y="5119560"/>
                <a:chExt cx="2664720" cy="759960"/>
              </a:xfrm>
            </p:grpSpPr>
            <p:sp>
              <p:nvSpPr>
                <p:cNvPr id="19" name="Straight Arrow Connector 18">
                  <a:extLst>
                    <a:ext uri="{FF2B5EF4-FFF2-40B4-BE49-F238E27FC236}">
                      <a16:creationId xmlns:a16="http://schemas.microsoft.com/office/drawing/2014/main" id="{31BA99D4-C8B1-86F0-46B9-A26C8E6AA7D6}"/>
                    </a:ext>
                  </a:extLst>
                </p:cNvPr>
                <p:cNvSpPr/>
                <p:nvPr/>
              </p:nvSpPr>
              <p:spPr>
                <a:xfrm>
                  <a:off x="5609160" y="5119560"/>
                  <a:ext cx="2248200" cy="33156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0" name="Straight Arrow Connector 19">
                  <a:extLst>
                    <a:ext uri="{FF2B5EF4-FFF2-40B4-BE49-F238E27FC236}">
                      <a16:creationId xmlns:a16="http://schemas.microsoft.com/office/drawing/2014/main" id="{76FFB182-99E7-DB7C-EB64-B86E9CE2D861}"/>
                    </a:ext>
                  </a:extLst>
                </p:cNvPr>
                <p:cNvSpPr/>
                <p:nvPr/>
              </p:nvSpPr>
              <p:spPr>
                <a:xfrm>
                  <a:off x="5609160" y="5119560"/>
                  <a:ext cx="2248200" cy="75996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1" name="Straight Arrow Connector 20">
                  <a:extLst>
                    <a:ext uri="{FF2B5EF4-FFF2-40B4-BE49-F238E27FC236}">
                      <a16:creationId xmlns:a16="http://schemas.microsoft.com/office/drawing/2014/main" id="{A4276AFF-2D2C-51A3-D670-F1DBBE57F104}"/>
                    </a:ext>
                  </a:extLst>
                </p:cNvPr>
                <p:cNvSpPr/>
                <p:nvPr/>
              </p:nvSpPr>
              <p:spPr>
                <a:xfrm>
                  <a:off x="5609160" y="5119560"/>
                  <a:ext cx="2664720" cy="657720"/>
                </a:xfrm>
                <a:custGeom>
                  <a:avLst/>
                  <a:gdLst/>
                  <a:ahLst/>
                  <a:cxnLst/>
                  <a:rect l="l" t="t" r="r" b="b"/>
                  <a:pathLst>
                    <a:path w="21600" h="21600">
                      <a:moveTo>
                        <a:pt x="0" y="0"/>
                      </a:moveTo>
                      <a:lnTo>
                        <a:pt x="21600" y="21600"/>
                      </a:lnTo>
                    </a:path>
                  </a:pathLst>
                </a:custGeom>
                <a:noFill/>
                <a:ln w="31750">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grpSp>
          <p:sp>
            <p:nvSpPr>
              <p:cNvPr id="17" name="TextBox 16">
                <a:extLst>
                  <a:ext uri="{FF2B5EF4-FFF2-40B4-BE49-F238E27FC236}">
                    <a16:creationId xmlns:a16="http://schemas.microsoft.com/office/drawing/2014/main" id="{249B9F28-0453-55A7-3888-B0794255A052}"/>
                  </a:ext>
                </a:extLst>
              </p:cNvPr>
              <p:cNvSpPr/>
              <p:nvPr/>
            </p:nvSpPr>
            <p:spPr>
              <a:xfrm rot="1075800">
                <a:off x="5559840" y="5333400"/>
                <a:ext cx="1365840" cy="333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strike="noStrike" spc="-1">
                    <a:solidFill>
                      <a:srgbClr val="5353FF"/>
                    </a:solidFill>
                    <a:latin typeface="Arial"/>
                    <a:ea typeface="DejaVu Sans"/>
                  </a:rPr>
                  <a:t>Protons, ions</a:t>
                </a:r>
                <a:endParaRPr lang="en-US" sz="1600" b="0" strike="noStrike" spc="-1">
                  <a:latin typeface="Arial"/>
                </a:endParaRPr>
              </a:p>
            </p:txBody>
          </p:sp>
          <p:sp>
            <p:nvSpPr>
              <p:cNvPr id="18" name="Straight Connector 17">
                <a:extLst>
                  <a:ext uri="{FF2B5EF4-FFF2-40B4-BE49-F238E27FC236}">
                    <a16:creationId xmlns:a16="http://schemas.microsoft.com/office/drawing/2014/main" id="{7D6AA570-7248-8E0A-EE13-8407ABBDEDB8}"/>
                  </a:ext>
                </a:extLst>
              </p:cNvPr>
              <p:cNvSpPr/>
              <p:nvPr/>
            </p:nvSpPr>
            <p:spPr>
              <a:xfrm>
                <a:off x="1576080" y="5050080"/>
                <a:ext cx="5291280" cy="360"/>
              </a:xfrm>
              <a:prstGeom prst="line">
                <a:avLst/>
              </a:prstGeom>
              <a:ln w="31750">
                <a:solidFill>
                  <a:srgbClr val="FFC000"/>
                </a:solidFill>
                <a:round/>
              </a:ln>
            </p:spPr>
            <p:style>
              <a:lnRef idx="2">
                <a:schemeClr val="accent1"/>
              </a:lnRef>
              <a:fillRef idx="0">
                <a:schemeClr val="accent1"/>
              </a:fillRef>
              <a:effectRef idx="1">
                <a:schemeClr val="accent1"/>
              </a:effectRef>
              <a:fontRef idx="minor"/>
            </p:style>
            <p:txBody>
              <a:bodyPr/>
              <a:lstStyle/>
              <a:p>
                <a:endParaRPr lang="en-US"/>
              </a:p>
            </p:txBody>
          </p:sp>
        </p:grpSp>
        <p:sp>
          <p:nvSpPr>
            <p:cNvPr id="13" name="TextBox 11">
              <a:extLst>
                <a:ext uri="{FF2B5EF4-FFF2-40B4-BE49-F238E27FC236}">
                  <a16:creationId xmlns:a16="http://schemas.microsoft.com/office/drawing/2014/main" id="{730E489F-B001-F425-56A2-8FAFCAB0A3E0}"/>
                </a:ext>
              </a:extLst>
            </p:cNvPr>
            <p:cNvSpPr/>
            <p:nvPr/>
          </p:nvSpPr>
          <p:spPr>
            <a:xfrm>
              <a:off x="275040" y="3189960"/>
              <a:ext cx="67042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dirty="0">
                  <a:solidFill>
                    <a:srgbClr val="000000"/>
                  </a:solidFill>
                  <a:latin typeface="Arial"/>
                  <a:ea typeface="DejaVu Sans"/>
                </a:rPr>
                <a:t>For </a:t>
              </a:r>
              <a:r>
                <a:rPr lang="en-US" sz="1800" b="0" strike="noStrike" spc="-1" dirty="0" err="1">
                  <a:solidFill>
                    <a:srgbClr val="000000"/>
                  </a:solidFill>
                  <a:latin typeface="Arial"/>
                  <a:ea typeface="DejaVu Sans"/>
                </a:rPr>
                <a:t>radbio</a:t>
              </a:r>
              <a:r>
                <a:rPr lang="en-US" sz="1800" b="0" strike="noStrike" spc="-1" dirty="0">
                  <a:solidFill>
                    <a:srgbClr val="000000"/>
                  </a:solidFill>
                  <a:latin typeface="Arial"/>
                  <a:ea typeface="DejaVu Sans"/>
                </a:rPr>
                <a:t> experiment at iP1, </a:t>
              </a:r>
              <a:endParaRPr lang="en-US" sz="1800" b="0" strike="noStrike" spc="-1" dirty="0">
                <a:latin typeface="Arial"/>
              </a:endParaRPr>
            </a:p>
            <a:p>
              <a:pPr>
                <a:lnSpc>
                  <a:spcPct val="100000"/>
                </a:lnSpc>
                <a:buNone/>
              </a:pPr>
              <a:r>
                <a:rPr lang="en-US" sz="1800" b="0" strike="noStrike" spc="-1" dirty="0">
                  <a:solidFill>
                    <a:srgbClr val="000000"/>
                  </a:solidFill>
                  <a:latin typeface="Arial"/>
                  <a:ea typeface="DejaVu Sans"/>
                </a:rPr>
                <a:t>	</a:t>
              </a:r>
              <a:r>
                <a:rPr lang="en-US" sz="1800" b="1" strike="noStrike" spc="-1" dirty="0">
                  <a:solidFill>
                    <a:srgbClr val="000000"/>
                  </a:solidFill>
                  <a:latin typeface="Arial"/>
                  <a:ea typeface="DejaVu Sans"/>
                </a:rPr>
                <a:t>APL + Dipole </a:t>
              </a:r>
              <a:r>
                <a:rPr lang="en-US" sz="1800" b="0" strike="noStrike" spc="-1" dirty="0">
                  <a:solidFill>
                    <a:srgbClr val="000000"/>
                  </a:solidFill>
                  <a:latin typeface="Arial"/>
                  <a:ea typeface="DejaVu Sans"/>
                </a:rPr>
                <a:t>was chosen to fulfill requirements.</a:t>
              </a:r>
              <a:endParaRPr lang="en-US" sz="1800" b="0" strike="noStrike" spc="-1" dirty="0">
                <a:latin typeface="Arial"/>
              </a:endParaRPr>
            </a:p>
          </p:txBody>
        </p:sp>
      </p:grpSp>
      <p:sp>
        <p:nvSpPr>
          <p:cNvPr id="4" name="Rectangle 3">
            <a:extLst>
              <a:ext uri="{FF2B5EF4-FFF2-40B4-BE49-F238E27FC236}">
                <a16:creationId xmlns:a16="http://schemas.microsoft.com/office/drawing/2014/main" id="{E69256E2-25BD-AA30-F471-1FD1B9268363}"/>
              </a:ext>
            </a:extLst>
          </p:cNvPr>
          <p:cNvSpPr/>
          <p:nvPr/>
        </p:nvSpPr>
        <p:spPr>
          <a:xfrm>
            <a:off x="170100" y="5873086"/>
            <a:ext cx="8442564" cy="8953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99701A8-BBF2-0B5B-E6D8-42DB0C0BC529}"/>
              </a:ext>
            </a:extLst>
          </p:cNvPr>
          <p:cNvSpPr txBox="1"/>
          <p:nvPr/>
        </p:nvSpPr>
        <p:spPr>
          <a:xfrm>
            <a:off x="181626" y="6028358"/>
            <a:ext cx="2454518" cy="584775"/>
          </a:xfrm>
          <a:prstGeom prst="rect">
            <a:avLst/>
          </a:prstGeom>
          <a:noFill/>
        </p:spPr>
        <p:txBody>
          <a:bodyPr wrap="none" rtlCol="0">
            <a:spAutoFit/>
          </a:bodyPr>
          <a:lstStyle/>
          <a:p>
            <a:r>
              <a:rPr lang="en-US" sz="3200" dirty="0"/>
              <a:t>Limitation </a:t>
            </a:r>
            <a:r>
              <a:rPr lang="en-US" sz="3200" dirty="0">
                <a:sym typeface="Wingdings" pitchFamily="2" charset="2"/>
              </a:rPr>
              <a:t></a:t>
            </a:r>
            <a:endParaRPr lang="en-US" sz="3200" dirty="0"/>
          </a:p>
        </p:txBody>
      </p:sp>
      <p:sp>
        <p:nvSpPr>
          <p:cNvPr id="23" name="TextBox 22">
            <a:extLst>
              <a:ext uri="{FF2B5EF4-FFF2-40B4-BE49-F238E27FC236}">
                <a16:creationId xmlns:a16="http://schemas.microsoft.com/office/drawing/2014/main" id="{D8501749-7816-70DA-E474-D52B3A201813}"/>
              </a:ext>
            </a:extLst>
          </p:cNvPr>
          <p:cNvSpPr txBox="1"/>
          <p:nvPr/>
        </p:nvSpPr>
        <p:spPr>
          <a:xfrm>
            <a:off x="2516099" y="6024503"/>
            <a:ext cx="6096565" cy="707886"/>
          </a:xfrm>
          <a:prstGeom prst="rect">
            <a:avLst/>
          </a:prstGeom>
          <a:noFill/>
        </p:spPr>
        <p:txBody>
          <a:bodyPr wrap="square" rtlCol="0">
            <a:spAutoFit/>
          </a:bodyPr>
          <a:lstStyle/>
          <a:p>
            <a:r>
              <a:rPr lang="en-US" sz="2000" dirty="0">
                <a:sym typeface="Wingdings" panose="05000000000000000000" pitchFamily="2" charset="2"/>
              </a:rPr>
              <a:t>Small bore (1 mm D) limits ion capture and transport and is not easily scalable</a:t>
            </a:r>
          </a:p>
        </p:txBody>
      </p:sp>
      <p:sp>
        <p:nvSpPr>
          <p:cNvPr id="24" name="TextBox 23">
            <a:extLst>
              <a:ext uri="{FF2B5EF4-FFF2-40B4-BE49-F238E27FC236}">
                <a16:creationId xmlns:a16="http://schemas.microsoft.com/office/drawing/2014/main" id="{A9CE559E-D061-2416-4D83-9B0572ADDA57}"/>
              </a:ext>
            </a:extLst>
          </p:cNvPr>
          <p:cNvSpPr txBox="1"/>
          <p:nvPr/>
        </p:nvSpPr>
        <p:spPr>
          <a:xfrm>
            <a:off x="5789520" y="1097280"/>
            <a:ext cx="495533" cy="39585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2810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C75B4-A38D-438C-55AE-25E5593468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A9DA4F-F64D-31CB-D51D-DD0BB8312083}"/>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7C7E6D06-1B4B-17EC-AC9F-C67AEFF96F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4" name="Google Shape;183;g2b30124db7d_2_50">
            <a:extLst>
              <a:ext uri="{FF2B5EF4-FFF2-40B4-BE49-F238E27FC236}">
                <a16:creationId xmlns:a16="http://schemas.microsoft.com/office/drawing/2014/main" id="{443184DE-5D7E-1417-F589-54F12E3DCF8C}"/>
              </a:ext>
            </a:extLst>
          </p:cNvPr>
          <p:cNvSpPr txBox="1"/>
          <p:nvPr/>
        </p:nvSpPr>
        <p:spPr>
          <a:xfrm>
            <a:off x="166695" y="1256549"/>
            <a:ext cx="11825280" cy="5220451"/>
          </a:xfrm>
          <a:prstGeom prst="rect">
            <a:avLst/>
          </a:prstGeom>
          <a:noFill/>
          <a:ln>
            <a:noFill/>
          </a:ln>
        </p:spPr>
        <p:txBody>
          <a:bodyPr spcFirstLastPara="1" wrap="square" lIns="91425" tIns="91425" rIns="91425" bIns="91425" anchor="t" anchorCtr="0">
            <a:noAutofit/>
          </a:bodyPr>
          <a:lstStyle/>
          <a:p>
            <a:pPr marL="457200" lvl="0" indent="-368300" algn="l" rtl="0">
              <a:spcBef>
                <a:spcPts val="1000"/>
              </a:spcBef>
              <a:spcAft>
                <a:spcPts val="0"/>
              </a:spcAft>
              <a:buClr>
                <a:schemeClr val="dk1"/>
              </a:buClr>
              <a:buSzPts val="2200"/>
              <a:buChar char="●"/>
            </a:pPr>
            <a:r>
              <a:rPr lang="en-US" sz="2200" dirty="0">
                <a:solidFill>
                  <a:schemeClr val="dk1"/>
                </a:solidFill>
              </a:rPr>
              <a:t>Investigating FLASH Radiotherapy with laser-driven ion acceleration at the BELLA Center</a:t>
            </a:r>
          </a:p>
          <a:p>
            <a:pPr marL="457200" lvl="0" indent="-368300" algn="l" rtl="0">
              <a:spcBef>
                <a:spcPts val="1000"/>
              </a:spcBef>
              <a:spcAft>
                <a:spcPts val="0"/>
              </a:spcAft>
              <a:buClr>
                <a:schemeClr val="dk1"/>
              </a:buClr>
              <a:buSzPts val="2200"/>
              <a:buChar char="●"/>
            </a:pPr>
            <a:r>
              <a:rPr lang="en-US" sz="2200" dirty="0">
                <a:solidFill>
                  <a:schemeClr val="dk1"/>
                </a:solidFill>
              </a:rPr>
              <a:t>The challenges of delivering laser-driven ions for radiobiological applications</a:t>
            </a:r>
            <a:endParaRPr sz="2200" dirty="0">
              <a:solidFill>
                <a:schemeClr val="dk1"/>
              </a:solidFill>
            </a:endParaRPr>
          </a:p>
          <a:p>
            <a:pPr marL="914400" lvl="1" indent="-368300" algn="l" rtl="0">
              <a:spcBef>
                <a:spcPts val="0"/>
              </a:spcBef>
              <a:spcAft>
                <a:spcPts val="0"/>
              </a:spcAft>
              <a:buClr>
                <a:schemeClr val="dk1"/>
              </a:buClr>
              <a:buSzPts val="2200"/>
              <a:buChar char="○"/>
            </a:pPr>
            <a:r>
              <a:rPr lang="en-US" sz="2200" dirty="0">
                <a:solidFill>
                  <a:schemeClr val="dk1"/>
                </a:solidFill>
              </a:rPr>
              <a:t>Beam transport</a:t>
            </a:r>
            <a:endParaRPr sz="2200" dirty="0">
              <a:solidFill>
                <a:schemeClr val="dk1"/>
              </a:solidFill>
            </a:endParaRPr>
          </a:p>
          <a:p>
            <a:pPr marL="914400" lvl="1" indent="-368300" algn="l" rtl="0">
              <a:spcBef>
                <a:spcPts val="0"/>
              </a:spcBef>
              <a:spcAft>
                <a:spcPts val="0"/>
              </a:spcAft>
              <a:buClr>
                <a:schemeClr val="dk1"/>
              </a:buClr>
              <a:buSzPts val="2200"/>
              <a:buChar char="○"/>
            </a:pPr>
            <a:r>
              <a:rPr lang="en-US" sz="2200" dirty="0">
                <a:solidFill>
                  <a:schemeClr val="dk1"/>
                </a:solidFill>
              </a:rPr>
              <a:t>Dosimetry</a:t>
            </a:r>
            <a:endParaRPr sz="2200" dirty="0">
              <a:solidFill>
                <a:schemeClr val="dk1"/>
              </a:solidFill>
            </a:endParaRPr>
          </a:p>
          <a:p>
            <a:pPr marL="457200" indent="-368300">
              <a:spcBef>
                <a:spcPts val="1000"/>
              </a:spcBef>
              <a:buClr>
                <a:schemeClr val="dk1"/>
              </a:buClr>
              <a:buSzPts val="2200"/>
              <a:buFont typeface="Arial"/>
              <a:buChar char="●"/>
            </a:pPr>
            <a:r>
              <a:rPr lang="en-US" sz="2200" b="1" dirty="0">
                <a:solidFill>
                  <a:schemeClr val="dk1"/>
                </a:solidFill>
              </a:rPr>
              <a:t>Initial </a:t>
            </a:r>
            <a:r>
              <a:rPr lang="en-US" sz="2200" b="1" i="1" dirty="0">
                <a:solidFill>
                  <a:schemeClr val="dk1"/>
                </a:solidFill>
              </a:rPr>
              <a:t>in vitro</a:t>
            </a:r>
            <a:r>
              <a:rPr lang="en-US" sz="2200" b="1" dirty="0">
                <a:solidFill>
                  <a:schemeClr val="dk1"/>
                </a:solidFill>
              </a:rPr>
              <a:t> radiobiological experiments at the long focal length (LFL) beamline with an active plasma lens (APL)</a:t>
            </a:r>
          </a:p>
          <a:p>
            <a:pPr marL="457200" indent="-368300">
              <a:spcBef>
                <a:spcPts val="1000"/>
              </a:spcBef>
              <a:buClr>
                <a:schemeClr val="dk1"/>
              </a:buClr>
              <a:buSzPts val="2200"/>
              <a:buFont typeface="Arial"/>
              <a:buChar char="●"/>
            </a:pPr>
            <a:r>
              <a:rPr lang="en-US" sz="2200" dirty="0">
                <a:solidFill>
                  <a:schemeClr val="dk1"/>
                </a:solidFill>
              </a:rPr>
              <a:t>Design and implementation of permanent magnet-based beam transports for 10 &amp; 30 MeV protons</a:t>
            </a:r>
          </a:p>
          <a:p>
            <a:pPr marL="457200" lvl="0" indent="-368300" algn="l" rtl="0">
              <a:spcBef>
                <a:spcPts val="1000"/>
              </a:spcBef>
              <a:spcAft>
                <a:spcPts val="0"/>
              </a:spcAft>
              <a:buClr>
                <a:schemeClr val="dk1"/>
              </a:buClr>
              <a:buSzPts val="2200"/>
              <a:buChar char="●"/>
            </a:pPr>
            <a:r>
              <a:rPr lang="en-US" sz="2200" dirty="0">
                <a:solidFill>
                  <a:schemeClr val="dk1"/>
                </a:solidFill>
              </a:rPr>
              <a:t>Recent </a:t>
            </a:r>
            <a:r>
              <a:rPr lang="en-US" sz="2200" dirty="0" err="1">
                <a:solidFill>
                  <a:schemeClr val="dk1"/>
                </a:solidFill>
              </a:rPr>
              <a:t>LaserNetUS</a:t>
            </a:r>
            <a:r>
              <a:rPr lang="en-US" sz="2200" dirty="0">
                <a:solidFill>
                  <a:schemeClr val="dk1"/>
                </a:solidFill>
              </a:rPr>
              <a:t> radiobiological experiments:</a:t>
            </a:r>
          </a:p>
          <a:p>
            <a:pPr marL="914400" lvl="1" indent="-368300" algn="l" rtl="0">
              <a:spcBef>
                <a:spcPts val="0"/>
              </a:spcBef>
              <a:spcAft>
                <a:spcPts val="0"/>
              </a:spcAft>
              <a:buClr>
                <a:schemeClr val="dk1"/>
              </a:buClr>
              <a:buSzPts val="2200"/>
              <a:buChar char="○"/>
            </a:pPr>
            <a:r>
              <a:rPr lang="en-US" sz="2200" dirty="0">
                <a:solidFill>
                  <a:schemeClr val="dk1"/>
                </a:solidFill>
              </a:rPr>
              <a:t>irradiation of </a:t>
            </a:r>
            <a:r>
              <a:rPr lang="en-US" sz="2200" i="1" dirty="0">
                <a:solidFill>
                  <a:schemeClr val="dk1"/>
                </a:solidFill>
              </a:rPr>
              <a:t>in vivo </a:t>
            </a:r>
            <a:r>
              <a:rPr lang="en-US" sz="2200" dirty="0">
                <a:solidFill>
                  <a:schemeClr val="dk1"/>
                </a:solidFill>
              </a:rPr>
              <a:t>samples with laser-driven ions (~7 MeV) and</a:t>
            </a:r>
          </a:p>
          <a:p>
            <a:pPr marL="914400" lvl="1" indent="-368300" algn="l" rtl="0">
              <a:spcBef>
                <a:spcPts val="0"/>
              </a:spcBef>
              <a:spcAft>
                <a:spcPts val="0"/>
              </a:spcAft>
              <a:buClr>
                <a:schemeClr val="dk1"/>
              </a:buClr>
              <a:buSzPts val="2200"/>
              <a:buChar char="○"/>
            </a:pPr>
            <a:r>
              <a:rPr lang="en-US" sz="2200" dirty="0">
                <a:solidFill>
                  <a:schemeClr val="dk1"/>
                </a:solidFill>
              </a:rPr>
              <a:t>irradiation of peptides in solution with laser-driven ions (7-30 MeV)</a:t>
            </a:r>
          </a:p>
        </p:txBody>
      </p:sp>
    </p:spTree>
    <p:extLst>
      <p:ext uri="{BB962C8B-B14F-4D97-AF65-F5344CB8AC3E}">
        <p14:creationId xmlns:p14="http://schemas.microsoft.com/office/powerpoint/2010/main" val="1359527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DEA44C-5B24-5809-A21A-0205AB22D1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4" name="Picture 26">
            <a:extLst>
              <a:ext uri="{FF2B5EF4-FFF2-40B4-BE49-F238E27FC236}">
                <a16:creationId xmlns:a16="http://schemas.microsoft.com/office/drawing/2014/main" id="{3F71F5A6-399B-D0CD-D2D8-6132A5039B73}"/>
              </a:ext>
            </a:extLst>
          </p:cNvPr>
          <p:cNvPicPr/>
          <p:nvPr/>
        </p:nvPicPr>
        <p:blipFill>
          <a:blip r:embed="rId2"/>
          <a:srcRect l="-1" t="1822" r="12875" b="38707"/>
          <a:stretch/>
        </p:blipFill>
        <p:spPr>
          <a:xfrm>
            <a:off x="2437559" y="914400"/>
            <a:ext cx="6342121" cy="2818440"/>
          </a:xfrm>
          <a:prstGeom prst="rect">
            <a:avLst/>
          </a:prstGeom>
          <a:ln w="0">
            <a:noFill/>
          </a:ln>
        </p:spPr>
      </p:pic>
      <p:sp>
        <p:nvSpPr>
          <p:cNvPr id="5" name="Rectangle 4">
            <a:extLst>
              <a:ext uri="{FF2B5EF4-FFF2-40B4-BE49-F238E27FC236}">
                <a16:creationId xmlns:a16="http://schemas.microsoft.com/office/drawing/2014/main" id="{E9C5E9FB-70EB-1E39-F908-329B7AB728EA}"/>
              </a:ext>
            </a:extLst>
          </p:cNvPr>
          <p:cNvSpPr/>
          <p:nvPr/>
        </p:nvSpPr>
        <p:spPr>
          <a:xfrm>
            <a:off x="2514600" y="914400"/>
            <a:ext cx="228600" cy="22860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en-US"/>
          </a:p>
        </p:txBody>
      </p:sp>
      <p:sp>
        <p:nvSpPr>
          <p:cNvPr id="8" name="Rectangle 7">
            <a:extLst>
              <a:ext uri="{FF2B5EF4-FFF2-40B4-BE49-F238E27FC236}">
                <a16:creationId xmlns:a16="http://schemas.microsoft.com/office/drawing/2014/main" id="{3ED19308-099E-CFB7-DC24-C2185B93DAB1}"/>
              </a:ext>
            </a:extLst>
          </p:cNvPr>
          <p:cNvSpPr/>
          <p:nvPr/>
        </p:nvSpPr>
        <p:spPr>
          <a:xfrm>
            <a:off x="4342680" y="6405840"/>
            <a:ext cx="3351240" cy="27554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tabLst>
                <a:tab pos="0" algn="l"/>
              </a:tabLst>
            </a:pPr>
            <a:r>
              <a:rPr lang="en-US" sz="1200" b="0" i="1" strike="noStrike" spc="-1">
                <a:solidFill>
                  <a:srgbClr val="00395A"/>
                </a:solidFill>
                <a:latin typeface="Calibri"/>
                <a:ea typeface="DejaVu Sans"/>
              </a:rPr>
              <a:t>J.H. Bin et al., Rev. Sci. Instrum. </a:t>
            </a:r>
            <a:r>
              <a:rPr lang="en-US" sz="1200" b="1" i="1" strike="noStrike" spc="-1">
                <a:solidFill>
                  <a:srgbClr val="00395A"/>
                </a:solidFill>
                <a:latin typeface="Calibri"/>
                <a:ea typeface="DejaVu Sans"/>
              </a:rPr>
              <a:t>90</a:t>
            </a:r>
            <a:r>
              <a:rPr lang="en-US" sz="1200" b="0" i="1" strike="noStrike" spc="-1">
                <a:solidFill>
                  <a:srgbClr val="00395A"/>
                </a:solidFill>
                <a:latin typeface="Calibri"/>
                <a:ea typeface="DejaVu Sans"/>
              </a:rPr>
              <a:t>, 053301 (2019)</a:t>
            </a:r>
            <a:endParaRPr lang="en-US" sz="1200" b="0" strike="noStrike" spc="-1">
              <a:latin typeface="Arial"/>
            </a:endParaRPr>
          </a:p>
        </p:txBody>
      </p:sp>
      <p:sp>
        <p:nvSpPr>
          <p:cNvPr id="9" name="Rectangle 8">
            <a:extLst>
              <a:ext uri="{FF2B5EF4-FFF2-40B4-BE49-F238E27FC236}">
                <a16:creationId xmlns:a16="http://schemas.microsoft.com/office/drawing/2014/main" id="{20DDA7E9-3E63-819F-4AA2-9AA5F2E0FAB2}"/>
              </a:ext>
            </a:extLst>
          </p:cNvPr>
          <p:cNvSpPr/>
          <p:nvPr/>
        </p:nvSpPr>
        <p:spPr>
          <a:xfrm>
            <a:off x="945000" y="6396840"/>
            <a:ext cx="3794760" cy="27554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tabLst>
                <a:tab pos="0" algn="l"/>
              </a:tabLst>
            </a:pPr>
            <a:r>
              <a:rPr lang="en-US" sz="1200" b="0" i="1" strike="noStrike" spc="-1">
                <a:solidFill>
                  <a:srgbClr val="00395A"/>
                </a:solidFill>
                <a:latin typeface="Calibri"/>
                <a:ea typeface="DejaVu Sans"/>
              </a:rPr>
              <a:t>L. Geulig et al., Rev. Sci. Instrum., </a:t>
            </a:r>
            <a:r>
              <a:rPr lang="en-US" sz="1200" b="1" i="1" strike="noStrike" spc="-1">
                <a:solidFill>
                  <a:srgbClr val="00395A"/>
                </a:solidFill>
                <a:latin typeface="Calibri"/>
                <a:ea typeface="DejaVu Sans"/>
              </a:rPr>
              <a:t>93</a:t>
            </a:r>
            <a:r>
              <a:rPr lang="en-US" sz="1200" b="0" i="1" strike="noStrike" spc="-1">
                <a:solidFill>
                  <a:srgbClr val="00395A"/>
                </a:solidFill>
                <a:latin typeface="Calibri"/>
                <a:ea typeface="DejaVu Sans"/>
              </a:rPr>
              <a:t>, 103301 (2022)</a:t>
            </a:r>
            <a:endParaRPr lang="en-US" sz="1200" b="0" strike="noStrike" spc="-1">
              <a:latin typeface="Arial"/>
            </a:endParaRPr>
          </a:p>
        </p:txBody>
      </p:sp>
      <p:sp>
        <p:nvSpPr>
          <p:cNvPr id="10" name="Rectangle 9">
            <a:extLst>
              <a:ext uri="{FF2B5EF4-FFF2-40B4-BE49-F238E27FC236}">
                <a16:creationId xmlns:a16="http://schemas.microsoft.com/office/drawing/2014/main" id="{9F1E7B8D-13BB-8815-5A18-CFF650AA8E51}"/>
              </a:ext>
            </a:extLst>
          </p:cNvPr>
          <p:cNvSpPr/>
          <p:nvPr/>
        </p:nvSpPr>
        <p:spPr>
          <a:xfrm>
            <a:off x="8455680" y="1828800"/>
            <a:ext cx="457200" cy="1600200"/>
          </a:xfrm>
          <a:prstGeom prst="rect">
            <a:avLst/>
          </a:prstGeom>
          <a:solidFill>
            <a:srgbClr val="BBE33D"/>
          </a:solidFill>
          <a:ln w="0">
            <a:solidFill>
              <a:srgbClr val="3465A4"/>
            </a:solidFill>
          </a:ln>
        </p:spPr>
        <p:style>
          <a:lnRef idx="0">
            <a:scrgbClr r="0" g="0" b="0"/>
          </a:lnRef>
          <a:fillRef idx="0">
            <a:scrgbClr r="0" g="0" b="0"/>
          </a:fillRef>
          <a:effectRef idx="0">
            <a:scrgbClr r="0" g="0" b="0"/>
          </a:effectRef>
          <a:fontRef idx="minor"/>
        </p:style>
        <p:txBody>
          <a:bodyPr/>
          <a:lstStyle/>
          <a:p>
            <a:endParaRPr lang="en-US"/>
          </a:p>
        </p:txBody>
      </p:sp>
      <p:grpSp>
        <p:nvGrpSpPr>
          <p:cNvPr id="11" name="Group 1">
            <a:extLst>
              <a:ext uri="{FF2B5EF4-FFF2-40B4-BE49-F238E27FC236}">
                <a16:creationId xmlns:a16="http://schemas.microsoft.com/office/drawing/2014/main" id="{DB21AD46-B612-D2A3-7EBA-DEB4EB85943A}"/>
              </a:ext>
            </a:extLst>
          </p:cNvPr>
          <p:cNvGrpSpPr/>
          <p:nvPr/>
        </p:nvGrpSpPr>
        <p:grpSpPr>
          <a:xfrm>
            <a:off x="6551280" y="2146680"/>
            <a:ext cx="2436480" cy="666360"/>
            <a:chOff x="6551280" y="2146680"/>
            <a:chExt cx="2436480" cy="666360"/>
          </a:xfrm>
        </p:grpSpPr>
        <p:sp>
          <p:nvSpPr>
            <p:cNvPr id="12" name="Straight Arrow Connector 2">
              <a:extLst>
                <a:ext uri="{FF2B5EF4-FFF2-40B4-BE49-F238E27FC236}">
                  <a16:creationId xmlns:a16="http://schemas.microsoft.com/office/drawing/2014/main" id="{56AEBB00-D553-4890-CA11-A0E5F562E150}"/>
                </a:ext>
              </a:extLst>
            </p:cNvPr>
            <p:cNvSpPr/>
            <p:nvPr/>
          </p:nvSpPr>
          <p:spPr>
            <a:xfrm>
              <a:off x="6551280" y="2146680"/>
              <a:ext cx="2055600" cy="29088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3" name="Straight Arrow Connector 3">
              <a:extLst>
                <a:ext uri="{FF2B5EF4-FFF2-40B4-BE49-F238E27FC236}">
                  <a16:creationId xmlns:a16="http://schemas.microsoft.com/office/drawing/2014/main" id="{F442781C-D881-6FCC-0F62-1C045F98E489}"/>
                </a:ext>
              </a:extLst>
            </p:cNvPr>
            <p:cNvSpPr/>
            <p:nvPr/>
          </p:nvSpPr>
          <p:spPr>
            <a:xfrm>
              <a:off x="6551280" y="2146680"/>
              <a:ext cx="2055600" cy="66636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4" name="Straight Arrow Connector 4">
              <a:extLst>
                <a:ext uri="{FF2B5EF4-FFF2-40B4-BE49-F238E27FC236}">
                  <a16:creationId xmlns:a16="http://schemas.microsoft.com/office/drawing/2014/main" id="{B0359E88-9F91-BA99-278A-124F5DCA39FF}"/>
                </a:ext>
              </a:extLst>
            </p:cNvPr>
            <p:cNvSpPr/>
            <p:nvPr/>
          </p:nvSpPr>
          <p:spPr>
            <a:xfrm>
              <a:off x="6551280" y="2146680"/>
              <a:ext cx="2436480" cy="576720"/>
            </a:xfrm>
            <a:custGeom>
              <a:avLst/>
              <a:gdLst/>
              <a:ahLst/>
              <a:cxnLst/>
              <a:rect l="l" t="t" r="r" b="b"/>
              <a:pathLst>
                <a:path w="21600" h="21600">
                  <a:moveTo>
                    <a:pt x="0" y="0"/>
                  </a:moveTo>
                  <a:lnTo>
                    <a:pt x="21600" y="21600"/>
                  </a:lnTo>
                </a:path>
              </a:pathLst>
            </a:custGeom>
            <a:noFill/>
            <a:ln w="31750">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grpSp>
      <p:sp>
        <p:nvSpPr>
          <p:cNvPr id="15" name="Straight Connector 14">
            <a:extLst>
              <a:ext uri="{FF2B5EF4-FFF2-40B4-BE49-F238E27FC236}">
                <a16:creationId xmlns:a16="http://schemas.microsoft.com/office/drawing/2014/main" id="{1D9B9608-4799-D3AC-CED1-64097F597045}"/>
              </a:ext>
            </a:extLst>
          </p:cNvPr>
          <p:cNvSpPr/>
          <p:nvPr/>
        </p:nvSpPr>
        <p:spPr>
          <a:xfrm>
            <a:off x="8684280" y="1828800"/>
            <a:ext cx="0" cy="1600200"/>
          </a:xfrm>
          <a:prstGeom prst="line">
            <a:avLst/>
          </a:prstGeom>
          <a:ln w="54720">
            <a:solidFill>
              <a:srgbClr val="3465A4"/>
            </a:solidFill>
            <a:round/>
          </a:ln>
        </p:spPr>
        <p:style>
          <a:lnRef idx="0">
            <a:scrgbClr r="0" g="0" b="0"/>
          </a:lnRef>
          <a:fillRef idx="0">
            <a:scrgbClr r="0" g="0" b="0"/>
          </a:fillRef>
          <a:effectRef idx="0">
            <a:scrgbClr r="0" g="0" b="0"/>
          </a:effectRef>
          <a:fontRef idx="minor"/>
        </p:style>
        <p:txBody>
          <a:bodyPr/>
          <a:lstStyle/>
          <a:p>
            <a:endParaRPr lang="en-US"/>
          </a:p>
        </p:txBody>
      </p:sp>
      <p:sp>
        <p:nvSpPr>
          <p:cNvPr id="16" name="Straight Connector 15">
            <a:extLst>
              <a:ext uri="{FF2B5EF4-FFF2-40B4-BE49-F238E27FC236}">
                <a16:creationId xmlns:a16="http://schemas.microsoft.com/office/drawing/2014/main" id="{426172BF-880F-B207-71D0-16C0EDE7ECDE}"/>
              </a:ext>
            </a:extLst>
          </p:cNvPr>
          <p:cNvSpPr/>
          <p:nvPr/>
        </p:nvSpPr>
        <p:spPr>
          <a:xfrm>
            <a:off x="8576280" y="1829160"/>
            <a:ext cx="0" cy="1600200"/>
          </a:xfrm>
          <a:prstGeom prst="line">
            <a:avLst/>
          </a:prstGeom>
          <a:ln w="54720">
            <a:solidFill>
              <a:srgbClr val="3465A4"/>
            </a:solidFill>
            <a:round/>
          </a:ln>
        </p:spPr>
        <p:style>
          <a:lnRef idx="0">
            <a:scrgbClr r="0" g="0" b="0"/>
          </a:lnRef>
          <a:fillRef idx="0">
            <a:scrgbClr r="0" g="0" b="0"/>
          </a:fillRef>
          <a:effectRef idx="0">
            <a:scrgbClr r="0" g="0" b="0"/>
          </a:effectRef>
          <a:fontRef idx="minor"/>
        </p:style>
        <p:txBody>
          <a:bodyPr/>
          <a:lstStyle/>
          <a:p>
            <a:endParaRPr lang="en-US"/>
          </a:p>
        </p:txBody>
      </p:sp>
      <p:sp>
        <p:nvSpPr>
          <p:cNvPr id="17" name="Straight Connector 16">
            <a:extLst>
              <a:ext uri="{FF2B5EF4-FFF2-40B4-BE49-F238E27FC236}">
                <a16:creationId xmlns:a16="http://schemas.microsoft.com/office/drawing/2014/main" id="{7DC85B3C-7D54-6A8E-E188-DE55D8FCCBCD}"/>
              </a:ext>
            </a:extLst>
          </p:cNvPr>
          <p:cNvSpPr/>
          <p:nvPr/>
        </p:nvSpPr>
        <p:spPr>
          <a:xfrm>
            <a:off x="8792280" y="1829520"/>
            <a:ext cx="0" cy="1600200"/>
          </a:xfrm>
          <a:prstGeom prst="line">
            <a:avLst/>
          </a:prstGeom>
          <a:ln w="54720">
            <a:solidFill>
              <a:srgbClr val="3465A4"/>
            </a:solidFill>
            <a:round/>
          </a:ln>
        </p:spPr>
        <p:style>
          <a:lnRef idx="0">
            <a:scrgbClr r="0" g="0" b="0"/>
          </a:lnRef>
          <a:fillRef idx="0">
            <a:scrgbClr r="0" g="0" b="0"/>
          </a:fillRef>
          <a:effectRef idx="0">
            <a:scrgbClr r="0" g="0" b="0"/>
          </a:effectRef>
          <a:fontRef idx="minor"/>
        </p:style>
        <p:txBody>
          <a:bodyPr/>
          <a:lstStyle/>
          <a:p>
            <a:endParaRPr lang="en-US"/>
          </a:p>
        </p:txBody>
      </p:sp>
      <p:sp>
        <p:nvSpPr>
          <p:cNvPr id="18" name="Straight Connector 17">
            <a:extLst>
              <a:ext uri="{FF2B5EF4-FFF2-40B4-BE49-F238E27FC236}">
                <a16:creationId xmlns:a16="http://schemas.microsoft.com/office/drawing/2014/main" id="{3A6D2AE2-08AD-DC36-8FFE-8CA416A2820C}"/>
              </a:ext>
            </a:extLst>
          </p:cNvPr>
          <p:cNvSpPr/>
          <p:nvPr/>
        </p:nvSpPr>
        <p:spPr>
          <a:xfrm>
            <a:off x="8468280" y="1829520"/>
            <a:ext cx="0" cy="1600200"/>
          </a:xfrm>
          <a:prstGeom prst="line">
            <a:avLst/>
          </a:prstGeom>
          <a:ln w="54720">
            <a:solidFill>
              <a:srgbClr val="3465A4"/>
            </a:solidFill>
            <a:round/>
          </a:ln>
        </p:spPr>
        <p:style>
          <a:lnRef idx="0">
            <a:scrgbClr r="0" g="0" b="0"/>
          </a:lnRef>
          <a:fillRef idx="0">
            <a:scrgbClr r="0" g="0" b="0"/>
          </a:fillRef>
          <a:effectRef idx="0">
            <a:scrgbClr r="0" g="0" b="0"/>
          </a:effectRef>
          <a:fontRef idx="minor"/>
        </p:style>
        <p:txBody>
          <a:bodyPr/>
          <a:lstStyle/>
          <a:p>
            <a:endParaRPr lang="en-US"/>
          </a:p>
        </p:txBody>
      </p:sp>
      <p:sp>
        <p:nvSpPr>
          <p:cNvPr id="19" name="Straight Connector 18">
            <a:extLst>
              <a:ext uri="{FF2B5EF4-FFF2-40B4-BE49-F238E27FC236}">
                <a16:creationId xmlns:a16="http://schemas.microsoft.com/office/drawing/2014/main" id="{9FC6EA5D-DF83-2D9C-B9D9-88E3CE03F298}"/>
              </a:ext>
            </a:extLst>
          </p:cNvPr>
          <p:cNvSpPr/>
          <p:nvPr/>
        </p:nvSpPr>
        <p:spPr>
          <a:xfrm>
            <a:off x="8900280" y="1829520"/>
            <a:ext cx="0" cy="1600200"/>
          </a:xfrm>
          <a:prstGeom prst="line">
            <a:avLst/>
          </a:prstGeom>
          <a:ln w="54720">
            <a:solidFill>
              <a:srgbClr val="3465A4"/>
            </a:solidFill>
            <a:round/>
          </a:ln>
        </p:spPr>
        <p:style>
          <a:lnRef idx="0">
            <a:scrgbClr r="0" g="0" b="0"/>
          </a:lnRef>
          <a:fillRef idx="0">
            <a:scrgbClr r="0" g="0" b="0"/>
          </a:fillRef>
          <a:effectRef idx="0">
            <a:scrgbClr r="0" g="0" b="0"/>
          </a:effectRef>
          <a:fontRef idx="minor"/>
        </p:style>
        <p:txBody>
          <a:bodyPr/>
          <a:lstStyle/>
          <a:p>
            <a:endParaRPr lang="en-US"/>
          </a:p>
        </p:txBody>
      </p:sp>
      <p:pic>
        <p:nvPicPr>
          <p:cNvPr id="20" name="Picture 28">
            <a:extLst>
              <a:ext uri="{FF2B5EF4-FFF2-40B4-BE49-F238E27FC236}">
                <a16:creationId xmlns:a16="http://schemas.microsoft.com/office/drawing/2014/main" id="{0E75A844-2C2E-2417-9545-B169CCD0896E}"/>
              </a:ext>
            </a:extLst>
          </p:cNvPr>
          <p:cNvPicPr/>
          <p:nvPr/>
        </p:nvPicPr>
        <p:blipFill>
          <a:blip r:embed="rId3"/>
          <a:stretch/>
        </p:blipFill>
        <p:spPr>
          <a:xfrm>
            <a:off x="1040400" y="2947680"/>
            <a:ext cx="7134840" cy="3406680"/>
          </a:xfrm>
          <a:prstGeom prst="rect">
            <a:avLst/>
          </a:prstGeom>
          <a:ln w="0">
            <a:noFill/>
          </a:ln>
        </p:spPr>
      </p:pic>
      <p:sp>
        <p:nvSpPr>
          <p:cNvPr id="21" name="TextBox 64">
            <a:extLst>
              <a:ext uri="{FF2B5EF4-FFF2-40B4-BE49-F238E27FC236}">
                <a16:creationId xmlns:a16="http://schemas.microsoft.com/office/drawing/2014/main" id="{267AA677-1831-EE16-B4B0-2686E55E9804}"/>
              </a:ext>
            </a:extLst>
          </p:cNvPr>
          <p:cNvSpPr/>
          <p:nvPr/>
        </p:nvSpPr>
        <p:spPr>
          <a:xfrm rot="16200000">
            <a:off x="547200" y="3905280"/>
            <a:ext cx="660240" cy="33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strike="noStrike" spc="-1">
                <a:solidFill>
                  <a:srgbClr val="000000"/>
                </a:solidFill>
                <a:latin typeface="Arial"/>
                <a:ea typeface="DejaVu Sans"/>
              </a:rPr>
              <a:t>RCF</a:t>
            </a:r>
            <a:endParaRPr lang="en-US" sz="1600" b="0" strike="noStrike" spc="-1">
              <a:latin typeface="Arial"/>
            </a:endParaRPr>
          </a:p>
        </p:txBody>
      </p:sp>
      <p:sp>
        <p:nvSpPr>
          <p:cNvPr id="22" name="TextBox 65">
            <a:extLst>
              <a:ext uri="{FF2B5EF4-FFF2-40B4-BE49-F238E27FC236}">
                <a16:creationId xmlns:a16="http://schemas.microsoft.com/office/drawing/2014/main" id="{ED36AFF1-D97C-99F5-F18B-D35057C6349C}"/>
              </a:ext>
            </a:extLst>
          </p:cNvPr>
          <p:cNvSpPr/>
          <p:nvPr/>
        </p:nvSpPr>
        <p:spPr>
          <a:xfrm rot="16200000">
            <a:off x="297720" y="5445720"/>
            <a:ext cx="1159560" cy="33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strike="noStrike" spc="-1">
                <a:solidFill>
                  <a:srgbClr val="000000"/>
                </a:solidFill>
                <a:latin typeface="Arial"/>
                <a:ea typeface="DejaVu Sans"/>
              </a:rPr>
              <a:t>Simulation</a:t>
            </a:r>
            <a:endParaRPr lang="en-US" sz="1600" b="0" strike="noStrike" spc="-1">
              <a:latin typeface="Arial"/>
            </a:endParaRPr>
          </a:p>
        </p:txBody>
      </p:sp>
      <p:sp>
        <p:nvSpPr>
          <p:cNvPr id="23" name="TextBox 66">
            <a:extLst>
              <a:ext uri="{FF2B5EF4-FFF2-40B4-BE49-F238E27FC236}">
                <a16:creationId xmlns:a16="http://schemas.microsoft.com/office/drawing/2014/main" id="{FA552EE8-E33F-E531-2560-7D3587D73364}"/>
              </a:ext>
            </a:extLst>
          </p:cNvPr>
          <p:cNvSpPr/>
          <p:nvPr/>
        </p:nvSpPr>
        <p:spPr>
          <a:xfrm>
            <a:off x="1238759" y="4703040"/>
            <a:ext cx="763295"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800" b="0" strike="noStrike" spc="-1" dirty="0">
                <a:solidFill>
                  <a:srgbClr val="FFFFFF"/>
                </a:solidFill>
                <a:latin typeface="Arial"/>
                <a:ea typeface="DejaVu Sans"/>
              </a:rPr>
              <a:t>1cm</a:t>
            </a:r>
            <a:r>
              <a:rPr lang="en-US" sz="1800" b="0" strike="noStrike" spc="-1" baseline="30000" dirty="0">
                <a:solidFill>
                  <a:srgbClr val="FFFFFF"/>
                </a:solidFill>
                <a:latin typeface="Arial"/>
                <a:ea typeface="DejaVu Sans"/>
              </a:rPr>
              <a:t>2</a:t>
            </a:r>
            <a:endParaRPr lang="en-US" sz="1800" b="0" strike="noStrike" spc="-1" dirty="0">
              <a:latin typeface="Arial"/>
            </a:endParaRPr>
          </a:p>
        </p:txBody>
      </p:sp>
      <p:sp>
        <p:nvSpPr>
          <p:cNvPr id="24" name="TextBox 67">
            <a:extLst>
              <a:ext uri="{FF2B5EF4-FFF2-40B4-BE49-F238E27FC236}">
                <a16:creationId xmlns:a16="http://schemas.microsoft.com/office/drawing/2014/main" id="{6ADD0D26-4F53-F926-FB00-C74E0620BCD6}"/>
              </a:ext>
            </a:extLst>
          </p:cNvPr>
          <p:cNvSpPr/>
          <p:nvPr/>
        </p:nvSpPr>
        <p:spPr>
          <a:xfrm>
            <a:off x="8091720" y="1464840"/>
            <a:ext cx="2421000"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800" b="0" strike="noStrike" spc="-1">
                <a:solidFill>
                  <a:srgbClr val="000000"/>
                </a:solidFill>
                <a:latin typeface="Arial"/>
                <a:ea typeface="DejaVu Sans"/>
              </a:rPr>
              <a:t>RCF Stack</a:t>
            </a:r>
            <a:endParaRPr lang="en-US" sz="1800" b="0" strike="noStrike" spc="-1">
              <a:latin typeface="Arial"/>
            </a:endParaRPr>
          </a:p>
        </p:txBody>
      </p:sp>
      <p:pic>
        <p:nvPicPr>
          <p:cNvPr id="25" name="Picture 31">
            <a:extLst>
              <a:ext uri="{FF2B5EF4-FFF2-40B4-BE49-F238E27FC236}">
                <a16:creationId xmlns:a16="http://schemas.microsoft.com/office/drawing/2014/main" id="{11713564-BF8A-0806-D532-41AB93D3CF8B}"/>
              </a:ext>
            </a:extLst>
          </p:cNvPr>
          <p:cNvPicPr/>
          <p:nvPr/>
        </p:nvPicPr>
        <p:blipFill>
          <a:blip r:embed="rId4"/>
          <a:stretch/>
        </p:blipFill>
        <p:spPr>
          <a:xfrm>
            <a:off x="8912880" y="3918960"/>
            <a:ext cx="2839680" cy="2242800"/>
          </a:xfrm>
          <a:prstGeom prst="rect">
            <a:avLst/>
          </a:prstGeom>
          <a:ln w="0">
            <a:noFill/>
          </a:ln>
        </p:spPr>
      </p:pic>
      <p:sp>
        <p:nvSpPr>
          <p:cNvPr id="26" name="TextBox 68">
            <a:extLst>
              <a:ext uri="{FF2B5EF4-FFF2-40B4-BE49-F238E27FC236}">
                <a16:creationId xmlns:a16="http://schemas.microsoft.com/office/drawing/2014/main" id="{9F046AB5-2318-10FC-E4D3-890651C2B180}"/>
              </a:ext>
            </a:extLst>
          </p:cNvPr>
          <p:cNvSpPr/>
          <p:nvPr/>
        </p:nvSpPr>
        <p:spPr>
          <a:xfrm>
            <a:off x="9402268" y="3429000"/>
            <a:ext cx="2421000"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800" b="0" strike="noStrike" spc="-1" dirty="0">
                <a:solidFill>
                  <a:srgbClr val="000000"/>
                </a:solidFill>
                <a:latin typeface="Arial"/>
                <a:ea typeface="DejaVu Sans"/>
              </a:rPr>
              <a:t>On-sample spectrum</a:t>
            </a:r>
            <a:endParaRPr lang="en-US" sz="1800" b="0" strike="noStrike" spc="-1" dirty="0">
              <a:latin typeface="Arial"/>
            </a:endParaRPr>
          </a:p>
        </p:txBody>
      </p:sp>
      <p:sp>
        <p:nvSpPr>
          <p:cNvPr id="2" name="Title 1">
            <a:extLst>
              <a:ext uri="{FF2B5EF4-FFF2-40B4-BE49-F238E27FC236}">
                <a16:creationId xmlns:a16="http://schemas.microsoft.com/office/drawing/2014/main" id="{9E10B019-594F-C106-41F9-D862CE9C4A07}"/>
              </a:ext>
            </a:extLst>
          </p:cNvPr>
          <p:cNvSpPr>
            <a:spLocks noGrp="1"/>
          </p:cNvSpPr>
          <p:nvPr>
            <p:ph type="title"/>
          </p:nvPr>
        </p:nvSpPr>
        <p:spPr/>
        <p:txBody>
          <a:bodyPr>
            <a:normAutofit fontScale="90000"/>
          </a:bodyPr>
          <a:lstStyle/>
          <a:p>
            <a:r>
              <a:rPr lang="en-US" sz="2800" b="1" strike="noStrike" spc="-1" dirty="0">
                <a:solidFill>
                  <a:srgbClr val="FFFFFF"/>
                </a:solidFill>
                <a:latin typeface="Arial"/>
                <a:ea typeface="DejaVu Sans"/>
              </a:rPr>
              <a:t>Active plasma lens transport: Experiment/Simulation showed good agreement,</a:t>
            </a:r>
            <a:r>
              <a:rPr lang="en-US" sz="2800" b="0" strike="noStrike" spc="-1" dirty="0">
                <a:latin typeface="Arial"/>
                <a:ea typeface="DejaVu Sans"/>
              </a:rPr>
              <a:t> </a:t>
            </a:r>
            <a:r>
              <a:rPr lang="en-US" sz="2800" b="1" strike="noStrike" spc="-1" dirty="0">
                <a:solidFill>
                  <a:srgbClr val="FFFFFF"/>
                </a:solidFill>
                <a:latin typeface="Arial"/>
                <a:ea typeface="DejaVu Sans"/>
              </a:rPr>
              <a:t>providing ~1 cm beam for </a:t>
            </a:r>
            <a:r>
              <a:rPr lang="en-US" sz="2800" b="1" i="1" strike="noStrike" spc="-1" dirty="0">
                <a:solidFill>
                  <a:srgbClr val="FFFFFF"/>
                </a:solidFill>
                <a:latin typeface="Arial"/>
                <a:ea typeface="DejaVu Sans"/>
              </a:rPr>
              <a:t>in vitro </a:t>
            </a:r>
            <a:r>
              <a:rPr lang="en-US" sz="2800" b="1" strike="noStrike" spc="-1" dirty="0">
                <a:solidFill>
                  <a:srgbClr val="FFFFFF"/>
                </a:solidFill>
                <a:latin typeface="Arial"/>
                <a:ea typeface="DejaVu Sans"/>
              </a:rPr>
              <a:t>cell studies</a:t>
            </a:r>
            <a:endParaRPr lang="en-US" dirty="0"/>
          </a:p>
        </p:txBody>
      </p:sp>
    </p:spTree>
    <p:extLst>
      <p:ext uri="{BB962C8B-B14F-4D97-AF65-F5344CB8AC3E}">
        <p14:creationId xmlns:p14="http://schemas.microsoft.com/office/powerpoint/2010/main" val="2720283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9492-188C-628F-5B39-A59C6C956A94}"/>
              </a:ext>
            </a:extLst>
          </p:cNvPr>
          <p:cNvSpPr>
            <a:spLocks noGrp="1"/>
          </p:cNvSpPr>
          <p:nvPr>
            <p:ph type="title"/>
          </p:nvPr>
        </p:nvSpPr>
        <p:spPr/>
        <p:txBody>
          <a:bodyPr>
            <a:normAutofit fontScale="90000"/>
          </a:bodyPr>
          <a:lstStyle/>
          <a:p>
            <a:r>
              <a:rPr lang="en-US" dirty="0"/>
              <a:t>Cell holder design and automation drains sample solution during irradiation allowing for low energy protons to pass through</a:t>
            </a:r>
          </a:p>
        </p:txBody>
      </p:sp>
      <p:sp>
        <p:nvSpPr>
          <p:cNvPr id="3" name="Slide Number Placeholder 2">
            <a:extLst>
              <a:ext uri="{FF2B5EF4-FFF2-40B4-BE49-F238E27FC236}">
                <a16:creationId xmlns:a16="http://schemas.microsoft.com/office/drawing/2014/main" id="{276C0937-6E92-638A-5FCD-3F02883B43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4" name="PlaceHolder 1">
            <a:extLst>
              <a:ext uri="{FF2B5EF4-FFF2-40B4-BE49-F238E27FC236}">
                <a16:creationId xmlns:a16="http://schemas.microsoft.com/office/drawing/2014/main" id="{21015089-91B9-C536-44EA-4C99B38435E2}"/>
              </a:ext>
            </a:extLst>
          </p:cNvPr>
          <p:cNvSpPr txBox="1">
            <a:spLocks/>
          </p:cNvSpPr>
          <p:nvPr/>
        </p:nvSpPr>
        <p:spPr>
          <a:xfrm>
            <a:off x="10893240" y="6324480"/>
            <a:ext cx="687600" cy="363960"/>
          </a:xfrm>
          <a:prstGeom prst="rect">
            <a:avLst/>
          </a:prstGeom>
          <a:noFill/>
          <a:ln w="0">
            <a:noFill/>
          </a:ln>
        </p:spPr>
        <p:txBody>
          <a:bodyPr lIns="90000" tIns="45000" rIns="90000" bIns="45000" anchor="ctr">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lang="en-US" sz="1000" b="0" i="0" u="none" strike="noStrike" cap="none" spc="-1">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425A5BC-4D10-471E-89F0-D91EA9F1367B}" type="slidenum">
              <a:rPr lang="en-US" smtClean="0"/>
              <a:pPr/>
              <a:t>14</a:t>
            </a:fld>
            <a:endParaRPr lang="en-US">
              <a:latin typeface="Times New Roman"/>
            </a:endParaRPr>
          </a:p>
        </p:txBody>
      </p:sp>
      <p:sp>
        <p:nvSpPr>
          <p:cNvPr id="6" name="TextBox 9">
            <a:extLst>
              <a:ext uri="{FF2B5EF4-FFF2-40B4-BE49-F238E27FC236}">
                <a16:creationId xmlns:a16="http://schemas.microsoft.com/office/drawing/2014/main" id="{5E5A47DC-2A8F-A269-0714-9525C1A14761}"/>
              </a:ext>
            </a:extLst>
          </p:cNvPr>
          <p:cNvSpPr/>
          <p:nvPr/>
        </p:nvSpPr>
        <p:spPr>
          <a:xfrm>
            <a:off x="81025" y="1122130"/>
            <a:ext cx="4071600"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tabLst>
                <a:tab pos="0" algn="l"/>
              </a:tabLst>
            </a:pPr>
            <a:r>
              <a:rPr lang="en-GB" sz="1800" b="0" strike="noStrike" spc="-1" dirty="0">
                <a:solidFill>
                  <a:srgbClr val="000000"/>
                </a:solidFill>
                <a:latin typeface="Arial"/>
                <a:ea typeface="DejaVu Sans"/>
              </a:rPr>
              <a:t>Design for cell culture holder with following characteristics:</a:t>
            </a:r>
            <a:endParaRPr lang="en-US" sz="1800" b="0" strike="noStrike" spc="-1" dirty="0">
              <a:latin typeface="Arial"/>
            </a:endParaRPr>
          </a:p>
          <a:p>
            <a:pPr marL="285840" indent="-285840">
              <a:lnSpc>
                <a:spcPct val="100000"/>
              </a:lnSpc>
              <a:buClr>
                <a:srgbClr val="000000"/>
              </a:buClr>
              <a:buFont typeface="Times New Roman"/>
              <a:buChar char="-"/>
              <a:tabLst>
                <a:tab pos="0" algn="l"/>
              </a:tabLst>
            </a:pPr>
            <a:r>
              <a:rPr lang="en-GB" sz="1800" b="0" strike="noStrike" spc="-1" dirty="0">
                <a:solidFill>
                  <a:srgbClr val="000000"/>
                </a:solidFill>
                <a:latin typeface="Arial"/>
                <a:ea typeface="DejaVu Sans"/>
              </a:rPr>
              <a:t>1 cm irradiation field</a:t>
            </a:r>
            <a:endParaRPr lang="en-US" sz="1800" b="0" strike="noStrike" spc="-1" dirty="0">
              <a:latin typeface="Arial"/>
            </a:endParaRPr>
          </a:p>
          <a:p>
            <a:pPr marL="285840" indent="-285840">
              <a:lnSpc>
                <a:spcPct val="100000"/>
              </a:lnSpc>
              <a:buClr>
                <a:srgbClr val="000000"/>
              </a:buClr>
              <a:buFont typeface="Times New Roman"/>
              <a:buChar char="-"/>
              <a:tabLst>
                <a:tab pos="0" algn="l"/>
              </a:tabLst>
            </a:pPr>
            <a:r>
              <a:rPr lang="en-GB" sz="1800" b="0" strike="noStrike" spc="-1" dirty="0">
                <a:solidFill>
                  <a:srgbClr val="000000"/>
                </a:solidFill>
                <a:latin typeface="Arial"/>
                <a:ea typeface="DejaVu Sans"/>
              </a:rPr>
              <a:t>Stretched 3.6 um thick mylar membrane windows</a:t>
            </a:r>
            <a:endParaRPr lang="en-US" sz="1800" b="0" strike="noStrike" spc="-1" dirty="0">
              <a:latin typeface="Arial"/>
            </a:endParaRPr>
          </a:p>
          <a:p>
            <a:pPr marL="285840" indent="-285840">
              <a:lnSpc>
                <a:spcPct val="100000"/>
              </a:lnSpc>
              <a:buClr>
                <a:srgbClr val="000000"/>
              </a:buClr>
              <a:buFont typeface="Times New Roman"/>
              <a:buChar char="-"/>
              <a:tabLst>
                <a:tab pos="0" algn="l"/>
              </a:tabLst>
            </a:pPr>
            <a:r>
              <a:rPr lang="en-GB" sz="1800" b="0" strike="noStrike" spc="-1" dirty="0">
                <a:solidFill>
                  <a:srgbClr val="000000"/>
                </a:solidFill>
                <a:latin typeface="Arial"/>
                <a:ea typeface="DejaVu Sans"/>
              </a:rPr>
              <a:t>Rubber leak proof seals</a:t>
            </a:r>
            <a:endParaRPr lang="en-US" sz="1800" b="0" strike="noStrike" spc="-1" dirty="0">
              <a:latin typeface="Arial"/>
            </a:endParaRPr>
          </a:p>
          <a:p>
            <a:pPr marL="285840" indent="-285840">
              <a:lnSpc>
                <a:spcPct val="100000"/>
              </a:lnSpc>
              <a:buClr>
                <a:srgbClr val="000000"/>
              </a:buClr>
              <a:buFont typeface="Times New Roman"/>
              <a:buChar char="-"/>
              <a:tabLst>
                <a:tab pos="0" algn="l"/>
              </a:tabLst>
            </a:pPr>
            <a:r>
              <a:rPr lang="en-GB" sz="1800" b="0" strike="noStrike" spc="-1" dirty="0">
                <a:solidFill>
                  <a:srgbClr val="000000"/>
                </a:solidFill>
                <a:latin typeface="Arial"/>
                <a:ea typeface="DejaVu Sans"/>
              </a:rPr>
              <a:t>Remove culture media during irradiation</a:t>
            </a:r>
            <a:endParaRPr lang="en-US" sz="1800" b="0" strike="noStrike" spc="-1" dirty="0">
              <a:latin typeface="Arial"/>
            </a:endParaRPr>
          </a:p>
          <a:p>
            <a:pPr marL="285840" indent="-285840">
              <a:lnSpc>
                <a:spcPct val="100000"/>
              </a:lnSpc>
              <a:buClr>
                <a:srgbClr val="000000"/>
              </a:buClr>
              <a:buFont typeface="Times New Roman"/>
              <a:buChar char="-"/>
              <a:tabLst>
                <a:tab pos="0" algn="l"/>
              </a:tabLst>
            </a:pPr>
            <a:r>
              <a:rPr lang="en-GB" sz="1800" b="0" strike="noStrike" spc="-1" dirty="0">
                <a:solidFill>
                  <a:srgbClr val="000000"/>
                </a:solidFill>
                <a:latin typeface="Arial"/>
                <a:ea typeface="DejaVu Sans"/>
              </a:rPr>
              <a:t>After radiation move media back onto cells</a:t>
            </a:r>
            <a:endParaRPr lang="en-US" sz="1800" b="0" strike="noStrike" spc="-1" dirty="0">
              <a:latin typeface="Arial"/>
            </a:endParaRPr>
          </a:p>
        </p:txBody>
      </p:sp>
      <p:pic>
        <p:nvPicPr>
          <p:cNvPr id="7" name="Picture 18">
            <a:extLst>
              <a:ext uri="{FF2B5EF4-FFF2-40B4-BE49-F238E27FC236}">
                <a16:creationId xmlns:a16="http://schemas.microsoft.com/office/drawing/2014/main" id="{207F62FB-C634-3EDE-D2BB-44D8DC70568D}"/>
              </a:ext>
            </a:extLst>
          </p:cNvPr>
          <p:cNvPicPr/>
          <p:nvPr/>
        </p:nvPicPr>
        <p:blipFill>
          <a:blip r:embed="rId4"/>
          <a:stretch/>
        </p:blipFill>
        <p:spPr>
          <a:xfrm>
            <a:off x="4389335" y="2180880"/>
            <a:ext cx="2697840" cy="1646640"/>
          </a:xfrm>
          <a:prstGeom prst="rect">
            <a:avLst/>
          </a:prstGeom>
          <a:ln w="0">
            <a:noFill/>
          </a:ln>
        </p:spPr>
      </p:pic>
      <p:sp>
        <p:nvSpPr>
          <p:cNvPr id="9" name="Rectangle 20">
            <a:extLst>
              <a:ext uri="{FF2B5EF4-FFF2-40B4-BE49-F238E27FC236}">
                <a16:creationId xmlns:a16="http://schemas.microsoft.com/office/drawing/2014/main" id="{67A1A78C-37A7-DCF1-0417-1B7E7E86B22A}"/>
              </a:ext>
            </a:extLst>
          </p:cNvPr>
          <p:cNvSpPr/>
          <p:nvPr/>
        </p:nvSpPr>
        <p:spPr>
          <a:xfrm>
            <a:off x="6780960" y="5442480"/>
            <a:ext cx="52945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US" sz="1800" b="1" strike="noStrike" spc="-1">
                <a:solidFill>
                  <a:srgbClr val="1F497D"/>
                </a:solidFill>
                <a:latin typeface="Arial"/>
                <a:ea typeface="DejaVu Sans"/>
              </a:rPr>
              <a:t>Successfully proton-irradiated 56 cell samples in two days with a total of 1000 PW-laser shots</a:t>
            </a:r>
            <a:endParaRPr lang="en-US" sz="1800" b="0" strike="noStrike" spc="-1">
              <a:latin typeface="Arial"/>
            </a:endParaRPr>
          </a:p>
        </p:txBody>
      </p:sp>
      <p:pic>
        <p:nvPicPr>
          <p:cNvPr id="10" name="Picture 2" descr="Cartridges containing human cells cultured on ultra-thin mylar sheets (left) are positioned on the cartridge inserter (right) prior to proton irradiation. (Credit: Thor Swift/Berkeley Lab)">
            <a:extLst>
              <a:ext uri="{FF2B5EF4-FFF2-40B4-BE49-F238E27FC236}">
                <a16:creationId xmlns:a16="http://schemas.microsoft.com/office/drawing/2014/main" id="{D5EE0795-181B-0C25-B459-F55380FDFBE1}"/>
              </a:ext>
            </a:extLst>
          </p:cNvPr>
          <p:cNvPicPr/>
          <p:nvPr/>
        </p:nvPicPr>
        <p:blipFill>
          <a:blip r:embed="rId5"/>
          <a:srcRect r="50617"/>
          <a:stretch/>
        </p:blipFill>
        <p:spPr>
          <a:xfrm>
            <a:off x="4797575" y="3892680"/>
            <a:ext cx="2294640" cy="1548720"/>
          </a:xfrm>
          <a:prstGeom prst="rect">
            <a:avLst/>
          </a:prstGeom>
          <a:ln w="0">
            <a:noFill/>
          </a:ln>
        </p:spPr>
      </p:pic>
      <p:pic>
        <p:nvPicPr>
          <p:cNvPr id="11" name="Picture 1">
            <a:extLst>
              <a:ext uri="{FF2B5EF4-FFF2-40B4-BE49-F238E27FC236}">
                <a16:creationId xmlns:a16="http://schemas.microsoft.com/office/drawing/2014/main" id="{20045A2E-3096-5CFC-6C86-31A04A7054E0}"/>
              </a:ext>
            </a:extLst>
          </p:cNvPr>
          <p:cNvPicPr/>
          <p:nvPr/>
        </p:nvPicPr>
        <p:blipFill>
          <a:blip r:embed="rId6"/>
          <a:stretch/>
        </p:blipFill>
        <p:spPr>
          <a:xfrm>
            <a:off x="120960" y="4019760"/>
            <a:ext cx="4385160" cy="1898640"/>
          </a:xfrm>
          <a:prstGeom prst="rect">
            <a:avLst/>
          </a:prstGeom>
          <a:ln w="0">
            <a:noFill/>
          </a:ln>
        </p:spPr>
      </p:pic>
      <p:pic>
        <p:nvPicPr>
          <p:cNvPr id="12" name="Picture 11">
            <a:hlinkClick r:id="" action="ppaction://media"/>
            <a:extLst>
              <a:ext uri="{FF2B5EF4-FFF2-40B4-BE49-F238E27FC236}">
                <a16:creationId xmlns:a16="http://schemas.microsoft.com/office/drawing/2014/main" id="{35F1BE80-4EF3-839D-925A-253BFA72E177}"/>
              </a:ext>
            </a:extLst>
          </p:cNvPr>
          <p:cNvPicPr/>
          <p:nvPr>
            <a:videoFile r:link="rId2"/>
            <p:extLst>
              <p:ext uri="{DAA4B4D4-6D71-4841-9C94-3DE7FCFB9230}">
                <p14:media xmlns:p14="http://schemas.microsoft.com/office/powerpoint/2010/main" r:link="rId1"/>
              </p:ext>
            </p:extLst>
          </p:nvPr>
        </p:nvPicPr>
        <p:blipFill>
          <a:blip r:embed="rId7"/>
          <a:stretch>
            <a:fillRect/>
          </a:stretch>
        </p:blipFill>
        <p:spPr>
          <a:xfrm>
            <a:off x="7381655" y="2180880"/>
            <a:ext cx="4537080" cy="3025080"/>
          </a:xfrm>
          <a:prstGeom prst="rect">
            <a:avLst/>
          </a:prstGeom>
          <a:ln w="0">
            <a:noFill/>
          </a:ln>
        </p:spPr>
      </p:pic>
    </p:spTree>
    <p:extLst>
      <p:ext uri="{BB962C8B-B14F-4D97-AF65-F5344CB8AC3E}">
        <p14:creationId xmlns:p14="http://schemas.microsoft.com/office/powerpoint/2010/main" val="42681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mediacall" fill="hold" nodeType="clickEffect">
                                  <p:stCondLst>
                                    <p:cond delay="0"/>
                                  </p:stCondLst>
                                  <p:childTnLst>
                                    <p:cmd type="call" cmd="playFrom(0.0)">
                                      <p:cBhvr>
                                        <p:cTn id="10" dur="1"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Class="mediacall" fill="hold" nodeType="clickEffect">
                                  <p:stCondLst>
                                    <p:cond delay="0"/>
                                  </p:stCondLst>
                                  <p:childTnLst>
                                    <p:cmd type="call" cmd="togglePause">
                                      <p:cBhvr>
                                        <p:cTn id="1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4D85-1DCA-4FF8-E499-7E661750E05B}"/>
              </a:ext>
            </a:extLst>
          </p:cNvPr>
          <p:cNvSpPr>
            <a:spLocks noGrp="1"/>
          </p:cNvSpPr>
          <p:nvPr>
            <p:ph type="title"/>
          </p:nvPr>
        </p:nvSpPr>
        <p:spPr/>
        <p:txBody>
          <a:bodyPr>
            <a:normAutofit fontScale="90000"/>
          </a:bodyPr>
          <a:lstStyle/>
          <a:p>
            <a:r>
              <a:rPr lang="en-US" sz="2800" b="1" strike="noStrike" spc="-1" dirty="0">
                <a:solidFill>
                  <a:srgbClr val="FFFFFF"/>
                </a:solidFill>
                <a:latin typeface="Arial"/>
                <a:ea typeface="DejaVu Sans"/>
              </a:rPr>
              <a:t>Offline/absolute (RCF) and online/relative (ICT) diagnostics are used to determine the dose applied to every irradiated cell sample</a:t>
            </a:r>
            <a:endParaRPr lang="en-US" dirty="0"/>
          </a:p>
        </p:txBody>
      </p:sp>
      <p:sp>
        <p:nvSpPr>
          <p:cNvPr id="3" name="Slide Number Placeholder 2">
            <a:extLst>
              <a:ext uri="{FF2B5EF4-FFF2-40B4-BE49-F238E27FC236}">
                <a16:creationId xmlns:a16="http://schemas.microsoft.com/office/drawing/2014/main" id="{ABD02CDE-4B60-D257-40DE-FC13036E7C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6" name="Picture 33">
            <a:extLst>
              <a:ext uri="{FF2B5EF4-FFF2-40B4-BE49-F238E27FC236}">
                <a16:creationId xmlns:a16="http://schemas.microsoft.com/office/drawing/2014/main" id="{EFF0CBB1-5ABE-26CA-15F0-F6AABA91B82F}"/>
              </a:ext>
            </a:extLst>
          </p:cNvPr>
          <p:cNvPicPr/>
          <p:nvPr/>
        </p:nvPicPr>
        <p:blipFill>
          <a:blip r:embed="rId2"/>
          <a:srcRect t="4789" b="38707"/>
          <a:stretch/>
        </p:blipFill>
        <p:spPr>
          <a:xfrm>
            <a:off x="2437560" y="1054080"/>
            <a:ext cx="7280280" cy="2678760"/>
          </a:xfrm>
          <a:prstGeom prst="rect">
            <a:avLst/>
          </a:prstGeom>
          <a:ln w="0">
            <a:noFill/>
          </a:ln>
        </p:spPr>
      </p:pic>
      <p:grpSp>
        <p:nvGrpSpPr>
          <p:cNvPr id="7" name="Group 3">
            <a:extLst>
              <a:ext uri="{FF2B5EF4-FFF2-40B4-BE49-F238E27FC236}">
                <a16:creationId xmlns:a16="http://schemas.microsoft.com/office/drawing/2014/main" id="{349E27A8-E200-0B35-E015-FD332756203C}"/>
              </a:ext>
            </a:extLst>
          </p:cNvPr>
          <p:cNvGrpSpPr/>
          <p:nvPr/>
        </p:nvGrpSpPr>
        <p:grpSpPr>
          <a:xfrm>
            <a:off x="6551280" y="2146680"/>
            <a:ext cx="2436480" cy="666360"/>
            <a:chOff x="6551280" y="2146680"/>
            <a:chExt cx="2436480" cy="666360"/>
          </a:xfrm>
        </p:grpSpPr>
        <p:sp>
          <p:nvSpPr>
            <p:cNvPr id="8" name="Straight Arrow Connector 5">
              <a:extLst>
                <a:ext uri="{FF2B5EF4-FFF2-40B4-BE49-F238E27FC236}">
                  <a16:creationId xmlns:a16="http://schemas.microsoft.com/office/drawing/2014/main" id="{0441B077-8E47-52D5-3EDB-7B1954C0169F}"/>
                </a:ext>
              </a:extLst>
            </p:cNvPr>
            <p:cNvSpPr/>
            <p:nvPr/>
          </p:nvSpPr>
          <p:spPr>
            <a:xfrm>
              <a:off x="6551280" y="2146680"/>
              <a:ext cx="2055600" cy="29088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9" name="Straight Arrow Connector 17">
              <a:extLst>
                <a:ext uri="{FF2B5EF4-FFF2-40B4-BE49-F238E27FC236}">
                  <a16:creationId xmlns:a16="http://schemas.microsoft.com/office/drawing/2014/main" id="{C5AF71CE-4A8E-B989-2159-8A46B5BFF8CF}"/>
                </a:ext>
              </a:extLst>
            </p:cNvPr>
            <p:cNvSpPr/>
            <p:nvPr/>
          </p:nvSpPr>
          <p:spPr>
            <a:xfrm>
              <a:off x="6551280" y="2146680"/>
              <a:ext cx="2055600" cy="66636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 name="Straight Arrow Connector 22">
              <a:extLst>
                <a:ext uri="{FF2B5EF4-FFF2-40B4-BE49-F238E27FC236}">
                  <a16:creationId xmlns:a16="http://schemas.microsoft.com/office/drawing/2014/main" id="{ADE7538F-F7CA-5A2D-41E0-5A871D6AF0B7}"/>
                </a:ext>
              </a:extLst>
            </p:cNvPr>
            <p:cNvSpPr/>
            <p:nvPr/>
          </p:nvSpPr>
          <p:spPr>
            <a:xfrm>
              <a:off x="6551280" y="2146680"/>
              <a:ext cx="2436480" cy="576720"/>
            </a:xfrm>
            <a:custGeom>
              <a:avLst/>
              <a:gdLst/>
              <a:ahLst/>
              <a:cxnLst/>
              <a:rect l="l" t="t" r="r" b="b"/>
              <a:pathLst>
                <a:path w="21600" h="21600">
                  <a:moveTo>
                    <a:pt x="0" y="0"/>
                  </a:moveTo>
                  <a:lnTo>
                    <a:pt x="21600" y="21600"/>
                  </a:lnTo>
                </a:path>
              </a:pathLst>
            </a:custGeom>
            <a:noFill/>
            <a:ln w="31750">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grpSp>
      <p:pic>
        <p:nvPicPr>
          <p:cNvPr id="11" name="Picture 34">
            <a:extLst>
              <a:ext uri="{FF2B5EF4-FFF2-40B4-BE49-F238E27FC236}">
                <a16:creationId xmlns:a16="http://schemas.microsoft.com/office/drawing/2014/main" id="{2D808F75-A8E8-3BFF-2224-BDDFB027472D}"/>
              </a:ext>
            </a:extLst>
          </p:cNvPr>
          <p:cNvPicPr/>
          <p:nvPr/>
        </p:nvPicPr>
        <p:blipFill>
          <a:blip r:embed="rId3"/>
          <a:srcRect l="30397" t="21747" r="52723" b="70002"/>
          <a:stretch/>
        </p:blipFill>
        <p:spPr>
          <a:xfrm>
            <a:off x="9740880" y="1069560"/>
            <a:ext cx="847440" cy="902880"/>
          </a:xfrm>
          <a:prstGeom prst="rect">
            <a:avLst/>
          </a:prstGeom>
          <a:ln w="0">
            <a:noFill/>
          </a:ln>
        </p:spPr>
      </p:pic>
      <p:sp>
        <p:nvSpPr>
          <p:cNvPr id="12" name="Straight Arrow Connector 23">
            <a:extLst>
              <a:ext uri="{FF2B5EF4-FFF2-40B4-BE49-F238E27FC236}">
                <a16:creationId xmlns:a16="http://schemas.microsoft.com/office/drawing/2014/main" id="{030B06B4-677A-8309-18C3-EB4C957F1C00}"/>
              </a:ext>
            </a:extLst>
          </p:cNvPr>
          <p:cNvSpPr/>
          <p:nvPr/>
        </p:nvSpPr>
        <p:spPr>
          <a:xfrm flipH="1">
            <a:off x="9294840" y="1671840"/>
            <a:ext cx="389880" cy="411840"/>
          </a:xfrm>
          <a:custGeom>
            <a:avLst/>
            <a:gdLst/>
            <a:ahLst/>
            <a:cxnLst/>
            <a:rect l="l" t="t" r="r" b="b"/>
            <a:pathLst>
              <a:path w="21600" h="21600">
                <a:moveTo>
                  <a:pt x="0" y="0"/>
                </a:moveTo>
                <a:lnTo>
                  <a:pt x="21600" y="21600"/>
                </a:lnTo>
              </a:path>
            </a:pathLst>
          </a:custGeom>
          <a:noFill/>
          <a:ln>
            <a:solidFill>
              <a:srgbClr val="4A66AC"/>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3" name="Straight Connector 1">
            <a:extLst>
              <a:ext uri="{FF2B5EF4-FFF2-40B4-BE49-F238E27FC236}">
                <a16:creationId xmlns:a16="http://schemas.microsoft.com/office/drawing/2014/main" id="{1DB35342-C417-2ED4-585E-A62152C71DC4}"/>
              </a:ext>
            </a:extLst>
          </p:cNvPr>
          <p:cNvSpPr/>
          <p:nvPr/>
        </p:nvSpPr>
        <p:spPr>
          <a:xfrm>
            <a:off x="9796680" y="1495440"/>
            <a:ext cx="722880" cy="360"/>
          </a:xfrm>
          <a:prstGeom prst="line">
            <a:avLst/>
          </a:prstGeom>
          <a:ln>
            <a:solidFill>
              <a:srgbClr val="FF0000"/>
            </a:solidFill>
            <a:prstDash val="sysDot"/>
            <a:round/>
          </a:ln>
        </p:spPr>
        <p:style>
          <a:lnRef idx="2">
            <a:schemeClr val="accent1"/>
          </a:lnRef>
          <a:fillRef idx="0">
            <a:schemeClr val="accent1"/>
          </a:fillRef>
          <a:effectRef idx="1">
            <a:schemeClr val="accent1"/>
          </a:effectRef>
          <a:fontRef idx="minor"/>
        </p:style>
        <p:txBody>
          <a:bodyPr/>
          <a:lstStyle/>
          <a:p>
            <a:endParaRPr lang="en-US"/>
          </a:p>
        </p:txBody>
      </p:sp>
      <p:sp>
        <p:nvSpPr>
          <p:cNvPr id="14" name="TextBox 72">
            <a:extLst>
              <a:ext uri="{FF2B5EF4-FFF2-40B4-BE49-F238E27FC236}">
                <a16:creationId xmlns:a16="http://schemas.microsoft.com/office/drawing/2014/main" id="{B66C7E98-CDA8-32FF-2F36-94B386498E29}"/>
              </a:ext>
            </a:extLst>
          </p:cNvPr>
          <p:cNvSpPr/>
          <p:nvPr/>
        </p:nvSpPr>
        <p:spPr>
          <a:xfrm>
            <a:off x="9961200" y="1315080"/>
            <a:ext cx="404280" cy="226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tabLst>
                <a:tab pos="0" algn="l"/>
              </a:tabLst>
            </a:pPr>
            <a:r>
              <a:rPr lang="en-US" sz="900" b="0" strike="noStrike" spc="-1">
                <a:solidFill>
                  <a:srgbClr val="FF0000"/>
                </a:solidFill>
                <a:latin typeface="Calibri"/>
                <a:ea typeface="DejaVu Sans"/>
              </a:rPr>
              <a:t>1 cm</a:t>
            </a:r>
            <a:endParaRPr lang="en-US" sz="900" b="0" strike="noStrike" spc="-1">
              <a:latin typeface="Arial"/>
            </a:endParaRPr>
          </a:p>
        </p:txBody>
      </p:sp>
      <p:sp>
        <p:nvSpPr>
          <p:cNvPr id="15" name="TextBox 73">
            <a:extLst>
              <a:ext uri="{FF2B5EF4-FFF2-40B4-BE49-F238E27FC236}">
                <a16:creationId xmlns:a16="http://schemas.microsoft.com/office/drawing/2014/main" id="{85DA5062-2769-6D2D-ECEF-AB8C31121C16}"/>
              </a:ext>
            </a:extLst>
          </p:cNvPr>
          <p:cNvSpPr/>
          <p:nvPr/>
        </p:nvSpPr>
        <p:spPr>
          <a:xfrm>
            <a:off x="9796680" y="1913760"/>
            <a:ext cx="2030040" cy="136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1600" b="0" strike="noStrike" spc="-1" dirty="0">
                <a:solidFill>
                  <a:srgbClr val="44546A"/>
                </a:solidFill>
                <a:latin typeface="Arial"/>
                <a:ea typeface="DejaVu Sans"/>
              </a:rPr>
              <a:t>Dose on cells: </a:t>
            </a:r>
            <a:endParaRPr lang="en-US" sz="1600" b="0" strike="noStrike" spc="-1" dirty="0">
              <a:latin typeface="Arial"/>
            </a:endParaRPr>
          </a:p>
          <a:p>
            <a:pPr algn="ctr">
              <a:lnSpc>
                <a:spcPct val="100000"/>
              </a:lnSpc>
              <a:buNone/>
              <a:tabLst>
                <a:tab pos="0" algn="l"/>
              </a:tabLst>
            </a:pPr>
            <a:r>
              <a:rPr lang="en-US" sz="1600" b="0" strike="noStrike" spc="-1" dirty="0">
                <a:solidFill>
                  <a:srgbClr val="44546A"/>
                </a:solidFill>
                <a:latin typeface="Arial"/>
                <a:ea typeface="DejaVu Sans"/>
              </a:rPr>
              <a:t>1 </a:t>
            </a:r>
            <a:r>
              <a:rPr lang="en-US" sz="1600" b="0" strike="noStrike" spc="-1" dirty="0" err="1">
                <a:solidFill>
                  <a:srgbClr val="44546A"/>
                </a:solidFill>
                <a:latin typeface="Arial"/>
                <a:ea typeface="DejaVu Sans"/>
              </a:rPr>
              <a:t>Gy</a:t>
            </a:r>
            <a:r>
              <a:rPr lang="en-US" sz="1600" b="0" strike="noStrike" spc="-1" dirty="0">
                <a:solidFill>
                  <a:srgbClr val="44546A"/>
                </a:solidFill>
                <a:latin typeface="Arial"/>
                <a:ea typeface="DejaVu Sans"/>
              </a:rPr>
              <a:t> per shot</a:t>
            </a:r>
            <a:endParaRPr lang="en-US" sz="1600" b="0" strike="noStrike" spc="-1" dirty="0">
              <a:latin typeface="Arial"/>
            </a:endParaRPr>
          </a:p>
          <a:p>
            <a:pPr algn="ctr">
              <a:lnSpc>
                <a:spcPct val="100000"/>
              </a:lnSpc>
              <a:buNone/>
              <a:tabLst>
                <a:tab pos="0" algn="l"/>
              </a:tabLst>
            </a:pPr>
            <a:r>
              <a:rPr lang="en-US" sz="1200" b="0" strike="noStrike" spc="-1" dirty="0">
                <a:solidFill>
                  <a:srgbClr val="44546A"/>
                </a:solidFill>
                <a:latin typeface="Arial"/>
                <a:ea typeface="DejaVu Sans"/>
              </a:rPr>
              <a:t>Variation across sample: 20 % due to beam profile non-uniformity</a:t>
            </a:r>
            <a:endParaRPr lang="en-US" sz="1200" b="0" strike="noStrike" spc="-1" dirty="0">
              <a:latin typeface="Arial"/>
            </a:endParaRPr>
          </a:p>
          <a:p>
            <a:pPr algn="ctr">
              <a:lnSpc>
                <a:spcPct val="100000"/>
              </a:lnSpc>
              <a:buNone/>
              <a:tabLst>
                <a:tab pos="0" algn="l"/>
              </a:tabLst>
            </a:pPr>
            <a:endParaRPr lang="en-US" sz="1600" b="0" strike="noStrike" spc="-1" dirty="0">
              <a:latin typeface="Arial"/>
            </a:endParaRPr>
          </a:p>
        </p:txBody>
      </p:sp>
      <p:grpSp>
        <p:nvGrpSpPr>
          <p:cNvPr id="16" name="Group 22">
            <a:extLst>
              <a:ext uri="{FF2B5EF4-FFF2-40B4-BE49-F238E27FC236}">
                <a16:creationId xmlns:a16="http://schemas.microsoft.com/office/drawing/2014/main" id="{1DF2ADE2-CF23-27EF-B312-5C6E7513414A}"/>
              </a:ext>
            </a:extLst>
          </p:cNvPr>
          <p:cNvGrpSpPr/>
          <p:nvPr/>
        </p:nvGrpSpPr>
        <p:grpSpPr>
          <a:xfrm>
            <a:off x="708480" y="2588400"/>
            <a:ext cx="6451560" cy="1586940"/>
            <a:chOff x="708480" y="2588400"/>
            <a:chExt cx="6451560" cy="1586940"/>
          </a:xfrm>
        </p:grpSpPr>
        <p:sp>
          <p:nvSpPr>
            <p:cNvPr id="17" name="TextBox 76">
              <a:extLst>
                <a:ext uri="{FF2B5EF4-FFF2-40B4-BE49-F238E27FC236}">
                  <a16:creationId xmlns:a16="http://schemas.microsoft.com/office/drawing/2014/main" id="{0C90BAE5-BF7E-CFDE-E95F-B497E87D9C3D}"/>
                </a:ext>
              </a:extLst>
            </p:cNvPr>
            <p:cNvSpPr/>
            <p:nvPr/>
          </p:nvSpPr>
          <p:spPr>
            <a:xfrm>
              <a:off x="708480" y="3592019"/>
              <a:ext cx="357948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1600" b="0" strike="noStrike" spc="-1" dirty="0">
                  <a:solidFill>
                    <a:srgbClr val="44546A"/>
                  </a:solidFill>
                  <a:latin typeface="Arial"/>
                  <a:ea typeface="DejaVu Sans"/>
                </a:rPr>
                <a:t>Integrating current transformer (ICT)</a:t>
              </a:r>
              <a:endParaRPr lang="en-US" sz="1600" b="0" strike="noStrike" spc="-1" dirty="0">
                <a:latin typeface="Arial"/>
              </a:endParaRPr>
            </a:p>
            <a:p>
              <a:pPr algn="ctr">
                <a:lnSpc>
                  <a:spcPct val="100000"/>
                </a:lnSpc>
                <a:buNone/>
                <a:tabLst>
                  <a:tab pos="0" algn="l"/>
                </a:tabLst>
              </a:pPr>
              <a:r>
                <a:rPr lang="en-US" sz="1600" b="0" strike="noStrike" spc="-1" dirty="0">
                  <a:solidFill>
                    <a:srgbClr val="44546A"/>
                  </a:solidFill>
                  <a:latin typeface="Arial"/>
                  <a:ea typeface="DejaVu Sans"/>
                </a:rPr>
                <a:t>fielded for online dosimetry</a:t>
              </a:r>
              <a:endParaRPr lang="en-US" sz="1600" b="0" strike="noStrike" spc="-1" dirty="0">
                <a:latin typeface="Arial"/>
              </a:endParaRPr>
            </a:p>
          </p:txBody>
        </p:sp>
        <p:sp>
          <p:nvSpPr>
            <p:cNvPr id="18" name="Straight Arrow Connector 29">
              <a:extLst>
                <a:ext uri="{FF2B5EF4-FFF2-40B4-BE49-F238E27FC236}">
                  <a16:creationId xmlns:a16="http://schemas.microsoft.com/office/drawing/2014/main" id="{F330501A-EE52-0686-9DD5-DBD5B41E3CD4}"/>
                </a:ext>
              </a:extLst>
            </p:cNvPr>
            <p:cNvSpPr/>
            <p:nvPr/>
          </p:nvSpPr>
          <p:spPr>
            <a:xfrm flipV="1">
              <a:off x="4161240" y="2588400"/>
              <a:ext cx="2998800" cy="1490760"/>
            </a:xfrm>
            <a:custGeom>
              <a:avLst/>
              <a:gdLst/>
              <a:ahLst/>
              <a:cxnLst/>
              <a:rect l="l" t="t" r="r" b="b"/>
              <a:pathLst>
                <a:path w="21600" h="21600">
                  <a:moveTo>
                    <a:pt x="0" y="0"/>
                  </a:moveTo>
                  <a:lnTo>
                    <a:pt x="21600" y="21600"/>
                  </a:lnTo>
                </a:path>
              </a:pathLst>
            </a:custGeom>
            <a:noFill/>
            <a:ln w="19050">
              <a:solidFill>
                <a:srgbClr val="4A66AC"/>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grpSp>
      <p:sp>
        <p:nvSpPr>
          <p:cNvPr id="19" name="Rectangle 10">
            <a:extLst>
              <a:ext uri="{FF2B5EF4-FFF2-40B4-BE49-F238E27FC236}">
                <a16:creationId xmlns:a16="http://schemas.microsoft.com/office/drawing/2014/main" id="{163BB4EF-34F1-4438-A3B5-8CAD277F5B98}"/>
              </a:ext>
            </a:extLst>
          </p:cNvPr>
          <p:cNvSpPr/>
          <p:nvPr/>
        </p:nvSpPr>
        <p:spPr>
          <a:xfrm>
            <a:off x="945000" y="6396840"/>
            <a:ext cx="37947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US" sz="1200" b="0" i="1" strike="noStrike" spc="-1">
                <a:solidFill>
                  <a:srgbClr val="00395A"/>
                </a:solidFill>
                <a:latin typeface="Calibri"/>
                <a:ea typeface="DejaVu Sans"/>
              </a:rPr>
              <a:t>L. Geulig et al., Rev. Sci. Instrum., </a:t>
            </a:r>
            <a:r>
              <a:rPr lang="en-US" sz="1200" b="1" i="1" strike="noStrike" spc="-1">
                <a:solidFill>
                  <a:srgbClr val="00395A"/>
                </a:solidFill>
                <a:latin typeface="Calibri"/>
                <a:ea typeface="DejaVu Sans"/>
              </a:rPr>
              <a:t>93</a:t>
            </a:r>
            <a:r>
              <a:rPr lang="en-US" sz="1200" b="0" i="1" strike="noStrike" spc="-1">
                <a:solidFill>
                  <a:srgbClr val="00395A"/>
                </a:solidFill>
                <a:latin typeface="Calibri"/>
                <a:ea typeface="DejaVu Sans"/>
              </a:rPr>
              <a:t>, 103301 (2022)</a:t>
            </a:r>
            <a:endParaRPr lang="en-US" sz="1200" b="0" strike="noStrike" spc="-1">
              <a:latin typeface="Arial"/>
            </a:endParaRPr>
          </a:p>
        </p:txBody>
      </p:sp>
      <p:sp>
        <p:nvSpPr>
          <p:cNvPr id="20" name="Rectangle 23">
            <a:extLst>
              <a:ext uri="{FF2B5EF4-FFF2-40B4-BE49-F238E27FC236}">
                <a16:creationId xmlns:a16="http://schemas.microsoft.com/office/drawing/2014/main" id="{F4D47843-363A-838E-9736-40DD9EABBF7A}"/>
              </a:ext>
            </a:extLst>
          </p:cNvPr>
          <p:cNvSpPr/>
          <p:nvPr/>
        </p:nvSpPr>
        <p:spPr>
          <a:xfrm>
            <a:off x="4342680" y="6405840"/>
            <a:ext cx="33512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US" sz="1200" b="0" i="1" strike="noStrike" spc="-1">
                <a:solidFill>
                  <a:srgbClr val="00395A"/>
                </a:solidFill>
                <a:latin typeface="Calibri"/>
                <a:ea typeface="DejaVu Sans"/>
              </a:rPr>
              <a:t>J.H. Bin et al., Rev. Sci. Instrum. </a:t>
            </a:r>
            <a:r>
              <a:rPr lang="en-US" sz="1200" b="1" i="1" strike="noStrike" spc="-1">
                <a:solidFill>
                  <a:srgbClr val="00395A"/>
                </a:solidFill>
                <a:latin typeface="Calibri"/>
                <a:ea typeface="DejaVu Sans"/>
              </a:rPr>
              <a:t>90</a:t>
            </a:r>
            <a:r>
              <a:rPr lang="en-US" sz="1200" b="0" i="1" strike="noStrike" spc="-1">
                <a:solidFill>
                  <a:srgbClr val="00395A"/>
                </a:solidFill>
                <a:latin typeface="Calibri"/>
                <a:ea typeface="DejaVu Sans"/>
              </a:rPr>
              <a:t>, 053301 (2019)</a:t>
            </a:r>
            <a:endParaRPr lang="en-US" sz="1200" b="0" strike="noStrike" spc="-1">
              <a:latin typeface="Arial"/>
            </a:endParaRPr>
          </a:p>
        </p:txBody>
      </p:sp>
      <p:grpSp>
        <p:nvGrpSpPr>
          <p:cNvPr id="22" name="Group 21">
            <a:extLst>
              <a:ext uri="{FF2B5EF4-FFF2-40B4-BE49-F238E27FC236}">
                <a16:creationId xmlns:a16="http://schemas.microsoft.com/office/drawing/2014/main" id="{71F48CEA-6649-7DD3-468B-A1418B7F9138}"/>
              </a:ext>
            </a:extLst>
          </p:cNvPr>
          <p:cNvGrpSpPr/>
          <p:nvPr/>
        </p:nvGrpSpPr>
        <p:grpSpPr>
          <a:xfrm>
            <a:off x="911127" y="4149184"/>
            <a:ext cx="3250113" cy="2211116"/>
            <a:chOff x="911127" y="4149184"/>
            <a:chExt cx="3250113" cy="2211116"/>
          </a:xfrm>
        </p:grpSpPr>
        <p:pic>
          <p:nvPicPr>
            <p:cNvPr id="23" name="Picture 5">
              <a:extLst>
                <a:ext uri="{FF2B5EF4-FFF2-40B4-BE49-F238E27FC236}">
                  <a16:creationId xmlns:a16="http://schemas.microsoft.com/office/drawing/2014/main" id="{A1E3FB3E-473E-5F44-9A4D-CE5631FC0284}"/>
                </a:ext>
              </a:extLst>
            </p:cNvPr>
            <p:cNvPicPr>
              <a:picLocks noChangeAspect="1"/>
            </p:cNvPicPr>
            <p:nvPr/>
          </p:nvPicPr>
          <p:blipFill rotWithShape="1">
            <a:blip r:embed="rId4"/>
            <a:srcRect t="46938"/>
            <a:stretch/>
          </p:blipFill>
          <p:spPr>
            <a:xfrm>
              <a:off x="911128" y="4174020"/>
              <a:ext cx="3250112" cy="2186280"/>
            </a:xfrm>
            <a:prstGeom prst="rect">
              <a:avLst/>
            </a:prstGeom>
            <a:ln w="0">
              <a:noFill/>
            </a:ln>
          </p:spPr>
        </p:pic>
        <p:sp>
          <p:nvSpPr>
            <p:cNvPr id="24" name="Rectangle 23">
              <a:extLst>
                <a:ext uri="{FF2B5EF4-FFF2-40B4-BE49-F238E27FC236}">
                  <a16:creationId xmlns:a16="http://schemas.microsoft.com/office/drawing/2014/main" id="{0C886ED3-BEFE-6B67-3ED8-3FCA31987077}"/>
                </a:ext>
              </a:extLst>
            </p:cNvPr>
            <p:cNvSpPr/>
            <p:nvPr/>
          </p:nvSpPr>
          <p:spPr>
            <a:xfrm>
              <a:off x="911127" y="4149184"/>
              <a:ext cx="253057" cy="20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10">
            <a:extLst>
              <a:ext uri="{FF2B5EF4-FFF2-40B4-BE49-F238E27FC236}">
                <a16:creationId xmlns:a16="http://schemas.microsoft.com/office/drawing/2014/main" id="{9D671A14-71F7-8CB6-957A-ADF39B789CC7}"/>
              </a:ext>
            </a:extLst>
          </p:cNvPr>
          <p:cNvSpPr/>
          <p:nvPr/>
        </p:nvSpPr>
        <p:spPr>
          <a:xfrm>
            <a:off x="6022800" y="3676487"/>
            <a:ext cx="10425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tabLst>
                <a:tab pos="0" algn="l"/>
              </a:tabLst>
            </a:pPr>
            <a:r>
              <a:rPr lang="en-US" sz="1800" b="0" strike="noStrike" spc="-1" dirty="0">
                <a:solidFill>
                  <a:srgbClr val="44546A"/>
                </a:solidFill>
                <a:latin typeface="Arial"/>
                <a:ea typeface="DejaVu Sans"/>
              </a:rPr>
              <a:t>10 shots</a:t>
            </a:r>
            <a:endParaRPr lang="en-US" sz="1800" b="0" strike="noStrike" spc="-1" dirty="0">
              <a:latin typeface="Arial"/>
            </a:endParaRPr>
          </a:p>
        </p:txBody>
      </p:sp>
      <p:sp>
        <p:nvSpPr>
          <p:cNvPr id="26" name="TextBox 11">
            <a:extLst>
              <a:ext uri="{FF2B5EF4-FFF2-40B4-BE49-F238E27FC236}">
                <a16:creationId xmlns:a16="http://schemas.microsoft.com/office/drawing/2014/main" id="{2C8B6068-C57F-7296-2E4C-B46234808E90}"/>
              </a:ext>
            </a:extLst>
          </p:cNvPr>
          <p:cNvSpPr/>
          <p:nvPr/>
        </p:nvSpPr>
        <p:spPr>
          <a:xfrm>
            <a:off x="8028720" y="3676487"/>
            <a:ext cx="10425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tabLst>
                <a:tab pos="0" algn="l"/>
              </a:tabLst>
            </a:pPr>
            <a:r>
              <a:rPr lang="en-US" sz="1800" b="0" strike="noStrike" spc="-1">
                <a:solidFill>
                  <a:srgbClr val="44546A"/>
                </a:solidFill>
                <a:latin typeface="Arial"/>
                <a:ea typeface="DejaVu Sans"/>
              </a:rPr>
              <a:t>16 shots</a:t>
            </a:r>
            <a:endParaRPr lang="en-US" sz="1800" b="0" strike="noStrike" spc="-1">
              <a:latin typeface="Arial"/>
            </a:endParaRPr>
          </a:p>
        </p:txBody>
      </p:sp>
      <p:sp>
        <p:nvSpPr>
          <p:cNvPr id="27" name="TextBox 12">
            <a:extLst>
              <a:ext uri="{FF2B5EF4-FFF2-40B4-BE49-F238E27FC236}">
                <a16:creationId xmlns:a16="http://schemas.microsoft.com/office/drawing/2014/main" id="{F135EC8B-F904-B70B-BE14-C45310F7E730}"/>
              </a:ext>
            </a:extLst>
          </p:cNvPr>
          <p:cNvSpPr/>
          <p:nvPr/>
        </p:nvSpPr>
        <p:spPr>
          <a:xfrm>
            <a:off x="9982080" y="3680087"/>
            <a:ext cx="10425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tabLst>
                <a:tab pos="0" algn="l"/>
              </a:tabLst>
            </a:pPr>
            <a:r>
              <a:rPr lang="en-US" sz="1800" b="0" strike="noStrike" spc="-1">
                <a:solidFill>
                  <a:srgbClr val="44546A"/>
                </a:solidFill>
                <a:latin typeface="Arial"/>
                <a:ea typeface="DejaVu Sans"/>
              </a:rPr>
              <a:t>20 shots</a:t>
            </a:r>
            <a:endParaRPr lang="en-US" sz="1800" b="0" strike="noStrike" spc="-1">
              <a:latin typeface="Arial"/>
            </a:endParaRPr>
          </a:p>
        </p:txBody>
      </p:sp>
      <p:sp>
        <p:nvSpPr>
          <p:cNvPr id="28" name="TextBox 27">
            <a:extLst>
              <a:ext uri="{FF2B5EF4-FFF2-40B4-BE49-F238E27FC236}">
                <a16:creationId xmlns:a16="http://schemas.microsoft.com/office/drawing/2014/main" id="{E03F81E5-BA5E-3F5C-2DC4-E6C2033D9270}"/>
              </a:ext>
            </a:extLst>
          </p:cNvPr>
          <p:cNvSpPr/>
          <p:nvPr/>
        </p:nvSpPr>
        <p:spPr>
          <a:xfrm>
            <a:off x="5443560" y="5694142"/>
            <a:ext cx="67438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750" indent="-285750">
              <a:lnSpc>
                <a:spcPct val="100000"/>
              </a:lnSpc>
              <a:buFont typeface="Wingdings" panose="05000000000000000000" pitchFamily="2" charset="2"/>
              <a:buChar char="à"/>
              <a:tabLst>
                <a:tab pos="0" algn="l"/>
              </a:tabLst>
            </a:pPr>
            <a:r>
              <a:rPr lang="en-US" sz="1400" b="0" strike="noStrike" spc="-1" dirty="0">
                <a:solidFill>
                  <a:srgbClr val="44546A"/>
                </a:solidFill>
                <a:latin typeface="Arial"/>
                <a:ea typeface="DejaVu Sans"/>
              </a:rPr>
              <a:t>Proton pulse length ~30 ns </a:t>
            </a:r>
            <a:r>
              <a:rPr lang="en-US" sz="1400" b="0" strike="noStrike" spc="-1" dirty="0">
                <a:solidFill>
                  <a:srgbClr val="44546A"/>
                </a:solidFill>
                <a:latin typeface="Arial"/>
                <a:ea typeface="DejaVu Sans"/>
                <a:sym typeface="Wingdings" pitchFamily="2" charset="2"/>
              </a:rPr>
              <a:t></a:t>
            </a:r>
            <a:r>
              <a:rPr lang="en-US" spc="-1" dirty="0">
                <a:solidFill>
                  <a:srgbClr val="44546A"/>
                </a:solidFill>
                <a:latin typeface="Arial"/>
                <a:ea typeface="DejaVu Sans"/>
                <a:sym typeface="Wingdings" pitchFamily="2" charset="2"/>
              </a:rPr>
              <a:t> </a:t>
            </a:r>
            <a:r>
              <a:rPr lang="en-US" sz="1400" b="1" strike="noStrike" spc="-1" dirty="0">
                <a:solidFill>
                  <a:srgbClr val="44546A"/>
                </a:solidFill>
                <a:latin typeface="Arial"/>
                <a:ea typeface="DejaVu Sans"/>
              </a:rPr>
              <a:t>instantaneous dose rate of 4×10</a:t>
            </a:r>
            <a:r>
              <a:rPr lang="en-US" sz="1400" b="1" strike="noStrike" spc="-1" baseline="30000" dirty="0">
                <a:solidFill>
                  <a:srgbClr val="44546A"/>
                </a:solidFill>
                <a:latin typeface="Arial"/>
                <a:ea typeface="DejaVu Sans"/>
              </a:rPr>
              <a:t>7</a:t>
            </a:r>
            <a:r>
              <a:rPr lang="en-US" sz="1400" b="1" strike="noStrike" spc="-1" dirty="0">
                <a:solidFill>
                  <a:srgbClr val="44546A"/>
                </a:solidFill>
                <a:latin typeface="Arial"/>
                <a:ea typeface="DejaVu Sans"/>
              </a:rPr>
              <a:t> </a:t>
            </a:r>
            <a:r>
              <a:rPr lang="en-US" sz="1400" b="1" strike="noStrike" spc="-1" dirty="0" err="1">
                <a:solidFill>
                  <a:srgbClr val="44546A"/>
                </a:solidFill>
                <a:latin typeface="Arial"/>
                <a:ea typeface="DejaVu Sans"/>
              </a:rPr>
              <a:t>Gy</a:t>
            </a:r>
            <a:r>
              <a:rPr lang="en-US" sz="1400" b="1" strike="noStrike" spc="-1" dirty="0">
                <a:solidFill>
                  <a:srgbClr val="44546A"/>
                </a:solidFill>
                <a:latin typeface="Arial"/>
                <a:ea typeface="DejaVu Sans"/>
              </a:rPr>
              <a:t>/s</a:t>
            </a:r>
          </a:p>
          <a:p>
            <a:pPr>
              <a:lnSpc>
                <a:spcPct val="100000"/>
              </a:lnSpc>
              <a:tabLst>
                <a:tab pos="0" algn="l"/>
              </a:tabLst>
            </a:pPr>
            <a:r>
              <a:rPr lang="en-US" sz="1400" spc="-1" dirty="0">
                <a:solidFill>
                  <a:srgbClr val="44546A"/>
                </a:solidFill>
                <a:latin typeface="Arial"/>
              </a:rPr>
              <a:t> 		                  mean dose rate: 0.5 </a:t>
            </a:r>
            <a:r>
              <a:rPr lang="en-US" sz="1400" spc="-1" dirty="0" err="1">
                <a:solidFill>
                  <a:srgbClr val="44546A"/>
                </a:solidFill>
                <a:latin typeface="Arial"/>
              </a:rPr>
              <a:t>Gy</a:t>
            </a:r>
            <a:r>
              <a:rPr lang="en-US" sz="1400" spc="-1" dirty="0">
                <a:solidFill>
                  <a:srgbClr val="44546A"/>
                </a:solidFill>
                <a:latin typeface="Arial"/>
              </a:rPr>
              <a:t>/s (pulse separation 5 s)</a:t>
            </a:r>
            <a:endParaRPr lang="en-US" sz="1400" strike="noStrike" spc="-1" dirty="0">
              <a:latin typeface="Arial"/>
            </a:endParaRPr>
          </a:p>
        </p:txBody>
      </p:sp>
      <p:pic>
        <p:nvPicPr>
          <p:cNvPr id="29" name="Picture 29">
            <a:extLst>
              <a:ext uri="{FF2B5EF4-FFF2-40B4-BE49-F238E27FC236}">
                <a16:creationId xmlns:a16="http://schemas.microsoft.com/office/drawing/2014/main" id="{80A1A468-0DBA-DD6C-7A35-63A39782A1AF}"/>
              </a:ext>
            </a:extLst>
          </p:cNvPr>
          <p:cNvPicPr/>
          <p:nvPr/>
        </p:nvPicPr>
        <p:blipFill>
          <a:blip r:embed="rId5"/>
          <a:srcRect t="8849"/>
          <a:stretch/>
        </p:blipFill>
        <p:spPr>
          <a:xfrm>
            <a:off x="5198760" y="4001567"/>
            <a:ext cx="6309720" cy="1724760"/>
          </a:xfrm>
          <a:prstGeom prst="rect">
            <a:avLst/>
          </a:prstGeom>
          <a:ln w="0">
            <a:noFill/>
          </a:ln>
        </p:spPr>
      </p:pic>
    </p:spTree>
    <p:extLst>
      <p:ext uri="{BB962C8B-B14F-4D97-AF65-F5344CB8AC3E}">
        <p14:creationId xmlns:p14="http://schemas.microsoft.com/office/powerpoint/2010/main" val="1542977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2781B-0DA7-B70A-25CF-05FFA1FC4C58}"/>
              </a:ext>
            </a:extLst>
          </p:cNvPr>
          <p:cNvSpPr>
            <a:spLocks noGrp="1"/>
          </p:cNvSpPr>
          <p:nvPr>
            <p:ph type="title"/>
          </p:nvPr>
        </p:nvSpPr>
        <p:spPr/>
        <p:txBody>
          <a:bodyPr>
            <a:normAutofit fontScale="90000"/>
          </a:bodyPr>
          <a:lstStyle/>
          <a:p>
            <a:r>
              <a:rPr lang="en-US" b="1" spc="-1" dirty="0">
                <a:solidFill>
                  <a:srgbClr val="FFFFFF"/>
                </a:solidFill>
                <a:latin typeface="Arial"/>
              </a:rPr>
              <a:t>Laser accelerated ions delivered by active plasma lens to cell sample -differential sparing between normal and tumor cells observed</a:t>
            </a:r>
            <a:endParaRPr lang="en-US" dirty="0"/>
          </a:p>
        </p:txBody>
      </p:sp>
      <p:sp>
        <p:nvSpPr>
          <p:cNvPr id="3" name="Slide Number Placeholder 2">
            <a:extLst>
              <a:ext uri="{FF2B5EF4-FFF2-40B4-BE49-F238E27FC236}">
                <a16:creationId xmlns:a16="http://schemas.microsoft.com/office/drawing/2014/main" id="{83C0D149-6571-607A-7C20-E991B3F017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4" name="Picture 19">
            <a:extLst>
              <a:ext uri="{FF2B5EF4-FFF2-40B4-BE49-F238E27FC236}">
                <a16:creationId xmlns:a16="http://schemas.microsoft.com/office/drawing/2014/main" id="{8B5398C7-79E7-E463-8AE2-CD86C4C2653A}"/>
              </a:ext>
            </a:extLst>
          </p:cNvPr>
          <p:cNvPicPr/>
          <p:nvPr/>
        </p:nvPicPr>
        <p:blipFill>
          <a:blip r:embed="rId2"/>
          <a:srcRect t="4789" b="46813"/>
          <a:stretch/>
        </p:blipFill>
        <p:spPr>
          <a:xfrm>
            <a:off x="669240" y="1080720"/>
            <a:ext cx="7280280" cy="2293920"/>
          </a:xfrm>
          <a:prstGeom prst="rect">
            <a:avLst/>
          </a:prstGeom>
          <a:ln w="0">
            <a:noFill/>
          </a:ln>
        </p:spPr>
      </p:pic>
      <p:grpSp>
        <p:nvGrpSpPr>
          <p:cNvPr id="5" name="Group 23">
            <a:extLst>
              <a:ext uri="{FF2B5EF4-FFF2-40B4-BE49-F238E27FC236}">
                <a16:creationId xmlns:a16="http://schemas.microsoft.com/office/drawing/2014/main" id="{44C60C8D-031C-75FE-6D70-AA473710DE57}"/>
              </a:ext>
            </a:extLst>
          </p:cNvPr>
          <p:cNvGrpSpPr/>
          <p:nvPr/>
        </p:nvGrpSpPr>
        <p:grpSpPr>
          <a:xfrm>
            <a:off x="4782960" y="2173320"/>
            <a:ext cx="2436480" cy="666360"/>
            <a:chOff x="4782960" y="2173320"/>
            <a:chExt cx="2436480" cy="666360"/>
          </a:xfrm>
        </p:grpSpPr>
        <p:sp>
          <p:nvSpPr>
            <p:cNvPr id="6" name="Straight Arrow Connector 24">
              <a:extLst>
                <a:ext uri="{FF2B5EF4-FFF2-40B4-BE49-F238E27FC236}">
                  <a16:creationId xmlns:a16="http://schemas.microsoft.com/office/drawing/2014/main" id="{18D24AFF-5A66-5AE2-7F20-C382F9372372}"/>
                </a:ext>
              </a:extLst>
            </p:cNvPr>
            <p:cNvSpPr/>
            <p:nvPr/>
          </p:nvSpPr>
          <p:spPr>
            <a:xfrm>
              <a:off x="4782960" y="2173320"/>
              <a:ext cx="2055600" cy="29088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7" name="Straight Arrow Connector 25">
              <a:extLst>
                <a:ext uri="{FF2B5EF4-FFF2-40B4-BE49-F238E27FC236}">
                  <a16:creationId xmlns:a16="http://schemas.microsoft.com/office/drawing/2014/main" id="{0B3F184A-22F5-D122-AA3E-AA6A40A199FA}"/>
                </a:ext>
              </a:extLst>
            </p:cNvPr>
            <p:cNvSpPr/>
            <p:nvPr/>
          </p:nvSpPr>
          <p:spPr>
            <a:xfrm>
              <a:off x="4782960" y="2173320"/>
              <a:ext cx="2055600" cy="66636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8" name="Straight Arrow Connector 26">
              <a:extLst>
                <a:ext uri="{FF2B5EF4-FFF2-40B4-BE49-F238E27FC236}">
                  <a16:creationId xmlns:a16="http://schemas.microsoft.com/office/drawing/2014/main" id="{2380CAC2-8072-3A4A-CB19-0B052973CF4A}"/>
                </a:ext>
              </a:extLst>
            </p:cNvPr>
            <p:cNvSpPr/>
            <p:nvPr/>
          </p:nvSpPr>
          <p:spPr>
            <a:xfrm>
              <a:off x="4782960" y="2173320"/>
              <a:ext cx="2436480" cy="576720"/>
            </a:xfrm>
            <a:custGeom>
              <a:avLst/>
              <a:gdLst/>
              <a:ahLst/>
              <a:cxnLst/>
              <a:rect l="l" t="t" r="r" b="b"/>
              <a:pathLst>
                <a:path w="21600" h="21600">
                  <a:moveTo>
                    <a:pt x="0" y="0"/>
                  </a:moveTo>
                  <a:lnTo>
                    <a:pt x="21600" y="21600"/>
                  </a:lnTo>
                </a:path>
              </a:pathLst>
            </a:custGeom>
            <a:noFill/>
            <a:ln w="31750">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grpSp>
      <p:pic>
        <p:nvPicPr>
          <p:cNvPr id="9" name="Picture 27">
            <a:extLst>
              <a:ext uri="{FF2B5EF4-FFF2-40B4-BE49-F238E27FC236}">
                <a16:creationId xmlns:a16="http://schemas.microsoft.com/office/drawing/2014/main" id="{FFA09C62-6DB4-2B48-0108-F4CC20EC0519}"/>
              </a:ext>
            </a:extLst>
          </p:cNvPr>
          <p:cNvPicPr/>
          <p:nvPr/>
        </p:nvPicPr>
        <p:blipFill>
          <a:blip r:embed="rId3"/>
          <a:srcRect l="30397" t="21747" r="52723" b="70002"/>
          <a:stretch/>
        </p:blipFill>
        <p:spPr>
          <a:xfrm>
            <a:off x="7972920" y="1096200"/>
            <a:ext cx="847440" cy="902880"/>
          </a:xfrm>
          <a:prstGeom prst="rect">
            <a:avLst/>
          </a:prstGeom>
          <a:ln w="0">
            <a:noFill/>
          </a:ln>
        </p:spPr>
      </p:pic>
      <p:sp>
        <p:nvSpPr>
          <p:cNvPr id="10" name="Straight Arrow Connector 28">
            <a:extLst>
              <a:ext uri="{FF2B5EF4-FFF2-40B4-BE49-F238E27FC236}">
                <a16:creationId xmlns:a16="http://schemas.microsoft.com/office/drawing/2014/main" id="{4001966E-9C8A-8EC1-3853-CE5C31A5AD2B}"/>
              </a:ext>
            </a:extLst>
          </p:cNvPr>
          <p:cNvSpPr/>
          <p:nvPr/>
        </p:nvSpPr>
        <p:spPr>
          <a:xfrm flipH="1">
            <a:off x="7526160" y="1698480"/>
            <a:ext cx="389880" cy="411840"/>
          </a:xfrm>
          <a:custGeom>
            <a:avLst/>
            <a:gdLst/>
            <a:ahLst/>
            <a:cxnLst/>
            <a:rect l="l" t="t" r="r" b="b"/>
            <a:pathLst>
              <a:path w="21600" h="21600">
                <a:moveTo>
                  <a:pt x="0" y="0"/>
                </a:moveTo>
                <a:lnTo>
                  <a:pt x="21600" y="21600"/>
                </a:lnTo>
              </a:path>
            </a:pathLst>
          </a:custGeom>
          <a:noFill/>
          <a:ln>
            <a:solidFill>
              <a:srgbClr val="4A66AC"/>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 name="Straight Connector 29">
            <a:extLst>
              <a:ext uri="{FF2B5EF4-FFF2-40B4-BE49-F238E27FC236}">
                <a16:creationId xmlns:a16="http://schemas.microsoft.com/office/drawing/2014/main" id="{77426EC0-7BF8-404F-816A-591FE85736B9}"/>
              </a:ext>
            </a:extLst>
          </p:cNvPr>
          <p:cNvSpPr/>
          <p:nvPr/>
        </p:nvSpPr>
        <p:spPr>
          <a:xfrm>
            <a:off x="8028360" y="1522440"/>
            <a:ext cx="723240" cy="360"/>
          </a:xfrm>
          <a:prstGeom prst="line">
            <a:avLst/>
          </a:prstGeom>
          <a:ln>
            <a:solidFill>
              <a:srgbClr val="FF0000"/>
            </a:solidFill>
            <a:prstDash val="sysDot"/>
            <a:round/>
          </a:ln>
        </p:spPr>
        <p:style>
          <a:lnRef idx="2">
            <a:schemeClr val="accent1"/>
          </a:lnRef>
          <a:fillRef idx="0">
            <a:schemeClr val="accent1"/>
          </a:fillRef>
          <a:effectRef idx="1">
            <a:schemeClr val="accent1"/>
          </a:effectRef>
          <a:fontRef idx="minor"/>
        </p:style>
        <p:txBody>
          <a:bodyPr/>
          <a:lstStyle/>
          <a:p>
            <a:endParaRPr lang="en-US"/>
          </a:p>
        </p:txBody>
      </p:sp>
      <p:sp>
        <p:nvSpPr>
          <p:cNvPr id="12" name="TextBox 30">
            <a:extLst>
              <a:ext uri="{FF2B5EF4-FFF2-40B4-BE49-F238E27FC236}">
                <a16:creationId xmlns:a16="http://schemas.microsoft.com/office/drawing/2014/main" id="{64DA5F38-554F-7F5F-278B-C95A8A535868}"/>
              </a:ext>
            </a:extLst>
          </p:cNvPr>
          <p:cNvSpPr/>
          <p:nvPr/>
        </p:nvSpPr>
        <p:spPr>
          <a:xfrm>
            <a:off x="8192880" y="1342080"/>
            <a:ext cx="404280" cy="226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tabLst>
                <a:tab pos="0" algn="l"/>
              </a:tabLst>
            </a:pPr>
            <a:r>
              <a:rPr lang="en-US" sz="900" b="0" strike="noStrike" spc="-1">
                <a:solidFill>
                  <a:srgbClr val="FF0000"/>
                </a:solidFill>
                <a:latin typeface="Calibri"/>
                <a:ea typeface="DejaVu Sans"/>
              </a:rPr>
              <a:t>1 cm</a:t>
            </a:r>
            <a:endParaRPr lang="en-US" sz="900" b="0" strike="noStrike" spc="-1">
              <a:latin typeface="Arial"/>
            </a:endParaRPr>
          </a:p>
        </p:txBody>
      </p:sp>
      <p:sp>
        <p:nvSpPr>
          <p:cNvPr id="13" name="TextBox 31">
            <a:extLst>
              <a:ext uri="{FF2B5EF4-FFF2-40B4-BE49-F238E27FC236}">
                <a16:creationId xmlns:a16="http://schemas.microsoft.com/office/drawing/2014/main" id="{FDD3183D-79E2-7542-7219-8C59B5FF6B2D}"/>
              </a:ext>
            </a:extLst>
          </p:cNvPr>
          <p:cNvSpPr/>
          <p:nvPr/>
        </p:nvSpPr>
        <p:spPr>
          <a:xfrm>
            <a:off x="8028720" y="1940760"/>
            <a:ext cx="203004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1600" b="0" strike="noStrike" spc="-1">
                <a:solidFill>
                  <a:srgbClr val="44546A"/>
                </a:solidFill>
                <a:latin typeface="Arial"/>
                <a:ea typeface="DejaVu Sans"/>
              </a:rPr>
              <a:t>Dose on cells: </a:t>
            </a:r>
            <a:endParaRPr lang="en-US" sz="1600" b="0" strike="noStrike" spc="-1">
              <a:latin typeface="Arial"/>
            </a:endParaRPr>
          </a:p>
          <a:p>
            <a:pPr algn="ctr">
              <a:lnSpc>
                <a:spcPct val="100000"/>
              </a:lnSpc>
              <a:buNone/>
              <a:tabLst>
                <a:tab pos="0" algn="l"/>
              </a:tabLst>
            </a:pPr>
            <a:r>
              <a:rPr lang="en-US" sz="1600" b="0" strike="noStrike" spc="-1">
                <a:solidFill>
                  <a:srgbClr val="44546A"/>
                </a:solidFill>
                <a:latin typeface="Arial"/>
                <a:ea typeface="DejaVu Sans"/>
              </a:rPr>
              <a:t>1 Gy per shot</a:t>
            </a:r>
            <a:endParaRPr lang="en-US" sz="1600" b="0" strike="noStrike" spc="-1">
              <a:latin typeface="Arial"/>
            </a:endParaRPr>
          </a:p>
        </p:txBody>
      </p:sp>
      <p:sp>
        <p:nvSpPr>
          <p:cNvPr id="14" name="Rectangle 12">
            <a:extLst>
              <a:ext uri="{FF2B5EF4-FFF2-40B4-BE49-F238E27FC236}">
                <a16:creationId xmlns:a16="http://schemas.microsoft.com/office/drawing/2014/main" id="{82F026F1-AE70-52A6-3C89-6684A4D8F167}"/>
              </a:ext>
            </a:extLst>
          </p:cNvPr>
          <p:cNvSpPr/>
          <p:nvPr/>
        </p:nvSpPr>
        <p:spPr>
          <a:xfrm>
            <a:off x="181800" y="2944800"/>
            <a:ext cx="1455840" cy="599400"/>
          </a:xfrm>
          <a:prstGeom prst="rect">
            <a:avLst/>
          </a:prstGeom>
          <a:solidFill>
            <a:schemeClr val="bg1"/>
          </a:solidFill>
          <a:ln>
            <a:noFill/>
          </a:ln>
          <a:effectLst/>
        </p:spPr>
        <p:style>
          <a:lnRef idx="1">
            <a:schemeClr val="accent1"/>
          </a:lnRef>
          <a:fillRef idx="3">
            <a:schemeClr val="accent1"/>
          </a:fillRef>
          <a:effectRef idx="2">
            <a:schemeClr val="accent1"/>
          </a:effectRef>
          <a:fontRef idx="minor"/>
        </p:style>
        <p:txBody>
          <a:bodyPr/>
          <a:lstStyle/>
          <a:p>
            <a:endParaRPr lang="en-US"/>
          </a:p>
        </p:txBody>
      </p:sp>
      <p:sp>
        <p:nvSpPr>
          <p:cNvPr id="15" name="TextBox 5">
            <a:extLst>
              <a:ext uri="{FF2B5EF4-FFF2-40B4-BE49-F238E27FC236}">
                <a16:creationId xmlns:a16="http://schemas.microsoft.com/office/drawing/2014/main" id="{6F58A9B4-8BE0-5FE8-1AB1-272A338C6EE0}"/>
              </a:ext>
            </a:extLst>
          </p:cNvPr>
          <p:cNvSpPr/>
          <p:nvPr/>
        </p:nvSpPr>
        <p:spPr>
          <a:xfrm>
            <a:off x="8450640" y="2729520"/>
            <a:ext cx="329760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1F497D"/>
                </a:solidFill>
                <a:latin typeface="Arial"/>
                <a:ea typeface="DejaVu Sans"/>
              </a:rPr>
              <a:t>- PC3 prostate tumor cells</a:t>
            </a:r>
            <a:endParaRPr lang="en-US" sz="1800" b="0" strike="noStrike" spc="-1">
              <a:latin typeface="Arial"/>
            </a:endParaRPr>
          </a:p>
          <a:p>
            <a:pPr>
              <a:lnSpc>
                <a:spcPct val="100000"/>
              </a:lnSpc>
              <a:buNone/>
            </a:pPr>
            <a:r>
              <a:rPr lang="en-US" sz="1800" b="0" strike="noStrike" spc="-1">
                <a:solidFill>
                  <a:srgbClr val="1F497D"/>
                </a:solidFill>
                <a:latin typeface="Arial"/>
                <a:ea typeface="DejaVu Sans"/>
              </a:rPr>
              <a:t>- RWPE1 normal prostate cells</a:t>
            </a:r>
            <a:endParaRPr lang="en-US" sz="1800" b="0" strike="noStrike" spc="-1">
              <a:latin typeface="Arial"/>
            </a:endParaRPr>
          </a:p>
        </p:txBody>
      </p:sp>
      <p:pic>
        <p:nvPicPr>
          <p:cNvPr id="16" name="Picture 10">
            <a:extLst>
              <a:ext uri="{FF2B5EF4-FFF2-40B4-BE49-F238E27FC236}">
                <a16:creationId xmlns:a16="http://schemas.microsoft.com/office/drawing/2014/main" id="{97402D0B-0EBF-E8AC-871B-7C021A4109E2}"/>
              </a:ext>
            </a:extLst>
          </p:cNvPr>
          <p:cNvPicPr/>
          <p:nvPr/>
        </p:nvPicPr>
        <p:blipFill>
          <a:blip r:embed="rId4"/>
          <a:stretch/>
        </p:blipFill>
        <p:spPr>
          <a:xfrm>
            <a:off x="3450600" y="3433320"/>
            <a:ext cx="8736840" cy="3438000"/>
          </a:xfrm>
          <a:prstGeom prst="rect">
            <a:avLst/>
          </a:prstGeom>
          <a:ln w="0">
            <a:noFill/>
          </a:ln>
        </p:spPr>
      </p:pic>
      <p:sp>
        <p:nvSpPr>
          <p:cNvPr id="17" name="Rectangle 15">
            <a:extLst>
              <a:ext uri="{FF2B5EF4-FFF2-40B4-BE49-F238E27FC236}">
                <a16:creationId xmlns:a16="http://schemas.microsoft.com/office/drawing/2014/main" id="{04F7DE59-DE90-8CD1-9B0B-63EFDB2AA1A7}"/>
              </a:ext>
            </a:extLst>
          </p:cNvPr>
          <p:cNvSpPr/>
          <p:nvPr/>
        </p:nvSpPr>
        <p:spPr>
          <a:xfrm>
            <a:off x="3450600" y="3424680"/>
            <a:ext cx="259560" cy="231840"/>
          </a:xfrm>
          <a:prstGeom prst="rect">
            <a:avLst/>
          </a:prstGeom>
          <a:solidFill>
            <a:schemeClr val="bg1"/>
          </a:solidFill>
          <a:ln>
            <a:noFill/>
          </a:ln>
          <a:effectLst/>
        </p:spPr>
        <p:style>
          <a:lnRef idx="1">
            <a:schemeClr val="accent1"/>
          </a:lnRef>
          <a:fillRef idx="3">
            <a:schemeClr val="accent1"/>
          </a:fillRef>
          <a:effectRef idx="2">
            <a:schemeClr val="accent1"/>
          </a:effectRef>
          <a:fontRef idx="minor"/>
        </p:style>
        <p:txBody>
          <a:bodyPr/>
          <a:lstStyle/>
          <a:p>
            <a:endParaRPr lang="en-US"/>
          </a:p>
        </p:txBody>
      </p:sp>
      <p:sp>
        <p:nvSpPr>
          <p:cNvPr id="18" name="Rectangle 16">
            <a:extLst>
              <a:ext uri="{FF2B5EF4-FFF2-40B4-BE49-F238E27FC236}">
                <a16:creationId xmlns:a16="http://schemas.microsoft.com/office/drawing/2014/main" id="{219B63E7-B1AC-D25E-F43D-94D0BF75AD8D}"/>
              </a:ext>
            </a:extLst>
          </p:cNvPr>
          <p:cNvSpPr/>
          <p:nvPr/>
        </p:nvSpPr>
        <p:spPr>
          <a:xfrm>
            <a:off x="7779240" y="3422520"/>
            <a:ext cx="259560" cy="231840"/>
          </a:xfrm>
          <a:prstGeom prst="rect">
            <a:avLst/>
          </a:prstGeom>
          <a:solidFill>
            <a:schemeClr val="bg1"/>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9" name="TextBox 14">
            <a:extLst>
              <a:ext uri="{FF2B5EF4-FFF2-40B4-BE49-F238E27FC236}">
                <a16:creationId xmlns:a16="http://schemas.microsoft.com/office/drawing/2014/main" id="{364B88A8-B278-973C-1EC0-68570BE335BE}"/>
              </a:ext>
            </a:extLst>
          </p:cNvPr>
          <p:cNvSpPr/>
          <p:nvPr/>
        </p:nvSpPr>
        <p:spPr>
          <a:xfrm>
            <a:off x="3600" y="6580800"/>
            <a:ext cx="38980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i="1" strike="noStrike" spc="-1">
                <a:solidFill>
                  <a:srgbClr val="000000"/>
                </a:solidFill>
                <a:latin typeface="Franklin Gothic Book"/>
                <a:ea typeface="DejaVu Sans"/>
              </a:rPr>
              <a:t>J. H. Bin et al., Sci. Rep. </a:t>
            </a:r>
            <a:r>
              <a:rPr lang="en-US" sz="1400" b="1" i="1" strike="noStrike" spc="-1">
                <a:solidFill>
                  <a:srgbClr val="000000"/>
                </a:solidFill>
                <a:latin typeface="Franklin Gothic Book"/>
                <a:ea typeface="DejaVu Sans"/>
              </a:rPr>
              <a:t>12</a:t>
            </a:r>
            <a:r>
              <a:rPr lang="en-US" sz="1400" b="0" i="1" strike="noStrike" spc="-1">
                <a:solidFill>
                  <a:srgbClr val="000000"/>
                </a:solidFill>
                <a:latin typeface="Franklin Gothic Book"/>
                <a:ea typeface="DejaVu Sans"/>
              </a:rPr>
              <a:t> 1585 (2022)</a:t>
            </a:r>
            <a:endParaRPr lang="en-US" sz="1400" b="0" strike="noStrike" spc="-1">
              <a:latin typeface="Arial"/>
            </a:endParaRPr>
          </a:p>
        </p:txBody>
      </p:sp>
      <p:sp>
        <p:nvSpPr>
          <p:cNvPr id="20" name="Rectangle 32">
            <a:extLst>
              <a:ext uri="{FF2B5EF4-FFF2-40B4-BE49-F238E27FC236}">
                <a16:creationId xmlns:a16="http://schemas.microsoft.com/office/drawing/2014/main" id="{B8D33288-9246-0529-6C3B-D7B56DE2DBEC}"/>
              </a:ext>
            </a:extLst>
          </p:cNvPr>
          <p:cNvSpPr/>
          <p:nvPr/>
        </p:nvSpPr>
        <p:spPr>
          <a:xfrm>
            <a:off x="1312920" y="2936520"/>
            <a:ext cx="903240" cy="438480"/>
          </a:xfrm>
          <a:prstGeom prst="rect">
            <a:avLst/>
          </a:prstGeom>
          <a:solidFill>
            <a:schemeClr val="bg1"/>
          </a:solidFill>
          <a:ln>
            <a:noFill/>
          </a:ln>
          <a:effectLst/>
        </p:spPr>
        <p:style>
          <a:lnRef idx="1">
            <a:schemeClr val="accent1"/>
          </a:lnRef>
          <a:fillRef idx="3">
            <a:schemeClr val="accent1"/>
          </a:fillRef>
          <a:effectRef idx="2">
            <a:schemeClr val="accent1"/>
          </a:effectRef>
          <a:fontRef idx="minor"/>
        </p:style>
        <p:txBody>
          <a:bodyPr/>
          <a:lstStyle/>
          <a:p>
            <a:endParaRPr lang="en-US"/>
          </a:p>
        </p:txBody>
      </p:sp>
      <p:sp>
        <p:nvSpPr>
          <p:cNvPr id="21" name="TextBox 1">
            <a:extLst>
              <a:ext uri="{FF2B5EF4-FFF2-40B4-BE49-F238E27FC236}">
                <a16:creationId xmlns:a16="http://schemas.microsoft.com/office/drawing/2014/main" id="{E0E19A62-47AB-BCE4-859C-8E9DF477FF5B}"/>
              </a:ext>
            </a:extLst>
          </p:cNvPr>
          <p:cNvSpPr/>
          <p:nvPr/>
        </p:nvSpPr>
        <p:spPr>
          <a:xfrm>
            <a:off x="4081680" y="3420360"/>
            <a:ext cx="4023360" cy="3027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601"/>
              </a:spcBef>
              <a:buNone/>
            </a:pPr>
            <a:r>
              <a:rPr lang="en-US" sz="1400" b="0" strike="noStrike" spc="-1" dirty="0">
                <a:solidFill>
                  <a:srgbClr val="000000"/>
                </a:solidFill>
                <a:latin typeface="Arial"/>
                <a:ea typeface="DejaVu Sans"/>
              </a:rPr>
              <a:t>LD protons: ultra-high instantaneous dose rate</a:t>
            </a:r>
            <a:endParaRPr lang="en-US" sz="1400" b="0" strike="noStrike" spc="-1" dirty="0">
              <a:latin typeface="Arial"/>
            </a:endParaRPr>
          </a:p>
        </p:txBody>
      </p:sp>
      <p:sp>
        <p:nvSpPr>
          <p:cNvPr id="22" name="TextBox 34">
            <a:extLst>
              <a:ext uri="{FF2B5EF4-FFF2-40B4-BE49-F238E27FC236}">
                <a16:creationId xmlns:a16="http://schemas.microsoft.com/office/drawing/2014/main" id="{1979CA26-CE52-1D46-D47F-B3C43845072A}"/>
              </a:ext>
            </a:extLst>
          </p:cNvPr>
          <p:cNvSpPr/>
          <p:nvPr/>
        </p:nvSpPr>
        <p:spPr>
          <a:xfrm>
            <a:off x="9416160" y="3416760"/>
            <a:ext cx="2601720" cy="3027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601"/>
              </a:spcBef>
              <a:buNone/>
            </a:pPr>
            <a:r>
              <a:rPr lang="en-US" sz="1400" b="0" strike="noStrike" spc="-1">
                <a:solidFill>
                  <a:srgbClr val="000000"/>
                </a:solidFill>
                <a:latin typeface="Arial"/>
                <a:ea typeface="DejaVu Sans"/>
              </a:rPr>
              <a:t>X-rays: clinical dose rate</a:t>
            </a:r>
            <a:endParaRPr lang="en-US" sz="1400" b="0" strike="noStrike" spc="-1">
              <a:latin typeface="Arial"/>
            </a:endParaRPr>
          </a:p>
        </p:txBody>
      </p:sp>
      <p:sp>
        <p:nvSpPr>
          <p:cNvPr id="23" name="TextBox 4">
            <a:extLst>
              <a:ext uri="{FF2B5EF4-FFF2-40B4-BE49-F238E27FC236}">
                <a16:creationId xmlns:a16="http://schemas.microsoft.com/office/drawing/2014/main" id="{6DFD0601-0E14-E372-545B-DD3DE1255B75}"/>
              </a:ext>
            </a:extLst>
          </p:cNvPr>
          <p:cNvSpPr/>
          <p:nvPr/>
        </p:nvSpPr>
        <p:spPr>
          <a:xfrm>
            <a:off x="38880" y="3212280"/>
            <a:ext cx="3558960" cy="321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601"/>
              </a:spcBef>
              <a:buNone/>
            </a:pPr>
            <a:r>
              <a:rPr lang="en-US" sz="1800" b="1" strike="noStrike" spc="-1" dirty="0">
                <a:solidFill>
                  <a:srgbClr val="000000"/>
                </a:solidFill>
                <a:latin typeface="Arial"/>
                <a:ea typeface="DejaVu Sans"/>
              </a:rPr>
              <a:t> Limitations:</a:t>
            </a:r>
            <a:endParaRPr lang="en-US" sz="1800" b="0" strike="noStrike" spc="-1" dirty="0">
              <a:latin typeface="Arial"/>
            </a:endParaRPr>
          </a:p>
          <a:p>
            <a:pPr marL="285840" indent="-285840">
              <a:lnSpc>
                <a:spcPct val="100000"/>
              </a:lnSpc>
              <a:spcBef>
                <a:spcPts val="601"/>
              </a:spcBef>
              <a:buClr>
                <a:srgbClr val="000000"/>
              </a:buClr>
              <a:buFont typeface="Arial"/>
              <a:buChar char="•"/>
            </a:pPr>
            <a:r>
              <a:rPr lang="en-US" sz="1800" b="0" strike="noStrike" spc="-1" dirty="0">
                <a:solidFill>
                  <a:srgbClr val="000000"/>
                </a:solidFill>
                <a:latin typeface="Arial"/>
                <a:ea typeface="DejaVu Sans"/>
              </a:rPr>
              <a:t>Dose homogeneity and shot to shot fluctuations</a:t>
            </a:r>
            <a:endParaRPr lang="en-US" sz="1800" b="0" strike="noStrike" spc="-1" dirty="0">
              <a:latin typeface="Arial"/>
            </a:endParaRPr>
          </a:p>
          <a:p>
            <a:pPr marL="285840" indent="-285840">
              <a:lnSpc>
                <a:spcPct val="100000"/>
              </a:lnSpc>
              <a:spcBef>
                <a:spcPts val="601"/>
              </a:spcBef>
              <a:buClr>
                <a:srgbClr val="000000"/>
              </a:buClr>
              <a:buFont typeface="Arial"/>
              <a:buChar char="•"/>
            </a:pPr>
            <a:r>
              <a:rPr lang="en-US" sz="1800" b="0" strike="noStrike" spc="-1" dirty="0">
                <a:solidFill>
                  <a:srgbClr val="000000"/>
                </a:solidFill>
                <a:latin typeface="Arial"/>
                <a:ea typeface="DejaVu Sans"/>
              </a:rPr>
              <a:t>Clinical proton dose rate reference is missing (X-ray radiobiological effectiveness is different) </a:t>
            </a:r>
            <a:r>
              <a:rPr lang="en-US" sz="1800" b="0" strike="noStrike" spc="-1" dirty="0">
                <a:solidFill>
                  <a:srgbClr val="000000"/>
                </a:solidFill>
                <a:latin typeface="Arial"/>
                <a:ea typeface="DejaVu Sans"/>
                <a:sym typeface="Wingdings" panose="05000000000000000000" pitchFamily="2" charset="2"/>
              </a:rPr>
              <a:t> </a:t>
            </a:r>
            <a:r>
              <a:rPr lang="en-US" sz="1800" b="0" i="1" strike="noStrike" spc="-1" dirty="0">
                <a:solidFill>
                  <a:srgbClr val="000000"/>
                </a:solidFill>
                <a:latin typeface="Arial"/>
                <a:ea typeface="DejaVu Sans"/>
                <a:sym typeface="Wingdings" panose="05000000000000000000" pitchFamily="2" charset="2"/>
              </a:rPr>
              <a:t>influence of LET?</a:t>
            </a:r>
            <a:endParaRPr lang="en-US" sz="1800" b="0" i="1" strike="noStrike" spc="-1" dirty="0">
              <a:latin typeface="Arial"/>
            </a:endParaRPr>
          </a:p>
          <a:p>
            <a:pPr marL="285840" indent="-285840">
              <a:lnSpc>
                <a:spcPct val="100000"/>
              </a:lnSpc>
              <a:spcBef>
                <a:spcPts val="601"/>
              </a:spcBef>
              <a:buClr>
                <a:srgbClr val="000000"/>
              </a:buClr>
              <a:buFont typeface="Arial"/>
              <a:buChar char="•"/>
            </a:pPr>
            <a:r>
              <a:rPr lang="en-US" sz="1800" b="0" strike="noStrike" spc="-1" dirty="0">
                <a:solidFill>
                  <a:srgbClr val="000000"/>
                </a:solidFill>
                <a:latin typeface="Arial"/>
                <a:ea typeface="DejaVu Sans"/>
              </a:rPr>
              <a:t>Oxygen tension is unknown</a:t>
            </a:r>
            <a:endParaRPr lang="en-US" sz="1800" b="0" strike="noStrike" spc="-1" dirty="0">
              <a:latin typeface="Arial"/>
            </a:endParaRPr>
          </a:p>
          <a:p>
            <a:pPr marL="285840" indent="-285840">
              <a:lnSpc>
                <a:spcPct val="100000"/>
              </a:lnSpc>
              <a:spcBef>
                <a:spcPts val="601"/>
              </a:spcBef>
              <a:buClr>
                <a:srgbClr val="000000"/>
              </a:buClr>
              <a:buFont typeface="Arial"/>
              <a:buChar char="•"/>
            </a:pPr>
            <a:r>
              <a:rPr lang="en-US" sz="1800" b="0" strike="noStrike" spc="-1" dirty="0">
                <a:solidFill>
                  <a:srgbClr val="000000"/>
                </a:solidFill>
                <a:latin typeface="Arial"/>
                <a:ea typeface="DejaVu Sans"/>
              </a:rPr>
              <a:t>More cell types needed</a:t>
            </a:r>
            <a:endParaRPr lang="en-US" sz="1800" b="0" strike="noStrike" spc="-1" dirty="0">
              <a:latin typeface="Arial"/>
            </a:endParaRPr>
          </a:p>
          <a:p>
            <a:pPr marL="285840" indent="-285840">
              <a:lnSpc>
                <a:spcPct val="100000"/>
              </a:lnSpc>
              <a:spcBef>
                <a:spcPts val="601"/>
              </a:spcBef>
              <a:buClr>
                <a:srgbClr val="000000"/>
              </a:buClr>
              <a:buFont typeface="Arial"/>
              <a:buChar char="•"/>
            </a:pPr>
            <a:r>
              <a:rPr lang="en-US" sz="1800" b="0" i="1" strike="noStrike" spc="-1" dirty="0">
                <a:solidFill>
                  <a:srgbClr val="000000"/>
                </a:solidFill>
                <a:latin typeface="Arial"/>
                <a:ea typeface="DejaVu Sans"/>
              </a:rPr>
              <a:t>In vivo </a:t>
            </a:r>
            <a:r>
              <a:rPr lang="en-US" sz="1800" b="0" strike="noStrike" spc="-1" dirty="0">
                <a:solidFill>
                  <a:srgbClr val="000000"/>
                </a:solidFill>
                <a:latin typeface="Arial"/>
                <a:ea typeface="DejaVu Sans"/>
              </a:rPr>
              <a:t>study needed</a:t>
            </a:r>
            <a:endParaRPr lang="en-US" sz="1800" b="0" strike="noStrike" spc="-1" dirty="0">
              <a:latin typeface="Arial"/>
            </a:endParaRPr>
          </a:p>
        </p:txBody>
      </p:sp>
    </p:spTree>
    <p:extLst>
      <p:ext uri="{BB962C8B-B14F-4D97-AF65-F5344CB8AC3E}">
        <p14:creationId xmlns:p14="http://schemas.microsoft.com/office/powerpoint/2010/main" val="3641125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6599F-9DD2-1F44-5FDF-73FD1F506A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C5F7E7-34FB-876E-7389-168E2A88C4DC}"/>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7554C8C1-69B3-7CBC-BE72-B965CFC297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4" name="Google Shape;183;g2b30124db7d_2_50">
            <a:extLst>
              <a:ext uri="{FF2B5EF4-FFF2-40B4-BE49-F238E27FC236}">
                <a16:creationId xmlns:a16="http://schemas.microsoft.com/office/drawing/2014/main" id="{75130F78-3A63-EB83-BFA3-02EDB2AFDE3A}"/>
              </a:ext>
            </a:extLst>
          </p:cNvPr>
          <p:cNvSpPr txBox="1"/>
          <p:nvPr/>
        </p:nvSpPr>
        <p:spPr>
          <a:xfrm>
            <a:off x="166695" y="1256549"/>
            <a:ext cx="11825280" cy="5220451"/>
          </a:xfrm>
          <a:prstGeom prst="rect">
            <a:avLst/>
          </a:prstGeom>
          <a:noFill/>
          <a:ln>
            <a:noFill/>
          </a:ln>
        </p:spPr>
        <p:txBody>
          <a:bodyPr spcFirstLastPara="1" wrap="square" lIns="91425" tIns="91425" rIns="91425" bIns="91425" anchor="t" anchorCtr="0">
            <a:noAutofit/>
          </a:bodyPr>
          <a:lstStyle/>
          <a:p>
            <a:pPr marL="457200" lvl="0" indent="-368300" algn="l" rtl="0">
              <a:spcBef>
                <a:spcPts val="1000"/>
              </a:spcBef>
              <a:spcAft>
                <a:spcPts val="0"/>
              </a:spcAft>
              <a:buClr>
                <a:schemeClr val="dk1"/>
              </a:buClr>
              <a:buSzPts val="2200"/>
              <a:buChar char="●"/>
            </a:pPr>
            <a:r>
              <a:rPr lang="en-US" sz="2200" dirty="0">
                <a:solidFill>
                  <a:schemeClr val="dk1"/>
                </a:solidFill>
              </a:rPr>
              <a:t>Investigating FLASH Radiotherapy with laser-driven ion acceleration at the BELLA Center</a:t>
            </a:r>
          </a:p>
          <a:p>
            <a:pPr marL="457200" lvl="0" indent="-368300" algn="l" rtl="0">
              <a:spcBef>
                <a:spcPts val="1000"/>
              </a:spcBef>
              <a:spcAft>
                <a:spcPts val="0"/>
              </a:spcAft>
              <a:buClr>
                <a:schemeClr val="dk1"/>
              </a:buClr>
              <a:buSzPts val="2200"/>
              <a:buChar char="●"/>
            </a:pPr>
            <a:r>
              <a:rPr lang="en-US" sz="2200" dirty="0">
                <a:solidFill>
                  <a:schemeClr val="dk1"/>
                </a:solidFill>
              </a:rPr>
              <a:t>The challenges of delivering laser-driven ions for radiobiological applications</a:t>
            </a:r>
            <a:endParaRPr sz="2200" dirty="0">
              <a:solidFill>
                <a:schemeClr val="dk1"/>
              </a:solidFill>
            </a:endParaRPr>
          </a:p>
          <a:p>
            <a:pPr marL="914400" lvl="1" indent="-368300" algn="l" rtl="0">
              <a:spcBef>
                <a:spcPts val="0"/>
              </a:spcBef>
              <a:spcAft>
                <a:spcPts val="0"/>
              </a:spcAft>
              <a:buClr>
                <a:schemeClr val="dk1"/>
              </a:buClr>
              <a:buSzPts val="2200"/>
              <a:buChar char="○"/>
            </a:pPr>
            <a:r>
              <a:rPr lang="en-US" sz="2200" dirty="0">
                <a:solidFill>
                  <a:schemeClr val="dk1"/>
                </a:solidFill>
              </a:rPr>
              <a:t>Beam transport</a:t>
            </a:r>
            <a:endParaRPr sz="2200" dirty="0">
              <a:solidFill>
                <a:schemeClr val="dk1"/>
              </a:solidFill>
            </a:endParaRPr>
          </a:p>
          <a:p>
            <a:pPr marL="914400" lvl="1" indent="-368300" algn="l" rtl="0">
              <a:spcBef>
                <a:spcPts val="0"/>
              </a:spcBef>
              <a:spcAft>
                <a:spcPts val="0"/>
              </a:spcAft>
              <a:buClr>
                <a:schemeClr val="dk1"/>
              </a:buClr>
              <a:buSzPts val="2200"/>
              <a:buChar char="○"/>
            </a:pPr>
            <a:r>
              <a:rPr lang="en-US" sz="2200" dirty="0">
                <a:solidFill>
                  <a:schemeClr val="dk1"/>
                </a:solidFill>
              </a:rPr>
              <a:t>Dosimetry</a:t>
            </a:r>
            <a:endParaRPr sz="2200" dirty="0">
              <a:solidFill>
                <a:schemeClr val="dk1"/>
              </a:solidFill>
            </a:endParaRPr>
          </a:p>
          <a:p>
            <a:pPr marL="457200" indent="-368300">
              <a:spcBef>
                <a:spcPts val="1000"/>
              </a:spcBef>
              <a:buClr>
                <a:schemeClr val="dk1"/>
              </a:buClr>
              <a:buSzPts val="2200"/>
              <a:buFont typeface="Arial"/>
              <a:buChar char="●"/>
            </a:pPr>
            <a:r>
              <a:rPr lang="en-US" sz="2200" dirty="0">
                <a:solidFill>
                  <a:schemeClr val="dk1"/>
                </a:solidFill>
              </a:rPr>
              <a:t>Initial </a:t>
            </a:r>
            <a:r>
              <a:rPr lang="en-US" sz="2200" i="1" dirty="0">
                <a:solidFill>
                  <a:schemeClr val="dk1"/>
                </a:solidFill>
              </a:rPr>
              <a:t>in vitro</a:t>
            </a:r>
            <a:r>
              <a:rPr lang="en-US" sz="2200" dirty="0">
                <a:solidFill>
                  <a:schemeClr val="dk1"/>
                </a:solidFill>
              </a:rPr>
              <a:t> radiobiological experiments at the long focal length (LFL) beamline with an active plasma lens (APL)</a:t>
            </a:r>
          </a:p>
          <a:p>
            <a:pPr marL="457200" indent="-368300">
              <a:spcBef>
                <a:spcPts val="1000"/>
              </a:spcBef>
              <a:buClr>
                <a:schemeClr val="dk1"/>
              </a:buClr>
              <a:buSzPts val="2200"/>
              <a:buFont typeface="Arial"/>
              <a:buChar char="●"/>
            </a:pPr>
            <a:r>
              <a:rPr lang="en-US" sz="2200" b="1" dirty="0">
                <a:solidFill>
                  <a:schemeClr val="dk1"/>
                </a:solidFill>
              </a:rPr>
              <a:t>Design and implementation of permanent magnet-based beam transports for 10 &amp; 30 MeV protons</a:t>
            </a:r>
          </a:p>
          <a:p>
            <a:pPr marL="457200" lvl="0" indent="-368300" algn="l" rtl="0">
              <a:spcBef>
                <a:spcPts val="1000"/>
              </a:spcBef>
              <a:spcAft>
                <a:spcPts val="0"/>
              </a:spcAft>
              <a:buClr>
                <a:schemeClr val="dk1"/>
              </a:buClr>
              <a:buSzPts val="2200"/>
              <a:buChar char="●"/>
            </a:pPr>
            <a:r>
              <a:rPr lang="en-US" sz="2200" dirty="0">
                <a:solidFill>
                  <a:schemeClr val="dk1"/>
                </a:solidFill>
              </a:rPr>
              <a:t>Recent </a:t>
            </a:r>
            <a:r>
              <a:rPr lang="en-US" sz="2200" dirty="0" err="1">
                <a:solidFill>
                  <a:schemeClr val="dk1"/>
                </a:solidFill>
              </a:rPr>
              <a:t>LaserNetUS</a:t>
            </a:r>
            <a:r>
              <a:rPr lang="en-US" sz="2200" dirty="0">
                <a:solidFill>
                  <a:schemeClr val="dk1"/>
                </a:solidFill>
              </a:rPr>
              <a:t> radiobiological experiments:</a:t>
            </a:r>
          </a:p>
          <a:p>
            <a:pPr marL="914400" lvl="1" indent="-368300" algn="l" rtl="0">
              <a:spcBef>
                <a:spcPts val="0"/>
              </a:spcBef>
              <a:spcAft>
                <a:spcPts val="0"/>
              </a:spcAft>
              <a:buClr>
                <a:schemeClr val="dk1"/>
              </a:buClr>
              <a:buSzPts val="2200"/>
              <a:buChar char="○"/>
            </a:pPr>
            <a:r>
              <a:rPr lang="en-US" sz="2200" dirty="0">
                <a:solidFill>
                  <a:schemeClr val="dk1"/>
                </a:solidFill>
              </a:rPr>
              <a:t>irradiation of </a:t>
            </a:r>
            <a:r>
              <a:rPr lang="en-US" sz="2200" i="1" dirty="0">
                <a:solidFill>
                  <a:schemeClr val="dk1"/>
                </a:solidFill>
              </a:rPr>
              <a:t>in vivo </a:t>
            </a:r>
            <a:r>
              <a:rPr lang="en-US" sz="2200" dirty="0">
                <a:solidFill>
                  <a:schemeClr val="dk1"/>
                </a:solidFill>
              </a:rPr>
              <a:t>samples with laser-driven ions (~7 MeV) and</a:t>
            </a:r>
          </a:p>
          <a:p>
            <a:pPr marL="914400" lvl="1" indent="-368300" algn="l" rtl="0">
              <a:spcBef>
                <a:spcPts val="0"/>
              </a:spcBef>
              <a:spcAft>
                <a:spcPts val="0"/>
              </a:spcAft>
              <a:buClr>
                <a:schemeClr val="dk1"/>
              </a:buClr>
              <a:buSzPts val="2200"/>
              <a:buChar char="○"/>
            </a:pPr>
            <a:r>
              <a:rPr lang="en-US" sz="2200" dirty="0">
                <a:solidFill>
                  <a:schemeClr val="dk1"/>
                </a:solidFill>
              </a:rPr>
              <a:t>irradiation of peptides in solution with laser-driven ions (7-30 MeV)</a:t>
            </a:r>
          </a:p>
        </p:txBody>
      </p:sp>
    </p:spTree>
    <p:extLst>
      <p:ext uri="{BB962C8B-B14F-4D97-AF65-F5344CB8AC3E}">
        <p14:creationId xmlns:p14="http://schemas.microsoft.com/office/powerpoint/2010/main" val="2621376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normAutofit fontScale="90000"/>
          </a:bodyPr>
          <a:lstStyle/>
          <a:p>
            <a:r>
              <a:rPr lang="en-US" dirty="0"/>
              <a:t>Permanent magnet quadrupoles (PMQs) are compact, high field gradient focusing elements with a large bore, necessary for maximum charge collection</a:t>
            </a:r>
          </a:p>
        </p:txBody>
      </p:sp>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
        <p:nvSpPr>
          <p:cNvPr id="4" name="Google Shape;183;g2b30124db7d_2_50">
            <a:extLst>
              <a:ext uri="{FF2B5EF4-FFF2-40B4-BE49-F238E27FC236}">
                <a16:creationId xmlns:a16="http://schemas.microsoft.com/office/drawing/2014/main" id="{6F4352F1-4378-E444-8E1F-60459D2FBACD}"/>
              </a:ext>
            </a:extLst>
          </p:cNvPr>
          <p:cNvSpPr txBox="1"/>
          <p:nvPr/>
        </p:nvSpPr>
        <p:spPr>
          <a:xfrm>
            <a:off x="154821" y="749808"/>
            <a:ext cx="5939591" cy="2172450"/>
          </a:xfrm>
          <a:prstGeom prst="rect">
            <a:avLst/>
          </a:prstGeom>
          <a:noFill/>
          <a:ln>
            <a:noFill/>
          </a:ln>
        </p:spPr>
        <p:txBody>
          <a:bodyPr spcFirstLastPara="1" wrap="square" lIns="91425" tIns="91425" rIns="91425" bIns="91425" anchor="t" anchorCtr="0">
            <a:noAutofit/>
          </a:bodyPr>
          <a:lstStyle/>
          <a:p>
            <a:pPr marL="457200" lvl="0" indent="-368300" algn="l" rtl="0">
              <a:spcBef>
                <a:spcPts val="1000"/>
              </a:spcBef>
              <a:spcAft>
                <a:spcPts val="0"/>
              </a:spcAft>
              <a:buClr>
                <a:schemeClr val="dk1"/>
              </a:buClr>
              <a:buSzPts val="2200"/>
              <a:buChar char="●"/>
            </a:pPr>
            <a:r>
              <a:rPr lang="en-US" sz="2200" dirty="0">
                <a:solidFill>
                  <a:schemeClr val="dk1"/>
                </a:solidFill>
              </a:rPr>
              <a:t>Permanent magnets can be arranged in a Halbach configuration to produce a strong focusing gradient (100s T/m) with a large bore (10-50 mm)</a:t>
            </a:r>
          </a:p>
        </p:txBody>
      </p:sp>
      <p:grpSp>
        <p:nvGrpSpPr>
          <p:cNvPr id="26" name="Group 25">
            <a:extLst>
              <a:ext uri="{FF2B5EF4-FFF2-40B4-BE49-F238E27FC236}">
                <a16:creationId xmlns:a16="http://schemas.microsoft.com/office/drawing/2014/main" id="{FBEC64E9-4125-CB0E-BAA8-1C19AB51E07C}"/>
              </a:ext>
            </a:extLst>
          </p:cNvPr>
          <p:cNvGrpSpPr/>
          <p:nvPr/>
        </p:nvGrpSpPr>
        <p:grpSpPr>
          <a:xfrm>
            <a:off x="6361012" y="987420"/>
            <a:ext cx="5827813" cy="2372176"/>
            <a:chOff x="6361012" y="987420"/>
            <a:chExt cx="5827813" cy="2372176"/>
          </a:xfrm>
        </p:grpSpPr>
        <p:pic>
          <p:nvPicPr>
            <p:cNvPr id="8" name="Picture 2" descr="Instruments 03 00027 g002">
              <a:extLst>
                <a:ext uri="{FF2B5EF4-FFF2-40B4-BE49-F238E27FC236}">
                  <a16:creationId xmlns:a16="http://schemas.microsoft.com/office/drawing/2014/main" id="{68413D83-2017-7759-BE0B-207F8B282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012" y="987420"/>
              <a:ext cx="5827813" cy="189908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435;p12">
              <a:extLst>
                <a:ext uri="{FF2B5EF4-FFF2-40B4-BE49-F238E27FC236}">
                  <a16:creationId xmlns:a16="http://schemas.microsoft.com/office/drawing/2014/main" id="{8446D0EF-6D09-EA76-000C-4E250C1626D1}"/>
                </a:ext>
              </a:extLst>
            </p:cNvPr>
            <p:cNvSpPr/>
            <p:nvPr/>
          </p:nvSpPr>
          <p:spPr>
            <a:xfrm>
              <a:off x="6920205" y="2959527"/>
              <a:ext cx="5268620" cy="400069"/>
            </a:xfrm>
            <a:prstGeom prst="rect">
              <a:avLst/>
            </a:prstGeom>
            <a:noFill/>
            <a:ln>
              <a:noFill/>
            </a:ln>
          </p:spPr>
          <p:txBody>
            <a:bodyPr spcFirstLastPara="1" wrap="square" lIns="91425" tIns="45700" rIns="91425" bIns="45700" anchor="t" anchorCtr="0">
              <a:spAutoFit/>
            </a:bodyPr>
            <a:lstStyle/>
            <a:p>
              <a:r>
                <a:rPr lang="en-US" sz="1000" dirty="0">
                  <a:solidFill>
                    <a:srgbClr val="44546A"/>
                  </a:solidFill>
                </a:rPr>
                <a:t>K. Halbach, </a:t>
              </a:r>
              <a:r>
                <a:rPr lang="en-US" sz="1000" dirty="0" err="1">
                  <a:solidFill>
                    <a:srgbClr val="44546A"/>
                  </a:solidFill>
                </a:rPr>
                <a:t>Nucl</a:t>
              </a:r>
              <a:r>
                <a:rPr lang="en-US" sz="1000" dirty="0">
                  <a:solidFill>
                    <a:srgbClr val="44546A"/>
                  </a:solidFill>
                </a:rPr>
                <a:t>. </a:t>
              </a:r>
              <a:r>
                <a:rPr lang="en-US" sz="1000" dirty="0" err="1">
                  <a:solidFill>
                    <a:srgbClr val="44546A"/>
                  </a:solidFill>
                </a:rPr>
                <a:t>Instrum</a:t>
              </a:r>
              <a:r>
                <a:rPr lang="en-US" sz="1000" dirty="0">
                  <a:solidFill>
                    <a:srgbClr val="44546A"/>
                  </a:solidFill>
                </a:rPr>
                <a:t>. Methods. 1980</a:t>
              </a:r>
            </a:p>
            <a:p>
              <a:r>
                <a:rPr lang="en-US" sz="1000" dirty="0">
                  <a:solidFill>
                    <a:srgbClr val="44546A"/>
                  </a:solidFill>
                </a:rPr>
                <a:t>A. </a:t>
              </a:r>
              <a:r>
                <a:rPr lang="en-US" sz="1000" dirty="0" err="1">
                  <a:solidFill>
                    <a:srgbClr val="44546A"/>
                  </a:solidFill>
                </a:rPr>
                <a:t>Ghaith</a:t>
              </a:r>
              <a:r>
                <a:rPr lang="en-US" sz="1000" dirty="0">
                  <a:solidFill>
                    <a:srgbClr val="44546A"/>
                  </a:solidFill>
                </a:rPr>
                <a:t> et al. Instruments 2019 https://</a:t>
              </a:r>
              <a:r>
                <a:rPr lang="en-US" sz="1000" dirty="0" err="1">
                  <a:solidFill>
                    <a:srgbClr val="44546A"/>
                  </a:solidFill>
                </a:rPr>
                <a:t>doi.org</a:t>
              </a:r>
              <a:r>
                <a:rPr lang="en-US" sz="1000" dirty="0">
                  <a:solidFill>
                    <a:srgbClr val="44546A"/>
                  </a:solidFill>
                </a:rPr>
                <a:t>/10.3390/instruments3020027</a:t>
              </a:r>
              <a:endParaRPr sz="1000" b="0" i="0" u="none" strike="noStrike" cap="none" dirty="0">
                <a:solidFill>
                  <a:schemeClr val="dk2"/>
                </a:solidFill>
                <a:latin typeface="Arial"/>
                <a:ea typeface="Arial"/>
                <a:cs typeface="Arial"/>
                <a:sym typeface="Arial"/>
              </a:endParaRPr>
            </a:p>
          </p:txBody>
        </p:sp>
      </p:grpSp>
      <p:grpSp>
        <p:nvGrpSpPr>
          <p:cNvPr id="17" name="Group 16">
            <a:extLst>
              <a:ext uri="{FF2B5EF4-FFF2-40B4-BE49-F238E27FC236}">
                <a16:creationId xmlns:a16="http://schemas.microsoft.com/office/drawing/2014/main" id="{203FB271-C9AA-DAD4-B0E3-52FCC5DB3419}"/>
              </a:ext>
            </a:extLst>
          </p:cNvPr>
          <p:cNvGrpSpPr/>
          <p:nvPr/>
        </p:nvGrpSpPr>
        <p:grpSpPr>
          <a:xfrm>
            <a:off x="434521" y="2799863"/>
            <a:ext cx="2783241" cy="3143737"/>
            <a:chOff x="434521" y="2799863"/>
            <a:chExt cx="2783241" cy="3143737"/>
          </a:xfrm>
        </p:grpSpPr>
        <p:pic>
          <p:nvPicPr>
            <p:cNvPr id="9" name="Picture 8">
              <a:extLst>
                <a:ext uri="{FF2B5EF4-FFF2-40B4-BE49-F238E27FC236}">
                  <a16:creationId xmlns:a16="http://schemas.microsoft.com/office/drawing/2014/main" id="{5FECB720-4E99-63EE-A58B-D6E71EF459B8}"/>
                </a:ext>
              </a:extLst>
            </p:cNvPr>
            <p:cNvPicPr>
              <a:picLocks noChangeAspect="1"/>
            </p:cNvPicPr>
            <p:nvPr/>
          </p:nvPicPr>
          <p:blipFill rotWithShape="1">
            <a:blip r:embed="rId4"/>
            <a:srcRect r="55969"/>
            <a:stretch/>
          </p:blipFill>
          <p:spPr>
            <a:xfrm>
              <a:off x="612445" y="3052593"/>
              <a:ext cx="2456386" cy="2602124"/>
            </a:xfrm>
            <a:prstGeom prst="rect">
              <a:avLst/>
            </a:prstGeom>
          </p:spPr>
        </p:pic>
        <p:sp>
          <p:nvSpPr>
            <p:cNvPr id="13" name="TextBox 12">
              <a:extLst>
                <a:ext uri="{FF2B5EF4-FFF2-40B4-BE49-F238E27FC236}">
                  <a16:creationId xmlns:a16="http://schemas.microsoft.com/office/drawing/2014/main" id="{F9FBA5A7-CA75-DD50-D243-FFF818C010E2}"/>
                </a:ext>
              </a:extLst>
            </p:cNvPr>
            <p:cNvSpPr txBox="1"/>
            <p:nvPr/>
          </p:nvSpPr>
          <p:spPr>
            <a:xfrm>
              <a:off x="612445" y="2799863"/>
              <a:ext cx="2456386" cy="338554"/>
            </a:xfrm>
            <a:prstGeom prst="rect">
              <a:avLst/>
            </a:prstGeom>
            <a:solidFill>
              <a:schemeClr val="bg1"/>
            </a:solid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LMU Munich PMQ</a:t>
              </a:r>
            </a:p>
          </p:txBody>
        </p:sp>
        <p:sp>
          <p:nvSpPr>
            <p:cNvPr id="15" name="Google Shape;435;p12">
              <a:extLst>
                <a:ext uri="{FF2B5EF4-FFF2-40B4-BE49-F238E27FC236}">
                  <a16:creationId xmlns:a16="http://schemas.microsoft.com/office/drawing/2014/main" id="{D0770D91-42DB-B97E-42E3-DE246CE69784}"/>
                </a:ext>
              </a:extLst>
            </p:cNvPr>
            <p:cNvSpPr/>
            <p:nvPr/>
          </p:nvSpPr>
          <p:spPr>
            <a:xfrm>
              <a:off x="434521" y="5697419"/>
              <a:ext cx="2783241" cy="246181"/>
            </a:xfrm>
            <a:prstGeom prst="rect">
              <a:avLst/>
            </a:prstGeom>
            <a:noFill/>
            <a:ln>
              <a:noFill/>
            </a:ln>
          </p:spPr>
          <p:txBody>
            <a:bodyPr spcFirstLastPara="1" wrap="square" lIns="91425" tIns="45700" rIns="91425" bIns="45700" anchor="t" anchorCtr="0">
              <a:spAutoFit/>
            </a:bodyPr>
            <a:lstStyle/>
            <a:p>
              <a:pPr algn="ctr"/>
              <a:r>
                <a:rPr lang="en-US" sz="1000" b="0" i="0" u="none" strike="noStrike" cap="none" dirty="0">
                  <a:solidFill>
                    <a:schemeClr val="dk2"/>
                  </a:solidFill>
                  <a:latin typeface="Arial"/>
                  <a:ea typeface="Arial"/>
                  <a:cs typeface="Arial"/>
                  <a:sym typeface="Arial"/>
                </a:rPr>
                <a:t>T. </a:t>
              </a:r>
              <a:r>
                <a:rPr lang="en-US" sz="1000" b="0" i="0" u="none" strike="noStrike" cap="none" dirty="0" err="1">
                  <a:solidFill>
                    <a:schemeClr val="dk2"/>
                  </a:solidFill>
                  <a:latin typeface="Arial"/>
                  <a:ea typeface="Arial"/>
                  <a:cs typeface="Arial"/>
                  <a:sym typeface="Arial"/>
                </a:rPr>
                <a:t>Rösch</a:t>
              </a:r>
              <a:r>
                <a:rPr lang="en-US" sz="1000" dirty="0">
                  <a:solidFill>
                    <a:schemeClr val="dk2"/>
                  </a:solidFill>
                </a:rPr>
                <a:t>, PhD </a:t>
              </a:r>
              <a:r>
                <a:rPr lang="en-US" sz="1000" b="0" i="0" u="none" strike="noStrike" cap="none" dirty="0">
                  <a:solidFill>
                    <a:schemeClr val="dk2"/>
                  </a:solidFill>
                  <a:latin typeface="Arial"/>
                  <a:ea typeface="Arial"/>
                  <a:cs typeface="Arial"/>
                  <a:sym typeface="Arial"/>
                </a:rPr>
                <a:t>dissertation, LMU Munich 2022</a:t>
              </a:r>
              <a:endParaRPr sz="1000" b="0" i="0" u="none" strike="noStrike" cap="none" dirty="0">
                <a:solidFill>
                  <a:schemeClr val="dk2"/>
                </a:solidFill>
                <a:latin typeface="Arial"/>
                <a:ea typeface="Arial"/>
                <a:cs typeface="Arial"/>
                <a:sym typeface="Arial"/>
              </a:endParaRPr>
            </a:p>
          </p:txBody>
        </p:sp>
      </p:grpSp>
      <p:grpSp>
        <p:nvGrpSpPr>
          <p:cNvPr id="25" name="Group 24">
            <a:extLst>
              <a:ext uri="{FF2B5EF4-FFF2-40B4-BE49-F238E27FC236}">
                <a16:creationId xmlns:a16="http://schemas.microsoft.com/office/drawing/2014/main" id="{44E0D27C-1BCC-BB6B-5B5F-79A8B3D67771}"/>
              </a:ext>
            </a:extLst>
          </p:cNvPr>
          <p:cNvGrpSpPr/>
          <p:nvPr/>
        </p:nvGrpSpPr>
        <p:grpSpPr>
          <a:xfrm>
            <a:off x="3762329" y="3455506"/>
            <a:ext cx="7963034" cy="3302286"/>
            <a:chOff x="4225791" y="3555714"/>
            <a:chExt cx="7963034" cy="3302286"/>
          </a:xfrm>
        </p:grpSpPr>
        <p:grpSp>
          <p:nvGrpSpPr>
            <p:cNvPr id="19" name="Group 18">
              <a:extLst>
                <a:ext uri="{FF2B5EF4-FFF2-40B4-BE49-F238E27FC236}">
                  <a16:creationId xmlns:a16="http://schemas.microsoft.com/office/drawing/2014/main" id="{133E1A00-64C4-D363-716C-1DAC5844AF51}"/>
                </a:ext>
              </a:extLst>
            </p:cNvPr>
            <p:cNvGrpSpPr/>
            <p:nvPr/>
          </p:nvGrpSpPr>
          <p:grpSpPr>
            <a:xfrm>
              <a:off x="4225791" y="3555714"/>
              <a:ext cx="7963034" cy="3302286"/>
              <a:chOff x="4225791" y="3555714"/>
              <a:chExt cx="7963034" cy="3302286"/>
            </a:xfrm>
          </p:grpSpPr>
          <p:pic>
            <p:nvPicPr>
              <p:cNvPr id="2052" name="Picture 4" descr="Qubs 02 00008 g014">
                <a:extLst>
                  <a:ext uri="{FF2B5EF4-FFF2-40B4-BE49-F238E27FC236}">
                    <a16:creationId xmlns:a16="http://schemas.microsoft.com/office/drawing/2014/main" id="{9B19E4F8-8DAA-F754-9034-4EEF2D2D43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411" y="3555714"/>
                <a:ext cx="6094413"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diagram of several circular objects&#10;&#10;Description automatically generated with medium confidence">
                <a:extLst>
                  <a:ext uri="{FF2B5EF4-FFF2-40B4-BE49-F238E27FC236}">
                    <a16:creationId xmlns:a16="http://schemas.microsoft.com/office/drawing/2014/main" id="{5E110797-5F03-C26B-C21A-8C7F0DD53BF0}"/>
                  </a:ext>
                </a:extLst>
              </p:cNvPr>
              <p:cNvPicPr>
                <a:picLocks noChangeAspect="1"/>
              </p:cNvPicPr>
              <p:nvPr/>
            </p:nvPicPr>
            <p:blipFill rotWithShape="1">
              <a:blip r:embed="rId6"/>
              <a:srcRect r="41068"/>
              <a:stretch/>
            </p:blipFill>
            <p:spPr>
              <a:xfrm>
                <a:off x="4225791" y="4648200"/>
                <a:ext cx="2694414" cy="2209800"/>
              </a:xfrm>
              <a:prstGeom prst="rect">
                <a:avLst/>
              </a:prstGeom>
            </p:spPr>
          </p:pic>
          <p:sp>
            <p:nvSpPr>
              <p:cNvPr id="14" name="Google Shape;435;p12">
                <a:extLst>
                  <a:ext uri="{FF2B5EF4-FFF2-40B4-BE49-F238E27FC236}">
                    <a16:creationId xmlns:a16="http://schemas.microsoft.com/office/drawing/2014/main" id="{641183CC-66A2-5984-C639-01D0C47C715F}"/>
                  </a:ext>
                </a:extLst>
              </p:cNvPr>
              <p:cNvSpPr/>
              <p:nvPr/>
            </p:nvSpPr>
            <p:spPr>
              <a:xfrm>
                <a:off x="6920205" y="6314847"/>
                <a:ext cx="5268620" cy="400069"/>
              </a:xfrm>
              <a:prstGeom prst="rect">
                <a:avLst/>
              </a:prstGeom>
              <a:noFill/>
              <a:ln>
                <a:noFill/>
              </a:ln>
            </p:spPr>
            <p:txBody>
              <a:bodyPr spcFirstLastPara="1" wrap="square" lIns="91425" tIns="45700" rIns="91425" bIns="45700" anchor="t" anchorCtr="0">
                <a:spAutoFit/>
              </a:bodyPr>
              <a:lstStyle/>
              <a:p>
                <a:r>
                  <a:rPr lang="en-US" sz="1000" dirty="0">
                    <a:solidFill>
                      <a:srgbClr val="44546A"/>
                    </a:solidFill>
                  </a:rPr>
                  <a:t>D. </a:t>
                </a:r>
                <a:r>
                  <a:rPr lang="en-US" sz="1000" dirty="0" err="1">
                    <a:solidFill>
                      <a:srgbClr val="44546A"/>
                    </a:solidFill>
                  </a:rPr>
                  <a:t>Margarone</a:t>
                </a:r>
                <a:r>
                  <a:rPr lang="en-US" sz="1000" dirty="0">
                    <a:solidFill>
                      <a:srgbClr val="44546A"/>
                    </a:solidFill>
                  </a:rPr>
                  <a:t> et al. ELIMAIA: A Laser-Driven Ion Accelerator for Multidisciplinary Applications. Quantum Beam Sci. 2018 https://</a:t>
                </a:r>
                <a:r>
                  <a:rPr lang="en-US" sz="1000" dirty="0" err="1">
                    <a:solidFill>
                      <a:srgbClr val="44546A"/>
                    </a:solidFill>
                  </a:rPr>
                  <a:t>doi.org</a:t>
                </a:r>
                <a:r>
                  <a:rPr lang="en-US" sz="1000" dirty="0">
                    <a:solidFill>
                      <a:srgbClr val="44546A"/>
                    </a:solidFill>
                  </a:rPr>
                  <a:t>/10.3390/qubs2020008</a:t>
                </a:r>
                <a:endParaRPr sz="1000" b="0" i="0" u="none" strike="noStrike" cap="none" dirty="0">
                  <a:solidFill>
                    <a:schemeClr val="dk2"/>
                  </a:solidFill>
                  <a:latin typeface="Arial"/>
                  <a:ea typeface="Arial"/>
                  <a:cs typeface="Arial"/>
                  <a:sym typeface="Arial"/>
                </a:endParaRPr>
              </a:p>
            </p:txBody>
          </p:sp>
          <p:sp>
            <p:nvSpPr>
              <p:cNvPr id="18" name="TextBox 17">
                <a:extLst>
                  <a:ext uri="{FF2B5EF4-FFF2-40B4-BE49-F238E27FC236}">
                    <a16:creationId xmlns:a16="http://schemas.microsoft.com/office/drawing/2014/main" id="{60A26BB1-BB6C-7ADF-0FBF-4FC981E903F9}"/>
                  </a:ext>
                </a:extLst>
              </p:cNvPr>
              <p:cNvSpPr txBox="1"/>
              <p:nvPr/>
            </p:nvSpPr>
            <p:spPr>
              <a:xfrm>
                <a:off x="6685230" y="3555714"/>
                <a:ext cx="2934757" cy="338554"/>
              </a:xfrm>
              <a:prstGeom prst="rect">
                <a:avLst/>
              </a:prstGeom>
              <a:solidFill>
                <a:schemeClr val="bg1"/>
              </a:solid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ELIMAIA: ELIMED beamline</a:t>
                </a:r>
              </a:p>
            </p:txBody>
          </p:sp>
        </p:grpSp>
        <p:cxnSp>
          <p:nvCxnSpPr>
            <p:cNvPr id="20" name="Straight Arrow Connector 19">
              <a:extLst>
                <a:ext uri="{FF2B5EF4-FFF2-40B4-BE49-F238E27FC236}">
                  <a16:creationId xmlns:a16="http://schemas.microsoft.com/office/drawing/2014/main" id="{679024A5-C12C-A7D6-AAFF-944DB3775DFC}"/>
                </a:ext>
              </a:extLst>
            </p:cNvPr>
            <p:cNvCxnSpPr>
              <a:cxnSpLocks/>
            </p:cNvCxnSpPr>
            <p:nvPr/>
          </p:nvCxnSpPr>
          <p:spPr>
            <a:xfrm flipH="1">
              <a:off x="5886138" y="4542020"/>
              <a:ext cx="349770" cy="404734"/>
            </a:xfrm>
            <a:prstGeom prst="straightConnector1">
              <a:avLst/>
            </a:prstGeom>
            <a:ln w="76200">
              <a:solidFill>
                <a:srgbClr val="FA6C00"/>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418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AE0A2C2-58C0-4982-F2F7-201BBA18FAFB}"/>
              </a:ext>
            </a:extLst>
          </p:cNvPr>
          <p:cNvGrpSpPr/>
          <p:nvPr/>
        </p:nvGrpSpPr>
        <p:grpSpPr>
          <a:xfrm>
            <a:off x="8079963" y="3429000"/>
            <a:ext cx="4108862" cy="3412445"/>
            <a:chOff x="8079963" y="3429000"/>
            <a:chExt cx="4108862" cy="3412445"/>
          </a:xfrm>
        </p:grpSpPr>
        <p:grpSp>
          <p:nvGrpSpPr>
            <p:cNvPr id="10" name="Group 9">
              <a:extLst>
                <a:ext uri="{FF2B5EF4-FFF2-40B4-BE49-F238E27FC236}">
                  <a16:creationId xmlns:a16="http://schemas.microsoft.com/office/drawing/2014/main" id="{E90F3BC0-74A0-B78B-2C95-169F2E8CF97D}"/>
                </a:ext>
              </a:extLst>
            </p:cNvPr>
            <p:cNvGrpSpPr/>
            <p:nvPr/>
          </p:nvGrpSpPr>
          <p:grpSpPr>
            <a:xfrm>
              <a:off x="8079963" y="3429000"/>
              <a:ext cx="4108862" cy="3412445"/>
              <a:chOff x="8079963" y="3429000"/>
              <a:chExt cx="4108862" cy="3412445"/>
            </a:xfrm>
          </p:grpSpPr>
          <p:pic>
            <p:nvPicPr>
              <p:cNvPr id="7" name="Picture 6">
                <a:extLst>
                  <a:ext uri="{FF2B5EF4-FFF2-40B4-BE49-F238E27FC236}">
                    <a16:creationId xmlns:a16="http://schemas.microsoft.com/office/drawing/2014/main" id="{4F3D2FC4-552D-FA44-A1C1-C07F0034C94E}"/>
                  </a:ext>
                </a:extLst>
              </p:cNvPr>
              <p:cNvPicPr>
                <a:picLocks noChangeAspect="1"/>
              </p:cNvPicPr>
              <p:nvPr/>
            </p:nvPicPr>
            <p:blipFill>
              <a:blip r:embed="rId3"/>
              <a:stretch>
                <a:fillRect/>
              </a:stretch>
            </p:blipFill>
            <p:spPr>
              <a:xfrm>
                <a:off x="8079963" y="3429000"/>
                <a:ext cx="4108862" cy="3412445"/>
              </a:xfrm>
              <a:prstGeom prst="rect">
                <a:avLst/>
              </a:prstGeom>
            </p:spPr>
          </p:pic>
          <p:sp>
            <p:nvSpPr>
              <p:cNvPr id="9" name="TextBox 8">
                <a:extLst>
                  <a:ext uri="{FF2B5EF4-FFF2-40B4-BE49-F238E27FC236}">
                    <a16:creationId xmlns:a16="http://schemas.microsoft.com/office/drawing/2014/main" id="{B53CA751-12F8-FFB8-E4EA-86BE1776B262}"/>
                  </a:ext>
                </a:extLst>
              </p:cNvPr>
              <p:cNvSpPr txBox="1"/>
              <p:nvPr/>
            </p:nvSpPr>
            <p:spPr>
              <a:xfrm>
                <a:off x="9168939" y="6215391"/>
                <a:ext cx="2620797" cy="523220"/>
              </a:xfrm>
              <a:prstGeom prst="rect">
                <a:avLst/>
              </a:prstGeom>
              <a:noFill/>
            </p:spPr>
            <p:txBody>
              <a:bodyPr wrap="square">
                <a:spAutoFit/>
              </a:bodyPr>
              <a:lstStyle/>
              <a:p>
                <a:pPr algn="ctr">
                  <a:spcBef>
                    <a:spcPts val="576"/>
                  </a:spcBef>
                </a:pPr>
                <a:r>
                  <a:rPr lang="en-US" i="1" dirty="0"/>
                  <a:t>Purchased from </a:t>
                </a:r>
                <a:r>
                  <a:rPr lang="en-US" i="1" dirty="0" err="1"/>
                  <a:t>Radiabeam</a:t>
                </a:r>
                <a:r>
                  <a:rPr lang="en-US" i="1" dirty="0"/>
                  <a:t> and Radial Magnets</a:t>
                </a:r>
                <a:endParaRPr lang="en-US" sz="1400" i="1" dirty="0"/>
              </a:p>
            </p:txBody>
          </p:sp>
        </p:grpSp>
        <p:sp>
          <p:nvSpPr>
            <p:cNvPr id="11" name="TextBox 10">
              <a:extLst>
                <a:ext uri="{FF2B5EF4-FFF2-40B4-BE49-F238E27FC236}">
                  <a16:creationId xmlns:a16="http://schemas.microsoft.com/office/drawing/2014/main" id="{2E4EBCD6-FA19-2138-3AFE-CE3A975D451B}"/>
                </a:ext>
              </a:extLst>
            </p:cNvPr>
            <p:cNvSpPr txBox="1"/>
            <p:nvPr/>
          </p:nvSpPr>
          <p:spPr>
            <a:xfrm>
              <a:off x="10301496" y="5447094"/>
              <a:ext cx="869115" cy="338554"/>
            </a:xfrm>
            <a:prstGeom prst="rect">
              <a:avLst/>
            </a:prstGeom>
            <a:solidFill>
              <a:schemeClr val="bg1"/>
            </a:solid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NdFeB</a:t>
              </a:r>
            </a:p>
          </p:txBody>
        </p:sp>
      </p:grpSp>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normAutofit fontScale="90000"/>
          </a:bodyPr>
          <a:lstStyle/>
          <a:p>
            <a:r>
              <a:rPr lang="en-US" dirty="0"/>
              <a:t>Permanent magnet quadrupoles (PMQs) are compact, high field gradient focusing elements with a large bore, necessary for maximum charge collection</a:t>
            </a:r>
          </a:p>
        </p:txBody>
      </p:sp>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4" name="Google Shape;183;g2b30124db7d_2_50">
            <a:extLst>
              <a:ext uri="{FF2B5EF4-FFF2-40B4-BE49-F238E27FC236}">
                <a16:creationId xmlns:a16="http://schemas.microsoft.com/office/drawing/2014/main" id="{6F4352F1-4378-E444-8E1F-60459D2FBACD}"/>
              </a:ext>
            </a:extLst>
          </p:cNvPr>
          <p:cNvSpPr txBox="1"/>
          <p:nvPr/>
        </p:nvSpPr>
        <p:spPr>
          <a:xfrm>
            <a:off x="154821" y="749808"/>
            <a:ext cx="5943600" cy="3291284"/>
          </a:xfrm>
          <a:prstGeom prst="rect">
            <a:avLst/>
          </a:prstGeom>
          <a:noFill/>
          <a:ln>
            <a:noFill/>
          </a:ln>
        </p:spPr>
        <p:txBody>
          <a:bodyPr spcFirstLastPara="1" wrap="square" lIns="91425" tIns="91425" rIns="91425" bIns="91425" anchor="t" anchorCtr="0">
            <a:noAutofit/>
          </a:bodyPr>
          <a:lstStyle/>
          <a:p>
            <a:pPr marL="457200" lvl="0" indent="-368300" algn="l" rtl="0">
              <a:spcBef>
                <a:spcPts val="1000"/>
              </a:spcBef>
              <a:spcAft>
                <a:spcPts val="0"/>
              </a:spcAft>
              <a:buClr>
                <a:schemeClr val="dk1"/>
              </a:buClr>
              <a:buSzPts val="2200"/>
              <a:buChar char="●"/>
            </a:pPr>
            <a:r>
              <a:rPr lang="en-US" sz="2200" dirty="0">
                <a:solidFill>
                  <a:schemeClr val="dk1"/>
                </a:solidFill>
              </a:rPr>
              <a:t>Permanent magnets can be arranged in a Halbach configuration to produce a strong focusing gradient (100s T/m) with a large bore (10-50 mm)</a:t>
            </a:r>
          </a:p>
          <a:p>
            <a:pPr marL="457200" lvl="0" indent="-368300" algn="l" rtl="0">
              <a:spcBef>
                <a:spcPts val="1000"/>
              </a:spcBef>
              <a:spcAft>
                <a:spcPts val="0"/>
              </a:spcAft>
              <a:buClr>
                <a:schemeClr val="dk1"/>
              </a:buClr>
              <a:buSzPts val="2200"/>
              <a:buChar char="●"/>
            </a:pPr>
            <a:r>
              <a:rPr lang="en-US" sz="2200" dirty="0">
                <a:solidFill>
                  <a:schemeClr val="dk1"/>
                </a:solidFill>
              </a:rPr>
              <a:t>Compact transversely and longitudinally and radiation resistant</a:t>
            </a:r>
          </a:p>
          <a:p>
            <a:pPr marL="457200" lvl="0" indent="-368300" algn="l" rtl="0">
              <a:spcBef>
                <a:spcPts val="1000"/>
              </a:spcBef>
              <a:spcAft>
                <a:spcPts val="0"/>
              </a:spcAft>
              <a:buClr>
                <a:schemeClr val="dk1"/>
              </a:buClr>
              <a:buSzPts val="2200"/>
              <a:buChar char="●"/>
            </a:pPr>
            <a:r>
              <a:rPr lang="en-US" sz="2200" dirty="0">
                <a:solidFill>
                  <a:schemeClr val="dk1"/>
                </a:solidFill>
              </a:rPr>
              <a:t>Not easily tunable but simple to construct and commercially available</a:t>
            </a:r>
          </a:p>
          <a:p>
            <a:pPr marL="88900" lvl="0" algn="l" rtl="0">
              <a:spcBef>
                <a:spcPts val="1000"/>
              </a:spcBef>
              <a:spcAft>
                <a:spcPts val="0"/>
              </a:spcAft>
              <a:buClr>
                <a:schemeClr val="dk1"/>
              </a:buClr>
              <a:buSzPts val="2200"/>
            </a:pPr>
            <a:endParaRPr lang="en-US" sz="2200" dirty="0">
              <a:solidFill>
                <a:schemeClr val="dk1"/>
              </a:solidFill>
            </a:endParaRPr>
          </a:p>
        </p:txBody>
      </p:sp>
      <mc:AlternateContent xmlns:mc="http://schemas.openxmlformats.org/markup-compatibility/2006" xmlns:a14="http://schemas.microsoft.com/office/drawing/2010/main">
        <mc:Choice Requires="a14">
          <p:graphicFrame>
            <p:nvGraphicFramePr>
              <p:cNvPr id="5" name="Table 29">
                <a:extLst>
                  <a:ext uri="{FF2B5EF4-FFF2-40B4-BE49-F238E27FC236}">
                    <a16:creationId xmlns:a16="http://schemas.microsoft.com/office/drawing/2014/main" id="{E9E43730-4DA3-9AB5-04EC-B4D574898706}"/>
                  </a:ext>
                </a:extLst>
              </p:cNvPr>
              <p:cNvGraphicFramePr>
                <a:graphicFrameLocks noGrp="1"/>
              </p:cNvGraphicFramePr>
              <p:nvPr>
                <p:extLst>
                  <p:ext uri="{D42A27DB-BD31-4B8C-83A1-F6EECF244321}">
                    <p14:modId xmlns:p14="http://schemas.microsoft.com/office/powerpoint/2010/main" val="422665677"/>
                  </p:ext>
                </p:extLst>
              </p:nvPr>
            </p:nvGraphicFramePr>
            <p:xfrm>
              <a:off x="259956" y="4246324"/>
              <a:ext cx="6929858" cy="2286000"/>
            </p:xfrm>
            <a:graphic>
              <a:graphicData uri="http://schemas.openxmlformats.org/drawingml/2006/table">
                <a:tbl>
                  <a:tblPr firstRow="1" bandRow="1"/>
                  <a:tblGrid>
                    <a:gridCol w="3110361">
                      <a:extLst>
                        <a:ext uri="{9D8B030D-6E8A-4147-A177-3AD203B41FA5}">
                          <a16:colId xmlns:a16="http://schemas.microsoft.com/office/drawing/2014/main" val="1725498418"/>
                        </a:ext>
                      </a:extLst>
                    </a:gridCol>
                    <a:gridCol w="934740">
                      <a:extLst>
                        <a:ext uri="{9D8B030D-6E8A-4147-A177-3AD203B41FA5}">
                          <a16:colId xmlns:a16="http://schemas.microsoft.com/office/drawing/2014/main" val="2371421069"/>
                        </a:ext>
                      </a:extLst>
                    </a:gridCol>
                    <a:gridCol w="947908">
                      <a:extLst>
                        <a:ext uri="{9D8B030D-6E8A-4147-A177-3AD203B41FA5}">
                          <a16:colId xmlns:a16="http://schemas.microsoft.com/office/drawing/2014/main" val="59795314"/>
                        </a:ext>
                      </a:extLst>
                    </a:gridCol>
                    <a:gridCol w="1023308">
                      <a:extLst>
                        <a:ext uri="{9D8B030D-6E8A-4147-A177-3AD203B41FA5}">
                          <a16:colId xmlns:a16="http://schemas.microsoft.com/office/drawing/2014/main" val="3772840348"/>
                        </a:ext>
                      </a:extLst>
                    </a:gridCol>
                    <a:gridCol w="913541">
                      <a:extLst>
                        <a:ext uri="{9D8B030D-6E8A-4147-A177-3AD203B41FA5}">
                          <a16:colId xmlns:a16="http://schemas.microsoft.com/office/drawing/2014/main" val="2398465717"/>
                        </a:ext>
                      </a:extLst>
                    </a:gridCol>
                  </a:tblGrid>
                  <a:tr h="457200">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r>
                            <a:rPr lang="en-US" sz="2000" b="1" dirty="0">
                              <a:solidFill>
                                <a:schemeClr val="tx1"/>
                              </a:solidFill>
                              <a:latin typeface="Arial" panose="020B0604020202020204" pitchFamily="34" charset="0"/>
                              <a:cs typeface="Arial" panose="020B0604020202020204" pitchFamily="34" charset="0"/>
                            </a:rPr>
                            <a:t>iP2 magnet parameters</a:t>
                          </a:r>
                        </a:p>
                      </a:txBody>
                      <a:tcPr anchor="ctr">
                        <a:lnL w="12700" cap="flat" cmpd="sng" algn="ctr">
                          <a:solidFill>
                            <a:srgbClr val="0177BE"/>
                          </a:solidFill>
                          <a:prstDash val="solid"/>
                          <a:round/>
                          <a:headEnd type="none" w="med" len="med"/>
                          <a:tailEnd type="none" w="med" len="med"/>
                        </a:lnL>
                        <a:lnR>
                          <a:noFill/>
                        </a:lnR>
                        <a:lnT w="12700" cap="flat" cmpd="sng" algn="ctr">
                          <a:solidFill>
                            <a:srgbClr val="0177BE"/>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M1</a:t>
                          </a:r>
                        </a:p>
                      </a:txBody>
                      <a:tcPr anchor="ctr">
                        <a:lnL>
                          <a:noFill/>
                        </a:lnL>
                        <a:lnR w="12700" cap="flat" cmpd="sng" algn="ctr">
                          <a:solidFill>
                            <a:srgbClr val="003366"/>
                          </a:solidFill>
                          <a:prstDash val="solid"/>
                          <a:round/>
                          <a:headEnd type="none" w="med" len="med"/>
                          <a:tailEnd type="none" w="med" len="med"/>
                        </a:lnR>
                        <a:lnT w="12700" cap="flat" cmpd="sng" algn="ctr">
                          <a:solidFill>
                            <a:srgbClr val="0177BE"/>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M2</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177BE"/>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M3</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177BE"/>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M4</a:t>
                          </a:r>
                        </a:p>
                      </a:txBody>
                      <a:tcPr anchor="ctr">
                        <a:lnL w="12700" cap="flat" cmpd="sng" algn="ctr">
                          <a:solidFill>
                            <a:srgbClr val="003366"/>
                          </a:solidFill>
                          <a:prstDash val="solid"/>
                          <a:round/>
                          <a:headEnd type="none" w="med" len="med"/>
                          <a:tailEnd type="none" w="med" len="med"/>
                        </a:lnL>
                        <a:lnR w="12700" cap="flat" cmpd="sng" algn="ctr">
                          <a:solidFill>
                            <a:srgbClr val="0177BE"/>
                          </a:solidFill>
                          <a:prstDash val="solid"/>
                          <a:round/>
                          <a:headEnd type="none" w="med" len="med"/>
                          <a:tailEnd type="none" w="med" len="med"/>
                        </a:lnR>
                        <a:lnT w="12700" cap="flat" cmpd="sng" algn="ctr">
                          <a:solidFill>
                            <a:srgbClr val="0177BE"/>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277230"/>
                      </a:ext>
                    </a:extLst>
                  </a:tr>
                  <a:tr h="457200">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r>
                            <a:rPr lang="en-US" sz="2000" dirty="0">
                              <a:solidFill>
                                <a:schemeClr val="tx1"/>
                              </a:solidFill>
                              <a:latin typeface="Arial" panose="020B0604020202020204" pitchFamily="34" charset="0"/>
                              <a:cs typeface="Arial" panose="020B0604020202020204" pitchFamily="34" charset="0"/>
                            </a:rPr>
                            <a:t>Inner radius (mm)</a:t>
                          </a:r>
                        </a:p>
                      </a:txBody>
                      <a:tcPr anchor="ctr">
                        <a:lnL w="12700" cap="flat" cmpd="sng" algn="ctr">
                          <a:solidFill>
                            <a:srgbClr val="0177BE"/>
                          </a:solidFill>
                          <a:prstDash val="solid"/>
                          <a:round/>
                          <a:headEnd type="none" w="med" len="med"/>
                          <a:tailEnd type="none" w="med" len="med"/>
                        </a:lnL>
                        <a:lnR>
                          <a:noFill/>
                        </a:lnR>
                        <a:lnT w="12700" cap="flat" cmpd="sng" algn="ctr">
                          <a:solidFill>
                            <a:srgbClr val="003366"/>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5</a:t>
                          </a:r>
                        </a:p>
                      </a:txBody>
                      <a:tcPr anchor="ctr">
                        <a:lnL>
                          <a:noFill/>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15</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20</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25</a:t>
                          </a:r>
                        </a:p>
                      </a:txBody>
                      <a:tcPr anchor="ctr">
                        <a:lnL w="12700" cap="flat" cmpd="sng" algn="ctr">
                          <a:solidFill>
                            <a:srgbClr val="003366"/>
                          </a:solidFill>
                          <a:prstDash val="solid"/>
                          <a:round/>
                          <a:headEnd type="none" w="med" len="med"/>
                          <a:tailEnd type="none" w="med" len="med"/>
                        </a:lnL>
                        <a:lnR w="12700" cap="flat" cmpd="sng" algn="ctr">
                          <a:solidFill>
                            <a:srgbClr val="0177BE"/>
                          </a:solidFill>
                          <a:prstDash val="solid"/>
                          <a:round/>
                          <a:headEnd type="none" w="med" len="med"/>
                          <a:tailEnd type="none" w="med" len="med"/>
                        </a:lnR>
                        <a:lnT w="12700" cap="flat" cmpd="sng" algn="ctr">
                          <a:solidFill>
                            <a:srgbClr val="003366"/>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40038186"/>
                      </a:ext>
                    </a:extLst>
                  </a:tr>
                  <a:tr h="457200">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r>
                            <a:rPr lang="en-US" sz="2000" dirty="0">
                              <a:solidFill>
                                <a:schemeClr val="tx1"/>
                              </a:solidFill>
                              <a:latin typeface="Arial" panose="020B0604020202020204" pitchFamily="34" charset="0"/>
                              <a:cs typeface="Arial" panose="020B0604020202020204" pitchFamily="34" charset="0"/>
                            </a:rPr>
                            <a:t>Gradient </a:t>
                          </a:r>
                          <a14:m>
                            <m:oMath xmlns:m="http://schemas.openxmlformats.org/officeDocument/2006/math">
                              <m:r>
                                <a:rPr lang="en-US" sz="2000" b="1" i="1" smtClean="0">
                                  <a:solidFill>
                                    <a:schemeClr val="tx1"/>
                                  </a:solidFill>
                                  <a:latin typeface="Cambria Math" panose="02040503050406030204" pitchFamily="18" charset="0"/>
                                </a:rPr>
                                <m:t>𝑩</m:t>
                              </m:r>
                              <m:r>
                                <a:rPr lang="en-US" sz="2000" b="1" i="1" smtClean="0">
                                  <a:solidFill>
                                    <a:schemeClr val="tx1"/>
                                  </a:solidFill>
                                  <a:latin typeface="Cambria Math" panose="02040503050406030204" pitchFamily="18" charset="0"/>
                                </a:rPr>
                                <m:t>′</m:t>
                              </m:r>
                            </m:oMath>
                          </a14:m>
                          <a:r>
                            <a:rPr lang="en-US" sz="2000" dirty="0">
                              <a:solidFill>
                                <a:schemeClr val="tx1"/>
                              </a:solidFill>
                              <a:latin typeface="Arial" panose="020B0604020202020204" pitchFamily="34" charset="0"/>
                              <a:cs typeface="Arial" panose="020B0604020202020204" pitchFamily="34" charset="0"/>
                            </a:rPr>
                            <a:t> (T/m)</a:t>
                          </a:r>
                        </a:p>
                      </a:txBody>
                      <a:tcPr anchor="ctr">
                        <a:lnL w="12700" cap="flat" cmpd="sng" algn="ctr">
                          <a:solidFill>
                            <a:srgbClr val="0177B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219.5</a:t>
                          </a:r>
                        </a:p>
                      </a:txBody>
                      <a:tcPr anchor="ctr">
                        <a:lnL>
                          <a:noFill/>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59.7</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37.3</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29.0</a:t>
                          </a:r>
                        </a:p>
                      </a:txBody>
                      <a:tcPr anchor="ctr">
                        <a:lnL w="12700" cap="flat" cmpd="sng" algn="ctr">
                          <a:solidFill>
                            <a:srgbClr val="003366"/>
                          </a:solidFill>
                          <a:prstDash val="solid"/>
                          <a:round/>
                          <a:headEnd type="none" w="med" len="med"/>
                          <a:tailEnd type="none" w="med" len="med"/>
                        </a:lnL>
                        <a:lnR w="12700" cap="flat" cmpd="sng" algn="ctr">
                          <a:solidFill>
                            <a:srgbClr val="0177B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53539849"/>
                      </a:ext>
                    </a:extLst>
                  </a:tr>
                  <a:tr h="457200">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r>
                            <a:rPr lang="en-US" sz="2000" dirty="0">
                              <a:solidFill>
                                <a:schemeClr val="tx1"/>
                              </a:solidFill>
                              <a:latin typeface="Arial" panose="020B0604020202020204" pitchFamily="34" charset="0"/>
                              <a:cs typeface="Arial" panose="020B0604020202020204" pitchFamily="34" charset="0"/>
                            </a:rPr>
                            <a:t>Effective length </a:t>
                          </a:r>
                          <a14:m>
                            <m:oMath xmlns:m="http://schemas.openxmlformats.org/officeDocument/2006/math">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𝑳</m:t>
                                  </m:r>
                                </m:e>
                                <m:sub>
                                  <m:r>
                                    <a:rPr lang="en-US" sz="2000" b="1" i="1" smtClean="0">
                                      <a:solidFill>
                                        <a:schemeClr val="tx1"/>
                                      </a:solidFill>
                                      <a:latin typeface="Cambria Math" panose="02040503050406030204" pitchFamily="18" charset="0"/>
                                    </a:rPr>
                                    <m:t>𝒆𝒇𝒇</m:t>
                                  </m:r>
                                </m:sub>
                              </m:sSub>
                            </m:oMath>
                          </a14:m>
                          <a:r>
                            <a:rPr lang="en-US" sz="2000" dirty="0">
                              <a:solidFill>
                                <a:schemeClr val="tx1"/>
                              </a:solidFill>
                              <a:latin typeface="Arial" panose="020B0604020202020204" pitchFamily="34" charset="0"/>
                              <a:cs typeface="Arial" panose="020B0604020202020204" pitchFamily="34" charset="0"/>
                            </a:rPr>
                            <a:t> (mm)</a:t>
                          </a:r>
                        </a:p>
                      </a:txBody>
                      <a:tcPr anchor="ctr">
                        <a:lnL w="12700" cap="flat" cmpd="sng" algn="ctr">
                          <a:solidFill>
                            <a:srgbClr val="0177B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50.25</a:t>
                          </a:r>
                        </a:p>
                      </a:txBody>
                      <a:tcPr anchor="ctr">
                        <a:lnL>
                          <a:noFill/>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50.10</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57.9</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60.1</a:t>
                          </a:r>
                        </a:p>
                      </a:txBody>
                      <a:tcPr anchor="ctr">
                        <a:lnL w="12700" cap="flat" cmpd="sng" algn="ctr">
                          <a:solidFill>
                            <a:srgbClr val="003366"/>
                          </a:solidFill>
                          <a:prstDash val="solid"/>
                          <a:round/>
                          <a:headEnd type="none" w="med" len="med"/>
                          <a:tailEnd type="none" w="med" len="med"/>
                        </a:lnL>
                        <a:lnR w="12700" cap="flat" cmpd="sng" algn="ctr">
                          <a:solidFill>
                            <a:srgbClr val="0177B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03345923"/>
                      </a:ext>
                    </a:extLst>
                  </a:tr>
                  <a:tr h="457200">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r>
                            <a:rPr lang="en-US" sz="2000" b="0" i="0" u="none" strike="noStrike" cap="none" dirty="0">
                              <a:solidFill>
                                <a:schemeClr val="tx1"/>
                              </a:solidFill>
                              <a:latin typeface="Arial" panose="020B0604020202020204" pitchFamily="34" charset="0"/>
                              <a:ea typeface="+mn-ea"/>
                              <a:cs typeface="Arial" panose="020B0604020202020204" pitchFamily="34" charset="0"/>
                              <a:sym typeface="Arial"/>
                            </a:rPr>
                            <a:t>Strength</a:t>
                          </a:r>
                          <a:r>
                            <a:rPr lang="en-US" sz="2000" b="0" i="0" baseline="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000" b="1" i="1" smtClean="0">
                                  <a:solidFill>
                                    <a:schemeClr val="tx1"/>
                                  </a:solidFill>
                                  <a:latin typeface="Cambria Math" panose="02040503050406030204" pitchFamily="18" charset="0"/>
                                </a:rPr>
                                <m:t>𝑩</m:t>
                              </m:r>
                              <m:r>
                                <a:rPr lang="en-US" sz="2000" b="1" i="1" smtClean="0">
                                  <a:solidFill>
                                    <a:schemeClr val="tx1"/>
                                  </a:solidFill>
                                  <a:latin typeface="Cambria Math" panose="02040503050406030204" pitchFamily="18" charset="0"/>
                                </a:rPr>
                                <m:t>′∙</m:t>
                              </m:r>
                              <m:sSub>
                                <m:sSubPr>
                                  <m:ctrlPr>
                                    <a:rPr lang="en-US" sz="2000" b="1" i="1" smtClean="0">
                                      <a:solidFill>
                                        <a:schemeClr val="tx1"/>
                                      </a:solidFill>
                                      <a:latin typeface="Cambria Math" panose="02040503050406030204" pitchFamily="18" charset="0"/>
                                      <a:ea typeface="Cambria Math" panose="02040503050406030204" pitchFamily="18" charset="0"/>
                                    </a:rPr>
                                  </m:ctrlPr>
                                </m:sSubPr>
                                <m:e>
                                  <m:r>
                                    <a:rPr lang="en-US" sz="2000" b="1" i="1" smtClean="0">
                                      <a:solidFill>
                                        <a:schemeClr val="tx1"/>
                                      </a:solidFill>
                                      <a:latin typeface="Cambria Math" panose="02040503050406030204" pitchFamily="18" charset="0"/>
                                      <a:ea typeface="Cambria Math" panose="02040503050406030204" pitchFamily="18" charset="0"/>
                                    </a:rPr>
                                    <m:t>𝑳</m:t>
                                  </m:r>
                                </m:e>
                                <m:sub>
                                  <m:r>
                                    <a:rPr lang="en-US" sz="2000" b="1" i="1" smtClean="0">
                                      <a:solidFill>
                                        <a:schemeClr val="tx1"/>
                                      </a:solidFill>
                                      <a:latin typeface="Cambria Math" panose="02040503050406030204" pitchFamily="18" charset="0"/>
                                      <a:ea typeface="Cambria Math" panose="02040503050406030204" pitchFamily="18" charset="0"/>
                                    </a:rPr>
                                    <m:t>𝒆𝒇𝒇</m:t>
                                  </m:r>
                                </m:sub>
                              </m:sSub>
                            </m:oMath>
                          </a14:m>
                          <a:r>
                            <a:rPr lang="en-US" sz="2000" dirty="0">
                              <a:solidFill>
                                <a:schemeClr val="tx1"/>
                              </a:solidFill>
                              <a:latin typeface="Arial" panose="020B0604020202020204" pitchFamily="34" charset="0"/>
                              <a:cs typeface="Arial" panose="020B0604020202020204" pitchFamily="34" charset="0"/>
                            </a:rPr>
                            <a:t> (T)</a:t>
                          </a:r>
                        </a:p>
                      </a:txBody>
                      <a:tcPr anchor="ctr">
                        <a:lnL w="12700" cap="flat" cmpd="sng" algn="ctr">
                          <a:solidFill>
                            <a:srgbClr val="0177BE"/>
                          </a:solidFill>
                          <a:prstDash val="solid"/>
                          <a:round/>
                          <a:headEnd type="none" w="med" len="med"/>
                          <a:tailEnd type="none" w="med" len="med"/>
                        </a:lnL>
                        <a:lnR>
                          <a:noFill/>
                        </a:lnR>
                        <a:lnT>
                          <a:noFill/>
                        </a:lnT>
                        <a:lnB w="12700" cap="flat" cmpd="sng" algn="ctr">
                          <a:solidFill>
                            <a:srgbClr val="0177B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11.03</a:t>
                          </a:r>
                        </a:p>
                      </a:txBody>
                      <a:tcPr anchor="ctr">
                        <a:lnL>
                          <a:noFill/>
                        </a:lnL>
                        <a:lnR w="12700" cap="flat" cmpd="sng" algn="ctr">
                          <a:solidFill>
                            <a:srgbClr val="003366"/>
                          </a:solidFill>
                          <a:prstDash val="solid"/>
                          <a:round/>
                          <a:headEnd type="none" w="med" len="med"/>
                          <a:tailEnd type="none" w="med" len="med"/>
                        </a:lnR>
                        <a:lnT>
                          <a:noFill/>
                        </a:lnT>
                        <a:lnB w="12700" cap="flat" cmpd="sng" algn="ctr">
                          <a:solidFill>
                            <a:srgbClr val="0177B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2.99</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w="12700" cap="flat" cmpd="sng" algn="ctr">
                          <a:solidFill>
                            <a:srgbClr val="0177B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2.40</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w="12700" cap="flat" cmpd="sng" algn="ctr">
                          <a:solidFill>
                            <a:srgbClr val="0177B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1.92</a:t>
                          </a:r>
                        </a:p>
                      </a:txBody>
                      <a:tcPr anchor="ctr">
                        <a:lnL w="12700" cap="flat" cmpd="sng" algn="ctr">
                          <a:solidFill>
                            <a:srgbClr val="003366"/>
                          </a:solidFill>
                          <a:prstDash val="solid"/>
                          <a:round/>
                          <a:headEnd type="none" w="med" len="med"/>
                          <a:tailEnd type="none" w="med" len="med"/>
                        </a:lnL>
                        <a:lnR w="12700" cap="flat" cmpd="sng" algn="ctr">
                          <a:solidFill>
                            <a:srgbClr val="0177BE"/>
                          </a:solidFill>
                          <a:prstDash val="solid"/>
                          <a:round/>
                          <a:headEnd type="none" w="med" len="med"/>
                          <a:tailEnd type="none" w="med" len="med"/>
                        </a:lnR>
                        <a:lnT>
                          <a:noFill/>
                        </a:lnT>
                        <a:lnB w="12700" cap="flat" cmpd="sng" algn="ctr">
                          <a:solidFill>
                            <a:srgbClr val="0177B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749385"/>
                      </a:ext>
                    </a:extLst>
                  </a:tr>
                </a:tbl>
              </a:graphicData>
            </a:graphic>
          </p:graphicFrame>
        </mc:Choice>
        <mc:Fallback xmlns="">
          <p:graphicFrame>
            <p:nvGraphicFramePr>
              <p:cNvPr id="5" name="Table 29">
                <a:extLst>
                  <a:ext uri="{FF2B5EF4-FFF2-40B4-BE49-F238E27FC236}">
                    <a16:creationId xmlns:a16="http://schemas.microsoft.com/office/drawing/2014/main" id="{E9E43730-4DA3-9AB5-04EC-B4D574898706}"/>
                  </a:ext>
                </a:extLst>
              </p:cNvPr>
              <p:cNvGraphicFramePr>
                <a:graphicFrameLocks noGrp="1"/>
              </p:cNvGraphicFramePr>
              <p:nvPr>
                <p:extLst>
                  <p:ext uri="{D42A27DB-BD31-4B8C-83A1-F6EECF244321}">
                    <p14:modId xmlns:p14="http://schemas.microsoft.com/office/powerpoint/2010/main" val="422665677"/>
                  </p:ext>
                </p:extLst>
              </p:nvPr>
            </p:nvGraphicFramePr>
            <p:xfrm>
              <a:off x="259956" y="4246324"/>
              <a:ext cx="6929858" cy="2286000"/>
            </p:xfrm>
            <a:graphic>
              <a:graphicData uri="http://schemas.openxmlformats.org/drawingml/2006/table">
                <a:tbl>
                  <a:tblPr firstRow="1" bandRow="1"/>
                  <a:tblGrid>
                    <a:gridCol w="3110361">
                      <a:extLst>
                        <a:ext uri="{9D8B030D-6E8A-4147-A177-3AD203B41FA5}">
                          <a16:colId xmlns:a16="http://schemas.microsoft.com/office/drawing/2014/main" val="1725498418"/>
                        </a:ext>
                      </a:extLst>
                    </a:gridCol>
                    <a:gridCol w="934740">
                      <a:extLst>
                        <a:ext uri="{9D8B030D-6E8A-4147-A177-3AD203B41FA5}">
                          <a16:colId xmlns:a16="http://schemas.microsoft.com/office/drawing/2014/main" val="2371421069"/>
                        </a:ext>
                      </a:extLst>
                    </a:gridCol>
                    <a:gridCol w="947908">
                      <a:extLst>
                        <a:ext uri="{9D8B030D-6E8A-4147-A177-3AD203B41FA5}">
                          <a16:colId xmlns:a16="http://schemas.microsoft.com/office/drawing/2014/main" val="59795314"/>
                        </a:ext>
                      </a:extLst>
                    </a:gridCol>
                    <a:gridCol w="1023308">
                      <a:extLst>
                        <a:ext uri="{9D8B030D-6E8A-4147-A177-3AD203B41FA5}">
                          <a16:colId xmlns:a16="http://schemas.microsoft.com/office/drawing/2014/main" val="3772840348"/>
                        </a:ext>
                      </a:extLst>
                    </a:gridCol>
                    <a:gridCol w="913541">
                      <a:extLst>
                        <a:ext uri="{9D8B030D-6E8A-4147-A177-3AD203B41FA5}">
                          <a16:colId xmlns:a16="http://schemas.microsoft.com/office/drawing/2014/main" val="2398465717"/>
                        </a:ext>
                      </a:extLst>
                    </a:gridCol>
                  </a:tblGrid>
                  <a:tr h="457200">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r>
                            <a:rPr lang="en-US" sz="2000" b="1" dirty="0">
                              <a:solidFill>
                                <a:schemeClr val="tx1"/>
                              </a:solidFill>
                              <a:latin typeface="Arial" panose="020B0604020202020204" pitchFamily="34" charset="0"/>
                              <a:cs typeface="Arial" panose="020B0604020202020204" pitchFamily="34" charset="0"/>
                            </a:rPr>
                            <a:t>iP2 magnet parameters</a:t>
                          </a:r>
                        </a:p>
                      </a:txBody>
                      <a:tcPr anchor="ctr">
                        <a:lnL w="12700" cap="flat" cmpd="sng" algn="ctr">
                          <a:solidFill>
                            <a:srgbClr val="0177BE"/>
                          </a:solidFill>
                          <a:prstDash val="solid"/>
                          <a:round/>
                          <a:headEnd type="none" w="med" len="med"/>
                          <a:tailEnd type="none" w="med" len="med"/>
                        </a:lnL>
                        <a:lnR>
                          <a:noFill/>
                        </a:lnR>
                        <a:lnT w="12700" cap="flat" cmpd="sng" algn="ctr">
                          <a:solidFill>
                            <a:srgbClr val="0177BE"/>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M1</a:t>
                          </a:r>
                        </a:p>
                      </a:txBody>
                      <a:tcPr anchor="ctr">
                        <a:lnL>
                          <a:noFill/>
                        </a:lnL>
                        <a:lnR w="12700" cap="flat" cmpd="sng" algn="ctr">
                          <a:solidFill>
                            <a:srgbClr val="003366"/>
                          </a:solidFill>
                          <a:prstDash val="solid"/>
                          <a:round/>
                          <a:headEnd type="none" w="med" len="med"/>
                          <a:tailEnd type="none" w="med" len="med"/>
                        </a:lnR>
                        <a:lnT w="12700" cap="flat" cmpd="sng" algn="ctr">
                          <a:solidFill>
                            <a:srgbClr val="0177BE"/>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M2</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177BE"/>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M3</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177BE"/>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M4</a:t>
                          </a:r>
                        </a:p>
                      </a:txBody>
                      <a:tcPr anchor="ctr">
                        <a:lnL w="12700" cap="flat" cmpd="sng" algn="ctr">
                          <a:solidFill>
                            <a:srgbClr val="003366"/>
                          </a:solidFill>
                          <a:prstDash val="solid"/>
                          <a:round/>
                          <a:headEnd type="none" w="med" len="med"/>
                          <a:tailEnd type="none" w="med" len="med"/>
                        </a:lnL>
                        <a:lnR w="12700" cap="flat" cmpd="sng" algn="ctr">
                          <a:solidFill>
                            <a:srgbClr val="0177BE"/>
                          </a:solidFill>
                          <a:prstDash val="solid"/>
                          <a:round/>
                          <a:headEnd type="none" w="med" len="med"/>
                          <a:tailEnd type="none" w="med" len="med"/>
                        </a:lnR>
                        <a:lnT w="12700" cap="flat" cmpd="sng" algn="ctr">
                          <a:solidFill>
                            <a:srgbClr val="0177BE"/>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277230"/>
                      </a:ext>
                    </a:extLst>
                  </a:tr>
                  <a:tr h="457200">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r>
                            <a:rPr lang="en-US" sz="2000" dirty="0">
                              <a:solidFill>
                                <a:schemeClr val="tx1"/>
                              </a:solidFill>
                              <a:latin typeface="Arial" panose="020B0604020202020204" pitchFamily="34" charset="0"/>
                              <a:cs typeface="Arial" panose="020B0604020202020204" pitchFamily="34" charset="0"/>
                            </a:rPr>
                            <a:t>Inner radius (mm)</a:t>
                          </a:r>
                        </a:p>
                      </a:txBody>
                      <a:tcPr anchor="ctr">
                        <a:lnL w="12700" cap="flat" cmpd="sng" algn="ctr">
                          <a:solidFill>
                            <a:srgbClr val="0177BE"/>
                          </a:solidFill>
                          <a:prstDash val="solid"/>
                          <a:round/>
                          <a:headEnd type="none" w="med" len="med"/>
                          <a:tailEnd type="none" w="med" len="med"/>
                        </a:lnL>
                        <a:lnR>
                          <a:noFill/>
                        </a:lnR>
                        <a:lnT w="12700" cap="flat" cmpd="sng" algn="ctr">
                          <a:solidFill>
                            <a:srgbClr val="003366"/>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5</a:t>
                          </a:r>
                        </a:p>
                      </a:txBody>
                      <a:tcPr anchor="ctr">
                        <a:lnL>
                          <a:noFill/>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15</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20</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25</a:t>
                          </a:r>
                        </a:p>
                      </a:txBody>
                      <a:tcPr anchor="ctr">
                        <a:lnL w="12700" cap="flat" cmpd="sng" algn="ctr">
                          <a:solidFill>
                            <a:srgbClr val="003366"/>
                          </a:solidFill>
                          <a:prstDash val="solid"/>
                          <a:round/>
                          <a:headEnd type="none" w="med" len="med"/>
                          <a:tailEnd type="none" w="med" len="med"/>
                        </a:lnL>
                        <a:lnR w="12700" cap="flat" cmpd="sng" algn="ctr">
                          <a:solidFill>
                            <a:srgbClr val="0177BE"/>
                          </a:solidFill>
                          <a:prstDash val="solid"/>
                          <a:round/>
                          <a:headEnd type="none" w="med" len="med"/>
                          <a:tailEnd type="none" w="med" len="med"/>
                        </a:lnR>
                        <a:lnT w="12700" cap="flat" cmpd="sng" algn="ctr">
                          <a:solidFill>
                            <a:srgbClr val="003366"/>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40038186"/>
                      </a:ext>
                    </a:extLst>
                  </a:tr>
                  <a:tr h="457200">
                    <a:tc>
                      <a:txBody>
                        <a:bodyPr/>
                        <a:lstStyle/>
                        <a:p>
                          <a:endParaRPr lang="en-US"/>
                        </a:p>
                      </a:txBody>
                      <a:tcPr anchor="ctr">
                        <a:lnL w="12700" cap="flat" cmpd="sng" algn="ctr">
                          <a:solidFill>
                            <a:srgbClr val="0177B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blipFill>
                          <a:blip r:embed="rId4"/>
                          <a:stretch>
                            <a:fillRect l="-407" t="-197297" r="-122764" b="-210811"/>
                          </a:stretch>
                        </a:blip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219.5</a:t>
                          </a:r>
                        </a:p>
                      </a:txBody>
                      <a:tcPr anchor="ctr">
                        <a:lnL>
                          <a:noFill/>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59.7</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37.3</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29.0</a:t>
                          </a:r>
                        </a:p>
                      </a:txBody>
                      <a:tcPr anchor="ctr">
                        <a:lnL w="12700" cap="flat" cmpd="sng" algn="ctr">
                          <a:solidFill>
                            <a:srgbClr val="003366"/>
                          </a:solidFill>
                          <a:prstDash val="solid"/>
                          <a:round/>
                          <a:headEnd type="none" w="med" len="med"/>
                          <a:tailEnd type="none" w="med" len="med"/>
                        </a:lnL>
                        <a:lnR w="12700" cap="flat" cmpd="sng" algn="ctr">
                          <a:solidFill>
                            <a:srgbClr val="0177B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53539849"/>
                      </a:ext>
                    </a:extLst>
                  </a:tr>
                  <a:tr h="457200">
                    <a:tc>
                      <a:txBody>
                        <a:bodyPr/>
                        <a:lstStyle/>
                        <a:p>
                          <a:endParaRPr lang="en-US"/>
                        </a:p>
                      </a:txBody>
                      <a:tcPr anchor="ctr">
                        <a:lnL w="12700" cap="flat" cmpd="sng" algn="ctr">
                          <a:solidFill>
                            <a:srgbClr val="0177B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blipFill>
                          <a:blip r:embed="rId4"/>
                          <a:stretch>
                            <a:fillRect l="-407" t="-305556" r="-122764" b="-116667"/>
                          </a:stretch>
                        </a:blip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50.25</a:t>
                          </a:r>
                        </a:p>
                      </a:txBody>
                      <a:tcPr anchor="ctr">
                        <a:lnL>
                          <a:noFill/>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50.10</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57.9</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60.1</a:t>
                          </a:r>
                        </a:p>
                      </a:txBody>
                      <a:tcPr anchor="ctr">
                        <a:lnL w="12700" cap="flat" cmpd="sng" algn="ctr">
                          <a:solidFill>
                            <a:srgbClr val="003366"/>
                          </a:solidFill>
                          <a:prstDash val="solid"/>
                          <a:round/>
                          <a:headEnd type="none" w="med" len="med"/>
                          <a:tailEnd type="none" w="med" len="med"/>
                        </a:lnL>
                        <a:lnR w="12700" cap="flat" cmpd="sng" algn="ctr">
                          <a:solidFill>
                            <a:srgbClr val="0177B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03345923"/>
                      </a:ext>
                    </a:extLst>
                  </a:tr>
                  <a:tr h="457200">
                    <a:tc>
                      <a:txBody>
                        <a:bodyPr/>
                        <a:lstStyle/>
                        <a:p>
                          <a:endParaRPr lang="en-US"/>
                        </a:p>
                      </a:txBody>
                      <a:tcPr anchor="ctr">
                        <a:lnL w="12700" cap="flat" cmpd="sng" algn="ctr">
                          <a:solidFill>
                            <a:srgbClr val="0177BE"/>
                          </a:solidFill>
                          <a:prstDash val="solid"/>
                          <a:round/>
                          <a:headEnd type="none" w="med" len="med"/>
                          <a:tailEnd type="none" w="med" len="med"/>
                        </a:lnL>
                        <a:lnR>
                          <a:noFill/>
                        </a:lnR>
                        <a:lnT>
                          <a:noFill/>
                        </a:lnT>
                        <a:lnB w="12700" cap="flat" cmpd="sng" algn="ctr">
                          <a:solidFill>
                            <a:srgbClr val="0177BE"/>
                          </a:solidFill>
                          <a:prstDash val="solid"/>
                          <a:round/>
                          <a:headEnd type="none" w="med" len="med"/>
                          <a:tailEnd type="none" w="med" len="med"/>
                        </a:lnB>
                        <a:lnTlToBr w="12700" cmpd="sng">
                          <a:noFill/>
                          <a:prstDash val="solid"/>
                        </a:lnTlToBr>
                        <a:lnBlToTr w="12700" cmpd="sng">
                          <a:noFill/>
                          <a:prstDash val="solid"/>
                        </a:lnBlToTr>
                        <a:blipFill>
                          <a:blip r:embed="rId4"/>
                          <a:stretch>
                            <a:fillRect l="-407" t="-405556" r="-122764" b="-16667"/>
                          </a:stretch>
                        </a:blip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11.03</a:t>
                          </a:r>
                        </a:p>
                      </a:txBody>
                      <a:tcPr anchor="ctr">
                        <a:lnL>
                          <a:noFill/>
                        </a:lnL>
                        <a:lnR w="12700" cap="flat" cmpd="sng" algn="ctr">
                          <a:solidFill>
                            <a:srgbClr val="003366"/>
                          </a:solidFill>
                          <a:prstDash val="solid"/>
                          <a:round/>
                          <a:headEnd type="none" w="med" len="med"/>
                          <a:tailEnd type="none" w="med" len="med"/>
                        </a:lnR>
                        <a:lnT>
                          <a:noFill/>
                        </a:lnT>
                        <a:lnB w="12700" cap="flat" cmpd="sng" algn="ctr">
                          <a:solidFill>
                            <a:srgbClr val="0177B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2.99</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w="12700" cap="flat" cmpd="sng" algn="ctr">
                          <a:solidFill>
                            <a:srgbClr val="0177B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2.40</a:t>
                          </a: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a:noFill/>
                        </a:lnT>
                        <a:lnB w="12700" cap="flat" cmpd="sng" algn="ctr">
                          <a:solidFill>
                            <a:srgbClr val="0177B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88900" rtl="0" eaLnBrk="1" latinLnBrk="0" hangingPunct="1">
                            <a:defRPr sz="8600" kern="1200">
                              <a:solidFill>
                                <a:schemeClr val="tx1"/>
                              </a:solidFill>
                              <a:latin typeface="Arial"/>
                            </a:defRPr>
                          </a:lvl1pPr>
                          <a:lvl2pPr marL="2194451" algn="l" defTabSz="4388900" rtl="0" eaLnBrk="1" latinLnBrk="0" hangingPunct="1">
                            <a:defRPr sz="8600" kern="1200">
                              <a:solidFill>
                                <a:schemeClr val="tx1"/>
                              </a:solidFill>
                              <a:latin typeface="Arial"/>
                            </a:defRPr>
                          </a:lvl2pPr>
                          <a:lvl3pPr marL="4388900" algn="l" defTabSz="4388900" rtl="0" eaLnBrk="1" latinLnBrk="0" hangingPunct="1">
                            <a:defRPr sz="8600" kern="1200">
                              <a:solidFill>
                                <a:schemeClr val="tx1"/>
                              </a:solidFill>
                              <a:latin typeface="Arial"/>
                            </a:defRPr>
                          </a:lvl3pPr>
                          <a:lvl4pPr marL="6583351" algn="l" defTabSz="4388900" rtl="0" eaLnBrk="1" latinLnBrk="0" hangingPunct="1">
                            <a:defRPr sz="8600" kern="1200">
                              <a:solidFill>
                                <a:schemeClr val="tx1"/>
                              </a:solidFill>
                              <a:latin typeface="Arial"/>
                            </a:defRPr>
                          </a:lvl4pPr>
                          <a:lvl5pPr marL="8777801" algn="l" defTabSz="4388900" rtl="0" eaLnBrk="1" latinLnBrk="0" hangingPunct="1">
                            <a:defRPr sz="8600" kern="1200">
                              <a:solidFill>
                                <a:schemeClr val="tx1"/>
                              </a:solidFill>
                              <a:latin typeface="Arial"/>
                            </a:defRPr>
                          </a:lvl5pPr>
                          <a:lvl6pPr marL="10972252" algn="l" defTabSz="4388900" rtl="0" eaLnBrk="1" latinLnBrk="0" hangingPunct="1">
                            <a:defRPr sz="8600" kern="1200">
                              <a:solidFill>
                                <a:schemeClr val="tx1"/>
                              </a:solidFill>
                              <a:latin typeface="Arial"/>
                            </a:defRPr>
                          </a:lvl6pPr>
                          <a:lvl7pPr marL="13166703" algn="l" defTabSz="4388900" rtl="0" eaLnBrk="1" latinLnBrk="0" hangingPunct="1">
                            <a:defRPr sz="8600" kern="1200">
                              <a:solidFill>
                                <a:schemeClr val="tx1"/>
                              </a:solidFill>
                              <a:latin typeface="Arial"/>
                            </a:defRPr>
                          </a:lvl7pPr>
                          <a:lvl8pPr marL="15361152" algn="l" defTabSz="4388900" rtl="0" eaLnBrk="1" latinLnBrk="0" hangingPunct="1">
                            <a:defRPr sz="8600" kern="1200">
                              <a:solidFill>
                                <a:schemeClr val="tx1"/>
                              </a:solidFill>
                              <a:latin typeface="Arial"/>
                            </a:defRPr>
                          </a:lvl8pPr>
                          <a:lvl9pPr marL="17555603" algn="l" defTabSz="4388900" rtl="0" eaLnBrk="1" latinLnBrk="0" hangingPunct="1">
                            <a:defRPr sz="8600" kern="1200">
                              <a:solidFill>
                                <a:schemeClr val="tx1"/>
                              </a:solidFill>
                              <a:latin typeface="Arial"/>
                            </a:defRPr>
                          </a:lvl9pPr>
                        </a:lstStyle>
                        <a:p>
                          <a:pPr algn="ctr"/>
                          <a:r>
                            <a:rPr lang="en-US" sz="2000" b="1" dirty="0">
                              <a:solidFill>
                                <a:schemeClr val="tx1"/>
                              </a:solidFill>
                              <a:latin typeface="Arial" panose="020B0604020202020204" pitchFamily="34" charset="0"/>
                              <a:cs typeface="Arial" panose="020B0604020202020204" pitchFamily="34" charset="0"/>
                            </a:rPr>
                            <a:t>1.92</a:t>
                          </a:r>
                        </a:p>
                      </a:txBody>
                      <a:tcPr anchor="ctr">
                        <a:lnL w="12700" cap="flat" cmpd="sng" algn="ctr">
                          <a:solidFill>
                            <a:srgbClr val="003366"/>
                          </a:solidFill>
                          <a:prstDash val="solid"/>
                          <a:round/>
                          <a:headEnd type="none" w="med" len="med"/>
                          <a:tailEnd type="none" w="med" len="med"/>
                        </a:lnL>
                        <a:lnR w="12700" cap="flat" cmpd="sng" algn="ctr">
                          <a:solidFill>
                            <a:srgbClr val="0177BE"/>
                          </a:solidFill>
                          <a:prstDash val="solid"/>
                          <a:round/>
                          <a:headEnd type="none" w="med" len="med"/>
                          <a:tailEnd type="none" w="med" len="med"/>
                        </a:lnR>
                        <a:lnT>
                          <a:noFill/>
                        </a:lnT>
                        <a:lnB w="12700" cap="flat" cmpd="sng" algn="ctr">
                          <a:solidFill>
                            <a:srgbClr val="0177B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749385"/>
                      </a:ext>
                    </a:extLst>
                  </a:tr>
                </a:tbl>
              </a:graphicData>
            </a:graphic>
          </p:graphicFrame>
        </mc:Fallback>
      </mc:AlternateContent>
      <p:pic>
        <p:nvPicPr>
          <p:cNvPr id="6" name="Picture 5">
            <a:extLst>
              <a:ext uri="{FF2B5EF4-FFF2-40B4-BE49-F238E27FC236}">
                <a16:creationId xmlns:a16="http://schemas.microsoft.com/office/drawing/2014/main" id="{8BD9E34B-2C30-2537-D780-555FD7FD518E}"/>
              </a:ext>
            </a:extLst>
          </p:cNvPr>
          <p:cNvPicPr>
            <a:picLocks noChangeAspect="1"/>
          </p:cNvPicPr>
          <p:nvPr/>
        </p:nvPicPr>
        <p:blipFill rotWithShape="1">
          <a:blip r:embed="rId5"/>
          <a:srcRect t="14682" b="6990"/>
          <a:stretch/>
        </p:blipFill>
        <p:spPr>
          <a:xfrm>
            <a:off x="6363244" y="1103412"/>
            <a:ext cx="3771150" cy="2953900"/>
          </a:xfrm>
          <a:prstGeom prst="rect">
            <a:avLst/>
          </a:prstGeom>
        </p:spPr>
      </p:pic>
      <p:sp>
        <p:nvSpPr>
          <p:cNvPr id="8" name="TextBox 7">
            <a:extLst>
              <a:ext uri="{FF2B5EF4-FFF2-40B4-BE49-F238E27FC236}">
                <a16:creationId xmlns:a16="http://schemas.microsoft.com/office/drawing/2014/main" id="{4AA74819-7912-E50A-F166-8767702FA693}"/>
              </a:ext>
            </a:extLst>
          </p:cNvPr>
          <p:cNvSpPr txBox="1"/>
          <p:nvPr/>
        </p:nvSpPr>
        <p:spPr>
          <a:xfrm>
            <a:off x="9134151" y="3348016"/>
            <a:ext cx="2036460" cy="600164"/>
          </a:xfrm>
          <a:prstGeom prst="rect">
            <a:avLst/>
          </a:prstGeom>
          <a:noFill/>
        </p:spPr>
        <p:txBody>
          <a:bodyPr wrap="square">
            <a:spAutoFit/>
          </a:bodyPr>
          <a:lstStyle/>
          <a:p>
            <a:pPr algn="ctr">
              <a:spcBef>
                <a:spcPts val="576"/>
              </a:spcBef>
            </a:pPr>
            <a:r>
              <a:rPr lang="en-US" i="1" dirty="0"/>
              <a:t>Designed in Radia</a:t>
            </a:r>
          </a:p>
          <a:p>
            <a:pPr algn="ctr">
              <a:spcBef>
                <a:spcPts val="576"/>
              </a:spcBef>
            </a:pPr>
            <a:r>
              <a:rPr lang="en-US" sz="1400" i="1" dirty="0"/>
              <a:t>(mm)</a:t>
            </a:r>
          </a:p>
        </p:txBody>
      </p:sp>
    </p:spTree>
    <p:extLst>
      <p:ext uri="{BB962C8B-B14F-4D97-AF65-F5344CB8AC3E}">
        <p14:creationId xmlns:p14="http://schemas.microsoft.com/office/powerpoint/2010/main" val="360738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4" name="Google Shape;183;g2b30124db7d_2_50">
            <a:extLst>
              <a:ext uri="{FF2B5EF4-FFF2-40B4-BE49-F238E27FC236}">
                <a16:creationId xmlns:a16="http://schemas.microsoft.com/office/drawing/2014/main" id="{6F4352F1-4378-E444-8E1F-60459D2FBACD}"/>
              </a:ext>
            </a:extLst>
          </p:cNvPr>
          <p:cNvSpPr txBox="1"/>
          <p:nvPr/>
        </p:nvSpPr>
        <p:spPr>
          <a:xfrm>
            <a:off x="166695" y="1256549"/>
            <a:ext cx="11825280" cy="5220451"/>
          </a:xfrm>
          <a:prstGeom prst="rect">
            <a:avLst/>
          </a:prstGeom>
          <a:noFill/>
          <a:ln>
            <a:noFill/>
          </a:ln>
        </p:spPr>
        <p:txBody>
          <a:bodyPr spcFirstLastPara="1" wrap="square" lIns="91425" tIns="91425" rIns="91425" bIns="91425" anchor="t" anchorCtr="0">
            <a:noAutofit/>
          </a:bodyPr>
          <a:lstStyle/>
          <a:p>
            <a:pPr marL="457200" lvl="0" indent="-368300" algn="l" rtl="0">
              <a:spcBef>
                <a:spcPts val="1000"/>
              </a:spcBef>
              <a:spcAft>
                <a:spcPts val="0"/>
              </a:spcAft>
              <a:buClr>
                <a:schemeClr val="dk1"/>
              </a:buClr>
              <a:buSzPts val="2200"/>
              <a:buChar char="●"/>
            </a:pPr>
            <a:r>
              <a:rPr lang="en-US" sz="2200" dirty="0">
                <a:solidFill>
                  <a:schemeClr val="dk1"/>
                </a:solidFill>
              </a:rPr>
              <a:t>Investigating FLASH Radiotherapy with laser-driven ion acceleration at the BELLA Center</a:t>
            </a:r>
          </a:p>
          <a:p>
            <a:pPr marL="457200" lvl="0" indent="-368300" algn="l" rtl="0">
              <a:spcBef>
                <a:spcPts val="1000"/>
              </a:spcBef>
              <a:spcAft>
                <a:spcPts val="0"/>
              </a:spcAft>
              <a:buClr>
                <a:schemeClr val="dk1"/>
              </a:buClr>
              <a:buSzPts val="2200"/>
              <a:buChar char="●"/>
            </a:pPr>
            <a:r>
              <a:rPr lang="en-US" sz="2200" dirty="0">
                <a:solidFill>
                  <a:schemeClr val="dk1"/>
                </a:solidFill>
              </a:rPr>
              <a:t>The challenges of delivering laser-driven ions for radiobiological applications</a:t>
            </a:r>
            <a:endParaRPr sz="2200" dirty="0">
              <a:solidFill>
                <a:schemeClr val="dk1"/>
              </a:solidFill>
            </a:endParaRPr>
          </a:p>
          <a:p>
            <a:pPr marL="914400" lvl="1" indent="-368300" algn="l" rtl="0">
              <a:spcBef>
                <a:spcPts val="0"/>
              </a:spcBef>
              <a:spcAft>
                <a:spcPts val="0"/>
              </a:spcAft>
              <a:buClr>
                <a:schemeClr val="dk1"/>
              </a:buClr>
              <a:buSzPts val="2200"/>
              <a:buChar char="○"/>
            </a:pPr>
            <a:r>
              <a:rPr lang="en-US" sz="2200" dirty="0">
                <a:solidFill>
                  <a:schemeClr val="dk1"/>
                </a:solidFill>
              </a:rPr>
              <a:t>Beam transport</a:t>
            </a:r>
            <a:endParaRPr sz="2200" dirty="0">
              <a:solidFill>
                <a:schemeClr val="dk1"/>
              </a:solidFill>
            </a:endParaRPr>
          </a:p>
          <a:p>
            <a:pPr marL="914400" lvl="1" indent="-368300" algn="l" rtl="0">
              <a:spcBef>
                <a:spcPts val="0"/>
              </a:spcBef>
              <a:spcAft>
                <a:spcPts val="0"/>
              </a:spcAft>
              <a:buClr>
                <a:schemeClr val="dk1"/>
              </a:buClr>
              <a:buSzPts val="2200"/>
              <a:buChar char="○"/>
            </a:pPr>
            <a:r>
              <a:rPr lang="en-US" sz="2200" dirty="0">
                <a:solidFill>
                  <a:schemeClr val="dk1"/>
                </a:solidFill>
              </a:rPr>
              <a:t>Dosimetry</a:t>
            </a:r>
            <a:endParaRPr sz="2200" dirty="0">
              <a:solidFill>
                <a:schemeClr val="dk1"/>
              </a:solidFill>
            </a:endParaRPr>
          </a:p>
          <a:p>
            <a:pPr marL="457200" indent="-368300">
              <a:spcBef>
                <a:spcPts val="1000"/>
              </a:spcBef>
              <a:buClr>
                <a:schemeClr val="dk1"/>
              </a:buClr>
              <a:buSzPts val="2200"/>
              <a:buFont typeface="Arial"/>
              <a:buChar char="●"/>
            </a:pPr>
            <a:r>
              <a:rPr lang="en-US" sz="2200" dirty="0">
                <a:solidFill>
                  <a:schemeClr val="dk1"/>
                </a:solidFill>
              </a:rPr>
              <a:t>Initial </a:t>
            </a:r>
            <a:r>
              <a:rPr lang="en-US" sz="2200" i="1" dirty="0">
                <a:solidFill>
                  <a:schemeClr val="dk1"/>
                </a:solidFill>
              </a:rPr>
              <a:t>in vitro</a:t>
            </a:r>
            <a:r>
              <a:rPr lang="en-US" sz="2200" dirty="0">
                <a:solidFill>
                  <a:schemeClr val="dk1"/>
                </a:solidFill>
              </a:rPr>
              <a:t> radiobiological experiments at the long focal length (LFL) beamline with an active plasma lens (APL)</a:t>
            </a:r>
          </a:p>
          <a:p>
            <a:pPr marL="457200" indent="-368300">
              <a:spcBef>
                <a:spcPts val="1000"/>
              </a:spcBef>
              <a:buClr>
                <a:schemeClr val="dk1"/>
              </a:buClr>
              <a:buSzPts val="2200"/>
              <a:buFont typeface="Arial"/>
              <a:buChar char="●"/>
            </a:pPr>
            <a:r>
              <a:rPr lang="en-US" sz="2200" dirty="0">
                <a:solidFill>
                  <a:schemeClr val="dk1"/>
                </a:solidFill>
              </a:rPr>
              <a:t>Design and implementation of permanent magnet-based beam transports for 10 &amp; 30 MeV protons</a:t>
            </a:r>
          </a:p>
          <a:p>
            <a:pPr marL="457200" lvl="0" indent="-368300" algn="l" rtl="0">
              <a:spcBef>
                <a:spcPts val="1000"/>
              </a:spcBef>
              <a:spcAft>
                <a:spcPts val="0"/>
              </a:spcAft>
              <a:buClr>
                <a:schemeClr val="dk1"/>
              </a:buClr>
              <a:buSzPts val="2200"/>
              <a:buChar char="●"/>
            </a:pPr>
            <a:r>
              <a:rPr lang="en-US" sz="2200" dirty="0">
                <a:solidFill>
                  <a:schemeClr val="dk1"/>
                </a:solidFill>
              </a:rPr>
              <a:t>Recent </a:t>
            </a:r>
            <a:r>
              <a:rPr lang="en-US" sz="2200" dirty="0" err="1">
                <a:solidFill>
                  <a:schemeClr val="dk1"/>
                </a:solidFill>
              </a:rPr>
              <a:t>LaserNetUS</a:t>
            </a:r>
            <a:r>
              <a:rPr lang="en-US" sz="2200" dirty="0">
                <a:solidFill>
                  <a:schemeClr val="dk1"/>
                </a:solidFill>
              </a:rPr>
              <a:t> radiobiological experiments:</a:t>
            </a:r>
          </a:p>
          <a:p>
            <a:pPr marL="914400" lvl="1" indent="-368300" algn="l" rtl="0">
              <a:spcBef>
                <a:spcPts val="0"/>
              </a:spcBef>
              <a:spcAft>
                <a:spcPts val="0"/>
              </a:spcAft>
              <a:buClr>
                <a:schemeClr val="dk1"/>
              </a:buClr>
              <a:buSzPts val="2200"/>
              <a:buChar char="○"/>
            </a:pPr>
            <a:r>
              <a:rPr lang="en-US" sz="2200" dirty="0">
                <a:solidFill>
                  <a:schemeClr val="dk1"/>
                </a:solidFill>
              </a:rPr>
              <a:t>irradiation of </a:t>
            </a:r>
            <a:r>
              <a:rPr lang="en-US" sz="2200" i="1" dirty="0">
                <a:solidFill>
                  <a:schemeClr val="dk1"/>
                </a:solidFill>
              </a:rPr>
              <a:t>in vivo </a:t>
            </a:r>
            <a:r>
              <a:rPr lang="en-US" sz="2200" dirty="0">
                <a:solidFill>
                  <a:schemeClr val="dk1"/>
                </a:solidFill>
              </a:rPr>
              <a:t>samples with laser-driven ions (~7 MeV) and</a:t>
            </a:r>
          </a:p>
          <a:p>
            <a:pPr marL="914400" lvl="1" indent="-368300" algn="l" rtl="0">
              <a:spcBef>
                <a:spcPts val="0"/>
              </a:spcBef>
              <a:spcAft>
                <a:spcPts val="0"/>
              </a:spcAft>
              <a:buClr>
                <a:schemeClr val="dk1"/>
              </a:buClr>
              <a:buSzPts val="2200"/>
              <a:buChar char="○"/>
            </a:pPr>
            <a:r>
              <a:rPr lang="en-US" sz="2200" dirty="0">
                <a:solidFill>
                  <a:schemeClr val="dk1"/>
                </a:solidFill>
              </a:rPr>
              <a:t>irradiation of peptides in solution with laser-driven ions (7-30 MeV)</a:t>
            </a:r>
          </a:p>
        </p:txBody>
      </p:sp>
    </p:spTree>
    <p:extLst>
      <p:ext uri="{BB962C8B-B14F-4D97-AF65-F5344CB8AC3E}">
        <p14:creationId xmlns:p14="http://schemas.microsoft.com/office/powerpoint/2010/main" val="2692143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normAutofit fontScale="90000"/>
          </a:bodyPr>
          <a:lstStyle/>
          <a:p>
            <a:r>
              <a:rPr lang="en-US" dirty="0"/>
              <a:t>Transports were modeled and optimized using COSY Infinity while performance was estimated based on high order particle tracking</a:t>
            </a:r>
          </a:p>
        </p:txBody>
      </p:sp>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6" name="Content Placeholder 1">
            <a:extLst>
              <a:ext uri="{FF2B5EF4-FFF2-40B4-BE49-F238E27FC236}">
                <a16:creationId xmlns:a16="http://schemas.microsoft.com/office/drawing/2014/main" id="{D31E1C60-249E-50DE-29D2-8C78CD9CAC7B}"/>
              </a:ext>
            </a:extLst>
          </p:cNvPr>
          <p:cNvSpPr txBox="1">
            <a:spLocks/>
          </p:cNvSpPr>
          <p:nvPr/>
        </p:nvSpPr>
        <p:spPr>
          <a:xfrm>
            <a:off x="533327" y="946697"/>
            <a:ext cx="11077575" cy="2461519"/>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Libre Franklin"/>
                <a:ea typeface="Libre Franklin"/>
                <a:cs typeface="Libre Franklin"/>
                <a:sym typeface="Libre Franklin"/>
              </a:defRPr>
            </a:lvl9pPr>
          </a:lstStyle>
          <a:p>
            <a:pPr marL="0" indent="0">
              <a:buClr>
                <a:srgbClr val="000000"/>
              </a:buClr>
              <a:buNone/>
            </a:pPr>
            <a:r>
              <a:rPr lang="en-US" sz="2600" b="1" u="sng" dirty="0">
                <a:solidFill>
                  <a:srgbClr val="000000"/>
                </a:solidFill>
              </a:rPr>
              <a:t>COSY Infinity</a:t>
            </a:r>
          </a:p>
          <a:p>
            <a:pPr marL="457200" marR="0" lvl="0" indent="-381000" algn="l" defTabSz="914400" rtl="0" eaLnBrk="1" fontAlgn="auto" latinLnBrk="0" hangingPunct="1">
              <a:lnSpc>
                <a:spcPct val="100000"/>
              </a:lnSpc>
              <a:spcBef>
                <a:spcPts val="48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Software package for the simulation of particle optical systems</a:t>
            </a:r>
          </a:p>
          <a:p>
            <a:pPr marL="457200" marR="0" lvl="0" indent="-381000" algn="l" defTabSz="914400" rtl="0" eaLnBrk="1" fontAlgn="auto" latinLnBrk="0" hangingPunct="1">
              <a:lnSpc>
                <a:spcPct val="100000"/>
              </a:lnSpc>
              <a:spcBef>
                <a:spcPts val="48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Uses differential algebra (DA) techniques to compute Taylor transfer maps to high order </a:t>
            </a:r>
          </a:p>
          <a:p>
            <a:pPr marL="457200" marR="0" lvl="0" indent="-381000" algn="l" defTabSz="914400" rtl="0" eaLnBrk="1" fontAlgn="auto" latinLnBrk="0" hangingPunct="1">
              <a:lnSpc>
                <a:spcPct val="100000"/>
              </a:lnSpc>
              <a:spcBef>
                <a:spcPts val="48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3</a:t>
            </a:r>
            <a:r>
              <a:rPr kumimoji="0" lang="en-US" sz="1800" b="0" i="0" u="none" strike="noStrike" kern="0" cap="none" spc="0" normalizeH="0" baseline="30000" noProof="0" dirty="0">
                <a:ln>
                  <a:noFill/>
                </a:ln>
                <a:solidFill>
                  <a:srgbClr val="000000"/>
                </a:solidFill>
                <a:effectLst/>
                <a:uLnTx/>
                <a:uFillTx/>
                <a:latin typeface="Arial"/>
                <a:cs typeface="Arial"/>
                <a:sym typeface="Arial"/>
              </a:rPr>
              <a:t>rd</a:t>
            </a:r>
            <a:r>
              <a:rPr kumimoji="0" lang="en-US" sz="1800" b="0" i="0" u="none" strike="noStrike" kern="0" cap="none" spc="0" normalizeH="0" baseline="0" noProof="0" dirty="0">
                <a:ln>
                  <a:noFill/>
                </a:ln>
                <a:solidFill>
                  <a:srgbClr val="000000"/>
                </a:solidFill>
                <a:effectLst/>
                <a:uLnTx/>
                <a:uFillTx/>
                <a:latin typeface="Arial"/>
                <a:cs typeface="Arial"/>
                <a:sym typeface="Arial"/>
              </a:rPr>
              <a:t> order maps and above are necessary due to the large energy spread of the beam</a:t>
            </a:r>
          </a:p>
          <a:p>
            <a:pPr marL="0" marR="0" lvl="0" indent="0" algn="l" defTabSz="914400" rtl="0" eaLnBrk="1" fontAlgn="auto" latinLnBrk="0" hangingPunct="1">
              <a:lnSpc>
                <a:spcPct val="100000"/>
              </a:lnSpc>
              <a:spcBef>
                <a:spcPts val="480"/>
              </a:spcBef>
              <a:spcAft>
                <a:spcPts val="0"/>
              </a:spcAft>
              <a:buClr>
                <a:srgbClr val="000000"/>
              </a:buClr>
              <a:buSzPts val="2400"/>
              <a:buFont typeface="Arial"/>
              <a:buNone/>
              <a:tabLst/>
              <a:defRPr/>
            </a:pPr>
            <a:r>
              <a:rPr kumimoji="0" lang="en-US" sz="2400" b="1" i="0" u="sng" strike="noStrike" kern="0" cap="none" spc="0" normalizeH="0" baseline="0" noProof="0" dirty="0">
                <a:ln>
                  <a:noFill/>
                </a:ln>
                <a:solidFill>
                  <a:srgbClr val="000000"/>
                </a:solidFill>
                <a:effectLst/>
                <a:uLnTx/>
                <a:uFillTx/>
                <a:latin typeface="Arial"/>
                <a:cs typeface="Arial"/>
                <a:sym typeface="Arial"/>
              </a:rPr>
              <a:t>Monte Carlo Particle Tracking</a:t>
            </a:r>
            <a:endParaRPr lang="en-US" dirty="0">
              <a:solidFill>
                <a:srgbClr val="000000"/>
              </a:solidFill>
            </a:endParaRPr>
          </a:p>
          <a:p>
            <a:pPr>
              <a:buClr>
                <a:srgbClr val="000000"/>
              </a:buClr>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Performed in MATLAB by passing a large </a:t>
            </a:r>
            <a:r>
              <a:rPr lang="en-US" sz="1800" dirty="0">
                <a:solidFill>
                  <a:srgbClr val="000000"/>
                </a:solidFill>
              </a:rPr>
              <a:t>number of particles (&gt;10</a:t>
            </a:r>
            <a:r>
              <a:rPr lang="en-US" sz="1800" baseline="30000" dirty="0">
                <a:solidFill>
                  <a:srgbClr val="000000"/>
                </a:solidFill>
              </a:rPr>
              <a:t>7</a:t>
            </a:r>
            <a:r>
              <a:rPr lang="en-US" sz="1800" dirty="0">
                <a:solidFill>
                  <a:srgbClr val="000000"/>
                </a:solidFill>
              </a:rPr>
              <a:t>) through the COSY-generated map</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48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Models the </a:t>
            </a:r>
            <a:r>
              <a:rPr lang="en-US" sz="1800" dirty="0">
                <a:solidFill>
                  <a:srgbClr val="000000"/>
                </a:solidFill>
              </a:rPr>
              <a:t>effect of the beam passing through matter (Kapton window, air, RCF, etc.) and estimates the dose deposited in the sample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480"/>
              </a:spcBef>
              <a:spcAft>
                <a:spcPts val="0"/>
              </a:spcAft>
              <a:buClr>
                <a:srgbClr val="000000"/>
              </a:buClr>
              <a:buSzPts val="2400"/>
              <a:buFont typeface="Arial"/>
              <a:buChar char="•"/>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9" name="Group 8">
            <a:extLst>
              <a:ext uri="{FF2B5EF4-FFF2-40B4-BE49-F238E27FC236}">
                <a16:creationId xmlns:a16="http://schemas.microsoft.com/office/drawing/2014/main" id="{9183EB77-61B5-09A2-21EF-954C3E3A373F}"/>
              </a:ext>
            </a:extLst>
          </p:cNvPr>
          <p:cNvGrpSpPr/>
          <p:nvPr/>
        </p:nvGrpSpPr>
        <p:grpSpPr>
          <a:xfrm>
            <a:off x="577923" y="3408216"/>
            <a:ext cx="10984373" cy="2903491"/>
            <a:chOff x="533327" y="3408214"/>
            <a:chExt cx="10984373" cy="2903491"/>
          </a:xfrm>
        </p:grpSpPr>
        <p:pic>
          <p:nvPicPr>
            <p:cNvPr id="8" name="Picture 7" descr="A group of images of different colors&#10;&#10;Description automatically generated">
              <a:extLst>
                <a:ext uri="{FF2B5EF4-FFF2-40B4-BE49-F238E27FC236}">
                  <a16:creationId xmlns:a16="http://schemas.microsoft.com/office/drawing/2014/main" id="{D84E8B45-1739-0AD7-A56F-CB9D283BF5E8}"/>
                </a:ext>
              </a:extLst>
            </p:cNvPr>
            <p:cNvPicPr>
              <a:picLocks noChangeAspect="1"/>
            </p:cNvPicPr>
            <p:nvPr/>
          </p:nvPicPr>
          <p:blipFill rotWithShape="1">
            <a:blip r:embed="rId2"/>
            <a:srcRect l="42440" r="41809" b="49087"/>
            <a:stretch/>
          </p:blipFill>
          <p:spPr>
            <a:xfrm>
              <a:off x="2350552" y="3410712"/>
              <a:ext cx="3055716" cy="2897297"/>
            </a:xfrm>
            <a:prstGeom prst="rect">
              <a:avLst/>
            </a:prstGeom>
          </p:spPr>
        </p:pic>
        <p:pic>
          <p:nvPicPr>
            <p:cNvPr id="4" name="Picture 3" descr="A group of images of different colors&#10;&#10;Description automatically generated">
              <a:extLst>
                <a:ext uri="{FF2B5EF4-FFF2-40B4-BE49-F238E27FC236}">
                  <a16:creationId xmlns:a16="http://schemas.microsoft.com/office/drawing/2014/main" id="{B2A0FAE2-BBA8-8035-A56E-7A1CE2D27B53}"/>
                </a:ext>
              </a:extLst>
            </p:cNvPr>
            <p:cNvPicPr>
              <a:picLocks noChangeAspect="1"/>
            </p:cNvPicPr>
            <p:nvPr/>
          </p:nvPicPr>
          <p:blipFill rotWithShape="1">
            <a:blip r:embed="rId2"/>
            <a:srcRect l="10827" t="49087" r="73422"/>
            <a:stretch/>
          </p:blipFill>
          <p:spPr>
            <a:xfrm>
              <a:off x="5406268" y="3408214"/>
              <a:ext cx="3055716" cy="2897297"/>
            </a:xfrm>
            <a:prstGeom prst="rect">
              <a:avLst/>
            </a:prstGeom>
          </p:spPr>
        </p:pic>
        <p:pic>
          <p:nvPicPr>
            <p:cNvPr id="5" name="Picture 4" descr="A group of images of different colors&#10;&#10;Description automatically generated">
              <a:extLst>
                <a:ext uri="{FF2B5EF4-FFF2-40B4-BE49-F238E27FC236}">
                  <a16:creationId xmlns:a16="http://schemas.microsoft.com/office/drawing/2014/main" id="{73B7DB62-77F5-D28B-15B2-1AFC054CD6A7}"/>
                </a:ext>
              </a:extLst>
            </p:cNvPr>
            <p:cNvPicPr>
              <a:picLocks noChangeAspect="1"/>
            </p:cNvPicPr>
            <p:nvPr/>
          </p:nvPicPr>
          <p:blipFill rotWithShape="1">
            <a:blip r:embed="rId2"/>
            <a:srcRect l="29235" r="61410" b="49087"/>
            <a:stretch/>
          </p:blipFill>
          <p:spPr>
            <a:xfrm>
              <a:off x="533327" y="3410712"/>
              <a:ext cx="1817225" cy="2900993"/>
            </a:xfrm>
            <a:prstGeom prst="rect">
              <a:avLst/>
            </a:prstGeom>
          </p:spPr>
        </p:pic>
        <p:pic>
          <p:nvPicPr>
            <p:cNvPr id="7" name="Picture 6" descr="A group of images of different colors&#10;&#10;Description automatically generated">
              <a:extLst>
                <a:ext uri="{FF2B5EF4-FFF2-40B4-BE49-F238E27FC236}">
                  <a16:creationId xmlns:a16="http://schemas.microsoft.com/office/drawing/2014/main" id="{36A25D5D-8566-3DF8-87B7-9CA2B5F0F724}"/>
                </a:ext>
              </a:extLst>
            </p:cNvPr>
            <p:cNvPicPr>
              <a:picLocks noChangeAspect="1"/>
            </p:cNvPicPr>
            <p:nvPr/>
          </p:nvPicPr>
          <p:blipFill rotWithShape="1">
            <a:blip r:embed="rId2"/>
            <a:srcRect l="74465" t="49087" r="9784"/>
            <a:stretch/>
          </p:blipFill>
          <p:spPr>
            <a:xfrm>
              <a:off x="8461984" y="3408214"/>
              <a:ext cx="3055716" cy="2897297"/>
            </a:xfrm>
            <a:prstGeom prst="rect">
              <a:avLst/>
            </a:prstGeom>
          </p:spPr>
        </p:pic>
      </p:grpSp>
    </p:spTree>
    <p:extLst>
      <p:ext uri="{BB962C8B-B14F-4D97-AF65-F5344CB8AC3E}">
        <p14:creationId xmlns:p14="http://schemas.microsoft.com/office/powerpoint/2010/main" val="4059298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grpSp>
        <p:nvGrpSpPr>
          <p:cNvPr id="8" name="Group 7">
            <a:extLst>
              <a:ext uri="{FF2B5EF4-FFF2-40B4-BE49-F238E27FC236}">
                <a16:creationId xmlns:a16="http://schemas.microsoft.com/office/drawing/2014/main" id="{7BC3F2BC-BF04-B679-FDEA-5013E5922F66}"/>
              </a:ext>
            </a:extLst>
          </p:cNvPr>
          <p:cNvGrpSpPr/>
          <p:nvPr/>
        </p:nvGrpSpPr>
        <p:grpSpPr>
          <a:xfrm>
            <a:off x="885804" y="950976"/>
            <a:ext cx="10417215" cy="3742734"/>
            <a:chOff x="1319514" y="995423"/>
            <a:chExt cx="10417215" cy="3742734"/>
          </a:xfrm>
        </p:grpSpPr>
        <p:pic>
          <p:nvPicPr>
            <p:cNvPr id="6" name="Picture 5" descr="Diagram of a diagram of a machine&#10;&#10;Description automatically generated">
              <a:extLst>
                <a:ext uri="{FF2B5EF4-FFF2-40B4-BE49-F238E27FC236}">
                  <a16:creationId xmlns:a16="http://schemas.microsoft.com/office/drawing/2014/main" id="{2F16CD08-8DD6-C1BB-0F7C-B17263FBA64A}"/>
                </a:ext>
              </a:extLst>
            </p:cNvPr>
            <p:cNvPicPr>
              <a:picLocks noChangeAspect="1"/>
            </p:cNvPicPr>
            <p:nvPr/>
          </p:nvPicPr>
          <p:blipFill>
            <a:blip r:embed="rId3"/>
            <a:stretch>
              <a:fillRect/>
            </a:stretch>
          </p:blipFill>
          <p:spPr>
            <a:xfrm>
              <a:off x="1319514" y="995423"/>
              <a:ext cx="10417215" cy="3478475"/>
            </a:xfrm>
            <a:prstGeom prst="rect">
              <a:avLst/>
            </a:prstGeom>
          </p:spPr>
        </p:pic>
        <p:sp>
          <p:nvSpPr>
            <p:cNvPr id="7" name="Rectangle 6">
              <a:extLst>
                <a:ext uri="{FF2B5EF4-FFF2-40B4-BE49-F238E27FC236}">
                  <a16:creationId xmlns:a16="http://schemas.microsoft.com/office/drawing/2014/main" id="{2D6B6996-9DDC-A688-30AD-71EDFCA965AD}"/>
                </a:ext>
              </a:extLst>
            </p:cNvPr>
            <p:cNvSpPr/>
            <p:nvPr/>
          </p:nvSpPr>
          <p:spPr>
            <a:xfrm flipV="1">
              <a:off x="4162934" y="4371685"/>
              <a:ext cx="1492728" cy="366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oogle Shape;183;g2b30124db7d_2_50">
            <a:extLst>
              <a:ext uri="{FF2B5EF4-FFF2-40B4-BE49-F238E27FC236}">
                <a16:creationId xmlns:a16="http://schemas.microsoft.com/office/drawing/2014/main" id="{A514D9AC-B508-948B-FE73-6F66B7A5ED2E}"/>
              </a:ext>
            </a:extLst>
          </p:cNvPr>
          <p:cNvSpPr txBox="1"/>
          <p:nvPr/>
        </p:nvSpPr>
        <p:spPr>
          <a:xfrm>
            <a:off x="168675" y="4440960"/>
            <a:ext cx="11801652" cy="2417040"/>
          </a:xfrm>
          <a:prstGeom prst="rect">
            <a:avLst/>
          </a:prstGeom>
          <a:noFill/>
          <a:ln>
            <a:noFill/>
          </a:ln>
        </p:spPr>
        <p:txBody>
          <a:bodyPr spcFirstLastPara="1" wrap="square" lIns="91425" tIns="91425" rIns="91425" bIns="91425" anchor="t" anchorCtr="0">
            <a:noAutofit/>
          </a:bodyPr>
          <a:lstStyle/>
          <a:p>
            <a:pPr marL="454660" indent="-731520">
              <a:spcBef>
                <a:spcPts val="1000"/>
              </a:spcBef>
              <a:buClr>
                <a:schemeClr val="dk1"/>
              </a:buClr>
              <a:buSzPts val="2200"/>
            </a:pPr>
            <a:r>
              <a:rPr lang="en-US" sz="2000" dirty="0">
                <a:solidFill>
                  <a:schemeClr val="dk1"/>
                </a:solidFill>
              </a:rPr>
              <a:t>Two configurations were implemented, designed to </a:t>
            </a:r>
            <a:r>
              <a:rPr lang="en-US" sz="2000" b="1" dirty="0">
                <a:solidFill>
                  <a:schemeClr val="dk1"/>
                </a:solidFill>
              </a:rPr>
              <a:t>collimate protons </a:t>
            </a:r>
            <a:r>
              <a:rPr lang="en-US" sz="2000" dirty="0">
                <a:solidFill>
                  <a:schemeClr val="dk1"/>
                </a:solidFill>
              </a:rPr>
              <a:t>with</a:t>
            </a:r>
            <a:r>
              <a:rPr lang="en-US" sz="2000" b="1" dirty="0">
                <a:solidFill>
                  <a:schemeClr val="dk1"/>
                </a:solidFill>
              </a:rPr>
              <a:t> energies of 10 MeV and 30 MeV</a:t>
            </a:r>
            <a:r>
              <a:rPr lang="en-US" sz="2000" dirty="0">
                <a:solidFill>
                  <a:schemeClr val="dk1"/>
                </a:solidFill>
              </a:rPr>
              <a:t>. The PMQs are mounted on motorized stages to easily switch between configurations.</a:t>
            </a:r>
          </a:p>
          <a:p>
            <a:pPr marL="454660" lvl="0" indent="-731520" algn="l" rtl="0">
              <a:spcBef>
                <a:spcPts val="1000"/>
              </a:spcBef>
              <a:spcAft>
                <a:spcPts val="0"/>
              </a:spcAft>
              <a:buClr>
                <a:schemeClr val="dk1"/>
              </a:buClr>
              <a:buSzPts val="2200"/>
            </a:pPr>
            <a:r>
              <a:rPr lang="en-US" sz="2000" dirty="0">
                <a:solidFill>
                  <a:schemeClr val="dk1"/>
                </a:solidFill>
              </a:rPr>
              <a:t>After collimation, the beam is deflected with the dipole to separate the co-propagating neutrals and electrons and for spectrum manipulation.</a:t>
            </a:r>
          </a:p>
          <a:p>
            <a:pPr marL="454660" lvl="0" indent="-731520" algn="l" rtl="0">
              <a:spcBef>
                <a:spcPts val="1000"/>
              </a:spcBef>
              <a:spcAft>
                <a:spcPts val="0"/>
              </a:spcAft>
              <a:buClr>
                <a:schemeClr val="dk1"/>
              </a:buClr>
              <a:buSzPts val="2200"/>
            </a:pPr>
            <a:r>
              <a:rPr lang="en-US" sz="2000" dirty="0">
                <a:solidFill>
                  <a:schemeClr val="dk1"/>
                </a:solidFill>
              </a:rPr>
              <a:t>On-shot dosimetry was performed with radio chromic films (RCFs) and an online integrating current transformer (ICT).</a:t>
            </a:r>
          </a:p>
        </p:txBody>
      </p:sp>
      <p:pic>
        <p:nvPicPr>
          <p:cNvPr id="10" name="Google Shape;750;p12" descr="Logo Resources | LaserNetUS">
            <a:extLst>
              <a:ext uri="{FF2B5EF4-FFF2-40B4-BE49-F238E27FC236}">
                <a16:creationId xmlns:a16="http://schemas.microsoft.com/office/drawing/2014/main" id="{9C49BFA4-E978-9B14-363D-36F7F2039492}"/>
              </a:ext>
            </a:extLst>
          </p:cNvPr>
          <p:cNvPicPr preferRelativeResize="0">
            <a:picLocks noChangeAspect="1"/>
          </p:cNvPicPr>
          <p:nvPr/>
        </p:nvPicPr>
        <p:blipFill rotWithShape="1">
          <a:blip r:embed="rId4">
            <a:alphaModFix/>
          </a:blip>
          <a:srcRect/>
          <a:stretch/>
        </p:blipFill>
        <p:spPr>
          <a:xfrm>
            <a:off x="10761790" y="1155553"/>
            <a:ext cx="1266236" cy="1289217"/>
          </a:xfrm>
          <a:prstGeom prst="rect">
            <a:avLst/>
          </a:prstGeom>
          <a:noFill/>
          <a:ln>
            <a:noFill/>
          </a:ln>
        </p:spPr>
      </p:pic>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normAutofit fontScale="90000"/>
          </a:bodyPr>
          <a:lstStyle/>
          <a:p>
            <a:r>
              <a:rPr lang="en-US" dirty="0"/>
              <a:t>Permanent magnet-based beam transports for 10 &amp; 30 MeV protons were installed in the BELLA iP2 beamline and used for </a:t>
            </a:r>
            <a:r>
              <a:rPr lang="en-US" dirty="0" err="1"/>
              <a:t>RadBio</a:t>
            </a:r>
            <a:r>
              <a:rPr lang="en-US" dirty="0"/>
              <a:t> experiments</a:t>
            </a:r>
          </a:p>
        </p:txBody>
      </p:sp>
    </p:spTree>
    <p:extLst>
      <p:ext uri="{BB962C8B-B14F-4D97-AF65-F5344CB8AC3E}">
        <p14:creationId xmlns:p14="http://schemas.microsoft.com/office/powerpoint/2010/main" val="423346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g2b30124db7d_2_50">
            <a:extLst>
              <a:ext uri="{FF2B5EF4-FFF2-40B4-BE49-F238E27FC236}">
                <a16:creationId xmlns:a16="http://schemas.microsoft.com/office/drawing/2014/main" id="{7F41DFEC-A927-8F7C-971C-1F82D8267170}"/>
              </a:ext>
            </a:extLst>
          </p:cNvPr>
          <p:cNvSpPr txBox="1"/>
          <p:nvPr/>
        </p:nvSpPr>
        <p:spPr>
          <a:xfrm>
            <a:off x="168675" y="4440960"/>
            <a:ext cx="11801652" cy="2417040"/>
          </a:xfrm>
          <a:prstGeom prst="rect">
            <a:avLst/>
          </a:prstGeom>
          <a:noFill/>
          <a:ln>
            <a:noFill/>
          </a:ln>
        </p:spPr>
        <p:txBody>
          <a:bodyPr spcFirstLastPara="1" wrap="square" lIns="91425" tIns="91425" rIns="91425" bIns="91425" anchor="t" anchorCtr="0">
            <a:noAutofit/>
          </a:bodyPr>
          <a:lstStyle/>
          <a:p>
            <a:pPr marL="454660" indent="-731520">
              <a:spcBef>
                <a:spcPts val="1000"/>
              </a:spcBef>
              <a:buClr>
                <a:schemeClr val="dk1"/>
              </a:buClr>
              <a:buSzPts val="2200"/>
            </a:pPr>
            <a:r>
              <a:rPr lang="en-US" sz="2000" dirty="0">
                <a:solidFill>
                  <a:schemeClr val="dk1"/>
                </a:solidFill>
              </a:rPr>
              <a:t>Two configurations were implemented, designed to </a:t>
            </a:r>
            <a:r>
              <a:rPr lang="en-US" sz="2000" b="1" dirty="0">
                <a:solidFill>
                  <a:schemeClr val="dk1"/>
                </a:solidFill>
              </a:rPr>
              <a:t>collimate protons </a:t>
            </a:r>
            <a:r>
              <a:rPr lang="en-US" sz="2000" dirty="0">
                <a:solidFill>
                  <a:schemeClr val="dk1"/>
                </a:solidFill>
              </a:rPr>
              <a:t>with</a:t>
            </a:r>
            <a:r>
              <a:rPr lang="en-US" sz="2000" b="1" dirty="0">
                <a:solidFill>
                  <a:schemeClr val="dk1"/>
                </a:solidFill>
              </a:rPr>
              <a:t> energies of 10 MeV and 30 MeV</a:t>
            </a:r>
            <a:r>
              <a:rPr lang="en-US" sz="2000" dirty="0">
                <a:solidFill>
                  <a:schemeClr val="dk1"/>
                </a:solidFill>
              </a:rPr>
              <a:t>. The PMQs are mounted on motorized stages to easily switch between configurations.</a:t>
            </a:r>
          </a:p>
          <a:p>
            <a:pPr marL="454660" lvl="0" indent="-731520" algn="l" rtl="0">
              <a:spcBef>
                <a:spcPts val="1000"/>
              </a:spcBef>
              <a:spcAft>
                <a:spcPts val="0"/>
              </a:spcAft>
              <a:buClr>
                <a:schemeClr val="dk1"/>
              </a:buClr>
              <a:buSzPts val="2200"/>
            </a:pPr>
            <a:r>
              <a:rPr lang="en-US" sz="2000" dirty="0">
                <a:solidFill>
                  <a:schemeClr val="dk1"/>
                </a:solidFill>
              </a:rPr>
              <a:t>After collimation, the beam is deflected separation from co-propagating neutrals and electrons and for spectrum manipulation.</a:t>
            </a:r>
          </a:p>
          <a:p>
            <a:pPr marL="454660" lvl="0" indent="-731520" algn="l" rtl="0">
              <a:spcBef>
                <a:spcPts val="1000"/>
              </a:spcBef>
              <a:spcAft>
                <a:spcPts val="0"/>
              </a:spcAft>
              <a:buClr>
                <a:schemeClr val="dk1"/>
              </a:buClr>
              <a:buSzPts val="2200"/>
            </a:pPr>
            <a:r>
              <a:rPr lang="en-US" sz="2000" dirty="0">
                <a:solidFill>
                  <a:schemeClr val="dk1"/>
                </a:solidFill>
              </a:rPr>
              <a:t>On-shot dosimetry was performed with radio chromic films (RCFs) and an online integrating current transformer (ICT).</a:t>
            </a:r>
          </a:p>
        </p:txBody>
      </p:sp>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grpSp>
        <p:nvGrpSpPr>
          <p:cNvPr id="8" name="Group 7">
            <a:extLst>
              <a:ext uri="{FF2B5EF4-FFF2-40B4-BE49-F238E27FC236}">
                <a16:creationId xmlns:a16="http://schemas.microsoft.com/office/drawing/2014/main" id="{7BC3F2BC-BF04-B679-FDEA-5013E5922F66}"/>
              </a:ext>
            </a:extLst>
          </p:cNvPr>
          <p:cNvGrpSpPr/>
          <p:nvPr/>
        </p:nvGrpSpPr>
        <p:grpSpPr>
          <a:xfrm>
            <a:off x="885804" y="950976"/>
            <a:ext cx="10417215" cy="3742734"/>
            <a:chOff x="1319514" y="995423"/>
            <a:chExt cx="10417215" cy="3742734"/>
          </a:xfrm>
        </p:grpSpPr>
        <p:pic>
          <p:nvPicPr>
            <p:cNvPr id="6" name="Picture 5" descr="Diagram of a diagram of a machine&#10;&#10;Description automatically generated">
              <a:extLst>
                <a:ext uri="{FF2B5EF4-FFF2-40B4-BE49-F238E27FC236}">
                  <a16:creationId xmlns:a16="http://schemas.microsoft.com/office/drawing/2014/main" id="{2F16CD08-8DD6-C1BB-0F7C-B17263FBA64A}"/>
                </a:ext>
              </a:extLst>
            </p:cNvPr>
            <p:cNvPicPr>
              <a:picLocks noChangeAspect="1"/>
            </p:cNvPicPr>
            <p:nvPr/>
          </p:nvPicPr>
          <p:blipFill>
            <a:blip r:embed="rId3"/>
            <a:stretch>
              <a:fillRect/>
            </a:stretch>
          </p:blipFill>
          <p:spPr>
            <a:xfrm>
              <a:off x="1319514" y="995423"/>
              <a:ext cx="10417215" cy="3478475"/>
            </a:xfrm>
            <a:prstGeom prst="rect">
              <a:avLst/>
            </a:prstGeom>
          </p:spPr>
        </p:pic>
        <p:sp>
          <p:nvSpPr>
            <p:cNvPr id="7" name="Rectangle 6">
              <a:extLst>
                <a:ext uri="{FF2B5EF4-FFF2-40B4-BE49-F238E27FC236}">
                  <a16:creationId xmlns:a16="http://schemas.microsoft.com/office/drawing/2014/main" id="{2D6B6996-9DDC-A688-30AD-71EDFCA965AD}"/>
                </a:ext>
              </a:extLst>
            </p:cNvPr>
            <p:cNvSpPr/>
            <p:nvPr/>
          </p:nvSpPr>
          <p:spPr>
            <a:xfrm flipV="1">
              <a:off x="4162934" y="4371685"/>
              <a:ext cx="1492728" cy="366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Google Shape;750;p12" descr="Logo Resources | LaserNetUS">
            <a:extLst>
              <a:ext uri="{FF2B5EF4-FFF2-40B4-BE49-F238E27FC236}">
                <a16:creationId xmlns:a16="http://schemas.microsoft.com/office/drawing/2014/main" id="{9C49BFA4-E978-9B14-363D-36F7F2039492}"/>
              </a:ext>
            </a:extLst>
          </p:cNvPr>
          <p:cNvPicPr preferRelativeResize="0">
            <a:picLocks noChangeAspect="1"/>
          </p:cNvPicPr>
          <p:nvPr/>
        </p:nvPicPr>
        <p:blipFill rotWithShape="1">
          <a:blip r:embed="rId4">
            <a:alphaModFix/>
          </a:blip>
          <a:srcRect/>
          <a:stretch/>
        </p:blipFill>
        <p:spPr>
          <a:xfrm>
            <a:off x="10761790" y="1155553"/>
            <a:ext cx="1266236" cy="1289217"/>
          </a:xfrm>
          <a:prstGeom prst="rect">
            <a:avLst/>
          </a:prstGeom>
          <a:noFill/>
          <a:ln>
            <a:noFill/>
          </a:ln>
        </p:spPr>
      </p:pic>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normAutofit fontScale="90000"/>
          </a:bodyPr>
          <a:lstStyle/>
          <a:p>
            <a:r>
              <a:rPr lang="en-US" dirty="0"/>
              <a:t>Permanent magnet-based beam transports for 10 &amp; 30 MeV protons were installed in the BELLA iP2 beamline and used for </a:t>
            </a:r>
            <a:r>
              <a:rPr lang="en-US" dirty="0" err="1"/>
              <a:t>RadBio</a:t>
            </a:r>
            <a:r>
              <a:rPr lang="en-US" dirty="0"/>
              <a:t> experiments</a:t>
            </a:r>
          </a:p>
        </p:txBody>
      </p:sp>
      <p:pic>
        <p:nvPicPr>
          <p:cNvPr id="4098" name="Picture 2">
            <a:extLst>
              <a:ext uri="{FF2B5EF4-FFF2-40B4-BE49-F238E27FC236}">
                <a16:creationId xmlns:a16="http://schemas.microsoft.com/office/drawing/2014/main" id="{4C90DDDD-BFA3-99D1-1ED4-5AC18CE66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230549" y="1069552"/>
            <a:ext cx="2441156" cy="16274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21059999"/>
            </a:camera>
            <a:lightRig rig="twoPt" dir="t">
              <a:rot lat="0" lon="0" rev="7200000"/>
            </a:lightRig>
          </a:scene3d>
          <a:sp3d contourW="12700">
            <a:bevelT w="25400" h="19050"/>
            <a:contourClr>
              <a:srgbClr val="969696"/>
            </a:contourClr>
          </a:sp3d>
        </p:spPr>
      </p:pic>
      <p:pic>
        <p:nvPicPr>
          <p:cNvPr id="4100" name="Picture 4">
            <a:extLst>
              <a:ext uri="{FF2B5EF4-FFF2-40B4-BE49-F238E27FC236}">
                <a16:creationId xmlns:a16="http://schemas.microsoft.com/office/drawing/2014/main" id="{346F648A-23BF-389C-6440-AA0F29EDB7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745"/>
          <a:stretch/>
        </p:blipFill>
        <p:spPr bwMode="auto">
          <a:xfrm>
            <a:off x="348088" y="3132809"/>
            <a:ext cx="4127500" cy="3478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21359999"/>
            </a:camera>
            <a:lightRig rig="twoPt" dir="t">
              <a:rot lat="0" lon="0" rev="7200000"/>
            </a:lightRig>
          </a:scene3d>
          <a:sp3d contourW="12700">
            <a:bevelT w="25400" h="19050"/>
            <a:contourClr>
              <a:srgbClr val="969696"/>
            </a:contourClr>
          </a:sp3d>
        </p:spPr>
      </p:pic>
      <p:pic>
        <p:nvPicPr>
          <p:cNvPr id="4102" name="Picture 6">
            <a:extLst>
              <a:ext uri="{FF2B5EF4-FFF2-40B4-BE49-F238E27FC236}">
                <a16:creationId xmlns:a16="http://schemas.microsoft.com/office/drawing/2014/main" id="{B7EEB3AB-B20E-B1DD-70B2-4B75374186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95" t="-327" r="33937" b="47168"/>
          <a:stretch/>
        </p:blipFill>
        <p:spPr bwMode="auto">
          <a:xfrm>
            <a:off x="5634020" y="3626009"/>
            <a:ext cx="3985735" cy="29720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1496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7"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animEffect transition="in" filter="fade">
                                      <p:cBhvr>
                                        <p:cTn id="9" dur="500"/>
                                        <p:tgtEl>
                                          <p:spTgt spid="4100"/>
                                        </p:tgtEl>
                                      </p:cBhvr>
                                    </p:animEffect>
                                    <p:anim calcmode="lin" valueType="num">
                                      <p:cBhvr>
                                        <p:cTn id="10" dur="500" fill="hold"/>
                                        <p:tgtEl>
                                          <p:spTgt spid="4100"/>
                                        </p:tgtEl>
                                        <p:attrNameLst>
                                          <p:attrName>ppt_x</p:attrName>
                                        </p:attrNameLst>
                                      </p:cBhvr>
                                      <p:tavLst>
                                        <p:tav tm="0">
                                          <p:val>
                                            <p:strVal val="#ppt_x"/>
                                          </p:val>
                                        </p:tav>
                                        <p:tav tm="100000">
                                          <p:val>
                                            <p:strVal val="#ppt_x"/>
                                          </p:val>
                                        </p:tav>
                                      </p:tavLst>
                                    </p:anim>
                                    <p:anim calcmode="lin" valueType="num">
                                      <p:cBhvr>
                                        <p:cTn id="11" dur="5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fade">
                                      <p:cBhvr>
                                        <p:cTn id="16" dur="500"/>
                                        <p:tgtEl>
                                          <p:spTgt spid="4102"/>
                                        </p:tgtEl>
                                      </p:cBhvr>
                                    </p:animEffect>
                                    <p:anim calcmode="lin" valueType="num">
                                      <p:cBhvr>
                                        <p:cTn id="17" dur="500" fill="hold"/>
                                        <p:tgtEl>
                                          <p:spTgt spid="4102"/>
                                        </p:tgtEl>
                                        <p:attrNameLst>
                                          <p:attrName>ppt_x</p:attrName>
                                        </p:attrNameLst>
                                      </p:cBhvr>
                                      <p:tavLst>
                                        <p:tav tm="0">
                                          <p:val>
                                            <p:strVal val="#ppt_x"/>
                                          </p:val>
                                        </p:tav>
                                        <p:tav tm="100000">
                                          <p:val>
                                            <p:strVal val="#ppt_x"/>
                                          </p:val>
                                        </p:tav>
                                      </p:tavLst>
                                    </p:anim>
                                    <p:anim calcmode="lin" valueType="num">
                                      <p:cBhvr>
                                        <p:cTn id="18" dur="5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500"/>
                                        <p:tgtEl>
                                          <p:spTgt spid="4098"/>
                                        </p:tgtEl>
                                      </p:cBhvr>
                                    </p:animEffect>
                                    <p:anim calcmode="lin" valueType="num">
                                      <p:cBhvr>
                                        <p:cTn id="24" dur="500" fill="hold"/>
                                        <p:tgtEl>
                                          <p:spTgt spid="4098"/>
                                        </p:tgtEl>
                                        <p:attrNameLst>
                                          <p:attrName>ppt_x</p:attrName>
                                        </p:attrNameLst>
                                      </p:cBhvr>
                                      <p:tavLst>
                                        <p:tav tm="0">
                                          <p:val>
                                            <p:strVal val="#ppt_x"/>
                                          </p:val>
                                        </p:tav>
                                        <p:tav tm="100000">
                                          <p:val>
                                            <p:strVal val="#ppt_x"/>
                                          </p:val>
                                        </p:tav>
                                      </p:tavLst>
                                    </p:anim>
                                    <p:anim calcmode="lin" valueType="num">
                                      <p:cBhvr>
                                        <p:cTn id="25" dur="5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graph&#10;&#10;Description automatically generated">
            <a:extLst>
              <a:ext uri="{FF2B5EF4-FFF2-40B4-BE49-F238E27FC236}">
                <a16:creationId xmlns:a16="http://schemas.microsoft.com/office/drawing/2014/main" id="{F2CF0824-7EB5-C8D2-394F-3B55F6AD1999}"/>
              </a:ext>
            </a:extLst>
          </p:cNvPr>
          <p:cNvPicPr>
            <a:picLocks noChangeAspect="1"/>
          </p:cNvPicPr>
          <p:nvPr/>
        </p:nvPicPr>
        <p:blipFill rotWithShape="1">
          <a:blip r:embed="rId3"/>
          <a:srcRect r="17512"/>
          <a:stretch/>
        </p:blipFill>
        <p:spPr>
          <a:xfrm>
            <a:off x="2875516" y="1075599"/>
            <a:ext cx="2215016" cy="3308518"/>
          </a:xfrm>
          <a:prstGeom prst="rect">
            <a:avLst/>
          </a:prstGeom>
        </p:spPr>
      </p:pic>
      <p:graphicFrame>
        <p:nvGraphicFramePr>
          <p:cNvPr id="5" name="Chart 4">
            <a:extLst>
              <a:ext uri="{FF2B5EF4-FFF2-40B4-BE49-F238E27FC236}">
                <a16:creationId xmlns:a16="http://schemas.microsoft.com/office/drawing/2014/main" id="{0D578349-2E92-C679-2FDD-D3E8C3946C19}"/>
              </a:ext>
            </a:extLst>
          </p:cNvPr>
          <p:cNvGraphicFramePr>
            <a:graphicFrameLocks/>
          </p:cNvGraphicFramePr>
          <p:nvPr>
            <p:extLst>
              <p:ext uri="{D42A27DB-BD31-4B8C-83A1-F6EECF244321}">
                <p14:modId xmlns:p14="http://schemas.microsoft.com/office/powerpoint/2010/main" val="76813014"/>
              </p:ext>
            </p:extLst>
          </p:nvPr>
        </p:nvGraphicFramePr>
        <p:xfrm>
          <a:off x="5517656" y="1624154"/>
          <a:ext cx="6607787" cy="5243946"/>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normAutofit fontScale="90000"/>
          </a:bodyPr>
          <a:lstStyle/>
          <a:p>
            <a:r>
              <a:rPr lang="en-US" dirty="0"/>
              <a:t>Beam transport system successfully delivered over 1 </a:t>
            </a:r>
            <a:r>
              <a:rPr lang="en-US" dirty="0" err="1"/>
              <a:t>Gy</a:t>
            </a:r>
            <a:r>
              <a:rPr lang="en-US" dirty="0"/>
              <a:t>/shot to the samples </a:t>
            </a:r>
            <a:br>
              <a:rPr lang="en-US" dirty="0"/>
            </a:br>
            <a:r>
              <a:rPr lang="en-US" dirty="0"/>
              <a:t>while maintaining a uniform dose profile</a:t>
            </a:r>
          </a:p>
        </p:txBody>
      </p:sp>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6" name="Picture 5">
            <a:extLst>
              <a:ext uri="{FF2B5EF4-FFF2-40B4-BE49-F238E27FC236}">
                <a16:creationId xmlns:a16="http://schemas.microsoft.com/office/drawing/2014/main" id="{555BF123-32A3-C836-CB3A-6CBCB5B69049}"/>
              </a:ext>
            </a:extLst>
          </p:cNvPr>
          <p:cNvPicPr>
            <a:picLocks noChangeAspect="1"/>
          </p:cNvPicPr>
          <p:nvPr/>
        </p:nvPicPr>
        <p:blipFill rotWithShape="1">
          <a:blip r:embed="rId5">
            <a:extLst>
              <a:ext uri="{28A0092B-C50C-407E-A947-70E740481C1C}">
                <a14:useLocalDpi xmlns:a14="http://schemas.microsoft.com/office/drawing/2010/main" val="0"/>
              </a:ext>
            </a:extLst>
          </a:blip>
          <a:srcRect l="10888" t="8475" r="52451" b="6063"/>
          <a:stretch/>
        </p:blipFill>
        <p:spPr>
          <a:xfrm>
            <a:off x="130295" y="4460312"/>
            <a:ext cx="2571359" cy="2397687"/>
          </a:xfrm>
          <a:prstGeom prst="rect">
            <a:avLst/>
          </a:prstGeom>
        </p:spPr>
      </p:pic>
      <p:pic>
        <p:nvPicPr>
          <p:cNvPr id="8" name="Picture 7" descr="A group of images of different colors&#10;&#10;Description automatically generated">
            <a:extLst>
              <a:ext uri="{FF2B5EF4-FFF2-40B4-BE49-F238E27FC236}">
                <a16:creationId xmlns:a16="http://schemas.microsoft.com/office/drawing/2014/main" id="{8516B7A1-F764-9B47-FE7F-468140DE2234}"/>
              </a:ext>
            </a:extLst>
          </p:cNvPr>
          <p:cNvPicPr>
            <a:picLocks noChangeAspect="1"/>
          </p:cNvPicPr>
          <p:nvPr/>
        </p:nvPicPr>
        <p:blipFill rotWithShape="1">
          <a:blip r:embed="rId6"/>
          <a:srcRect l="29055" t="4447" r="61676" b="50113"/>
          <a:stretch/>
        </p:blipFill>
        <p:spPr>
          <a:xfrm>
            <a:off x="130295" y="1249941"/>
            <a:ext cx="2050473" cy="2948575"/>
          </a:xfrm>
          <a:prstGeom prst="rect">
            <a:avLst/>
          </a:prstGeom>
        </p:spPr>
      </p:pic>
      <p:sp>
        <p:nvSpPr>
          <p:cNvPr id="11" name="TextBox 10">
            <a:extLst>
              <a:ext uri="{FF2B5EF4-FFF2-40B4-BE49-F238E27FC236}">
                <a16:creationId xmlns:a16="http://schemas.microsoft.com/office/drawing/2014/main" id="{AAAD1DE4-1CA9-639D-F771-33234EB3C5D5}"/>
              </a:ext>
            </a:extLst>
          </p:cNvPr>
          <p:cNvSpPr txBox="1"/>
          <p:nvPr/>
        </p:nvSpPr>
        <p:spPr>
          <a:xfrm>
            <a:off x="386768" y="1078954"/>
            <a:ext cx="2050474" cy="338554"/>
          </a:xfrm>
          <a:prstGeom prst="rect">
            <a:avLst/>
          </a:prstGeom>
          <a:solidFill>
            <a:schemeClr val="bg1"/>
          </a:solid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Simulated profile</a:t>
            </a:r>
          </a:p>
        </p:txBody>
      </p:sp>
      <p:sp>
        <p:nvSpPr>
          <p:cNvPr id="12" name="TextBox 11">
            <a:extLst>
              <a:ext uri="{FF2B5EF4-FFF2-40B4-BE49-F238E27FC236}">
                <a16:creationId xmlns:a16="http://schemas.microsoft.com/office/drawing/2014/main" id="{04D744D7-8B3A-0A0A-12BE-8780A472E277}"/>
              </a:ext>
            </a:extLst>
          </p:cNvPr>
          <p:cNvSpPr txBox="1"/>
          <p:nvPr/>
        </p:nvSpPr>
        <p:spPr>
          <a:xfrm>
            <a:off x="3135006" y="1078954"/>
            <a:ext cx="2050474" cy="338554"/>
          </a:xfrm>
          <a:prstGeom prst="rect">
            <a:avLst/>
          </a:prstGeom>
          <a:solidFill>
            <a:schemeClr val="bg1"/>
          </a:solid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Measured profile</a:t>
            </a:r>
          </a:p>
        </p:txBody>
      </p:sp>
      <p:pic>
        <p:nvPicPr>
          <p:cNvPr id="13" name="Picture 12">
            <a:extLst>
              <a:ext uri="{FF2B5EF4-FFF2-40B4-BE49-F238E27FC236}">
                <a16:creationId xmlns:a16="http://schemas.microsoft.com/office/drawing/2014/main" id="{A9F44E4C-1AB3-725C-F57E-4D81ABC992DB}"/>
              </a:ext>
            </a:extLst>
          </p:cNvPr>
          <p:cNvPicPr>
            <a:picLocks noChangeAspect="1"/>
          </p:cNvPicPr>
          <p:nvPr/>
        </p:nvPicPr>
        <p:blipFill rotWithShape="1">
          <a:blip r:embed="rId5">
            <a:extLst>
              <a:ext uri="{28A0092B-C50C-407E-A947-70E740481C1C}">
                <a14:useLocalDpi xmlns:a14="http://schemas.microsoft.com/office/drawing/2010/main" val="0"/>
              </a:ext>
            </a:extLst>
          </a:blip>
          <a:srcRect l="53029" t="8475" r="7915" b="6063"/>
          <a:stretch/>
        </p:blipFill>
        <p:spPr>
          <a:xfrm>
            <a:off x="2845239" y="4460313"/>
            <a:ext cx="2739321" cy="2397687"/>
          </a:xfrm>
          <a:prstGeom prst="rect">
            <a:avLst/>
          </a:prstGeom>
        </p:spPr>
      </p:pic>
      <p:sp>
        <p:nvSpPr>
          <p:cNvPr id="4" name="TextBox 3">
            <a:extLst>
              <a:ext uri="{FF2B5EF4-FFF2-40B4-BE49-F238E27FC236}">
                <a16:creationId xmlns:a16="http://schemas.microsoft.com/office/drawing/2014/main" id="{F83CE42C-3942-508F-4A6C-021D91DA1DF6}"/>
              </a:ext>
            </a:extLst>
          </p:cNvPr>
          <p:cNvSpPr txBox="1"/>
          <p:nvPr/>
        </p:nvSpPr>
        <p:spPr>
          <a:xfrm>
            <a:off x="374091" y="4135886"/>
            <a:ext cx="4798712" cy="307777"/>
          </a:xfrm>
          <a:prstGeom prst="rect">
            <a:avLst/>
          </a:prstGeom>
          <a:noFill/>
        </p:spPr>
        <p:txBody>
          <a:bodyPr wrap="square" rtlCol="0">
            <a:spAutoFit/>
          </a:bodyPr>
          <a:lstStyle/>
          <a:p>
            <a:pPr algn="ctr" defTabSz="457154">
              <a:buClr>
                <a:srgbClr val="000000"/>
              </a:buClr>
              <a:buSzPct val="100000"/>
              <a:defRPr/>
            </a:pPr>
            <a:r>
              <a:rPr lang="en-US" sz="1400" b="1" dirty="0">
                <a:solidFill>
                  <a:srgbClr val="00395A"/>
                </a:solidFill>
                <a:cs typeface="Arial" panose="020B0604020202020204" pitchFamily="34" charset="0"/>
              </a:rPr>
              <a:t>After 8 mm D </a:t>
            </a:r>
            <a:r>
              <a:rPr lang="en-US" sz="1400" b="1" dirty="0">
                <a:solidFill>
                  <a:srgbClr val="C70E00"/>
                </a:solidFill>
                <a:cs typeface="Arial" panose="020B0604020202020204" pitchFamily="34" charset="0"/>
              </a:rPr>
              <a:t>collimation</a:t>
            </a:r>
          </a:p>
        </p:txBody>
      </p:sp>
      <p:sp>
        <p:nvSpPr>
          <p:cNvPr id="7" name="TextBox 6">
            <a:extLst>
              <a:ext uri="{FF2B5EF4-FFF2-40B4-BE49-F238E27FC236}">
                <a16:creationId xmlns:a16="http://schemas.microsoft.com/office/drawing/2014/main" id="{12EA5DC3-4AD0-7A3B-3241-1F1698551BC8}"/>
              </a:ext>
            </a:extLst>
          </p:cNvPr>
          <p:cNvSpPr txBox="1"/>
          <p:nvPr/>
        </p:nvSpPr>
        <p:spPr>
          <a:xfrm>
            <a:off x="3645074" y="4400767"/>
            <a:ext cx="951977" cy="175855"/>
          </a:xfrm>
          <a:prstGeom prst="rect">
            <a:avLst/>
          </a:prstGeom>
          <a:solidFill>
            <a:schemeClr val="bg1"/>
          </a:solidFill>
        </p:spPr>
        <p:txBody>
          <a:bodyPr wrap="square" rtlCol="0">
            <a:noAutofit/>
          </a:bodyPr>
          <a:lstStyle/>
          <a:p>
            <a:endParaRPr lang="en-US" dirty="0"/>
          </a:p>
        </p:txBody>
      </p:sp>
      <p:sp>
        <p:nvSpPr>
          <p:cNvPr id="9" name="TextBox 8">
            <a:extLst>
              <a:ext uri="{FF2B5EF4-FFF2-40B4-BE49-F238E27FC236}">
                <a16:creationId xmlns:a16="http://schemas.microsoft.com/office/drawing/2014/main" id="{D25390B0-9E70-E45C-1BD1-41739CF8B1A6}"/>
              </a:ext>
            </a:extLst>
          </p:cNvPr>
          <p:cNvSpPr txBox="1"/>
          <p:nvPr/>
        </p:nvSpPr>
        <p:spPr>
          <a:xfrm>
            <a:off x="679542" y="4400767"/>
            <a:ext cx="1233943" cy="175855"/>
          </a:xfrm>
          <a:prstGeom prst="rect">
            <a:avLst/>
          </a:prstGeom>
          <a:solidFill>
            <a:schemeClr val="bg1"/>
          </a:solidFill>
        </p:spPr>
        <p:txBody>
          <a:bodyPr wrap="square" rtlCol="0">
            <a:noAutofit/>
          </a:bodyPr>
          <a:lstStyle/>
          <a:p>
            <a:endParaRPr lang="en-US" dirty="0"/>
          </a:p>
        </p:txBody>
      </p:sp>
      <p:cxnSp>
        <p:nvCxnSpPr>
          <p:cNvPr id="17" name="Straight Connector 16">
            <a:extLst>
              <a:ext uri="{FF2B5EF4-FFF2-40B4-BE49-F238E27FC236}">
                <a16:creationId xmlns:a16="http://schemas.microsoft.com/office/drawing/2014/main" id="{50165407-ECBC-C4F7-7950-153F3CB31160}"/>
              </a:ext>
            </a:extLst>
          </p:cNvPr>
          <p:cNvCxnSpPr>
            <a:cxnSpLocks/>
          </p:cNvCxnSpPr>
          <p:nvPr/>
        </p:nvCxnSpPr>
        <p:spPr>
          <a:xfrm flipH="1">
            <a:off x="3135006" y="2589155"/>
            <a:ext cx="817869" cy="1987467"/>
          </a:xfrm>
          <a:prstGeom prst="line">
            <a:avLst/>
          </a:prstGeom>
          <a:ln w="12700">
            <a:solidFill>
              <a:srgbClr val="C70E00"/>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34D25D5-FD08-DB40-696F-C20651FD93C8}"/>
              </a:ext>
            </a:extLst>
          </p:cNvPr>
          <p:cNvCxnSpPr>
            <a:cxnSpLocks/>
          </p:cNvCxnSpPr>
          <p:nvPr/>
        </p:nvCxnSpPr>
        <p:spPr>
          <a:xfrm>
            <a:off x="4414910" y="2589155"/>
            <a:ext cx="675622" cy="1987467"/>
          </a:xfrm>
          <a:prstGeom prst="line">
            <a:avLst/>
          </a:prstGeom>
          <a:ln w="12700">
            <a:solidFill>
              <a:srgbClr val="C70E00"/>
            </a:solidFill>
            <a:prstDash val="lg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CEEAFA7-98DB-7DDF-0768-2F94F623888F}"/>
              </a:ext>
            </a:extLst>
          </p:cNvPr>
          <p:cNvSpPr txBox="1"/>
          <p:nvPr/>
        </p:nvSpPr>
        <p:spPr>
          <a:xfrm>
            <a:off x="7257391" y="1125120"/>
            <a:ext cx="4111836" cy="584775"/>
          </a:xfrm>
          <a:prstGeom prst="rect">
            <a:avLst/>
          </a:prstGeom>
          <a:solidFill>
            <a:schemeClr val="bg1"/>
          </a:solid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Transport boosted the charge delivered to the sample by at least x5</a:t>
            </a:r>
          </a:p>
        </p:txBody>
      </p:sp>
    </p:spTree>
    <p:extLst>
      <p:ext uri="{BB962C8B-B14F-4D97-AF65-F5344CB8AC3E}">
        <p14:creationId xmlns:p14="http://schemas.microsoft.com/office/powerpoint/2010/main" val="56008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grpSp>
        <p:nvGrpSpPr>
          <p:cNvPr id="6" name="Group 5">
            <a:extLst>
              <a:ext uri="{FF2B5EF4-FFF2-40B4-BE49-F238E27FC236}">
                <a16:creationId xmlns:a16="http://schemas.microsoft.com/office/drawing/2014/main" id="{A64C549D-26AB-6FB4-FC05-7B113678FB55}"/>
              </a:ext>
            </a:extLst>
          </p:cNvPr>
          <p:cNvGrpSpPr/>
          <p:nvPr/>
        </p:nvGrpSpPr>
        <p:grpSpPr>
          <a:xfrm>
            <a:off x="6333096" y="2527816"/>
            <a:ext cx="5642747" cy="4216430"/>
            <a:chOff x="5924409" y="2636141"/>
            <a:chExt cx="5642747" cy="4216430"/>
          </a:xfrm>
        </p:grpSpPr>
        <p:graphicFrame>
          <p:nvGraphicFramePr>
            <p:cNvPr id="8" name="Chart 7" title="Chart">
              <a:extLst>
                <a:ext uri="{FF2B5EF4-FFF2-40B4-BE49-F238E27FC236}">
                  <a16:creationId xmlns:a16="http://schemas.microsoft.com/office/drawing/2014/main" id="{DF78F195-D0F1-86B7-4030-869040E86888}"/>
                </a:ext>
              </a:extLst>
            </p:cNvPr>
            <p:cNvGraphicFramePr>
              <a:graphicFrameLocks/>
            </p:cNvGraphicFramePr>
            <p:nvPr>
              <p:extLst>
                <p:ext uri="{D42A27DB-BD31-4B8C-83A1-F6EECF244321}">
                  <p14:modId xmlns:p14="http://schemas.microsoft.com/office/powerpoint/2010/main" val="1617807336"/>
                </p:ext>
              </p:extLst>
            </p:nvPr>
          </p:nvGraphicFramePr>
          <p:xfrm>
            <a:off x="5924409" y="2833461"/>
            <a:ext cx="5642747" cy="401911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CCC5921-4B67-08F7-72EB-73449C351ADD}"/>
                </a:ext>
              </a:extLst>
            </p:cNvPr>
            <p:cNvSpPr txBox="1"/>
            <p:nvPr/>
          </p:nvSpPr>
          <p:spPr>
            <a:xfrm>
              <a:off x="6751112" y="2636141"/>
              <a:ext cx="4762426" cy="338554"/>
            </a:xfrm>
            <a:prstGeom prst="rect">
              <a:avLst/>
            </a:prstGeom>
            <a:no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Dose-charge correlation</a:t>
              </a:r>
            </a:p>
          </p:txBody>
        </p:sp>
      </p:grpSp>
      <p:pic>
        <p:nvPicPr>
          <p:cNvPr id="11" name="Picture 10" descr="Diagram of a diagram of a machine&#10;&#10;Description automatically generated">
            <a:extLst>
              <a:ext uri="{FF2B5EF4-FFF2-40B4-BE49-F238E27FC236}">
                <a16:creationId xmlns:a16="http://schemas.microsoft.com/office/drawing/2014/main" id="{4B19D809-88FD-0808-265D-D09F87E7D6D5}"/>
              </a:ext>
            </a:extLst>
          </p:cNvPr>
          <p:cNvPicPr>
            <a:picLocks noChangeAspect="1"/>
          </p:cNvPicPr>
          <p:nvPr/>
        </p:nvPicPr>
        <p:blipFill rotWithShape="1">
          <a:blip r:embed="rId4"/>
          <a:srcRect l="65214" t="32204" r="10198" b="14805"/>
          <a:stretch/>
        </p:blipFill>
        <p:spPr>
          <a:xfrm>
            <a:off x="2009376" y="1029102"/>
            <a:ext cx="2698008" cy="1941659"/>
          </a:xfrm>
          <a:prstGeom prst="rect">
            <a:avLst/>
          </a:prstGeom>
        </p:spPr>
      </p:pic>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normAutofit fontScale="90000"/>
          </a:bodyPr>
          <a:lstStyle/>
          <a:p>
            <a:r>
              <a:rPr lang="en-US" dirty="0"/>
              <a:t>Online dosimetry performed by correlating the charge measured by the ICT to the dose measured by </a:t>
            </a:r>
            <a:r>
              <a:rPr lang="en-US" i="1" dirty="0"/>
              <a:t>in situ</a:t>
            </a:r>
            <a:r>
              <a:rPr lang="en-US" dirty="0"/>
              <a:t> RCF</a:t>
            </a:r>
          </a:p>
        </p:txBody>
      </p:sp>
      <p:grpSp>
        <p:nvGrpSpPr>
          <p:cNvPr id="12" name="Group 11">
            <a:extLst>
              <a:ext uri="{FF2B5EF4-FFF2-40B4-BE49-F238E27FC236}">
                <a16:creationId xmlns:a16="http://schemas.microsoft.com/office/drawing/2014/main" id="{70BA275E-2DCB-CB55-8AFB-30AFF51C5DC1}"/>
              </a:ext>
            </a:extLst>
          </p:cNvPr>
          <p:cNvGrpSpPr/>
          <p:nvPr/>
        </p:nvGrpSpPr>
        <p:grpSpPr>
          <a:xfrm>
            <a:off x="700184" y="2993695"/>
            <a:ext cx="6799212" cy="3795430"/>
            <a:chOff x="419482" y="3045617"/>
            <a:chExt cx="6799212" cy="3795430"/>
          </a:xfrm>
        </p:grpSpPr>
        <p:pic>
          <p:nvPicPr>
            <p:cNvPr id="5" name="Picture 4">
              <a:extLst>
                <a:ext uri="{FF2B5EF4-FFF2-40B4-BE49-F238E27FC236}">
                  <a16:creationId xmlns:a16="http://schemas.microsoft.com/office/drawing/2014/main" id="{62FC63D6-50B9-DBCB-1AA5-8BA2D7113073}"/>
                </a:ext>
              </a:extLst>
            </p:cNvPr>
            <p:cNvPicPr>
              <a:picLocks noChangeAspect="1"/>
            </p:cNvPicPr>
            <p:nvPr/>
          </p:nvPicPr>
          <p:blipFill>
            <a:blip r:embed="rId5"/>
            <a:stretch>
              <a:fillRect/>
            </a:stretch>
          </p:blipFill>
          <p:spPr>
            <a:xfrm>
              <a:off x="419482" y="3334067"/>
              <a:ext cx="3989246" cy="3283330"/>
            </a:xfrm>
            <a:prstGeom prst="rect">
              <a:avLst/>
            </a:prstGeom>
          </p:spPr>
        </p:pic>
        <p:sp>
          <p:nvSpPr>
            <p:cNvPr id="7" name="TextBox 6">
              <a:extLst>
                <a:ext uri="{FF2B5EF4-FFF2-40B4-BE49-F238E27FC236}">
                  <a16:creationId xmlns:a16="http://schemas.microsoft.com/office/drawing/2014/main" id="{E123C8F4-98AD-DC99-3731-EBB612213032}"/>
                </a:ext>
              </a:extLst>
            </p:cNvPr>
            <p:cNvSpPr txBox="1"/>
            <p:nvPr/>
          </p:nvSpPr>
          <p:spPr>
            <a:xfrm>
              <a:off x="918844" y="3045617"/>
              <a:ext cx="2990522" cy="338554"/>
            </a:xfrm>
            <a:prstGeom prst="rect">
              <a:avLst/>
            </a:prstGeom>
            <a:no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Raw ICT Signal</a:t>
              </a:r>
            </a:p>
          </p:txBody>
        </p:sp>
        <p:sp>
          <p:nvSpPr>
            <p:cNvPr id="13" name="Text Placeholder 32">
              <a:extLst>
                <a:ext uri="{FF2B5EF4-FFF2-40B4-BE49-F238E27FC236}">
                  <a16:creationId xmlns:a16="http://schemas.microsoft.com/office/drawing/2014/main" id="{1A121AB1-4F9B-73FB-CDBF-242BF64A070D}"/>
                </a:ext>
              </a:extLst>
            </p:cNvPr>
            <p:cNvSpPr txBox="1">
              <a:spLocks/>
            </p:cNvSpPr>
            <p:nvPr/>
          </p:nvSpPr>
          <p:spPr>
            <a:xfrm>
              <a:off x="2843212" y="3722725"/>
              <a:ext cx="957263" cy="461657"/>
            </a:xfrm>
            <a:prstGeom prst="rect">
              <a:avLst/>
            </a:prstGeom>
            <a:solidFill>
              <a:srgbClr val="003959"/>
            </a:solid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defTabSz="914400" eaLnBrk="1" fontAlgn="auto" hangingPunct="1">
                <a:spcBef>
                  <a:spcPts val="0"/>
                </a:spcBef>
                <a:spcAft>
                  <a:spcPts val="0"/>
                </a:spcAft>
                <a:buClr>
                  <a:srgbClr val="FFFFFF"/>
                </a:buClr>
                <a:buSzPts val="3700"/>
                <a:buFont typeface="Arial"/>
                <a:buNone/>
                <a:defRPr/>
              </a:pPr>
              <a:r>
                <a:rPr lang="en-US" sz="1800" b="0" kern="0" dirty="0">
                  <a:solidFill>
                    <a:srgbClr val="FFFFFF"/>
                  </a:solidFill>
                  <a:latin typeface="Arial"/>
                  <a:ea typeface="Arial"/>
                  <a:cs typeface="Arial"/>
                  <a:sym typeface="Arial"/>
                </a:rPr>
                <a:t>145 </a:t>
              </a:r>
              <a:r>
                <a:rPr lang="en-US" sz="1800" b="0" kern="0" dirty="0" err="1">
                  <a:solidFill>
                    <a:srgbClr val="FFFFFF"/>
                  </a:solidFill>
                  <a:latin typeface="Arial"/>
                  <a:ea typeface="Arial"/>
                  <a:cs typeface="Arial"/>
                  <a:sym typeface="Arial"/>
                </a:rPr>
                <a:t>pC</a:t>
              </a:r>
              <a:endParaRPr lang="en-US" sz="1800" b="0" kern="0" dirty="0">
                <a:solidFill>
                  <a:srgbClr val="FFFFFF"/>
                </a:solidFill>
                <a:latin typeface="Arial"/>
                <a:ea typeface="Arial"/>
                <a:cs typeface="Arial"/>
                <a:sym typeface="Arial"/>
              </a:endParaRPr>
            </a:p>
          </p:txBody>
        </p:sp>
        <p:sp>
          <p:nvSpPr>
            <p:cNvPr id="15" name="TextBox 14">
              <a:extLst>
                <a:ext uri="{FF2B5EF4-FFF2-40B4-BE49-F238E27FC236}">
                  <a16:creationId xmlns:a16="http://schemas.microsoft.com/office/drawing/2014/main" id="{64B16ED3-DA28-35EB-7A35-DCF2510F03E8}"/>
                </a:ext>
              </a:extLst>
            </p:cNvPr>
            <p:cNvSpPr txBox="1"/>
            <p:nvPr/>
          </p:nvSpPr>
          <p:spPr>
            <a:xfrm>
              <a:off x="917906" y="6564048"/>
              <a:ext cx="6300788" cy="276999"/>
            </a:xfrm>
            <a:prstGeom prst="rect">
              <a:avLst/>
            </a:prstGeom>
            <a:noFill/>
          </p:spPr>
          <p:txBody>
            <a:bodyPr wrap="square">
              <a:spAutoFit/>
            </a:bodyPr>
            <a:lstStyle/>
            <a:p>
              <a:r>
                <a:rPr lang="en-US" sz="1200" dirty="0">
                  <a:solidFill>
                    <a:srgbClr val="44546A"/>
                  </a:solidFill>
                </a:rPr>
                <a:t>L. D. </a:t>
              </a:r>
              <a:r>
                <a:rPr lang="en-US" sz="1200" dirty="0" err="1">
                  <a:solidFill>
                    <a:srgbClr val="44546A"/>
                  </a:solidFill>
                </a:rPr>
                <a:t>Geulig</a:t>
              </a:r>
              <a:r>
                <a:rPr lang="en-US" sz="1200" dirty="0">
                  <a:solidFill>
                    <a:srgbClr val="44546A"/>
                  </a:solidFill>
                </a:rPr>
                <a:t> et al., Rev Sci </a:t>
              </a:r>
              <a:r>
                <a:rPr lang="en-US" sz="1200" dirty="0" err="1">
                  <a:solidFill>
                    <a:srgbClr val="44546A"/>
                  </a:solidFill>
                </a:rPr>
                <a:t>Instrum</a:t>
              </a:r>
              <a:r>
                <a:rPr lang="en-US" sz="1200" dirty="0">
                  <a:solidFill>
                    <a:srgbClr val="44546A"/>
                  </a:solidFill>
                </a:rPr>
                <a:t> 2022</a:t>
              </a: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078006-DD62-2C40-9DBE-7EFDE631263F}"/>
                  </a:ext>
                </a:extLst>
              </p:cNvPr>
              <p:cNvSpPr txBox="1"/>
              <p:nvPr/>
            </p:nvSpPr>
            <p:spPr>
              <a:xfrm>
                <a:off x="5279216" y="950081"/>
                <a:ext cx="6295357" cy="1340175"/>
              </a:xfrm>
              <a:prstGeom prst="rect">
                <a:avLst/>
              </a:prstGeom>
              <a:noFill/>
            </p:spPr>
            <p:txBody>
              <a:bodyPr wrap="square" rtlCol="0">
                <a:spAutoFit/>
              </a:bodyPr>
              <a:lstStyle/>
              <a:p>
                <a:pPr marL="341305" lvl="0" indent="-341305" defTabSz="914400" fontAlgn="auto">
                  <a:spcBef>
                    <a:spcPts val="0"/>
                  </a:spcBef>
                  <a:spcAft>
                    <a:spcPts val="0"/>
                  </a:spcAft>
                  <a:buClr>
                    <a:srgbClr val="003366"/>
                  </a:buClr>
                  <a:buSzPts val="2400"/>
                  <a:defRPr/>
                </a:pPr>
                <a14:m>
                  <m:oMathPara xmlns:m="http://schemas.openxmlformats.org/officeDocument/2006/math">
                    <m:oMathParaPr>
                      <m:jc m:val="centerGroup"/>
                    </m:oMathParaPr>
                    <m:oMath xmlns:m="http://schemas.openxmlformats.org/officeDocument/2006/math">
                      <m:r>
                        <a:rPr lang="en-US" sz="2400" i="1" kern="0">
                          <a:solidFill>
                            <a:srgbClr val="003366"/>
                          </a:solidFill>
                          <a:latin typeface="Cambria Math" panose="02040503050406030204" pitchFamily="18" charset="0"/>
                          <a:ea typeface="Cambria Math" panose="02040503050406030204" pitchFamily="18" charset="0"/>
                          <a:sym typeface="Arial"/>
                        </a:rPr>
                        <m:t>𝜂</m:t>
                      </m:r>
                      <m:r>
                        <a:rPr lang="en-US" sz="2400" i="1" kern="0">
                          <a:solidFill>
                            <a:srgbClr val="003366"/>
                          </a:solidFill>
                          <a:latin typeface="Cambria Math" panose="02040503050406030204" pitchFamily="18" charset="0"/>
                          <a:ea typeface="Cambria Math" panose="02040503050406030204" pitchFamily="18" charset="0"/>
                          <a:sym typeface="Arial"/>
                        </a:rPr>
                        <m:t>=1−0.4</m:t>
                      </m:r>
                      <m:r>
                        <m:rPr>
                          <m:nor/>
                        </m:rPr>
                        <a:rPr lang="en-US" sz="2400" kern="0">
                          <a:solidFill>
                            <a:srgbClr val="003366"/>
                          </a:solidFill>
                          <a:latin typeface="Cambria Math" panose="02040503050406030204" pitchFamily="18" charset="0"/>
                          <a:ea typeface="Cambria Math" panose="02040503050406030204" pitchFamily="18" charset="0"/>
                          <a:sym typeface="Arial"/>
                        </a:rPr>
                        <m:t> </m:t>
                      </m:r>
                      <m:r>
                        <m:rPr>
                          <m:nor/>
                        </m:rPr>
                        <a:rPr lang="en-US" sz="2400" kern="0">
                          <a:solidFill>
                            <a:srgbClr val="003366"/>
                          </a:solidFill>
                          <a:latin typeface="Cambria Math" panose="02040503050406030204" pitchFamily="18" charset="0"/>
                          <a:ea typeface="Cambria Math" panose="02040503050406030204" pitchFamily="18" charset="0"/>
                          <a:sym typeface="Arial"/>
                        </a:rPr>
                        <m:t>exp</m:t>
                      </m:r>
                      <m:d>
                        <m:dPr>
                          <m:ctrlPr>
                            <a:rPr lang="ar-AE" sz="2400" i="1" kern="0">
                              <a:solidFill>
                                <a:srgbClr val="003366"/>
                              </a:solidFill>
                              <a:latin typeface="Cambria Math" panose="02040503050406030204" pitchFamily="18" charset="0"/>
                              <a:ea typeface="Cambria Math" panose="02040503050406030204" pitchFamily="18" charset="0"/>
                              <a:sym typeface="Arial"/>
                            </a:rPr>
                          </m:ctrlPr>
                        </m:dPr>
                        <m:e>
                          <m:sSup>
                            <m:sSupPr>
                              <m:ctrlPr>
                                <a:rPr lang="ar-AE" sz="2400" i="1" kern="0">
                                  <a:solidFill>
                                    <a:srgbClr val="003366"/>
                                  </a:solidFill>
                                  <a:latin typeface="Cambria Math" panose="02040503050406030204" pitchFamily="18" charset="0"/>
                                  <a:ea typeface="Cambria Math" panose="02040503050406030204" pitchFamily="18" charset="0"/>
                                  <a:sym typeface="Arial"/>
                                </a:rPr>
                              </m:ctrlPr>
                            </m:sSupPr>
                            <m:e>
                              <m:r>
                                <a:rPr lang="ar-AE" sz="2400" i="1" kern="0">
                                  <a:solidFill>
                                    <a:srgbClr val="003366"/>
                                  </a:solidFill>
                                  <a:latin typeface="Cambria Math" panose="02040503050406030204" pitchFamily="18" charset="0"/>
                                  <a:ea typeface="Cambria Math" panose="02040503050406030204" pitchFamily="18" charset="0"/>
                                  <a:sym typeface="Arial"/>
                                </a:rPr>
                                <m:t>−4</m:t>
                              </m:r>
                              <m:r>
                                <a:rPr lang="ar-AE" sz="2400" i="1" kern="0">
                                  <a:solidFill>
                                    <a:srgbClr val="003366"/>
                                  </a:solidFill>
                                  <a:latin typeface="Cambria Math" panose="02040503050406030204" pitchFamily="18" charset="0"/>
                                  <a:ea typeface="Cambria Math" panose="02040503050406030204" pitchFamily="18" charset="0"/>
                                  <a:sym typeface="Arial"/>
                                </a:rPr>
                                <m:t>𝑒</m:t>
                              </m:r>
                            </m:e>
                            <m:sup>
                              <m:r>
                                <a:rPr lang="ar-AE" sz="2400" i="1" kern="0">
                                  <a:solidFill>
                                    <a:srgbClr val="003366"/>
                                  </a:solidFill>
                                  <a:latin typeface="Cambria Math" panose="02040503050406030204" pitchFamily="18" charset="0"/>
                                  <a:ea typeface="Cambria Math" panose="02040503050406030204" pitchFamily="18" charset="0"/>
                                  <a:sym typeface="Arial"/>
                                </a:rPr>
                                <m:t>−0.2 </m:t>
                              </m:r>
                              <m:r>
                                <a:rPr lang="ar-AE" sz="2400" i="1" kern="0">
                                  <a:solidFill>
                                    <a:srgbClr val="003366"/>
                                  </a:solidFill>
                                  <a:latin typeface="Cambria Math" panose="02040503050406030204" pitchFamily="18" charset="0"/>
                                  <a:ea typeface="Cambria Math" panose="02040503050406030204" pitchFamily="18" charset="0"/>
                                  <a:sym typeface="Arial"/>
                                </a:rPr>
                                <m:t>𝑑𝐸</m:t>
                              </m:r>
                              <m:r>
                                <a:rPr lang="ar-AE" sz="2400" i="1" kern="0">
                                  <a:solidFill>
                                    <a:srgbClr val="003366"/>
                                  </a:solidFill>
                                  <a:latin typeface="Cambria Math" panose="02040503050406030204" pitchFamily="18" charset="0"/>
                                  <a:ea typeface="Cambria Math" panose="02040503050406030204" pitchFamily="18" charset="0"/>
                                  <a:sym typeface="Arial"/>
                                </a:rPr>
                                <m:t>/ⅆ</m:t>
                              </m:r>
                              <m:r>
                                <a:rPr lang="ar-AE" sz="2400" i="1" kern="0">
                                  <a:solidFill>
                                    <a:srgbClr val="003366"/>
                                  </a:solidFill>
                                  <a:latin typeface="Cambria Math" panose="02040503050406030204" pitchFamily="18" charset="0"/>
                                  <a:ea typeface="Cambria Math" panose="02040503050406030204" pitchFamily="18" charset="0"/>
                                  <a:sym typeface="Arial"/>
                                </a:rPr>
                                <m:t>𝑥</m:t>
                              </m:r>
                            </m:sup>
                          </m:sSup>
                        </m:e>
                      </m:d>
                    </m:oMath>
                  </m:oMathPara>
                </a14:m>
                <a:endParaRPr lang="en-US" sz="2400" kern="0" dirty="0">
                  <a:solidFill>
                    <a:srgbClr val="003366"/>
                  </a:solidFill>
                  <a:sym typeface="Arial"/>
                </a:endParaRPr>
              </a:p>
              <a:p>
                <a:pPr lvl="0" indent="-341305" algn="ctr" defTabSz="914400" fontAlgn="auto">
                  <a:spcBef>
                    <a:spcPts val="0"/>
                  </a:spcBef>
                  <a:spcAft>
                    <a:spcPts val="0"/>
                  </a:spcAft>
                  <a:buClr>
                    <a:srgbClr val="003366"/>
                  </a:buClr>
                  <a:buSzPts val="2400"/>
                  <a:defRPr/>
                </a:pPr>
                <a:r>
                  <a:rPr kumimoji="0" lang="en-US" sz="1800" b="0" i="0" u="none" strike="noStrike" kern="0" cap="none" spc="0" normalizeH="0" baseline="0" noProof="0" dirty="0">
                    <a:ln>
                      <a:noFill/>
                    </a:ln>
                    <a:solidFill>
                      <a:srgbClr val="003366"/>
                    </a:solidFill>
                    <a:effectLst/>
                    <a:highlight>
                      <a:srgbClr val="FFFFFF"/>
                    </a:highlight>
                    <a:uLnTx/>
                    <a:uFillTx/>
                    <a:latin typeface="Arial" panose="020B0604020202020204" pitchFamily="34" charset="0"/>
                    <a:cs typeface="Arial"/>
                    <a:sym typeface="Arial"/>
                  </a:rPr>
                  <a:t>Modeling the measured beam spectrum through the beamline, the dose values measured by the RCFs were scaled to account for their </a:t>
                </a:r>
                <a:r>
                  <a:rPr kumimoji="0" lang="en-US" sz="1800" b="1" i="0" u="none" strike="noStrike" kern="0" cap="none" spc="0" normalizeH="0" baseline="0" noProof="0" dirty="0">
                    <a:ln>
                      <a:noFill/>
                    </a:ln>
                    <a:solidFill>
                      <a:srgbClr val="003366"/>
                    </a:solidFill>
                    <a:effectLst/>
                    <a:highlight>
                      <a:srgbClr val="FFFFFF"/>
                    </a:highlight>
                    <a:uLnTx/>
                    <a:uFillTx/>
                    <a:latin typeface="Arial" panose="020B0604020202020204" pitchFamily="34" charset="0"/>
                    <a:cs typeface="Arial"/>
                    <a:sym typeface="Arial"/>
                  </a:rPr>
                  <a:t>LET-dependent response.</a:t>
                </a:r>
                <a:endParaRPr lang="ar-AE" sz="1800" i="1" kern="0" dirty="0">
                  <a:solidFill>
                    <a:srgbClr val="003366"/>
                  </a:solidFill>
                  <a:sym typeface="Arial"/>
                </a:endParaRPr>
              </a:p>
            </p:txBody>
          </p:sp>
        </mc:Choice>
        <mc:Fallback xmlns="">
          <p:sp>
            <p:nvSpPr>
              <p:cNvPr id="10" name="TextBox 9">
                <a:extLst>
                  <a:ext uri="{FF2B5EF4-FFF2-40B4-BE49-F238E27FC236}">
                    <a16:creationId xmlns:a16="http://schemas.microsoft.com/office/drawing/2014/main" id="{0D078006-DD62-2C40-9DBE-7EFDE631263F}"/>
                  </a:ext>
                </a:extLst>
              </p:cNvPr>
              <p:cNvSpPr txBox="1">
                <a:spLocks noRot="1" noChangeAspect="1" noMove="1" noResize="1" noEditPoints="1" noAdjustHandles="1" noChangeArrowheads="1" noChangeShapeType="1" noTextEdit="1"/>
              </p:cNvSpPr>
              <p:nvPr/>
            </p:nvSpPr>
            <p:spPr>
              <a:xfrm>
                <a:off x="5279216" y="950081"/>
                <a:ext cx="6295357" cy="1340175"/>
              </a:xfrm>
              <a:prstGeom prst="rect">
                <a:avLst/>
              </a:prstGeom>
              <a:blipFill>
                <a:blip r:embed="rId6"/>
                <a:stretch>
                  <a:fillRect b="-560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02372470-5AB3-6FAC-C8F5-DEEEC21572CD}"/>
              </a:ext>
            </a:extLst>
          </p:cNvPr>
          <p:cNvSpPr txBox="1"/>
          <p:nvPr/>
        </p:nvSpPr>
        <p:spPr>
          <a:xfrm>
            <a:off x="6551885" y="2220150"/>
            <a:ext cx="6300788" cy="307777"/>
          </a:xfrm>
          <a:prstGeom prst="rect">
            <a:avLst/>
          </a:prstGeom>
          <a:noFill/>
        </p:spPr>
        <p:txBody>
          <a:bodyPr wrap="square">
            <a:spAutoFit/>
          </a:bodyPr>
          <a:lstStyle/>
          <a:p>
            <a:r>
              <a:rPr lang="en-US" dirty="0" err="1">
                <a:solidFill>
                  <a:srgbClr val="44546A"/>
                </a:solidFill>
              </a:rPr>
              <a:t>Schollmeier</a:t>
            </a:r>
            <a:r>
              <a:rPr lang="en-US" dirty="0">
                <a:solidFill>
                  <a:srgbClr val="44546A"/>
                </a:solidFill>
              </a:rPr>
              <a:t> et al. Rev. Sci. </a:t>
            </a:r>
            <a:r>
              <a:rPr lang="en-US" dirty="0" err="1">
                <a:solidFill>
                  <a:srgbClr val="44546A"/>
                </a:solidFill>
              </a:rPr>
              <a:t>Instrum</a:t>
            </a:r>
            <a:r>
              <a:rPr lang="en-US" dirty="0">
                <a:solidFill>
                  <a:srgbClr val="44546A"/>
                </a:solidFill>
              </a:rPr>
              <a:t>. 2014</a:t>
            </a:r>
          </a:p>
        </p:txBody>
      </p:sp>
      <p:sp>
        <p:nvSpPr>
          <p:cNvPr id="16" name="TextBox 15">
            <a:extLst>
              <a:ext uri="{FF2B5EF4-FFF2-40B4-BE49-F238E27FC236}">
                <a16:creationId xmlns:a16="http://schemas.microsoft.com/office/drawing/2014/main" id="{FADD3F7A-BD9B-59F3-B66F-416F6BB60057}"/>
              </a:ext>
            </a:extLst>
          </p:cNvPr>
          <p:cNvSpPr txBox="1"/>
          <p:nvPr/>
        </p:nvSpPr>
        <p:spPr>
          <a:xfrm>
            <a:off x="9038431" y="6612797"/>
            <a:ext cx="6300788" cy="307777"/>
          </a:xfrm>
          <a:prstGeom prst="rect">
            <a:avLst/>
          </a:prstGeom>
          <a:noFill/>
        </p:spPr>
        <p:txBody>
          <a:bodyPr wrap="square">
            <a:spAutoFit/>
          </a:bodyPr>
          <a:lstStyle/>
          <a:p>
            <a:r>
              <a:rPr lang="en-US" dirty="0">
                <a:solidFill>
                  <a:srgbClr val="44546A"/>
                </a:solidFill>
              </a:rPr>
              <a:t>*Accumulated over multiple shots</a:t>
            </a:r>
          </a:p>
        </p:txBody>
      </p:sp>
    </p:spTree>
    <p:extLst>
      <p:ext uri="{BB962C8B-B14F-4D97-AF65-F5344CB8AC3E}">
        <p14:creationId xmlns:p14="http://schemas.microsoft.com/office/powerpoint/2010/main" val="784414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862B9-570A-9B9E-6B2B-5532293CD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22C08C-C63A-09A2-8943-45542F357628}"/>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3A2905B3-94EA-2C22-CFD5-A257D719F5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4" name="Google Shape;183;g2b30124db7d_2_50">
            <a:extLst>
              <a:ext uri="{FF2B5EF4-FFF2-40B4-BE49-F238E27FC236}">
                <a16:creationId xmlns:a16="http://schemas.microsoft.com/office/drawing/2014/main" id="{F251A7F3-61FF-309E-D627-F49F82B22E0E}"/>
              </a:ext>
            </a:extLst>
          </p:cNvPr>
          <p:cNvSpPr txBox="1"/>
          <p:nvPr/>
        </p:nvSpPr>
        <p:spPr>
          <a:xfrm>
            <a:off x="166695" y="1256549"/>
            <a:ext cx="11825280" cy="5220451"/>
          </a:xfrm>
          <a:prstGeom prst="rect">
            <a:avLst/>
          </a:prstGeom>
          <a:noFill/>
          <a:ln>
            <a:noFill/>
          </a:ln>
        </p:spPr>
        <p:txBody>
          <a:bodyPr spcFirstLastPara="1" wrap="square" lIns="91425" tIns="91425" rIns="91425" bIns="91425" anchor="t" anchorCtr="0">
            <a:noAutofit/>
          </a:bodyPr>
          <a:lstStyle/>
          <a:p>
            <a:pPr marL="457200" lvl="0" indent="-368300" algn="l" rtl="0">
              <a:spcBef>
                <a:spcPts val="1000"/>
              </a:spcBef>
              <a:spcAft>
                <a:spcPts val="0"/>
              </a:spcAft>
              <a:buClr>
                <a:schemeClr val="dk1"/>
              </a:buClr>
              <a:buSzPts val="2200"/>
              <a:buChar char="●"/>
            </a:pPr>
            <a:r>
              <a:rPr lang="en-US" sz="2200" dirty="0">
                <a:solidFill>
                  <a:schemeClr val="dk1"/>
                </a:solidFill>
              </a:rPr>
              <a:t>Investigating FLASH Radiotherapy with laser-driven ion acceleration at the BELLA Center</a:t>
            </a:r>
          </a:p>
          <a:p>
            <a:pPr marL="457200" lvl="0" indent="-368300" algn="l" rtl="0">
              <a:spcBef>
                <a:spcPts val="1000"/>
              </a:spcBef>
              <a:spcAft>
                <a:spcPts val="0"/>
              </a:spcAft>
              <a:buClr>
                <a:schemeClr val="dk1"/>
              </a:buClr>
              <a:buSzPts val="2200"/>
              <a:buChar char="●"/>
            </a:pPr>
            <a:r>
              <a:rPr lang="en-US" sz="2200" dirty="0">
                <a:solidFill>
                  <a:schemeClr val="dk1"/>
                </a:solidFill>
              </a:rPr>
              <a:t>The challenges of delivering laser-driven ions for radiobiological applications</a:t>
            </a:r>
            <a:endParaRPr sz="2200" dirty="0">
              <a:solidFill>
                <a:schemeClr val="dk1"/>
              </a:solidFill>
            </a:endParaRPr>
          </a:p>
          <a:p>
            <a:pPr marL="914400" lvl="1" indent="-368300" algn="l" rtl="0">
              <a:spcBef>
                <a:spcPts val="0"/>
              </a:spcBef>
              <a:spcAft>
                <a:spcPts val="0"/>
              </a:spcAft>
              <a:buClr>
                <a:schemeClr val="dk1"/>
              </a:buClr>
              <a:buSzPts val="2200"/>
              <a:buChar char="○"/>
            </a:pPr>
            <a:r>
              <a:rPr lang="en-US" sz="2200" dirty="0">
                <a:solidFill>
                  <a:schemeClr val="dk1"/>
                </a:solidFill>
              </a:rPr>
              <a:t>Beam transport</a:t>
            </a:r>
            <a:endParaRPr sz="2200" dirty="0">
              <a:solidFill>
                <a:schemeClr val="dk1"/>
              </a:solidFill>
            </a:endParaRPr>
          </a:p>
          <a:p>
            <a:pPr marL="914400" lvl="1" indent="-368300" algn="l" rtl="0">
              <a:spcBef>
                <a:spcPts val="0"/>
              </a:spcBef>
              <a:spcAft>
                <a:spcPts val="0"/>
              </a:spcAft>
              <a:buClr>
                <a:schemeClr val="dk1"/>
              </a:buClr>
              <a:buSzPts val="2200"/>
              <a:buChar char="○"/>
            </a:pPr>
            <a:r>
              <a:rPr lang="en-US" sz="2200" dirty="0">
                <a:solidFill>
                  <a:schemeClr val="dk1"/>
                </a:solidFill>
              </a:rPr>
              <a:t>Dosimetry</a:t>
            </a:r>
            <a:endParaRPr sz="2200" dirty="0">
              <a:solidFill>
                <a:schemeClr val="dk1"/>
              </a:solidFill>
            </a:endParaRPr>
          </a:p>
          <a:p>
            <a:pPr marL="457200" indent="-368300">
              <a:spcBef>
                <a:spcPts val="1000"/>
              </a:spcBef>
              <a:buClr>
                <a:schemeClr val="dk1"/>
              </a:buClr>
              <a:buSzPts val="2200"/>
              <a:buFont typeface="Arial"/>
              <a:buChar char="●"/>
            </a:pPr>
            <a:r>
              <a:rPr lang="en-US" sz="2200" dirty="0">
                <a:solidFill>
                  <a:schemeClr val="dk1"/>
                </a:solidFill>
              </a:rPr>
              <a:t>Initial </a:t>
            </a:r>
            <a:r>
              <a:rPr lang="en-US" sz="2200" i="1" dirty="0">
                <a:solidFill>
                  <a:schemeClr val="dk1"/>
                </a:solidFill>
              </a:rPr>
              <a:t>in vitro</a:t>
            </a:r>
            <a:r>
              <a:rPr lang="en-US" sz="2200" dirty="0">
                <a:solidFill>
                  <a:schemeClr val="dk1"/>
                </a:solidFill>
              </a:rPr>
              <a:t> radiobiological experiments at the long focal length (LFL) beamline with an active plasma lens (APL)</a:t>
            </a:r>
          </a:p>
          <a:p>
            <a:pPr marL="457200" indent="-368300">
              <a:spcBef>
                <a:spcPts val="1000"/>
              </a:spcBef>
              <a:buClr>
                <a:schemeClr val="dk1"/>
              </a:buClr>
              <a:buSzPts val="2200"/>
              <a:buFont typeface="Arial"/>
              <a:buChar char="●"/>
            </a:pPr>
            <a:r>
              <a:rPr lang="en-US" sz="2200" dirty="0">
                <a:solidFill>
                  <a:schemeClr val="dk1"/>
                </a:solidFill>
              </a:rPr>
              <a:t>Design and implementation of permanent magnet-based beam transports for 10 &amp; 30 MeV protons</a:t>
            </a:r>
          </a:p>
          <a:p>
            <a:pPr marL="457200" lvl="0" indent="-368300" algn="l" rtl="0">
              <a:spcBef>
                <a:spcPts val="1000"/>
              </a:spcBef>
              <a:spcAft>
                <a:spcPts val="0"/>
              </a:spcAft>
              <a:buClr>
                <a:schemeClr val="dk1"/>
              </a:buClr>
              <a:buSzPts val="2200"/>
              <a:buChar char="●"/>
            </a:pPr>
            <a:r>
              <a:rPr lang="en-US" sz="2200" dirty="0">
                <a:solidFill>
                  <a:schemeClr val="dk1"/>
                </a:solidFill>
              </a:rPr>
              <a:t>Recent </a:t>
            </a:r>
            <a:r>
              <a:rPr lang="en-US" sz="2200" dirty="0" err="1">
                <a:solidFill>
                  <a:schemeClr val="dk1"/>
                </a:solidFill>
              </a:rPr>
              <a:t>LaserNetUS</a:t>
            </a:r>
            <a:r>
              <a:rPr lang="en-US" sz="2200" dirty="0">
                <a:solidFill>
                  <a:schemeClr val="dk1"/>
                </a:solidFill>
              </a:rPr>
              <a:t> radiobiological experiments:</a:t>
            </a:r>
          </a:p>
          <a:p>
            <a:pPr marL="914400" lvl="1" indent="-368300" algn="l" rtl="0">
              <a:spcBef>
                <a:spcPts val="0"/>
              </a:spcBef>
              <a:spcAft>
                <a:spcPts val="0"/>
              </a:spcAft>
              <a:buClr>
                <a:schemeClr val="dk1"/>
              </a:buClr>
              <a:buSzPts val="2200"/>
              <a:buChar char="○"/>
            </a:pPr>
            <a:r>
              <a:rPr lang="en-US" sz="2200" b="1" dirty="0">
                <a:solidFill>
                  <a:schemeClr val="dk1"/>
                </a:solidFill>
              </a:rPr>
              <a:t>irradiation of </a:t>
            </a:r>
            <a:r>
              <a:rPr lang="en-US" sz="2200" b="1" i="1" dirty="0">
                <a:solidFill>
                  <a:schemeClr val="dk1"/>
                </a:solidFill>
              </a:rPr>
              <a:t>in vivo </a:t>
            </a:r>
            <a:r>
              <a:rPr lang="en-US" sz="2200" b="1" dirty="0">
                <a:solidFill>
                  <a:schemeClr val="dk1"/>
                </a:solidFill>
              </a:rPr>
              <a:t>samples with laser-driven ions (~7 MeV) and</a:t>
            </a:r>
          </a:p>
          <a:p>
            <a:pPr marL="914400" lvl="1" indent="-368300" algn="l" rtl="0">
              <a:spcBef>
                <a:spcPts val="0"/>
              </a:spcBef>
              <a:spcAft>
                <a:spcPts val="0"/>
              </a:spcAft>
              <a:buClr>
                <a:schemeClr val="dk1"/>
              </a:buClr>
              <a:buSzPts val="2200"/>
              <a:buChar char="○"/>
            </a:pPr>
            <a:r>
              <a:rPr lang="en-US" sz="2200" dirty="0">
                <a:solidFill>
                  <a:schemeClr val="dk1"/>
                </a:solidFill>
              </a:rPr>
              <a:t>irradiation of peptides in solution with laser-driven ions (7-30 MeV)</a:t>
            </a:r>
          </a:p>
        </p:txBody>
      </p:sp>
    </p:spTree>
    <p:extLst>
      <p:ext uri="{BB962C8B-B14F-4D97-AF65-F5344CB8AC3E}">
        <p14:creationId xmlns:p14="http://schemas.microsoft.com/office/powerpoint/2010/main" val="614336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00D7-E98F-6007-922D-ED47F2D01658}"/>
              </a:ext>
            </a:extLst>
          </p:cNvPr>
          <p:cNvSpPr>
            <a:spLocks noGrp="1"/>
          </p:cNvSpPr>
          <p:nvPr>
            <p:ph type="title"/>
          </p:nvPr>
        </p:nvSpPr>
        <p:spPr/>
        <p:txBody>
          <a:bodyPr>
            <a:noAutofit/>
          </a:bodyPr>
          <a:lstStyle/>
          <a:p>
            <a:r>
              <a:rPr lang="en-US" sz="2400" b="1" spc="-1" dirty="0">
                <a:solidFill>
                  <a:srgbClr val="FFFFFF"/>
                </a:solidFill>
                <a:latin typeface="Arial"/>
              </a:rPr>
              <a:t>First animal irradiation at BELLA with ~7 MeV laser-driven protons to investigate radiation damage to mouse ear tissue in vivo shows sparing compared to x-rays</a:t>
            </a:r>
            <a:endParaRPr lang="en-US" sz="2400" dirty="0"/>
          </a:p>
        </p:txBody>
      </p:sp>
      <p:sp>
        <p:nvSpPr>
          <p:cNvPr id="3" name="Slide Number Placeholder 2">
            <a:extLst>
              <a:ext uri="{FF2B5EF4-FFF2-40B4-BE49-F238E27FC236}">
                <a16:creationId xmlns:a16="http://schemas.microsoft.com/office/drawing/2014/main" id="{99BC24AC-6AF0-1FD5-484B-8646FBC006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grpSp>
        <p:nvGrpSpPr>
          <p:cNvPr id="36" name="Group 35">
            <a:extLst>
              <a:ext uri="{FF2B5EF4-FFF2-40B4-BE49-F238E27FC236}">
                <a16:creationId xmlns:a16="http://schemas.microsoft.com/office/drawing/2014/main" id="{80616F3B-B47D-7983-F68F-43E46507A11B}"/>
              </a:ext>
            </a:extLst>
          </p:cNvPr>
          <p:cNvGrpSpPr/>
          <p:nvPr/>
        </p:nvGrpSpPr>
        <p:grpSpPr>
          <a:xfrm>
            <a:off x="150855" y="981609"/>
            <a:ext cx="7811640" cy="2901600"/>
            <a:chOff x="150855" y="981609"/>
            <a:chExt cx="7811640" cy="2901600"/>
          </a:xfrm>
        </p:grpSpPr>
        <p:grpSp>
          <p:nvGrpSpPr>
            <p:cNvPr id="34" name="Group 33">
              <a:extLst>
                <a:ext uri="{FF2B5EF4-FFF2-40B4-BE49-F238E27FC236}">
                  <a16:creationId xmlns:a16="http://schemas.microsoft.com/office/drawing/2014/main" id="{C0401EBD-2BCC-4A4E-7C96-723C8475D8AA}"/>
                </a:ext>
              </a:extLst>
            </p:cNvPr>
            <p:cNvGrpSpPr/>
            <p:nvPr/>
          </p:nvGrpSpPr>
          <p:grpSpPr>
            <a:xfrm>
              <a:off x="150855" y="981609"/>
              <a:ext cx="7811640" cy="2901600"/>
              <a:chOff x="379455" y="1429565"/>
              <a:chExt cx="7811640" cy="2901600"/>
            </a:xfrm>
          </p:grpSpPr>
          <p:pic>
            <p:nvPicPr>
              <p:cNvPr id="4" name="Picture 66">
                <a:extLst>
                  <a:ext uri="{FF2B5EF4-FFF2-40B4-BE49-F238E27FC236}">
                    <a16:creationId xmlns:a16="http://schemas.microsoft.com/office/drawing/2014/main" id="{F26973E9-6F11-BB70-2BD8-C4768B483DB7}"/>
                  </a:ext>
                </a:extLst>
              </p:cNvPr>
              <p:cNvPicPr/>
              <p:nvPr/>
            </p:nvPicPr>
            <p:blipFill>
              <a:blip r:embed="rId2"/>
              <a:srcRect r="-1766" b="39152"/>
              <a:stretch/>
            </p:blipFill>
            <p:spPr>
              <a:xfrm>
                <a:off x="379455" y="1429565"/>
                <a:ext cx="7811640" cy="2901600"/>
              </a:xfrm>
              <a:prstGeom prst="rect">
                <a:avLst/>
              </a:prstGeom>
              <a:ln w="0">
                <a:noFill/>
              </a:ln>
            </p:spPr>
          </p:pic>
          <p:sp>
            <p:nvSpPr>
              <p:cNvPr id="9" name="Rectangle 8">
                <a:extLst>
                  <a:ext uri="{FF2B5EF4-FFF2-40B4-BE49-F238E27FC236}">
                    <a16:creationId xmlns:a16="http://schemas.microsoft.com/office/drawing/2014/main" id="{8B27FB1B-C543-4006-49C7-FAD719FE6746}"/>
                  </a:ext>
                </a:extLst>
              </p:cNvPr>
              <p:cNvSpPr/>
              <p:nvPr/>
            </p:nvSpPr>
            <p:spPr>
              <a:xfrm>
                <a:off x="3933720" y="1638000"/>
                <a:ext cx="108000" cy="914400"/>
              </a:xfrm>
              <a:prstGeom prst="rect">
                <a:avLst/>
              </a:prstGeom>
              <a:solidFill>
                <a:srgbClr val="666666"/>
              </a:solidFill>
              <a:ln w="0">
                <a:solidFill>
                  <a:srgbClr val="3465A4"/>
                </a:solidFill>
              </a:ln>
            </p:spPr>
            <p:style>
              <a:lnRef idx="0">
                <a:scrgbClr r="0" g="0" b="0"/>
              </a:lnRef>
              <a:fillRef idx="0">
                <a:scrgbClr r="0" g="0" b="0"/>
              </a:fillRef>
              <a:effectRef idx="0">
                <a:scrgbClr r="0" g="0" b="0"/>
              </a:effectRef>
              <a:fontRef idx="minor"/>
            </p:style>
            <p:txBody>
              <a:bodyPr/>
              <a:lstStyle/>
              <a:p>
                <a:endParaRPr lang="en-US"/>
              </a:p>
            </p:txBody>
          </p:sp>
          <p:sp>
            <p:nvSpPr>
              <p:cNvPr id="10" name="Rectangle 9">
                <a:extLst>
                  <a:ext uri="{FF2B5EF4-FFF2-40B4-BE49-F238E27FC236}">
                    <a16:creationId xmlns:a16="http://schemas.microsoft.com/office/drawing/2014/main" id="{A1B50B6A-1FEF-D8CC-FF5F-A88AA7AE3A1A}"/>
                  </a:ext>
                </a:extLst>
              </p:cNvPr>
              <p:cNvSpPr/>
              <p:nvPr/>
            </p:nvSpPr>
            <p:spPr>
              <a:xfrm>
                <a:off x="3933720" y="2790000"/>
                <a:ext cx="108000" cy="914400"/>
              </a:xfrm>
              <a:prstGeom prst="rect">
                <a:avLst/>
              </a:prstGeom>
              <a:solidFill>
                <a:srgbClr val="666666"/>
              </a:solidFill>
              <a:ln w="0">
                <a:solidFill>
                  <a:srgbClr val="3465A4"/>
                </a:solidFill>
              </a:ln>
            </p:spPr>
            <p:style>
              <a:lnRef idx="0">
                <a:scrgbClr r="0" g="0" b="0"/>
              </a:lnRef>
              <a:fillRef idx="0">
                <a:scrgbClr r="0" g="0" b="0"/>
              </a:fillRef>
              <a:effectRef idx="0">
                <a:scrgbClr r="0" g="0" b="0"/>
              </a:effectRef>
              <a:fontRef idx="minor"/>
            </p:style>
            <p:txBody>
              <a:bodyPr/>
              <a:lstStyle/>
              <a:p>
                <a:endParaRPr lang="en-US"/>
              </a:p>
            </p:txBody>
          </p:sp>
          <p:sp>
            <p:nvSpPr>
              <p:cNvPr id="12" name="Rectangle 11">
                <a:extLst>
                  <a:ext uri="{FF2B5EF4-FFF2-40B4-BE49-F238E27FC236}">
                    <a16:creationId xmlns:a16="http://schemas.microsoft.com/office/drawing/2014/main" id="{0EC4EB35-F8A1-DB7C-A9C7-B0E2CC0FF843}"/>
                  </a:ext>
                </a:extLst>
              </p:cNvPr>
              <p:cNvSpPr/>
              <p:nvPr/>
            </p:nvSpPr>
            <p:spPr>
              <a:xfrm>
                <a:off x="4041720" y="2250000"/>
                <a:ext cx="72000" cy="914400"/>
              </a:xfrm>
              <a:prstGeom prst="rect">
                <a:avLst/>
              </a:prstGeom>
              <a:solidFill>
                <a:srgbClr val="BF819E"/>
              </a:solidFill>
              <a:ln w="0">
                <a:solidFill>
                  <a:srgbClr val="3465A4"/>
                </a:solidFill>
              </a:ln>
            </p:spPr>
            <p:style>
              <a:lnRef idx="0">
                <a:scrgbClr r="0" g="0" b="0"/>
              </a:lnRef>
              <a:fillRef idx="0">
                <a:scrgbClr r="0" g="0" b="0"/>
              </a:fillRef>
              <a:effectRef idx="0">
                <a:scrgbClr r="0" g="0" b="0"/>
              </a:effectRef>
              <a:fontRef idx="minor"/>
            </p:style>
            <p:txBody>
              <a:bodyPr/>
              <a:lstStyle/>
              <a:p>
                <a:endParaRPr lang="en-US"/>
              </a:p>
            </p:txBody>
          </p:sp>
        </p:grpSp>
        <p:sp>
          <p:nvSpPr>
            <p:cNvPr id="7" name="Rectangle 48">
              <a:extLst>
                <a:ext uri="{FF2B5EF4-FFF2-40B4-BE49-F238E27FC236}">
                  <a16:creationId xmlns:a16="http://schemas.microsoft.com/office/drawing/2014/main" id="{CFDA61D6-72B4-45B1-4BD9-5E67E657EB74}"/>
                </a:ext>
              </a:extLst>
            </p:cNvPr>
            <p:cNvSpPr/>
            <p:nvPr/>
          </p:nvSpPr>
          <p:spPr>
            <a:xfrm>
              <a:off x="184641" y="1008349"/>
              <a:ext cx="366973" cy="310680"/>
            </a:xfrm>
            <a:prstGeom prst="rect">
              <a:avLst/>
            </a:prstGeom>
            <a:solidFill>
              <a:schemeClr val="bg1"/>
            </a:solidFill>
            <a:ln>
              <a:noFill/>
            </a:ln>
            <a:effectLst/>
          </p:spPr>
          <p:style>
            <a:lnRef idx="1">
              <a:schemeClr val="accent1"/>
            </a:lnRef>
            <a:fillRef idx="3">
              <a:schemeClr val="accent1"/>
            </a:fillRef>
            <a:effectRef idx="2">
              <a:schemeClr val="accent1"/>
            </a:effectRef>
            <a:fontRef idx="minor"/>
          </p:style>
          <p:txBody>
            <a:bodyPr/>
            <a:lstStyle/>
            <a:p>
              <a:endParaRPr lang="en-US"/>
            </a:p>
          </p:txBody>
        </p:sp>
      </p:grpSp>
      <p:pic>
        <p:nvPicPr>
          <p:cNvPr id="15" name="Picture 69">
            <a:extLst>
              <a:ext uri="{FF2B5EF4-FFF2-40B4-BE49-F238E27FC236}">
                <a16:creationId xmlns:a16="http://schemas.microsoft.com/office/drawing/2014/main" id="{54F1AE88-36DF-C294-F4C2-E69065697D06}"/>
              </a:ext>
            </a:extLst>
          </p:cNvPr>
          <p:cNvPicPr/>
          <p:nvPr/>
        </p:nvPicPr>
        <p:blipFill>
          <a:blip r:embed="rId3"/>
          <a:stretch/>
        </p:blipFill>
        <p:spPr>
          <a:xfrm>
            <a:off x="7122152" y="991096"/>
            <a:ext cx="1618200" cy="1075320"/>
          </a:xfrm>
          <a:prstGeom prst="rect">
            <a:avLst/>
          </a:prstGeom>
          <a:ln w="0">
            <a:noFill/>
          </a:ln>
        </p:spPr>
      </p:pic>
      <p:grpSp>
        <p:nvGrpSpPr>
          <p:cNvPr id="35" name="Group 34">
            <a:extLst>
              <a:ext uri="{FF2B5EF4-FFF2-40B4-BE49-F238E27FC236}">
                <a16:creationId xmlns:a16="http://schemas.microsoft.com/office/drawing/2014/main" id="{80A499DD-2421-E51F-9998-740ED9C21C7A}"/>
              </a:ext>
            </a:extLst>
          </p:cNvPr>
          <p:cNvGrpSpPr/>
          <p:nvPr/>
        </p:nvGrpSpPr>
        <p:grpSpPr>
          <a:xfrm>
            <a:off x="8945134" y="1412979"/>
            <a:ext cx="2663640" cy="1771920"/>
            <a:chOff x="8305920" y="1288702"/>
            <a:chExt cx="2663640" cy="1771920"/>
          </a:xfrm>
        </p:grpSpPr>
        <p:pic>
          <p:nvPicPr>
            <p:cNvPr id="28" name="Picture 48">
              <a:extLst>
                <a:ext uri="{FF2B5EF4-FFF2-40B4-BE49-F238E27FC236}">
                  <a16:creationId xmlns:a16="http://schemas.microsoft.com/office/drawing/2014/main" id="{DE392FD6-E03C-8C82-43CC-43C4CAD79FA6}"/>
                </a:ext>
              </a:extLst>
            </p:cNvPr>
            <p:cNvPicPr/>
            <p:nvPr/>
          </p:nvPicPr>
          <p:blipFill>
            <a:blip r:embed="rId4"/>
            <a:stretch/>
          </p:blipFill>
          <p:spPr>
            <a:xfrm>
              <a:off x="8305920" y="1288702"/>
              <a:ext cx="2663640" cy="1771920"/>
            </a:xfrm>
            <a:prstGeom prst="rect">
              <a:avLst/>
            </a:prstGeom>
            <a:ln w="0">
              <a:noFill/>
            </a:ln>
          </p:spPr>
        </p:pic>
        <p:sp>
          <p:nvSpPr>
            <p:cNvPr id="29" name="Straight Arrow Connector 35">
              <a:extLst>
                <a:ext uri="{FF2B5EF4-FFF2-40B4-BE49-F238E27FC236}">
                  <a16:creationId xmlns:a16="http://schemas.microsoft.com/office/drawing/2014/main" id="{90C1A3EE-AAB9-1070-E141-2A30AF8B1D34}"/>
                </a:ext>
              </a:extLst>
            </p:cNvPr>
            <p:cNvSpPr/>
            <p:nvPr/>
          </p:nvSpPr>
          <p:spPr>
            <a:xfrm>
              <a:off x="9334080" y="2175022"/>
              <a:ext cx="630000" cy="360"/>
            </a:xfrm>
            <a:custGeom>
              <a:avLst/>
              <a:gdLst/>
              <a:ahLst/>
              <a:cxnLst/>
              <a:rect l="l" t="t" r="r" b="b"/>
              <a:pathLst>
                <a:path w="21600" h="21600">
                  <a:moveTo>
                    <a:pt x="0" y="0"/>
                  </a:moveTo>
                  <a:lnTo>
                    <a:pt x="21600" y="21600"/>
                  </a:lnTo>
                </a:path>
              </a:pathLst>
            </a:custGeom>
            <a:noFill/>
            <a:ln>
              <a:solidFill>
                <a:srgbClr val="FFFFFF"/>
              </a:solidFill>
              <a:round/>
              <a:headEnd type="triangle" w="med" len="me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0" name="TextBox 88">
              <a:extLst>
                <a:ext uri="{FF2B5EF4-FFF2-40B4-BE49-F238E27FC236}">
                  <a16:creationId xmlns:a16="http://schemas.microsoft.com/office/drawing/2014/main" id="{9D0CC5BF-C892-0D9C-1A0D-33EEA7D8C5EF}"/>
                </a:ext>
              </a:extLst>
            </p:cNvPr>
            <p:cNvSpPr/>
            <p:nvPr/>
          </p:nvSpPr>
          <p:spPr>
            <a:xfrm>
              <a:off x="9247320" y="1773262"/>
              <a:ext cx="751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spcBef>
                  <a:spcPts val="601"/>
                </a:spcBef>
                <a:buNone/>
              </a:pPr>
              <a:r>
                <a:rPr lang="en-US" sz="1800" b="0" strike="noStrike" spc="-1" dirty="0">
                  <a:solidFill>
                    <a:srgbClr val="FFFFFF"/>
                  </a:solidFill>
                  <a:latin typeface="Arial"/>
                  <a:ea typeface="DejaVu Sans"/>
                </a:rPr>
                <a:t>7 mm</a:t>
              </a:r>
              <a:endParaRPr lang="en-US" sz="1800" b="0" strike="noStrike" spc="-1" dirty="0">
                <a:latin typeface="Arial"/>
              </a:endParaRPr>
            </a:p>
          </p:txBody>
        </p:sp>
      </p:grpSp>
      <p:sp>
        <p:nvSpPr>
          <p:cNvPr id="32" name="Google Shape;848;p15">
            <a:extLst>
              <a:ext uri="{FF2B5EF4-FFF2-40B4-BE49-F238E27FC236}">
                <a16:creationId xmlns:a16="http://schemas.microsoft.com/office/drawing/2014/main" id="{BA0CDC82-DA50-28D0-E96B-23A0BB4E5E91}"/>
              </a:ext>
            </a:extLst>
          </p:cNvPr>
          <p:cNvSpPr/>
          <p:nvPr/>
        </p:nvSpPr>
        <p:spPr>
          <a:xfrm>
            <a:off x="8802781" y="3263226"/>
            <a:ext cx="2971026" cy="457081"/>
          </a:xfrm>
          <a:prstGeom prst="rect">
            <a:avLst/>
          </a:prstGeom>
          <a:solidFill>
            <a:srgbClr val="BBE33D"/>
          </a:solidFill>
          <a:ln w="9525" cap="flat" cmpd="sng">
            <a:solidFill>
              <a:srgbClr val="3465A4"/>
            </a:solidFill>
            <a:prstDash val="solid"/>
            <a:round/>
            <a:headEnd type="none" w="sm" len="sm"/>
            <a:tailEnd type="none" w="sm" len="sm"/>
          </a:ln>
        </p:spPr>
        <p:txBody>
          <a:bodyPr spcFirstLastPara="1" wrap="square" lIns="89977" tIns="44988" rIns="89977" bIns="44988" anchor="ctr" anchorCtr="0">
            <a:noAutofit/>
          </a:bodyPr>
          <a:lstStyle/>
          <a:p>
            <a:pPr algn="ctr">
              <a:buSzPts val="1800"/>
            </a:pPr>
            <a:r>
              <a:rPr lang="en-US" sz="1799" dirty="0">
                <a:latin typeface="Arial"/>
                <a:ea typeface="Arial"/>
                <a:cs typeface="Arial"/>
                <a:sym typeface="Arial"/>
              </a:rPr>
              <a:t>Preliminary data</a:t>
            </a:r>
            <a:endParaRPr sz="1799" dirty="0">
              <a:latin typeface="Arial"/>
              <a:ea typeface="Arial"/>
              <a:cs typeface="Arial"/>
              <a:sym typeface="Arial"/>
            </a:endParaRPr>
          </a:p>
        </p:txBody>
      </p:sp>
      <p:pic>
        <p:nvPicPr>
          <p:cNvPr id="27" name="Picture 51" descr="Logo Resources | LaserNetUS">
            <a:extLst>
              <a:ext uri="{FF2B5EF4-FFF2-40B4-BE49-F238E27FC236}">
                <a16:creationId xmlns:a16="http://schemas.microsoft.com/office/drawing/2014/main" id="{2898F31D-493C-EA3C-8BDC-8921795ED65E}"/>
              </a:ext>
            </a:extLst>
          </p:cNvPr>
          <p:cNvPicPr/>
          <p:nvPr/>
        </p:nvPicPr>
        <p:blipFill>
          <a:blip r:embed="rId5"/>
          <a:stretch/>
        </p:blipFill>
        <p:spPr>
          <a:xfrm>
            <a:off x="7765443" y="2721775"/>
            <a:ext cx="718200" cy="718560"/>
          </a:xfrm>
          <a:prstGeom prst="rect">
            <a:avLst/>
          </a:prstGeom>
          <a:ln w="38100">
            <a:solidFill>
              <a:schemeClr val="bg1"/>
            </a:solidFill>
          </a:ln>
        </p:spPr>
      </p:pic>
      <p:sp>
        <p:nvSpPr>
          <p:cNvPr id="38" name="Google Shape;841;p15">
            <a:extLst>
              <a:ext uri="{FF2B5EF4-FFF2-40B4-BE49-F238E27FC236}">
                <a16:creationId xmlns:a16="http://schemas.microsoft.com/office/drawing/2014/main" id="{03D40664-5768-519A-9F42-F0EEFBE1B7B9}"/>
              </a:ext>
            </a:extLst>
          </p:cNvPr>
          <p:cNvSpPr txBox="1"/>
          <p:nvPr/>
        </p:nvSpPr>
        <p:spPr>
          <a:xfrm>
            <a:off x="9291197" y="4090511"/>
            <a:ext cx="2468957" cy="338312"/>
          </a:xfrm>
          <a:prstGeom prst="rect">
            <a:avLst/>
          </a:prstGeom>
          <a:noFill/>
          <a:ln>
            <a:noFill/>
          </a:ln>
        </p:spPr>
        <p:txBody>
          <a:bodyPr spcFirstLastPara="1" wrap="square" lIns="89977" tIns="44988" rIns="89977" bIns="44988" anchor="t" anchorCtr="0">
            <a:noAutofit/>
          </a:bodyPr>
          <a:lstStyle/>
          <a:p>
            <a:r>
              <a:rPr lang="en-US" sz="1600" dirty="0">
                <a:latin typeface="Arial"/>
                <a:ea typeface="Arial"/>
                <a:cs typeface="Arial"/>
                <a:sym typeface="Arial"/>
              </a:rPr>
              <a:t>36 </a:t>
            </a:r>
            <a:r>
              <a:rPr lang="en-US" sz="1600" dirty="0" err="1">
                <a:latin typeface="Arial"/>
                <a:ea typeface="Arial"/>
                <a:cs typeface="Arial"/>
                <a:sym typeface="Arial"/>
              </a:rPr>
              <a:t>Gy</a:t>
            </a:r>
            <a:r>
              <a:rPr lang="en-US" sz="1600" dirty="0">
                <a:latin typeface="Arial"/>
                <a:ea typeface="Arial"/>
                <a:cs typeface="Arial"/>
                <a:sym typeface="Arial"/>
              </a:rPr>
              <a:t> +/- 1.1 </a:t>
            </a:r>
            <a:r>
              <a:rPr lang="en-US" sz="1600" dirty="0" err="1">
                <a:latin typeface="Arial"/>
                <a:ea typeface="Arial"/>
                <a:cs typeface="Arial"/>
                <a:sym typeface="Arial"/>
              </a:rPr>
              <a:t>Gy</a:t>
            </a:r>
            <a:endParaRPr sz="1600" dirty="0">
              <a:latin typeface="Arial"/>
              <a:ea typeface="Arial"/>
              <a:cs typeface="Arial"/>
              <a:sym typeface="Arial"/>
            </a:endParaRPr>
          </a:p>
        </p:txBody>
      </p:sp>
      <p:pic>
        <p:nvPicPr>
          <p:cNvPr id="39" name="Picture 2">
            <a:extLst>
              <a:ext uri="{FF2B5EF4-FFF2-40B4-BE49-F238E27FC236}">
                <a16:creationId xmlns:a16="http://schemas.microsoft.com/office/drawing/2014/main" id="{0A141993-E9AA-36EC-DCD9-4777050C91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945"/>
          <a:stretch/>
        </p:blipFill>
        <p:spPr bwMode="auto">
          <a:xfrm>
            <a:off x="7881590" y="4415242"/>
            <a:ext cx="3886200" cy="217152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99">
            <a:extLst>
              <a:ext uri="{FF2B5EF4-FFF2-40B4-BE49-F238E27FC236}">
                <a16:creationId xmlns:a16="http://schemas.microsoft.com/office/drawing/2014/main" id="{F6E935A3-6D82-9680-10E5-20EB4C63790B}"/>
              </a:ext>
            </a:extLst>
          </p:cNvPr>
          <p:cNvSpPr/>
          <p:nvPr/>
        </p:nvSpPr>
        <p:spPr>
          <a:xfrm>
            <a:off x="177480" y="4363657"/>
            <a:ext cx="3635640" cy="153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601"/>
              </a:spcBef>
              <a:buNone/>
            </a:pPr>
            <a:r>
              <a:rPr lang="en-US" sz="1800" b="0" strike="noStrike" spc="-1" dirty="0">
                <a:solidFill>
                  <a:srgbClr val="000000"/>
                </a:solidFill>
                <a:latin typeface="Arial"/>
                <a:ea typeface="DejaVu Sans"/>
              </a:rPr>
              <a:t>4 shot days, total of 1220 shots &amp; 60 irradiated animals with prescribed doses of 10 – 40 </a:t>
            </a:r>
            <a:r>
              <a:rPr lang="en-US" sz="1800" b="0" strike="noStrike" spc="-1" dirty="0" err="1">
                <a:solidFill>
                  <a:srgbClr val="000000"/>
                </a:solidFill>
                <a:latin typeface="Arial"/>
                <a:ea typeface="DejaVu Sans"/>
              </a:rPr>
              <a:t>Gy</a:t>
            </a:r>
            <a:endParaRPr lang="en-US" sz="1800" b="0" strike="noStrike" spc="-1" dirty="0">
              <a:latin typeface="Arial"/>
            </a:endParaRPr>
          </a:p>
          <a:p>
            <a:pPr>
              <a:lnSpc>
                <a:spcPct val="100000"/>
              </a:lnSpc>
              <a:spcBef>
                <a:spcPts val="601"/>
              </a:spcBef>
              <a:buNone/>
            </a:pPr>
            <a:r>
              <a:rPr lang="en-US" sz="1800" b="0" strike="noStrike" spc="-1" dirty="0">
                <a:solidFill>
                  <a:srgbClr val="000000"/>
                </a:solidFill>
                <a:latin typeface="Arial"/>
                <a:ea typeface="DejaVu Sans"/>
              </a:rPr>
              <a:t>Bio endpoints: ear thickness and reddening</a:t>
            </a:r>
            <a:endParaRPr lang="en-US" sz="1800" b="0" strike="noStrike" spc="-1" dirty="0">
              <a:latin typeface="Arial"/>
            </a:endParaRPr>
          </a:p>
        </p:txBody>
      </p:sp>
      <p:sp>
        <p:nvSpPr>
          <p:cNvPr id="41" name="TextBox 84">
            <a:extLst>
              <a:ext uri="{FF2B5EF4-FFF2-40B4-BE49-F238E27FC236}">
                <a16:creationId xmlns:a16="http://schemas.microsoft.com/office/drawing/2014/main" id="{F93143C2-473F-A86A-5547-8FD1A2D3FF3A}"/>
              </a:ext>
            </a:extLst>
          </p:cNvPr>
          <p:cNvSpPr/>
          <p:nvPr/>
        </p:nvSpPr>
        <p:spPr>
          <a:xfrm>
            <a:off x="27480" y="6400800"/>
            <a:ext cx="6457140"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200" b="0" strike="noStrike" spc="-1" dirty="0">
                <a:solidFill>
                  <a:srgbClr val="000000"/>
                </a:solidFill>
                <a:latin typeface="Arial" panose="020B0604020202020204" pitchFamily="34" charset="0"/>
                <a:ea typeface="DejaVu Sans"/>
                <a:cs typeface="Arial" panose="020B0604020202020204" pitchFamily="34" charset="0"/>
              </a:rPr>
              <a:t>L. </a:t>
            </a:r>
            <a:r>
              <a:rPr lang="en-US" sz="1200" b="0" strike="noStrike" spc="-1" dirty="0" err="1">
                <a:solidFill>
                  <a:srgbClr val="000000"/>
                </a:solidFill>
                <a:latin typeface="Arial" panose="020B0604020202020204" pitchFamily="34" charset="0"/>
                <a:ea typeface="DejaVu Sans"/>
                <a:cs typeface="Arial" panose="020B0604020202020204" pitchFamily="34" charset="0"/>
              </a:rPr>
              <a:t>Geulig</a:t>
            </a:r>
            <a:r>
              <a:rPr lang="en-US" sz="1200" b="0" strike="noStrike" spc="-1" dirty="0">
                <a:solidFill>
                  <a:srgbClr val="000000"/>
                </a:solidFill>
                <a:latin typeface="Arial" panose="020B0604020202020204" pitchFamily="34" charset="0"/>
                <a:ea typeface="DejaVu Sans"/>
                <a:cs typeface="Arial" panose="020B0604020202020204" pitchFamily="34" charset="0"/>
              </a:rPr>
              <a:t> et al., Rev. Sci. Instruments 93 (2022) 103301.</a:t>
            </a:r>
          </a:p>
          <a:p>
            <a:pPr>
              <a:lnSpc>
                <a:spcPct val="100000"/>
              </a:lnSpc>
              <a:buNone/>
            </a:pPr>
            <a:r>
              <a:rPr lang="en-US" sz="1200" spc="-1" dirty="0">
                <a:latin typeface="Arial" panose="020B0604020202020204" pitchFamily="34" charset="0"/>
                <a:cs typeface="Arial" panose="020B0604020202020204" pitchFamily="34" charset="0"/>
              </a:rPr>
              <a:t>J. De Chant et al., </a:t>
            </a:r>
            <a:r>
              <a:rPr lang="en-US" sz="1200" spc="-1" dirty="0" err="1">
                <a:latin typeface="Arial" panose="020B0604020202020204" pitchFamily="34" charset="0"/>
                <a:cs typeface="Arial" panose="020B0604020202020204" pitchFamily="34" charset="0"/>
              </a:rPr>
              <a:t>Journ</a:t>
            </a:r>
            <a:r>
              <a:rPr lang="en-US" sz="1200" spc="-1" dirty="0">
                <a:latin typeface="Arial" panose="020B0604020202020204" pitchFamily="34" charset="0"/>
                <a:cs typeface="Arial" panose="020B0604020202020204" pitchFamily="34" charset="0"/>
              </a:rPr>
              <a:t>. of Acc. Conferences, IPAC'24 MOPR72 (2024)</a:t>
            </a:r>
          </a:p>
        </p:txBody>
      </p:sp>
      <p:pic>
        <p:nvPicPr>
          <p:cNvPr id="42" name="Picture 41">
            <a:extLst>
              <a:ext uri="{FF2B5EF4-FFF2-40B4-BE49-F238E27FC236}">
                <a16:creationId xmlns:a16="http://schemas.microsoft.com/office/drawing/2014/main" id="{77C5C756-5B5F-46EC-E85B-22D9E34A9E8D}"/>
              </a:ext>
            </a:extLst>
          </p:cNvPr>
          <p:cNvPicPr/>
          <p:nvPr/>
        </p:nvPicPr>
        <p:blipFill>
          <a:blip r:embed="rId7"/>
          <a:stretch/>
        </p:blipFill>
        <p:spPr>
          <a:xfrm>
            <a:off x="4024682" y="4090511"/>
            <a:ext cx="3718080" cy="2455200"/>
          </a:xfrm>
          <a:prstGeom prst="rect">
            <a:avLst/>
          </a:prstGeom>
          <a:ln w="0">
            <a:noFill/>
          </a:ln>
        </p:spPr>
      </p:pic>
      <p:sp>
        <p:nvSpPr>
          <p:cNvPr id="43" name="Rectangle 42">
            <a:extLst>
              <a:ext uri="{FF2B5EF4-FFF2-40B4-BE49-F238E27FC236}">
                <a16:creationId xmlns:a16="http://schemas.microsoft.com/office/drawing/2014/main" id="{E3AFEA5A-6CD5-D14C-310B-883CB91BE075}"/>
              </a:ext>
            </a:extLst>
          </p:cNvPr>
          <p:cNvSpPr/>
          <p:nvPr/>
        </p:nvSpPr>
        <p:spPr>
          <a:xfrm>
            <a:off x="3480663" y="1750895"/>
            <a:ext cx="140400" cy="914400"/>
          </a:xfrm>
          <a:prstGeom prst="rect">
            <a:avLst/>
          </a:prstGeom>
          <a:solidFill>
            <a:srgbClr val="FF8000"/>
          </a:solidFill>
          <a:ln w="0">
            <a:solidFill>
              <a:srgbClr val="3465A4"/>
            </a:solidFill>
          </a:ln>
        </p:spPr>
        <p:style>
          <a:lnRef idx="0">
            <a:scrgbClr r="0" g="0" b="0"/>
          </a:lnRef>
          <a:fillRef idx="0">
            <a:scrgbClr r="0" g="0" b="0"/>
          </a:fillRef>
          <a:effectRef idx="0">
            <a:scrgbClr r="0" g="0" b="0"/>
          </a:effectRef>
          <a:fontRef idx="minor"/>
        </p:style>
        <p:txBody>
          <a:bodyPr/>
          <a:lstStyle/>
          <a:p>
            <a:endParaRPr lang="en-US"/>
          </a:p>
        </p:txBody>
      </p:sp>
      <p:sp>
        <p:nvSpPr>
          <p:cNvPr id="44" name="Rectangle 43">
            <a:extLst>
              <a:ext uri="{FF2B5EF4-FFF2-40B4-BE49-F238E27FC236}">
                <a16:creationId xmlns:a16="http://schemas.microsoft.com/office/drawing/2014/main" id="{765D6BD7-A433-0803-A799-4A3E2CCA0171}"/>
              </a:ext>
            </a:extLst>
          </p:cNvPr>
          <p:cNvSpPr/>
          <p:nvPr/>
        </p:nvSpPr>
        <p:spPr>
          <a:xfrm>
            <a:off x="3912303" y="1750895"/>
            <a:ext cx="140400" cy="914400"/>
          </a:xfrm>
          <a:prstGeom prst="rect">
            <a:avLst/>
          </a:prstGeom>
          <a:solidFill>
            <a:srgbClr val="FF8000"/>
          </a:solidFill>
          <a:ln w="0">
            <a:solidFill>
              <a:srgbClr val="3465A4"/>
            </a:solidFill>
          </a:ln>
        </p:spPr>
        <p:style>
          <a:lnRef idx="0">
            <a:scrgbClr r="0" g="0" b="0"/>
          </a:lnRef>
          <a:fillRef idx="0">
            <a:scrgbClr r="0" g="0" b="0"/>
          </a:fillRef>
          <a:effectRef idx="0">
            <a:scrgbClr r="0" g="0" b="0"/>
          </a:effectRef>
          <a:fontRef idx="minor"/>
        </p:style>
        <p:txBody>
          <a:bodyPr/>
          <a:lstStyle/>
          <a:p>
            <a:endParaRPr lang="en-US"/>
          </a:p>
        </p:txBody>
      </p:sp>
      <p:sp>
        <p:nvSpPr>
          <p:cNvPr id="45" name="Straight Connector 44">
            <a:extLst>
              <a:ext uri="{FF2B5EF4-FFF2-40B4-BE49-F238E27FC236}">
                <a16:creationId xmlns:a16="http://schemas.microsoft.com/office/drawing/2014/main" id="{6CDF7DA2-383E-FE4B-18ED-8CC6966781CB}"/>
              </a:ext>
            </a:extLst>
          </p:cNvPr>
          <p:cNvSpPr/>
          <p:nvPr/>
        </p:nvSpPr>
        <p:spPr>
          <a:xfrm>
            <a:off x="3563192" y="2716444"/>
            <a:ext cx="1131432" cy="2037113"/>
          </a:xfrm>
          <a:prstGeom prst="line">
            <a:avLst/>
          </a:prstGeom>
          <a:ln w="19080">
            <a:solidFill>
              <a:srgbClr val="3465A4"/>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 name="Straight Connector 45">
            <a:extLst>
              <a:ext uri="{FF2B5EF4-FFF2-40B4-BE49-F238E27FC236}">
                <a16:creationId xmlns:a16="http://schemas.microsoft.com/office/drawing/2014/main" id="{2964D454-796F-9EA2-9A6A-C455EDA7C0F3}"/>
              </a:ext>
            </a:extLst>
          </p:cNvPr>
          <p:cNvSpPr/>
          <p:nvPr/>
        </p:nvSpPr>
        <p:spPr>
          <a:xfrm>
            <a:off x="4052704" y="2767489"/>
            <a:ext cx="1131432" cy="2636111"/>
          </a:xfrm>
          <a:prstGeom prst="line">
            <a:avLst/>
          </a:prstGeom>
          <a:ln w="19080">
            <a:solidFill>
              <a:srgbClr val="FF860D"/>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7" name="Straight Connector 46">
            <a:extLst>
              <a:ext uri="{FF2B5EF4-FFF2-40B4-BE49-F238E27FC236}">
                <a16:creationId xmlns:a16="http://schemas.microsoft.com/office/drawing/2014/main" id="{5D3A9A6F-1481-9357-6B1C-BB0CE91BCA63}"/>
              </a:ext>
            </a:extLst>
          </p:cNvPr>
          <p:cNvSpPr/>
          <p:nvPr/>
        </p:nvSpPr>
        <p:spPr>
          <a:xfrm>
            <a:off x="5605201" y="2956956"/>
            <a:ext cx="68447" cy="2919435"/>
          </a:xfrm>
          <a:prstGeom prst="line">
            <a:avLst/>
          </a:prstGeom>
          <a:ln w="19080">
            <a:solidFill>
              <a:srgbClr val="666666"/>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pic>
        <p:nvPicPr>
          <p:cNvPr id="6" name="Picture 5">
            <a:extLst>
              <a:ext uri="{FF2B5EF4-FFF2-40B4-BE49-F238E27FC236}">
                <a16:creationId xmlns:a16="http://schemas.microsoft.com/office/drawing/2014/main" id="{6B742BDF-F20C-A60A-DCF4-DD5276159520}"/>
              </a:ext>
            </a:extLst>
          </p:cNvPr>
          <p:cNvPicPr>
            <a:picLocks noChangeAspect="1"/>
          </p:cNvPicPr>
          <p:nvPr/>
        </p:nvPicPr>
        <p:blipFill>
          <a:blip r:embed="rId8"/>
          <a:stretch>
            <a:fillRect/>
          </a:stretch>
        </p:blipFill>
        <p:spPr>
          <a:xfrm>
            <a:off x="1995300" y="1089559"/>
            <a:ext cx="1358900" cy="698500"/>
          </a:xfrm>
          <a:prstGeom prst="rect">
            <a:avLst/>
          </a:prstGeom>
        </p:spPr>
      </p:pic>
      <p:sp>
        <p:nvSpPr>
          <p:cNvPr id="8" name="TextBox 105">
            <a:extLst>
              <a:ext uri="{FF2B5EF4-FFF2-40B4-BE49-F238E27FC236}">
                <a16:creationId xmlns:a16="http://schemas.microsoft.com/office/drawing/2014/main" id="{6BC7BDB8-6B54-3C4E-DA58-D7A1300BC964}"/>
              </a:ext>
            </a:extLst>
          </p:cNvPr>
          <p:cNvSpPr/>
          <p:nvPr/>
        </p:nvSpPr>
        <p:spPr>
          <a:xfrm>
            <a:off x="468088" y="2417180"/>
            <a:ext cx="489150"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spcBef>
                <a:spcPts val="601"/>
              </a:spcBef>
              <a:buNone/>
            </a:pPr>
            <a:r>
              <a:rPr lang="en-US" sz="1800" b="0" strike="noStrike" spc="-1" dirty="0">
                <a:solidFill>
                  <a:srgbClr val="000000"/>
                </a:solidFill>
                <a:latin typeface="Arial"/>
                <a:ea typeface="DejaVu Sans"/>
              </a:rPr>
              <a:t>7 J</a:t>
            </a:r>
            <a:endParaRPr lang="en-US" sz="1800" b="0" strike="noStrike" spc="-1" dirty="0">
              <a:latin typeface="Arial"/>
            </a:endParaRPr>
          </a:p>
        </p:txBody>
      </p:sp>
    </p:spTree>
    <p:extLst>
      <p:ext uri="{BB962C8B-B14F-4D97-AF65-F5344CB8AC3E}">
        <p14:creationId xmlns:p14="http://schemas.microsoft.com/office/powerpoint/2010/main" val="472434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00D7-E98F-6007-922D-ED47F2D01658}"/>
              </a:ext>
            </a:extLst>
          </p:cNvPr>
          <p:cNvSpPr>
            <a:spLocks noGrp="1"/>
          </p:cNvSpPr>
          <p:nvPr>
            <p:ph type="title"/>
          </p:nvPr>
        </p:nvSpPr>
        <p:spPr/>
        <p:txBody>
          <a:bodyPr>
            <a:noAutofit/>
          </a:bodyPr>
          <a:lstStyle/>
          <a:p>
            <a:r>
              <a:rPr lang="en-US" sz="2400" b="1" spc="-1" dirty="0">
                <a:solidFill>
                  <a:srgbClr val="FFFFFF"/>
                </a:solidFill>
                <a:latin typeface="Arial"/>
              </a:rPr>
              <a:t>First animal irradiation at BELLA with ~7 MeV laser-driven protons to investigate radiation damage to mouse ear tissue in vivo shows sparing compared to x-rays</a:t>
            </a:r>
            <a:endParaRPr lang="en-US" sz="2400" dirty="0"/>
          </a:p>
        </p:txBody>
      </p:sp>
      <p:sp>
        <p:nvSpPr>
          <p:cNvPr id="3" name="Slide Number Placeholder 2">
            <a:extLst>
              <a:ext uri="{FF2B5EF4-FFF2-40B4-BE49-F238E27FC236}">
                <a16:creationId xmlns:a16="http://schemas.microsoft.com/office/drawing/2014/main" id="{99BC24AC-6AF0-1FD5-484B-8646FBC006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
        <p:nvSpPr>
          <p:cNvPr id="6" name="Rectangle 47">
            <a:extLst>
              <a:ext uri="{FF2B5EF4-FFF2-40B4-BE49-F238E27FC236}">
                <a16:creationId xmlns:a16="http://schemas.microsoft.com/office/drawing/2014/main" id="{8000F5A9-F1E0-C417-98B2-86CCF0FE210E}"/>
              </a:ext>
            </a:extLst>
          </p:cNvPr>
          <p:cNvSpPr/>
          <p:nvPr/>
        </p:nvSpPr>
        <p:spPr>
          <a:xfrm>
            <a:off x="3687120" y="5749560"/>
            <a:ext cx="445680" cy="310680"/>
          </a:xfrm>
          <a:prstGeom prst="rect">
            <a:avLst/>
          </a:prstGeom>
          <a:solidFill>
            <a:schemeClr val="bg1"/>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grpSp>
        <p:nvGrpSpPr>
          <p:cNvPr id="36" name="Group 35">
            <a:extLst>
              <a:ext uri="{FF2B5EF4-FFF2-40B4-BE49-F238E27FC236}">
                <a16:creationId xmlns:a16="http://schemas.microsoft.com/office/drawing/2014/main" id="{80616F3B-B47D-7983-F68F-43E46507A11B}"/>
              </a:ext>
            </a:extLst>
          </p:cNvPr>
          <p:cNvGrpSpPr/>
          <p:nvPr/>
        </p:nvGrpSpPr>
        <p:grpSpPr>
          <a:xfrm>
            <a:off x="150855" y="981609"/>
            <a:ext cx="7811640" cy="2901600"/>
            <a:chOff x="150855" y="981609"/>
            <a:chExt cx="7811640" cy="2901600"/>
          </a:xfrm>
        </p:grpSpPr>
        <p:grpSp>
          <p:nvGrpSpPr>
            <p:cNvPr id="34" name="Group 33">
              <a:extLst>
                <a:ext uri="{FF2B5EF4-FFF2-40B4-BE49-F238E27FC236}">
                  <a16:creationId xmlns:a16="http://schemas.microsoft.com/office/drawing/2014/main" id="{C0401EBD-2BCC-4A4E-7C96-723C8475D8AA}"/>
                </a:ext>
              </a:extLst>
            </p:cNvPr>
            <p:cNvGrpSpPr/>
            <p:nvPr/>
          </p:nvGrpSpPr>
          <p:grpSpPr>
            <a:xfrm>
              <a:off x="150855" y="981609"/>
              <a:ext cx="7811640" cy="2901600"/>
              <a:chOff x="379455" y="1429565"/>
              <a:chExt cx="7811640" cy="2901600"/>
            </a:xfrm>
          </p:grpSpPr>
          <p:pic>
            <p:nvPicPr>
              <p:cNvPr id="4" name="Picture 66">
                <a:extLst>
                  <a:ext uri="{FF2B5EF4-FFF2-40B4-BE49-F238E27FC236}">
                    <a16:creationId xmlns:a16="http://schemas.microsoft.com/office/drawing/2014/main" id="{F26973E9-6F11-BB70-2BD8-C4768B483DB7}"/>
                  </a:ext>
                </a:extLst>
              </p:cNvPr>
              <p:cNvPicPr/>
              <p:nvPr/>
            </p:nvPicPr>
            <p:blipFill>
              <a:blip r:embed="rId2"/>
              <a:srcRect r="-1766" b="39152"/>
              <a:stretch/>
            </p:blipFill>
            <p:spPr>
              <a:xfrm>
                <a:off x="379455" y="1429565"/>
                <a:ext cx="7811640" cy="2901600"/>
              </a:xfrm>
              <a:prstGeom prst="rect">
                <a:avLst/>
              </a:prstGeom>
              <a:ln w="0">
                <a:noFill/>
              </a:ln>
            </p:spPr>
          </p:pic>
          <p:sp>
            <p:nvSpPr>
              <p:cNvPr id="5" name="TextBox 105">
                <a:extLst>
                  <a:ext uri="{FF2B5EF4-FFF2-40B4-BE49-F238E27FC236}">
                    <a16:creationId xmlns:a16="http://schemas.microsoft.com/office/drawing/2014/main" id="{E00B804A-9B99-1EC4-69F9-4FF27DEF1F4D}"/>
                  </a:ext>
                </a:extLst>
              </p:cNvPr>
              <p:cNvSpPr/>
              <p:nvPr/>
            </p:nvSpPr>
            <p:spPr>
              <a:xfrm>
                <a:off x="696688" y="2865136"/>
                <a:ext cx="489150"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spcBef>
                    <a:spcPts val="601"/>
                  </a:spcBef>
                  <a:buNone/>
                </a:pPr>
                <a:r>
                  <a:rPr lang="en-US" sz="1800" b="0" strike="noStrike" spc="-1" dirty="0">
                    <a:solidFill>
                      <a:srgbClr val="000000"/>
                    </a:solidFill>
                    <a:latin typeface="Arial"/>
                    <a:ea typeface="DejaVu Sans"/>
                  </a:rPr>
                  <a:t>7 J</a:t>
                </a:r>
                <a:endParaRPr lang="en-US" sz="1800" b="0" strike="noStrike" spc="-1" dirty="0">
                  <a:latin typeface="Arial"/>
                </a:endParaRPr>
              </a:p>
            </p:txBody>
          </p:sp>
          <p:sp>
            <p:nvSpPr>
              <p:cNvPr id="9" name="Rectangle 8">
                <a:extLst>
                  <a:ext uri="{FF2B5EF4-FFF2-40B4-BE49-F238E27FC236}">
                    <a16:creationId xmlns:a16="http://schemas.microsoft.com/office/drawing/2014/main" id="{8B27FB1B-C543-4006-49C7-FAD719FE6746}"/>
                  </a:ext>
                </a:extLst>
              </p:cNvPr>
              <p:cNvSpPr/>
              <p:nvPr/>
            </p:nvSpPr>
            <p:spPr>
              <a:xfrm>
                <a:off x="3933720" y="1638000"/>
                <a:ext cx="108000" cy="914400"/>
              </a:xfrm>
              <a:prstGeom prst="rect">
                <a:avLst/>
              </a:prstGeom>
              <a:solidFill>
                <a:srgbClr val="666666"/>
              </a:solidFill>
              <a:ln w="0">
                <a:solidFill>
                  <a:srgbClr val="3465A4"/>
                </a:solidFill>
              </a:ln>
            </p:spPr>
            <p:style>
              <a:lnRef idx="0">
                <a:scrgbClr r="0" g="0" b="0"/>
              </a:lnRef>
              <a:fillRef idx="0">
                <a:scrgbClr r="0" g="0" b="0"/>
              </a:fillRef>
              <a:effectRef idx="0">
                <a:scrgbClr r="0" g="0" b="0"/>
              </a:effectRef>
              <a:fontRef idx="minor"/>
            </p:style>
            <p:txBody>
              <a:bodyPr/>
              <a:lstStyle/>
              <a:p>
                <a:endParaRPr lang="en-US"/>
              </a:p>
            </p:txBody>
          </p:sp>
          <p:sp>
            <p:nvSpPr>
              <p:cNvPr id="10" name="Rectangle 9">
                <a:extLst>
                  <a:ext uri="{FF2B5EF4-FFF2-40B4-BE49-F238E27FC236}">
                    <a16:creationId xmlns:a16="http://schemas.microsoft.com/office/drawing/2014/main" id="{A1B50B6A-1FEF-D8CC-FF5F-A88AA7AE3A1A}"/>
                  </a:ext>
                </a:extLst>
              </p:cNvPr>
              <p:cNvSpPr/>
              <p:nvPr/>
            </p:nvSpPr>
            <p:spPr>
              <a:xfrm>
                <a:off x="3933720" y="2790000"/>
                <a:ext cx="108000" cy="914400"/>
              </a:xfrm>
              <a:prstGeom prst="rect">
                <a:avLst/>
              </a:prstGeom>
              <a:solidFill>
                <a:srgbClr val="666666"/>
              </a:solidFill>
              <a:ln w="0">
                <a:solidFill>
                  <a:srgbClr val="3465A4"/>
                </a:solidFill>
              </a:ln>
            </p:spPr>
            <p:style>
              <a:lnRef idx="0">
                <a:scrgbClr r="0" g="0" b="0"/>
              </a:lnRef>
              <a:fillRef idx="0">
                <a:scrgbClr r="0" g="0" b="0"/>
              </a:fillRef>
              <a:effectRef idx="0">
                <a:scrgbClr r="0" g="0" b="0"/>
              </a:effectRef>
              <a:fontRef idx="minor"/>
            </p:style>
            <p:txBody>
              <a:bodyPr/>
              <a:lstStyle/>
              <a:p>
                <a:endParaRPr lang="en-US"/>
              </a:p>
            </p:txBody>
          </p:sp>
          <p:sp>
            <p:nvSpPr>
              <p:cNvPr id="12" name="Rectangle 11">
                <a:extLst>
                  <a:ext uri="{FF2B5EF4-FFF2-40B4-BE49-F238E27FC236}">
                    <a16:creationId xmlns:a16="http://schemas.microsoft.com/office/drawing/2014/main" id="{0EC4EB35-F8A1-DB7C-A9C7-B0E2CC0FF843}"/>
                  </a:ext>
                </a:extLst>
              </p:cNvPr>
              <p:cNvSpPr/>
              <p:nvPr/>
            </p:nvSpPr>
            <p:spPr>
              <a:xfrm>
                <a:off x="4041720" y="2250000"/>
                <a:ext cx="72000" cy="914400"/>
              </a:xfrm>
              <a:prstGeom prst="rect">
                <a:avLst/>
              </a:prstGeom>
              <a:solidFill>
                <a:srgbClr val="BF819E"/>
              </a:solidFill>
              <a:ln w="0">
                <a:solidFill>
                  <a:srgbClr val="3465A4"/>
                </a:solidFill>
              </a:ln>
            </p:spPr>
            <p:style>
              <a:lnRef idx="0">
                <a:scrgbClr r="0" g="0" b="0"/>
              </a:lnRef>
              <a:fillRef idx="0">
                <a:scrgbClr r="0" g="0" b="0"/>
              </a:fillRef>
              <a:effectRef idx="0">
                <a:scrgbClr r="0" g="0" b="0"/>
              </a:effectRef>
              <a:fontRef idx="minor"/>
            </p:style>
            <p:txBody>
              <a:bodyPr/>
              <a:lstStyle/>
              <a:p>
                <a:endParaRPr lang="en-US"/>
              </a:p>
            </p:txBody>
          </p:sp>
        </p:grpSp>
        <p:sp>
          <p:nvSpPr>
            <p:cNvPr id="7" name="Rectangle 48">
              <a:extLst>
                <a:ext uri="{FF2B5EF4-FFF2-40B4-BE49-F238E27FC236}">
                  <a16:creationId xmlns:a16="http://schemas.microsoft.com/office/drawing/2014/main" id="{CFDA61D6-72B4-45B1-4BD9-5E67E657EB74}"/>
                </a:ext>
              </a:extLst>
            </p:cNvPr>
            <p:cNvSpPr/>
            <p:nvPr/>
          </p:nvSpPr>
          <p:spPr>
            <a:xfrm>
              <a:off x="184641" y="1008349"/>
              <a:ext cx="366973" cy="310680"/>
            </a:xfrm>
            <a:prstGeom prst="rect">
              <a:avLst/>
            </a:prstGeom>
            <a:solidFill>
              <a:schemeClr val="bg1"/>
            </a:solidFill>
            <a:ln>
              <a:noFill/>
            </a:ln>
            <a:effectLst/>
          </p:spPr>
          <p:style>
            <a:lnRef idx="1">
              <a:schemeClr val="accent1"/>
            </a:lnRef>
            <a:fillRef idx="3">
              <a:schemeClr val="accent1"/>
            </a:fillRef>
            <a:effectRef idx="2">
              <a:schemeClr val="accent1"/>
            </a:effectRef>
            <a:fontRef idx="minor"/>
          </p:style>
          <p:txBody>
            <a:bodyPr/>
            <a:lstStyle/>
            <a:p>
              <a:endParaRPr lang="en-US"/>
            </a:p>
          </p:txBody>
        </p:sp>
      </p:grpSp>
      <p:pic>
        <p:nvPicPr>
          <p:cNvPr id="15" name="Picture 69">
            <a:extLst>
              <a:ext uri="{FF2B5EF4-FFF2-40B4-BE49-F238E27FC236}">
                <a16:creationId xmlns:a16="http://schemas.microsoft.com/office/drawing/2014/main" id="{54F1AE88-36DF-C294-F4C2-E69065697D06}"/>
              </a:ext>
            </a:extLst>
          </p:cNvPr>
          <p:cNvPicPr/>
          <p:nvPr/>
        </p:nvPicPr>
        <p:blipFill>
          <a:blip r:embed="rId3"/>
          <a:stretch/>
        </p:blipFill>
        <p:spPr>
          <a:xfrm>
            <a:off x="7122152" y="991096"/>
            <a:ext cx="1618200" cy="1075320"/>
          </a:xfrm>
          <a:prstGeom prst="rect">
            <a:avLst/>
          </a:prstGeom>
          <a:ln w="0">
            <a:noFill/>
          </a:ln>
        </p:spPr>
      </p:pic>
      <p:sp>
        <p:nvSpPr>
          <p:cNvPr id="16" name="Rectangle 15">
            <a:extLst>
              <a:ext uri="{FF2B5EF4-FFF2-40B4-BE49-F238E27FC236}">
                <a16:creationId xmlns:a16="http://schemas.microsoft.com/office/drawing/2014/main" id="{B3F8FD10-8870-90A2-B68D-4E80AF6AC188}"/>
              </a:ext>
            </a:extLst>
          </p:cNvPr>
          <p:cNvSpPr/>
          <p:nvPr/>
        </p:nvSpPr>
        <p:spPr>
          <a:xfrm>
            <a:off x="228240" y="4451760"/>
            <a:ext cx="9827280" cy="182880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a:lstStyle/>
          <a:p>
            <a:endParaRPr lang="en-US"/>
          </a:p>
        </p:txBody>
      </p:sp>
      <p:pic>
        <p:nvPicPr>
          <p:cNvPr id="17" name="Picture 2" descr="Displaying ">
            <a:extLst>
              <a:ext uri="{FF2B5EF4-FFF2-40B4-BE49-F238E27FC236}">
                <a16:creationId xmlns:a16="http://schemas.microsoft.com/office/drawing/2014/main" id="{38FC9ECA-B730-C0B0-6806-CE1E8629B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35" y="4391746"/>
            <a:ext cx="9157645" cy="239735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3398F8B-3B4D-8791-DDC1-BE59CCF89FC2}"/>
              </a:ext>
            </a:extLst>
          </p:cNvPr>
          <p:cNvSpPr/>
          <p:nvPr/>
        </p:nvSpPr>
        <p:spPr>
          <a:xfrm>
            <a:off x="1795770" y="4560020"/>
            <a:ext cx="1444520" cy="52543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64EC489-0612-748F-B947-A591FE50E813}"/>
              </a:ext>
            </a:extLst>
          </p:cNvPr>
          <p:cNvSpPr txBox="1"/>
          <p:nvPr/>
        </p:nvSpPr>
        <p:spPr>
          <a:xfrm>
            <a:off x="9242062" y="4151840"/>
            <a:ext cx="2663641" cy="2585323"/>
          </a:xfrm>
          <a:prstGeom prst="rect">
            <a:avLst/>
          </a:prstGeom>
          <a:solidFill>
            <a:schemeClr val="bg1">
              <a:lumMod val="85000"/>
            </a:schemeClr>
          </a:solidFill>
        </p:spPr>
        <p:txBody>
          <a:bodyPr wrap="square" rtlCol="0">
            <a:spAutoFit/>
          </a:bodyPr>
          <a:lstStyle/>
          <a:p>
            <a:r>
              <a:rPr lang="en-US" sz="1800" dirty="0"/>
              <a:t>Ongoing: </a:t>
            </a:r>
          </a:p>
          <a:p>
            <a:pPr marL="285750" indent="-285750">
              <a:buFont typeface="Arial" panose="020B0604020202020204" pitchFamily="34" charset="0"/>
              <a:buChar char="•"/>
            </a:pPr>
            <a:r>
              <a:rPr lang="en-US" sz="1800" dirty="0"/>
              <a:t>Biological tissue staining methods and transcript sequencing</a:t>
            </a:r>
          </a:p>
          <a:p>
            <a:pPr marL="285750" indent="-285750">
              <a:buFont typeface="Arial" panose="020B0604020202020204" pitchFamily="34" charset="0"/>
              <a:buChar char="•"/>
            </a:pPr>
            <a:r>
              <a:rPr lang="en-US" sz="1800" i="1" dirty="0"/>
              <a:t>Is RBE (proton/x-ray) = 1.1 valid? </a:t>
            </a:r>
            <a:r>
              <a:rPr lang="en-US" sz="1800" i="1" dirty="0">
                <a:sym typeface="Wingdings" panose="05000000000000000000" pitchFamily="2" charset="2"/>
              </a:rPr>
              <a:t> </a:t>
            </a:r>
            <a:r>
              <a:rPr lang="en-US" sz="1800" dirty="0">
                <a:sym typeface="Wingdings" panose="05000000000000000000" pitchFamily="2" charset="2"/>
              </a:rPr>
              <a:t>Seeking proton reference irradiation opportunities</a:t>
            </a:r>
            <a:endParaRPr lang="en-US" sz="1800" dirty="0"/>
          </a:p>
        </p:txBody>
      </p:sp>
      <p:cxnSp>
        <p:nvCxnSpPr>
          <p:cNvPr id="20" name="Straight Connector 19">
            <a:extLst>
              <a:ext uri="{FF2B5EF4-FFF2-40B4-BE49-F238E27FC236}">
                <a16:creationId xmlns:a16="http://schemas.microsoft.com/office/drawing/2014/main" id="{1491095C-AE4D-F756-55D4-CECA63BC32C2}"/>
              </a:ext>
            </a:extLst>
          </p:cNvPr>
          <p:cNvCxnSpPr>
            <a:cxnSpLocks/>
          </p:cNvCxnSpPr>
          <p:nvPr/>
        </p:nvCxnSpPr>
        <p:spPr>
          <a:xfrm>
            <a:off x="1808044" y="4958492"/>
            <a:ext cx="266233" cy="457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5D46110-CD7B-076D-56D3-0A99EA0AF69E}"/>
              </a:ext>
            </a:extLst>
          </p:cNvPr>
          <p:cNvCxnSpPr>
            <a:cxnSpLocks/>
          </p:cNvCxnSpPr>
          <p:nvPr/>
        </p:nvCxnSpPr>
        <p:spPr>
          <a:xfrm>
            <a:off x="1808044" y="4803155"/>
            <a:ext cx="266233" cy="0"/>
          </a:xfrm>
          <a:prstGeom prst="line">
            <a:avLst/>
          </a:prstGeom>
          <a:ln w="28575">
            <a:solidFill>
              <a:srgbClr val="F67E0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DF28CC-DDBF-BF89-3020-3977FDC2920C}"/>
              </a:ext>
            </a:extLst>
          </p:cNvPr>
          <p:cNvCxnSpPr>
            <a:cxnSpLocks/>
          </p:cNvCxnSpPr>
          <p:nvPr/>
        </p:nvCxnSpPr>
        <p:spPr>
          <a:xfrm>
            <a:off x="1808044" y="4656760"/>
            <a:ext cx="266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2A7A9FC-7D17-68A0-BD3E-8CDE72BEB86A}"/>
              </a:ext>
            </a:extLst>
          </p:cNvPr>
          <p:cNvSpPr txBox="1"/>
          <p:nvPr/>
        </p:nvSpPr>
        <p:spPr>
          <a:xfrm>
            <a:off x="2026309" y="4854619"/>
            <a:ext cx="1050288" cy="230832"/>
          </a:xfrm>
          <a:prstGeom prst="rect">
            <a:avLst/>
          </a:prstGeom>
          <a:noFill/>
        </p:spPr>
        <p:txBody>
          <a:bodyPr wrap="none" rtlCol="0">
            <a:spAutoFit/>
          </a:bodyPr>
          <a:lstStyle/>
          <a:p>
            <a:r>
              <a:rPr lang="en-US" sz="900" dirty="0"/>
              <a:t>36 </a:t>
            </a:r>
            <a:r>
              <a:rPr lang="en-US" sz="900" dirty="0" err="1"/>
              <a:t>Gy</a:t>
            </a:r>
            <a:r>
              <a:rPr lang="en-US" sz="900" dirty="0"/>
              <a:t> BELLA </a:t>
            </a:r>
            <a:r>
              <a:rPr lang="en-US" sz="900" dirty="0" err="1"/>
              <a:t>prt</a:t>
            </a:r>
            <a:endParaRPr lang="en-US" sz="900" dirty="0"/>
          </a:p>
        </p:txBody>
      </p:sp>
      <p:sp>
        <p:nvSpPr>
          <p:cNvPr id="24" name="TextBox 23">
            <a:extLst>
              <a:ext uri="{FF2B5EF4-FFF2-40B4-BE49-F238E27FC236}">
                <a16:creationId xmlns:a16="http://schemas.microsoft.com/office/drawing/2014/main" id="{8D6C604E-1B74-1052-DC67-C8DF11A42357}"/>
              </a:ext>
            </a:extLst>
          </p:cNvPr>
          <p:cNvSpPr txBox="1"/>
          <p:nvPr/>
        </p:nvSpPr>
        <p:spPr>
          <a:xfrm>
            <a:off x="2025745" y="4536393"/>
            <a:ext cx="857927" cy="230832"/>
          </a:xfrm>
          <a:prstGeom prst="rect">
            <a:avLst/>
          </a:prstGeom>
          <a:noFill/>
        </p:spPr>
        <p:txBody>
          <a:bodyPr wrap="none" rtlCol="0">
            <a:spAutoFit/>
          </a:bodyPr>
          <a:lstStyle/>
          <a:p>
            <a:r>
              <a:rPr lang="en-US" sz="900" dirty="0"/>
              <a:t>36 </a:t>
            </a:r>
            <a:r>
              <a:rPr lang="en-US" sz="900" dirty="0" err="1"/>
              <a:t>Gy</a:t>
            </a:r>
            <a:r>
              <a:rPr lang="en-US" sz="900" dirty="0"/>
              <a:t> X-rays</a:t>
            </a:r>
          </a:p>
        </p:txBody>
      </p:sp>
      <p:sp>
        <p:nvSpPr>
          <p:cNvPr id="25" name="TextBox 24">
            <a:extLst>
              <a:ext uri="{FF2B5EF4-FFF2-40B4-BE49-F238E27FC236}">
                <a16:creationId xmlns:a16="http://schemas.microsoft.com/office/drawing/2014/main" id="{1AFD16BA-65AD-E3F2-2DFA-00178C1A3106}"/>
              </a:ext>
            </a:extLst>
          </p:cNvPr>
          <p:cNvSpPr txBox="1"/>
          <p:nvPr/>
        </p:nvSpPr>
        <p:spPr>
          <a:xfrm>
            <a:off x="2025745" y="4697674"/>
            <a:ext cx="857927" cy="230832"/>
          </a:xfrm>
          <a:prstGeom prst="rect">
            <a:avLst/>
          </a:prstGeom>
          <a:noFill/>
        </p:spPr>
        <p:txBody>
          <a:bodyPr wrap="none" rtlCol="0">
            <a:spAutoFit/>
          </a:bodyPr>
          <a:lstStyle/>
          <a:p>
            <a:r>
              <a:rPr lang="en-US" sz="900" dirty="0"/>
              <a:t>40 </a:t>
            </a:r>
            <a:r>
              <a:rPr lang="en-US" sz="900" dirty="0" err="1"/>
              <a:t>Gy</a:t>
            </a:r>
            <a:r>
              <a:rPr lang="en-US" sz="900" dirty="0"/>
              <a:t> X-rays</a:t>
            </a:r>
          </a:p>
        </p:txBody>
      </p:sp>
      <p:grpSp>
        <p:nvGrpSpPr>
          <p:cNvPr id="35" name="Group 34">
            <a:extLst>
              <a:ext uri="{FF2B5EF4-FFF2-40B4-BE49-F238E27FC236}">
                <a16:creationId xmlns:a16="http://schemas.microsoft.com/office/drawing/2014/main" id="{80A499DD-2421-E51F-9998-740ED9C21C7A}"/>
              </a:ext>
            </a:extLst>
          </p:cNvPr>
          <p:cNvGrpSpPr/>
          <p:nvPr/>
        </p:nvGrpSpPr>
        <p:grpSpPr>
          <a:xfrm>
            <a:off x="8945134" y="1412979"/>
            <a:ext cx="2663640" cy="1771920"/>
            <a:chOff x="8305920" y="1288702"/>
            <a:chExt cx="2663640" cy="1771920"/>
          </a:xfrm>
        </p:grpSpPr>
        <p:pic>
          <p:nvPicPr>
            <p:cNvPr id="28" name="Picture 48">
              <a:extLst>
                <a:ext uri="{FF2B5EF4-FFF2-40B4-BE49-F238E27FC236}">
                  <a16:creationId xmlns:a16="http://schemas.microsoft.com/office/drawing/2014/main" id="{DE392FD6-E03C-8C82-43CC-43C4CAD79FA6}"/>
                </a:ext>
              </a:extLst>
            </p:cNvPr>
            <p:cNvPicPr/>
            <p:nvPr/>
          </p:nvPicPr>
          <p:blipFill>
            <a:blip r:embed="rId5"/>
            <a:stretch/>
          </p:blipFill>
          <p:spPr>
            <a:xfrm>
              <a:off x="8305920" y="1288702"/>
              <a:ext cx="2663640" cy="1771920"/>
            </a:xfrm>
            <a:prstGeom prst="rect">
              <a:avLst/>
            </a:prstGeom>
            <a:ln w="0">
              <a:noFill/>
            </a:ln>
          </p:spPr>
        </p:pic>
        <p:sp>
          <p:nvSpPr>
            <p:cNvPr id="29" name="Straight Arrow Connector 35">
              <a:extLst>
                <a:ext uri="{FF2B5EF4-FFF2-40B4-BE49-F238E27FC236}">
                  <a16:creationId xmlns:a16="http://schemas.microsoft.com/office/drawing/2014/main" id="{90C1A3EE-AAB9-1070-E141-2A30AF8B1D34}"/>
                </a:ext>
              </a:extLst>
            </p:cNvPr>
            <p:cNvSpPr/>
            <p:nvPr/>
          </p:nvSpPr>
          <p:spPr>
            <a:xfrm>
              <a:off x="9334080" y="2175022"/>
              <a:ext cx="630000" cy="360"/>
            </a:xfrm>
            <a:custGeom>
              <a:avLst/>
              <a:gdLst/>
              <a:ahLst/>
              <a:cxnLst/>
              <a:rect l="l" t="t" r="r" b="b"/>
              <a:pathLst>
                <a:path w="21600" h="21600">
                  <a:moveTo>
                    <a:pt x="0" y="0"/>
                  </a:moveTo>
                  <a:lnTo>
                    <a:pt x="21600" y="21600"/>
                  </a:lnTo>
                </a:path>
              </a:pathLst>
            </a:custGeom>
            <a:noFill/>
            <a:ln>
              <a:solidFill>
                <a:srgbClr val="FFFFFF"/>
              </a:solidFill>
              <a:round/>
              <a:headEnd type="triangle" w="med" len="me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0" name="TextBox 88">
              <a:extLst>
                <a:ext uri="{FF2B5EF4-FFF2-40B4-BE49-F238E27FC236}">
                  <a16:creationId xmlns:a16="http://schemas.microsoft.com/office/drawing/2014/main" id="{9D0CC5BF-C892-0D9C-1A0D-33EEA7D8C5EF}"/>
                </a:ext>
              </a:extLst>
            </p:cNvPr>
            <p:cNvSpPr/>
            <p:nvPr/>
          </p:nvSpPr>
          <p:spPr>
            <a:xfrm>
              <a:off x="9247320" y="1773262"/>
              <a:ext cx="751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spcBef>
                  <a:spcPts val="601"/>
                </a:spcBef>
                <a:buNone/>
              </a:pPr>
              <a:r>
                <a:rPr lang="en-US" sz="1800" b="0" strike="noStrike" spc="-1" dirty="0">
                  <a:solidFill>
                    <a:srgbClr val="FFFFFF"/>
                  </a:solidFill>
                  <a:latin typeface="Arial"/>
                  <a:ea typeface="DejaVu Sans"/>
                </a:rPr>
                <a:t>7 mm</a:t>
              </a:r>
              <a:endParaRPr lang="en-US" sz="1800" b="0" strike="noStrike" spc="-1" dirty="0">
                <a:latin typeface="Arial"/>
              </a:endParaRPr>
            </a:p>
          </p:txBody>
        </p:sp>
      </p:grpSp>
      <p:sp>
        <p:nvSpPr>
          <p:cNvPr id="32" name="Google Shape;848;p15">
            <a:extLst>
              <a:ext uri="{FF2B5EF4-FFF2-40B4-BE49-F238E27FC236}">
                <a16:creationId xmlns:a16="http://schemas.microsoft.com/office/drawing/2014/main" id="{BA0CDC82-DA50-28D0-E96B-23A0BB4E5E91}"/>
              </a:ext>
            </a:extLst>
          </p:cNvPr>
          <p:cNvSpPr/>
          <p:nvPr/>
        </p:nvSpPr>
        <p:spPr>
          <a:xfrm>
            <a:off x="8802781" y="3263226"/>
            <a:ext cx="2971026" cy="457081"/>
          </a:xfrm>
          <a:prstGeom prst="rect">
            <a:avLst/>
          </a:prstGeom>
          <a:solidFill>
            <a:srgbClr val="BBE33D"/>
          </a:solidFill>
          <a:ln w="9525" cap="flat" cmpd="sng">
            <a:solidFill>
              <a:srgbClr val="3465A4"/>
            </a:solidFill>
            <a:prstDash val="solid"/>
            <a:round/>
            <a:headEnd type="none" w="sm" len="sm"/>
            <a:tailEnd type="none" w="sm" len="sm"/>
          </a:ln>
        </p:spPr>
        <p:txBody>
          <a:bodyPr spcFirstLastPara="1" wrap="square" lIns="89977" tIns="44988" rIns="89977" bIns="44988" anchor="ctr" anchorCtr="0">
            <a:noAutofit/>
          </a:bodyPr>
          <a:lstStyle/>
          <a:p>
            <a:pPr algn="ctr">
              <a:buSzPts val="1800"/>
            </a:pPr>
            <a:r>
              <a:rPr lang="en-US" sz="1799" dirty="0">
                <a:latin typeface="Arial"/>
                <a:ea typeface="Arial"/>
                <a:cs typeface="Arial"/>
                <a:sym typeface="Arial"/>
              </a:rPr>
              <a:t>Preliminary data</a:t>
            </a:r>
            <a:endParaRPr sz="1799" dirty="0">
              <a:latin typeface="Arial"/>
              <a:ea typeface="Arial"/>
              <a:cs typeface="Arial"/>
              <a:sym typeface="Arial"/>
            </a:endParaRPr>
          </a:p>
        </p:txBody>
      </p:sp>
      <p:sp>
        <p:nvSpPr>
          <p:cNvPr id="33" name="TextBox 32">
            <a:extLst>
              <a:ext uri="{FF2B5EF4-FFF2-40B4-BE49-F238E27FC236}">
                <a16:creationId xmlns:a16="http://schemas.microsoft.com/office/drawing/2014/main" id="{D4D01567-75E6-C95B-AF5A-80641E1260E5}"/>
              </a:ext>
            </a:extLst>
          </p:cNvPr>
          <p:cNvSpPr txBox="1"/>
          <p:nvPr/>
        </p:nvSpPr>
        <p:spPr>
          <a:xfrm>
            <a:off x="8153396" y="3820398"/>
            <a:ext cx="3804247" cy="307777"/>
          </a:xfrm>
          <a:prstGeom prst="rect">
            <a:avLst/>
          </a:prstGeom>
          <a:noFill/>
        </p:spPr>
        <p:txBody>
          <a:bodyPr wrap="none" rtlCol="0">
            <a:spAutoFit/>
          </a:bodyPr>
          <a:lstStyle/>
          <a:p>
            <a:r>
              <a:rPr lang="en-US" sz="1400" dirty="0"/>
              <a:t>L. Obst-Huebl, J. Inman, et al., in preparation</a:t>
            </a:r>
          </a:p>
        </p:txBody>
      </p:sp>
      <p:pic>
        <p:nvPicPr>
          <p:cNvPr id="27" name="Picture 51" descr="Logo Resources | LaserNetUS">
            <a:extLst>
              <a:ext uri="{FF2B5EF4-FFF2-40B4-BE49-F238E27FC236}">
                <a16:creationId xmlns:a16="http://schemas.microsoft.com/office/drawing/2014/main" id="{2898F31D-493C-EA3C-8BDC-8921795ED65E}"/>
              </a:ext>
            </a:extLst>
          </p:cNvPr>
          <p:cNvPicPr/>
          <p:nvPr/>
        </p:nvPicPr>
        <p:blipFill>
          <a:blip r:embed="rId6"/>
          <a:stretch/>
        </p:blipFill>
        <p:spPr>
          <a:xfrm>
            <a:off x="7765443" y="2721775"/>
            <a:ext cx="718200" cy="718560"/>
          </a:xfrm>
          <a:prstGeom prst="rect">
            <a:avLst/>
          </a:prstGeom>
          <a:ln w="38100">
            <a:solidFill>
              <a:schemeClr val="bg1"/>
            </a:solidFill>
          </a:ln>
        </p:spPr>
      </p:pic>
    </p:spTree>
    <p:extLst>
      <p:ext uri="{BB962C8B-B14F-4D97-AF65-F5344CB8AC3E}">
        <p14:creationId xmlns:p14="http://schemas.microsoft.com/office/powerpoint/2010/main" val="121626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AE43-3881-FC6F-352C-FEDD0EBBA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7F7FC-4643-BB41-B0AF-7FCC5C7D3450}"/>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509F4106-71DF-2146-978F-9EAC68C63C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
        <p:nvSpPr>
          <p:cNvPr id="4" name="Google Shape;183;g2b30124db7d_2_50">
            <a:extLst>
              <a:ext uri="{FF2B5EF4-FFF2-40B4-BE49-F238E27FC236}">
                <a16:creationId xmlns:a16="http://schemas.microsoft.com/office/drawing/2014/main" id="{70C36632-1812-8DDC-F4EE-D0334C6EAA4B}"/>
              </a:ext>
            </a:extLst>
          </p:cNvPr>
          <p:cNvSpPr txBox="1"/>
          <p:nvPr/>
        </p:nvSpPr>
        <p:spPr>
          <a:xfrm>
            <a:off x="166695" y="1256549"/>
            <a:ext cx="11825280" cy="5220451"/>
          </a:xfrm>
          <a:prstGeom prst="rect">
            <a:avLst/>
          </a:prstGeom>
          <a:noFill/>
          <a:ln>
            <a:noFill/>
          </a:ln>
        </p:spPr>
        <p:txBody>
          <a:bodyPr spcFirstLastPara="1" wrap="square" lIns="91425" tIns="91425" rIns="91425" bIns="91425" anchor="t" anchorCtr="0">
            <a:noAutofit/>
          </a:bodyPr>
          <a:lstStyle/>
          <a:p>
            <a:pPr marL="457200" lvl="0" indent="-368300" algn="l" rtl="0">
              <a:spcBef>
                <a:spcPts val="1000"/>
              </a:spcBef>
              <a:spcAft>
                <a:spcPts val="0"/>
              </a:spcAft>
              <a:buClr>
                <a:schemeClr val="dk1"/>
              </a:buClr>
              <a:buSzPts val="2200"/>
              <a:buChar char="●"/>
            </a:pPr>
            <a:r>
              <a:rPr lang="en-US" sz="2200" dirty="0">
                <a:solidFill>
                  <a:schemeClr val="dk1"/>
                </a:solidFill>
              </a:rPr>
              <a:t>Investigating FLASH Radiotherapy with laser-driven ion acceleration at the BELLA Center</a:t>
            </a:r>
          </a:p>
          <a:p>
            <a:pPr marL="457200" lvl="0" indent="-368300" algn="l" rtl="0">
              <a:spcBef>
                <a:spcPts val="1000"/>
              </a:spcBef>
              <a:spcAft>
                <a:spcPts val="0"/>
              </a:spcAft>
              <a:buClr>
                <a:schemeClr val="dk1"/>
              </a:buClr>
              <a:buSzPts val="2200"/>
              <a:buChar char="●"/>
            </a:pPr>
            <a:r>
              <a:rPr lang="en-US" sz="2200" dirty="0">
                <a:solidFill>
                  <a:schemeClr val="dk1"/>
                </a:solidFill>
              </a:rPr>
              <a:t>The challenges of delivering laser-driven ions for radiobiological applications</a:t>
            </a:r>
            <a:endParaRPr sz="2200" dirty="0">
              <a:solidFill>
                <a:schemeClr val="dk1"/>
              </a:solidFill>
            </a:endParaRPr>
          </a:p>
          <a:p>
            <a:pPr marL="914400" lvl="1" indent="-368300" algn="l" rtl="0">
              <a:spcBef>
                <a:spcPts val="0"/>
              </a:spcBef>
              <a:spcAft>
                <a:spcPts val="0"/>
              </a:spcAft>
              <a:buClr>
                <a:schemeClr val="dk1"/>
              </a:buClr>
              <a:buSzPts val="2200"/>
              <a:buChar char="○"/>
            </a:pPr>
            <a:r>
              <a:rPr lang="en-US" sz="2200" dirty="0">
                <a:solidFill>
                  <a:schemeClr val="dk1"/>
                </a:solidFill>
              </a:rPr>
              <a:t>Beam transport</a:t>
            </a:r>
            <a:endParaRPr sz="2200" dirty="0">
              <a:solidFill>
                <a:schemeClr val="dk1"/>
              </a:solidFill>
            </a:endParaRPr>
          </a:p>
          <a:p>
            <a:pPr marL="914400" lvl="1" indent="-368300" algn="l" rtl="0">
              <a:spcBef>
                <a:spcPts val="0"/>
              </a:spcBef>
              <a:spcAft>
                <a:spcPts val="0"/>
              </a:spcAft>
              <a:buClr>
                <a:schemeClr val="dk1"/>
              </a:buClr>
              <a:buSzPts val="2200"/>
              <a:buChar char="○"/>
            </a:pPr>
            <a:r>
              <a:rPr lang="en-US" sz="2200" dirty="0">
                <a:solidFill>
                  <a:schemeClr val="dk1"/>
                </a:solidFill>
              </a:rPr>
              <a:t>Dosimetry</a:t>
            </a:r>
            <a:endParaRPr sz="2200" dirty="0">
              <a:solidFill>
                <a:schemeClr val="dk1"/>
              </a:solidFill>
            </a:endParaRPr>
          </a:p>
          <a:p>
            <a:pPr marL="457200" indent="-368300">
              <a:spcBef>
                <a:spcPts val="1000"/>
              </a:spcBef>
              <a:buClr>
                <a:schemeClr val="dk1"/>
              </a:buClr>
              <a:buSzPts val="2200"/>
              <a:buFont typeface="Arial"/>
              <a:buChar char="●"/>
            </a:pPr>
            <a:r>
              <a:rPr lang="en-US" sz="2200" dirty="0">
                <a:solidFill>
                  <a:schemeClr val="dk1"/>
                </a:solidFill>
              </a:rPr>
              <a:t>Initial </a:t>
            </a:r>
            <a:r>
              <a:rPr lang="en-US" sz="2200" i="1" dirty="0">
                <a:solidFill>
                  <a:schemeClr val="dk1"/>
                </a:solidFill>
              </a:rPr>
              <a:t>in vitro</a:t>
            </a:r>
            <a:r>
              <a:rPr lang="en-US" sz="2200" dirty="0">
                <a:solidFill>
                  <a:schemeClr val="dk1"/>
                </a:solidFill>
              </a:rPr>
              <a:t> radiobiological experiments at the long focal length (LFL) beamline with an active plasma lens (APL)</a:t>
            </a:r>
          </a:p>
          <a:p>
            <a:pPr marL="457200" indent="-368300">
              <a:spcBef>
                <a:spcPts val="1000"/>
              </a:spcBef>
              <a:buClr>
                <a:schemeClr val="dk1"/>
              </a:buClr>
              <a:buSzPts val="2200"/>
              <a:buFont typeface="Arial"/>
              <a:buChar char="●"/>
            </a:pPr>
            <a:r>
              <a:rPr lang="en-US" sz="2200" dirty="0">
                <a:solidFill>
                  <a:schemeClr val="dk1"/>
                </a:solidFill>
              </a:rPr>
              <a:t>Design and implementation of permanent magnet-based beam transports for 10 &amp; 30 MeV protons</a:t>
            </a:r>
          </a:p>
          <a:p>
            <a:pPr marL="457200" lvl="0" indent="-368300" algn="l" rtl="0">
              <a:spcBef>
                <a:spcPts val="1000"/>
              </a:spcBef>
              <a:spcAft>
                <a:spcPts val="0"/>
              </a:spcAft>
              <a:buClr>
                <a:schemeClr val="dk1"/>
              </a:buClr>
              <a:buSzPts val="2200"/>
              <a:buChar char="●"/>
            </a:pPr>
            <a:r>
              <a:rPr lang="en-US" sz="2200" dirty="0">
                <a:solidFill>
                  <a:schemeClr val="dk1"/>
                </a:solidFill>
              </a:rPr>
              <a:t>Recent </a:t>
            </a:r>
            <a:r>
              <a:rPr lang="en-US" sz="2200" dirty="0" err="1">
                <a:solidFill>
                  <a:schemeClr val="dk1"/>
                </a:solidFill>
              </a:rPr>
              <a:t>LaserNetUS</a:t>
            </a:r>
            <a:r>
              <a:rPr lang="en-US" sz="2200" dirty="0">
                <a:solidFill>
                  <a:schemeClr val="dk1"/>
                </a:solidFill>
              </a:rPr>
              <a:t> radiobiological experiments:</a:t>
            </a:r>
          </a:p>
          <a:p>
            <a:pPr marL="914400" lvl="1" indent="-368300" algn="l" rtl="0">
              <a:spcBef>
                <a:spcPts val="0"/>
              </a:spcBef>
              <a:spcAft>
                <a:spcPts val="0"/>
              </a:spcAft>
              <a:buClr>
                <a:schemeClr val="dk1"/>
              </a:buClr>
              <a:buSzPts val="2200"/>
              <a:buChar char="○"/>
            </a:pPr>
            <a:r>
              <a:rPr lang="en-US" sz="2200" dirty="0">
                <a:solidFill>
                  <a:schemeClr val="dk1"/>
                </a:solidFill>
              </a:rPr>
              <a:t>irradiation of </a:t>
            </a:r>
            <a:r>
              <a:rPr lang="en-US" sz="2200" i="1" dirty="0">
                <a:solidFill>
                  <a:schemeClr val="dk1"/>
                </a:solidFill>
              </a:rPr>
              <a:t>in vivo </a:t>
            </a:r>
            <a:r>
              <a:rPr lang="en-US" sz="2200" dirty="0">
                <a:solidFill>
                  <a:schemeClr val="dk1"/>
                </a:solidFill>
              </a:rPr>
              <a:t>samples with laser-driven ions (~7 MeV) and</a:t>
            </a:r>
          </a:p>
          <a:p>
            <a:pPr marL="914400" lvl="1" indent="-368300" algn="l" rtl="0">
              <a:spcBef>
                <a:spcPts val="0"/>
              </a:spcBef>
              <a:spcAft>
                <a:spcPts val="0"/>
              </a:spcAft>
              <a:buClr>
                <a:schemeClr val="dk1"/>
              </a:buClr>
              <a:buSzPts val="2200"/>
              <a:buChar char="○"/>
            </a:pPr>
            <a:r>
              <a:rPr lang="en-US" sz="2200" b="1" dirty="0">
                <a:solidFill>
                  <a:schemeClr val="dk1"/>
                </a:solidFill>
              </a:rPr>
              <a:t>irradiation of peptides in solution with laser-driven ions (7-30 MeV)</a:t>
            </a:r>
          </a:p>
        </p:txBody>
      </p:sp>
    </p:spTree>
    <p:extLst>
      <p:ext uri="{BB962C8B-B14F-4D97-AF65-F5344CB8AC3E}">
        <p14:creationId xmlns:p14="http://schemas.microsoft.com/office/powerpoint/2010/main" val="699759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graph with lines and numbers&#10;&#10;Description automatically generated">
            <a:extLst>
              <a:ext uri="{FF2B5EF4-FFF2-40B4-BE49-F238E27FC236}">
                <a16:creationId xmlns:a16="http://schemas.microsoft.com/office/drawing/2014/main" id="{C686B6DB-460A-2272-E1EF-45135F80E787}"/>
              </a:ext>
            </a:extLst>
          </p:cNvPr>
          <p:cNvPicPr>
            <a:picLocks noChangeAspect="1"/>
          </p:cNvPicPr>
          <p:nvPr/>
        </p:nvPicPr>
        <p:blipFill>
          <a:blip r:embed="rId2"/>
          <a:stretch>
            <a:fillRect/>
          </a:stretch>
        </p:blipFill>
        <p:spPr>
          <a:xfrm>
            <a:off x="128510" y="3803259"/>
            <a:ext cx="3750850" cy="2885269"/>
          </a:xfrm>
          <a:prstGeom prst="rect">
            <a:avLst/>
          </a:prstGeom>
        </p:spPr>
      </p:pic>
      <p:sp>
        <p:nvSpPr>
          <p:cNvPr id="2" name="Title 1">
            <a:extLst>
              <a:ext uri="{FF2B5EF4-FFF2-40B4-BE49-F238E27FC236}">
                <a16:creationId xmlns:a16="http://schemas.microsoft.com/office/drawing/2014/main" id="{053859BC-8304-E9B2-0BA2-FA1B334F6DF8}"/>
              </a:ext>
            </a:extLst>
          </p:cNvPr>
          <p:cNvSpPr>
            <a:spLocks noGrp="1"/>
          </p:cNvSpPr>
          <p:nvPr>
            <p:ph type="title"/>
          </p:nvPr>
        </p:nvSpPr>
        <p:spPr/>
        <p:txBody>
          <a:bodyPr>
            <a:normAutofit fontScale="90000"/>
          </a:bodyPr>
          <a:lstStyle/>
          <a:p>
            <a:pPr marL="343080" indent="-343080" algn="ctr">
              <a:lnSpc>
                <a:spcPct val="100000"/>
              </a:lnSpc>
              <a:spcBef>
                <a:spcPts val="641"/>
              </a:spcBef>
              <a:buFont typeface="Arial" panose="020B0604020202020204" pitchFamily="34" charset="0"/>
              <a:buNone/>
              <a:tabLst>
                <a:tab pos="0" algn="l"/>
              </a:tabLst>
            </a:pPr>
            <a:r>
              <a:rPr lang="en-US" sz="2800" b="1" spc="-1" dirty="0">
                <a:solidFill>
                  <a:srgbClr val="FFFFFF"/>
                </a:solidFill>
                <a:latin typeface="Arial"/>
              </a:rPr>
              <a:t>First peptide experiments at BELLA iP2 with ~7-30 MeV protons were conducted in April 2024 </a:t>
            </a:r>
            <a:endParaRPr lang="en-US" sz="2800" spc="-1" dirty="0">
              <a:latin typeface="Arial"/>
            </a:endParaRPr>
          </a:p>
        </p:txBody>
      </p:sp>
      <p:sp>
        <p:nvSpPr>
          <p:cNvPr id="3" name="Slide Number Placeholder 2">
            <a:extLst>
              <a:ext uri="{FF2B5EF4-FFF2-40B4-BE49-F238E27FC236}">
                <a16:creationId xmlns:a16="http://schemas.microsoft.com/office/drawing/2014/main" id="{5BE555D4-2F5C-A067-D079-E89CF4246D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grpSp>
        <p:nvGrpSpPr>
          <p:cNvPr id="4" name="Group 3">
            <a:extLst>
              <a:ext uri="{FF2B5EF4-FFF2-40B4-BE49-F238E27FC236}">
                <a16:creationId xmlns:a16="http://schemas.microsoft.com/office/drawing/2014/main" id="{18D1548C-BDD7-2D81-768B-88559E5962BB}"/>
              </a:ext>
            </a:extLst>
          </p:cNvPr>
          <p:cNvGrpSpPr/>
          <p:nvPr/>
        </p:nvGrpSpPr>
        <p:grpSpPr>
          <a:xfrm>
            <a:off x="398688" y="984912"/>
            <a:ext cx="7503374" cy="3004333"/>
            <a:chOff x="1913407" y="1227425"/>
            <a:chExt cx="7503374" cy="3004333"/>
          </a:xfrm>
        </p:grpSpPr>
        <p:pic>
          <p:nvPicPr>
            <p:cNvPr id="5" name="Picture 4" descr="Diagram of a diagram of a machine&#10;&#10;Description automatically generated">
              <a:extLst>
                <a:ext uri="{FF2B5EF4-FFF2-40B4-BE49-F238E27FC236}">
                  <a16:creationId xmlns:a16="http://schemas.microsoft.com/office/drawing/2014/main" id="{56BFF1A3-4038-CAF9-E2D0-06A12E436659}"/>
                </a:ext>
              </a:extLst>
            </p:cNvPr>
            <p:cNvPicPr>
              <a:picLocks noChangeAspect="1"/>
            </p:cNvPicPr>
            <p:nvPr/>
          </p:nvPicPr>
          <p:blipFill rotWithShape="1">
            <a:blip r:embed="rId3"/>
            <a:srcRect r="24974"/>
            <a:stretch/>
          </p:blipFill>
          <p:spPr>
            <a:xfrm>
              <a:off x="1913407" y="1227425"/>
              <a:ext cx="6273664" cy="2792209"/>
            </a:xfrm>
            <a:prstGeom prst="rect">
              <a:avLst/>
            </a:prstGeom>
          </p:spPr>
        </p:pic>
        <p:sp>
          <p:nvSpPr>
            <p:cNvPr id="6" name="Rectangle 5">
              <a:extLst>
                <a:ext uri="{FF2B5EF4-FFF2-40B4-BE49-F238E27FC236}">
                  <a16:creationId xmlns:a16="http://schemas.microsoft.com/office/drawing/2014/main" id="{263A6042-5DE3-A813-8D79-7AD1B4E0EF3D}"/>
                </a:ext>
              </a:extLst>
            </p:cNvPr>
            <p:cNvSpPr/>
            <p:nvPr/>
          </p:nvSpPr>
          <p:spPr>
            <a:xfrm flipV="1">
              <a:off x="4195850" y="3937587"/>
              <a:ext cx="1198229" cy="29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6F3672A-CC94-A53E-FBD8-A324E2335FD7}"/>
                </a:ext>
              </a:extLst>
            </p:cNvPr>
            <p:cNvGrpSpPr/>
            <p:nvPr/>
          </p:nvGrpSpPr>
          <p:grpSpPr>
            <a:xfrm>
              <a:off x="7907675" y="2200938"/>
              <a:ext cx="1509106" cy="1471158"/>
              <a:chOff x="8088429" y="2264734"/>
              <a:chExt cx="1509106" cy="1471158"/>
            </a:xfrm>
          </p:grpSpPr>
          <p:pic>
            <p:nvPicPr>
              <p:cNvPr id="9" name="Picture 2" descr="3/10 filled Eppendorf tube with conical bottom and snap cap open - Drawing">
                <a:extLst>
                  <a:ext uri="{FF2B5EF4-FFF2-40B4-BE49-F238E27FC236}">
                    <a16:creationId xmlns:a16="http://schemas.microsoft.com/office/drawing/2014/main" id="{59DF2FCF-2290-2B90-7E73-0D25B9CEE4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8429" y="2264734"/>
                <a:ext cx="924978" cy="9249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3/10 filled Eppendorf tube with conical bottom and snap cap open - Drawing">
                <a:extLst>
                  <a:ext uri="{FF2B5EF4-FFF2-40B4-BE49-F238E27FC236}">
                    <a16:creationId xmlns:a16="http://schemas.microsoft.com/office/drawing/2014/main" id="{1401E94E-F610-B4E6-5722-3F394F58A0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2726" y="2456147"/>
                <a:ext cx="924978" cy="9249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3/10 filled Eppendorf tube with conical bottom and snap cap open - Drawing">
                <a:extLst>
                  <a:ext uri="{FF2B5EF4-FFF2-40B4-BE49-F238E27FC236}">
                    <a16:creationId xmlns:a16="http://schemas.microsoft.com/office/drawing/2014/main" id="{58ADC8AA-485A-0BD9-9BBA-01E8A9478B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7656" y="2623529"/>
                <a:ext cx="924978" cy="9249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3/10 filled Eppendorf tube with conical bottom and snap cap open - Drawing">
                <a:extLst>
                  <a:ext uri="{FF2B5EF4-FFF2-40B4-BE49-F238E27FC236}">
                    <a16:creationId xmlns:a16="http://schemas.microsoft.com/office/drawing/2014/main" id="{94D2C131-F2E9-B460-B468-3C1CFEA6B1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2557" y="2810914"/>
                <a:ext cx="924978" cy="92497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3" name="Picture 6" descr="https://lh7-rt.googleusercontent.com/docsz/AD_4nXe9m1U1QrFkM8MsNRFBWwSySH7aseIKs_6yGYZGcDoaoXpXqYM99k7SS6LJFmzMhmXQh-2DOU18t92gRvYHsy7XQYMOK-GL_qOcQGNoa1fWArS_gHTa8L0v1upvoQXSl_pJzW9RWk6FdQwaClFRsscPRfMX?key=B9rEbamBgvyTDUOPv4YcRw">
            <a:extLst>
              <a:ext uri="{FF2B5EF4-FFF2-40B4-BE49-F238E27FC236}">
                <a16:creationId xmlns:a16="http://schemas.microsoft.com/office/drawing/2014/main" id="{74E6631C-617A-4551-0870-B54AE70D125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15" t="53574" r="10464"/>
          <a:stretch/>
        </p:blipFill>
        <p:spPr bwMode="auto">
          <a:xfrm rot="14317853" flipH="1">
            <a:off x="6757416" y="1900156"/>
            <a:ext cx="2669791" cy="878584"/>
          </a:xfrm>
          <a:prstGeom prst="rect">
            <a:avLst/>
          </a:prstGeom>
          <a:noFill/>
          <a:extLst>
            <a:ext uri="{909E8E84-426E-40DD-AFC4-6F175D3DCCD1}">
              <a14:hiddenFill xmlns:a14="http://schemas.microsoft.com/office/drawing/2010/main">
                <a:solidFill>
                  <a:srgbClr val="FFFFFF"/>
                </a:solidFill>
              </a14:hiddenFill>
            </a:ext>
          </a:extLst>
        </p:spPr>
      </p:pic>
      <p:sp>
        <p:nvSpPr>
          <p:cNvPr id="31" name="PlaceHolder 2">
            <a:extLst>
              <a:ext uri="{FF2B5EF4-FFF2-40B4-BE49-F238E27FC236}">
                <a16:creationId xmlns:a16="http://schemas.microsoft.com/office/drawing/2014/main" id="{83696292-B1B7-1F91-DD23-E2BC3A23FD3B}"/>
              </a:ext>
            </a:extLst>
          </p:cNvPr>
          <p:cNvSpPr txBox="1">
            <a:spLocks/>
          </p:cNvSpPr>
          <p:nvPr/>
        </p:nvSpPr>
        <p:spPr>
          <a:xfrm>
            <a:off x="11509560" y="6486120"/>
            <a:ext cx="677880" cy="363960"/>
          </a:xfrm>
          <a:prstGeom prst="rect">
            <a:avLst/>
          </a:prstGeom>
          <a:noFill/>
          <a:ln w="0">
            <a:noFill/>
          </a:ln>
        </p:spPr>
        <p:txBody>
          <a:bodyPr lIns="90000" tIns="45000" rIns="90000" bIns="45000" anchor="ctr">
            <a:noAutofit/>
          </a:bodyPr>
          <a:lstStyle>
            <a:defPPr>
              <a:defRPr lang="en-US"/>
            </a:defPPr>
            <a:lvl1pPr marL="0" algn="r" defTabSz="914400" rtl="0" eaLnBrk="1" latinLnBrk="0" hangingPunct="1">
              <a:lnSpc>
                <a:spcPct val="100000"/>
              </a:lnSpc>
              <a:buNone/>
              <a:defRPr lang="en-US" sz="10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315B08-BEE4-439B-ACBE-F68834FF3036}" type="slidenum">
              <a:rPr lang="en-US" smtClean="0"/>
              <a:pPr/>
              <a:t>29</a:t>
            </a:fld>
            <a:endParaRPr lang="en-US" dirty="0">
              <a:latin typeface="Times New Roman"/>
            </a:endParaRPr>
          </a:p>
        </p:txBody>
      </p:sp>
      <p:pic>
        <p:nvPicPr>
          <p:cNvPr id="33" name="Picture 32">
            <a:extLst>
              <a:ext uri="{FF2B5EF4-FFF2-40B4-BE49-F238E27FC236}">
                <a16:creationId xmlns:a16="http://schemas.microsoft.com/office/drawing/2014/main" id="{57BF7706-7600-11D2-0D38-437C8C520DED}"/>
              </a:ext>
            </a:extLst>
          </p:cNvPr>
          <p:cNvPicPr>
            <a:picLocks noChangeAspect="1"/>
          </p:cNvPicPr>
          <p:nvPr/>
        </p:nvPicPr>
        <p:blipFill>
          <a:blip r:embed="rId6"/>
          <a:stretch>
            <a:fillRect/>
          </a:stretch>
        </p:blipFill>
        <p:spPr>
          <a:xfrm rot="19302210">
            <a:off x="8738125" y="887220"/>
            <a:ext cx="455106" cy="2525235"/>
          </a:xfrm>
          <a:prstGeom prst="rect">
            <a:avLst/>
          </a:prstGeom>
        </p:spPr>
      </p:pic>
      <p:sp>
        <p:nvSpPr>
          <p:cNvPr id="14" name="TextBox 13">
            <a:extLst>
              <a:ext uri="{FF2B5EF4-FFF2-40B4-BE49-F238E27FC236}">
                <a16:creationId xmlns:a16="http://schemas.microsoft.com/office/drawing/2014/main" id="{1B9E5FED-FB7B-CC86-814D-AA9EA82DA8FA}"/>
              </a:ext>
            </a:extLst>
          </p:cNvPr>
          <p:cNvSpPr txBox="1"/>
          <p:nvPr/>
        </p:nvSpPr>
        <p:spPr>
          <a:xfrm>
            <a:off x="7379355" y="3764500"/>
            <a:ext cx="4809469" cy="584775"/>
          </a:xfrm>
          <a:prstGeom prst="rect">
            <a:avLst/>
          </a:prstGeom>
          <a:solidFill>
            <a:schemeClr val="bg1"/>
          </a:solidFill>
        </p:spPr>
        <p:txBody>
          <a:bodyPr wrap="square" rtlCol="0">
            <a:spAutoFit/>
          </a:bodyPr>
          <a:lstStyle/>
          <a:p>
            <a:r>
              <a:rPr lang="en-US" sz="1600" dirty="0"/>
              <a:t>“Flat” spectrum </a:t>
            </a:r>
            <a:r>
              <a:rPr lang="en-US" sz="1600" dirty="0">
                <a:sym typeface="Wingdings" pitchFamily="2" charset="2"/>
              </a:rPr>
              <a:t> uniform dose deposition</a:t>
            </a:r>
          </a:p>
          <a:p>
            <a:endParaRPr lang="en-US" sz="1600" dirty="0"/>
          </a:p>
        </p:txBody>
      </p:sp>
      <p:sp>
        <p:nvSpPr>
          <p:cNvPr id="16" name="Rectangle 15">
            <a:extLst>
              <a:ext uri="{FF2B5EF4-FFF2-40B4-BE49-F238E27FC236}">
                <a16:creationId xmlns:a16="http://schemas.microsoft.com/office/drawing/2014/main" id="{632D35F8-FE68-629C-8170-3E89C1D176A2}"/>
              </a:ext>
            </a:extLst>
          </p:cNvPr>
          <p:cNvSpPr/>
          <p:nvPr/>
        </p:nvSpPr>
        <p:spPr>
          <a:xfrm>
            <a:off x="1180618" y="4015383"/>
            <a:ext cx="1500513" cy="2292820"/>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Sample</a:t>
            </a:r>
            <a:br>
              <a:rPr lang="en-US" dirty="0"/>
            </a:br>
            <a:r>
              <a:rPr lang="en-US" dirty="0"/>
              <a:t>Volume</a:t>
            </a:r>
          </a:p>
        </p:txBody>
      </p:sp>
      <p:sp>
        <p:nvSpPr>
          <p:cNvPr id="17" name="TextBox 105">
            <a:extLst>
              <a:ext uri="{FF2B5EF4-FFF2-40B4-BE49-F238E27FC236}">
                <a16:creationId xmlns:a16="http://schemas.microsoft.com/office/drawing/2014/main" id="{74D39DA8-8DD6-D975-5C30-D559B1FFA1F2}"/>
              </a:ext>
            </a:extLst>
          </p:cNvPr>
          <p:cNvSpPr/>
          <p:nvPr/>
        </p:nvSpPr>
        <p:spPr>
          <a:xfrm>
            <a:off x="657196" y="2570338"/>
            <a:ext cx="61726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spcBef>
                <a:spcPts val="601"/>
              </a:spcBef>
              <a:buNone/>
            </a:pPr>
            <a:r>
              <a:rPr lang="en-US" sz="1800" spc="-1" dirty="0">
                <a:latin typeface="Arial"/>
                <a:ea typeface="DejaVu Sans"/>
              </a:rPr>
              <a:t>20</a:t>
            </a:r>
            <a:r>
              <a:rPr lang="en-US" sz="1800" b="0" strike="noStrike" spc="-1" dirty="0">
                <a:solidFill>
                  <a:srgbClr val="000000"/>
                </a:solidFill>
                <a:latin typeface="Arial"/>
                <a:ea typeface="DejaVu Sans"/>
              </a:rPr>
              <a:t> J</a:t>
            </a:r>
            <a:endParaRPr lang="en-US" sz="1800" b="0" strike="noStrike" spc="-1" dirty="0">
              <a:latin typeface="Arial"/>
            </a:endParaRPr>
          </a:p>
        </p:txBody>
      </p:sp>
    </p:spTree>
    <p:extLst>
      <p:ext uri="{BB962C8B-B14F-4D97-AF65-F5344CB8AC3E}">
        <p14:creationId xmlns:p14="http://schemas.microsoft.com/office/powerpoint/2010/main" val="984312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503E-BA5E-045B-12E2-AB65C440DF72}"/>
              </a:ext>
            </a:extLst>
          </p:cNvPr>
          <p:cNvSpPr>
            <a:spLocks noGrp="1"/>
          </p:cNvSpPr>
          <p:nvPr>
            <p:ph type="title"/>
          </p:nvPr>
        </p:nvSpPr>
        <p:spPr/>
        <p:txBody>
          <a:bodyPr>
            <a:normAutofit fontScale="90000"/>
          </a:bodyPr>
          <a:lstStyle/>
          <a:p>
            <a:r>
              <a:rPr lang="en-US" dirty="0"/>
              <a:t>BELLA (Berkeley Lab Laser Accelerator) Center houses multiple laser systems enabling a wide range of applications</a:t>
            </a:r>
            <a:r>
              <a:rPr lang="en-US" b="0" baseline="30000" dirty="0"/>
              <a:t>[1]</a:t>
            </a:r>
          </a:p>
        </p:txBody>
      </p:sp>
      <p:sp>
        <p:nvSpPr>
          <p:cNvPr id="4" name="Slide Number Placeholder 3">
            <a:extLst>
              <a:ext uri="{FF2B5EF4-FFF2-40B4-BE49-F238E27FC236}">
                <a16:creationId xmlns:a16="http://schemas.microsoft.com/office/drawing/2014/main" id="{A1716080-AE02-6178-1D3B-DA27D0DA719D}"/>
              </a:ext>
            </a:extLst>
          </p:cNvPr>
          <p:cNvSpPr>
            <a:spLocks noGrp="1"/>
          </p:cNvSpPr>
          <p:nvPr>
            <p:ph type="sldNum" sz="quarter" idx="4"/>
          </p:nvPr>
        </p:nvSpPr>
        <p:spPr/>
        <p:txBody>
          <a:bodyPr/>
          <a:lstStyle/>
          <a:p>
            <a:pPr defTabSz="457063">
              <a:buClrTx/>
            </a:pPr>
            <a:fld id="{D260E43B-7F43-FA45-AAB7-E054FD6CC4E3}" type="slidenum">
              <a:rPr lang="en-US" kern="1200">
                <a:solidFill>
                  <a:prstClr val="white"/>
                </a:solidFill>
                <a:ea typeface="+mn-ea"/>
              </a:rPr>
              <a:pPr defTabSz="457063">
                <a:buClrTx/>
              </a:pPr>
              <a:t>3</a:t>
            </a:fld>
            <a:endParaRPr lang="en-US" kern="1200" dirty="0">
              <a:solidFill>
                <a:prstClr val="white"/>
              </a:solidFill>
              <a:ea typeface="+mn-ea"/>
            </a:endParaRPr>
          </a:p>
        </p:txBody>
      </p:sp>
      <p:pic>
        <p:nvPicPr>
          <p:cNvPr id="5" name="Picture 4">
            <a:extLst>
              <a:ext uri="{FF2B5EF4-FFF2-40B4-BE49-F238E27FC236}">
                <a16:creationId xmlns:a16="http://schemas.microsoft.com/office/drawing/2014/main" id="{94C18A64-50B1-FFCF-3005-0F186FCC7D56}"/>
              </a:ext>
            </a:extLst>
          </p:cNvPr>
          <p:cNvPicPr>
            <a:picLocks noChangeAspect="1"/>
          </p:cNvPicPr>
          <p:nvPr/>
        </p:nvPicPr>
        <p:blipFill rotWithShape="1">
          <a:blip r:embed="rId2"/>
          <a:srcRect r="14829"/>
          <a:stretch/>
        </p:blipFill>
        <p:spPr>
          <a:xfrm>
            <a:off x="-1" y="869967"/>
            <a:ext cx="12188825" cy="5377699"/>
          </a:xfrm>
          <a:prstGeom prst="rect">
            <a:avLst/>
          </a:prstGeom>
        </p:spPr>
      </p:pic>
      <p:sp>
        <p:nvSpPr>
          <p:cNvPr id="6" name="Parallelogram 5">
            <a:extLst>
              <a:ext uri="{FF2B5EF4-FFF2-40B4-BE49-F238E27FC236}">
                <a16:creationId xmlns:a16="http://schemas.microsoft.com/office/drawing/2014/main" id="{5F5F24EC-D446-049E-5608-1446DD28A3BE}"/>
              </a:ext>
            </a:extLst>
          </p:cNvPr>
          <p:cNvSpPr/>
          <p:nvPr/>
        </p:nvSpPr>
        <p:spPr>
          <a:xfrm rot="269673">
            <a:off x="5739220" y="3219148"/>
            <a:ext cx="1770674" cy="276922"/>
          </a:xfrm>
          <a:prstGeom prst="parallelogram">
            <a:avLst>
              <a:gd name="adj" fmla="val 55333"/>
            </a:avLst>
          </a:prstGeom>
          <a:gradFill>
            <a:gsLst>
              <a:gs pos="0">
                <a:schemeClr val="accent4">
                  <a:lumMod val="60000"/>
                  <a:lumOff val="40000"/>
                  <a:alpha val="29000"/>
                </a:schemeClr>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a:solidFill>
                <a:prstClr val="white"/>
              </a:solidFill>
              <a:latin typeface="Franklin Gothic Book"/>
            </a:endParaRPr>
          </a:p>
        </p:txBody>
      </p:sp>
      <p:sp>
        <p:nvSpPr>
          <p:cNvPr id="7" name="Parallelogram 6">
            <a:extLst>
              <a:ext uri="{FF2B5EF4-FFF2-40B4-BE49-F238E27FC236}">
                <a16:creationId xmlns:a16="http://schemas.microsoft.com/office/drawing/2014/main" id="{0A78A9F9-E5AB-D8A0-7BF9-EF46A68E975E}"/>
              </a:ext>
            </a:extLst>
          </p:cNvPr>
          <p:cNvSpPr/>
          <p:nvPr/>
        </p:nvSpPr>
        <p:spPr>
          <a:xfrm rot="269673">
            <a:off x="7007139" y="3660087"/>
            <a:ext cx="1093750" cy="168210"/>
          </a:xfrm>
          <a:prstGeom prst="parallelogram">
            <a:avLst>
              <a:gd name="adj" fmla="val 55333"/>
            </a:avLst>
          </a:prstGeom>
          <a:gradFill>
            <a:gsLst>
              <a:gs pos="0">
                <a:schemeClr val="accent6">
                  <a:lumMod val="60000"/>
                  <a:lumOff val="40000"/>
                  <a:alpha val="50386"/>
                </a:schemeClr>
              </a:gs>
              <a:gs pos="100000">
                <a:schemeClr val="accent5">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a:solidFill>
                <a:prstClr val="white"/>
              </a:solidFill>
              <a:latin typeface="Franklin Gothic Book"/>
            </a:endParaRPr>
          </a:p>
        </p:txBody>
      </p:sp>
      <p:sp>
        <p:nvSpPr>
          <p:cNvPr id="8" name="Parallelogram 7">
            <a:extLst>
              <a:ext uri="{FF2B5EF4-FFF2-40B4-BE49-F238E27FC236}">
                <a16:creationId xmlns:a16="http://schemas.microsoft.com/office/drawing/2014/main" id="{DF7E5BBD-903A-7F83-E820-00515201BBDC}"/>
              </a:ext>
            </a:extLst>
          </p:cNvPr>
          <p:cNvSpPr/>
          <p:nvPr/>
        </p:nvSpPr>
        <p:spPr>
          <a:xfrm rot="269673">
            <a:off x="7348741" y="3288519"/>
            <a:ext cx="693179" cy="362618"/>
          </a:xfrm>
          <a:prstGeom prst="parallelogram">
            <a:avLst>
              <a:gd name="adj" fmla="val 55333"/>
            </a:avLst>
          </a:prstGeom>
          <a:gradFill>
            <a:gsLst>
              <a:gs pos="0">
                <a:srgbClr val="00B0F0">
                  <a:alpha val="50000"/>
                </a:srgb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a:solidFill>
                <a:prstClr val="white"/>
              </a:solidFill>
              <a:latin typeface="Franklin Gothic Book"/>
            </a:endParaRPr>
          </a:p>
        </p:txBody>
      </p:sp>
      <p:sp>
        <p:nvSpPr>
          <p:cNvPr id="9" name="Parallelogram 8">
            <a:extLst>
              <a:ext uri="{FF2B5EF4-FFF2-40B4-BE49-F238E27FC236}">
                <a16:creationId xmlns:a16="http://schemas.microsoft.com/office/drawing/2014/main" id="{F6E7562B-5FD7-A1EB-7288-2EBBC3688C6E}"/>
              </a:ext>
            </a:extLst>
          </p:cNvPr>
          <p:cNvSpPr/>
          <p:nvPr/>
        </p:nvSpPr>
        <p:spPr>
          <a:xfrm>
            <a:off x="4776057" y="991235"/>
            <a:ext cx="2918139" cy="1046883"/>
          </a:xfrm>
          <a:prstGeom prst="parallelogram">
            <a:avLst>
              <a:gd name="adj" fmla="val 0"/>
            </a:avLst>
          </a:prstGeom>
          <a:gradFill>
            <a:gsLst>
              <a:gs pos="0">
                <a:srgbClr val="00B0F0">
                  <a:alpha val="48803"/>
                </a:srgbClr>
              </a:gs>
              <a:gs pos="100000">
                <a:schemeClr val="accent1">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a:solidFill>
                <a:prstClr val="white"/>
              </a:solidFill>
              <a:latin typeface="Franklin Gothic Book"/>
            </a:endParaRPr>
          </a:p>
        </p:txBody>
      </p:sp>
      <p:sp>
        <p:nvSpPr>
          <p:cNvPr id="10" name="Parallelogram 9">
            <a:extLst>
              <a:ext uri="{FF2B5EF4-FFF2-40B4-BE49-F238E27FC236}">
                <a16:creationId xmlns:a16="http://schemas.microsoft.com/office/drawing/2014/main" id="{DD22E5CD-5139-FF87-24C2-B93E09CF6604}"/>
              </a:ext>
            </a:extLst>
          </p:cNvPr>
          <p:cNvSpPr/>
          <p:nvPr/>
        </p:nvSpPr>
        <p:spPr>
          <a:xfrm>
            <a:off x="1777535" y="1003827"/>
            <a:ext cx="2818667" cy="1046884"/>
          </a:xfrm>
          <a:prstGeom prst="parallelogram">
            <a:avLst>
              <a:gd name="adj" fmla="val 0"/>
            </a:avLst>
          </a:prstGeom>
          <a:gradFill>
            <a:gsLst>
              <a:gs pos="0">
                <a:schemeClr val="accent4">
                  <a:lumMod val="60000"/>
                  <a:lumOff val="40000"/>
                  <a:alpha val="37000"/>
                </a:schemeClr>
              </a:gs>
              <a:gs pos="100000">
                <a:schemeClr val="accent4">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a:solidFill>
                <a:prstClr val="white"/>
              </a:solidFill>
              <a:latin typeface="Franklin Gothic Book"/>
            </a:endParaRPr>
          </a:p>
        </p:txBody>
      </p:sp>
      <p:sp>
        <p:nvSpPr>
          <p:cNvPr id="11" name="Parallelogram 10">
            <a:extLst>
              <a:ext uri="{FF2B5EF4-FFF2-40B4-BE49-F238E27FC236}">
                <a16:creationId xmlns:a16="http://schemas.microsoft.com/office/drawing/2014/main" id="{3F10A0EC-1F37-A925-5516-EDCC795F7654}"/>
              </a:ext>
            </a:extLst>
          </p:cNvPr>
          <p:cNvSpPr/>
          <p:nvPr/>
        </p:nvSpPr>
        <p:spPr>
          <a:xfrm>
            <a:off x="8240870" y="4972242"/>
            <a:ext cx="2709570" cy="1046883"/>
          </a:xfrm>
          <a:prstGeom prst="parallelogram">
            <a:avLst>
              <a:gd name="adj" fmla="val 0"/>
            </a:avLst>
          </a:prstGeom>
          <a:gradFill>
            <a:gsLst>
              <a:gs pos="0">
                <a:schemeClr val="accent6">
                  <a:lumMod val="40000"/>
                  <a:lumOff val="60000"/>
                  <a:alpha val="79660"/>
                </a:schemeClr>
              </a:gs>
              <a:gs pos="100000">
                <a:schemeClr val="accent5">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a:solidFill>
                <a:prstClr val="white"/>
              </a:solidFill>
              <a:latin typeface="Franklin Gothic Book"/>
            </a:endParaRPr>
          </a:p>
        </p:txBody>
      </p:sp>
      <p:sp>
        <p:nvSpPr>
          <p:cNvPr id="12" name="TextBox 11">
            <a:extLst>
              <a:ext uri="{FF2B5EF4-FFF2-40B4-BE49-F238E27FC236}">
                <a16:creationId xmlns:a16="http://schemas.microsoft.com/office/drawing/2014/main" id="{7754D9A5-06F1-60F4-B2E5-12A821C5401A}"/>
              </a:ext>
            </a:extLst>
          </p:cNvPr>
          <p:cNvSpPr txBox="1"/>
          <p:nvPr/>
        </p:nvSpPr>
        <p:spPr>
          <a:xfrm>
            <a:off x="1935597" y="991235"/>
            <a:ext cx="2559032" cy="1076937"/>
          </a:xfrm>
          <a:prstGeom prst="rect">
            <a:avLst/>
          </a:prstGeom>
          <a:noFill/>
        </p:spPr>
        <p:txBody>
          <a:bodyPr wrap="square" rtlCol="0">
            <a:spAutoFit/>
          </a:bodyPr>
          <a:lstStyle/>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BELLA-PW (iP1)</a:t>
            </a:r>
          </a:p>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40 Joule in 40fs (1 PW)</a:t>
            </a:r>
          </a:p>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GeV acceleration, Staging</a:t>
            </a:r>
          </a:p>
          <a:p>
            <a:pPr defTabSz="457063" fontAlgn="base">
              <a:spcBef>
                <a:spcPct val="0"/>
              </a:spcBef>
              <a:spcAft>
                <a:spcPct val="0"/>
              </a:spcAft>
              <a:buSzPct val="100000"/>
            </a:pPr>
            <a:r>
              <a:rPr lang="en-US" sz="1600" b="1" kern="1200" dirty="0">
                <a:solidFill>
                  <a:srgbClr val="FFFF00"/>
                </a:solidFill>
                <a:latin typeface="Franklin Gothic Book" charset="0"/>
                <a:ea typeface="+mn-ea"/>
                <a:cs typeface="+mn-cs"/>
              </a:rPr>
              <a:t>Proton &amp; ion acceleration</a:t>
            </a:r>
          </a:p>
        </p:txBody>
      </p:sp>
      <p:sp>
        <p:nvSpPr>
          <p:cNvPr id="13" name="TextBox 12">
            <a:extLst>
              <a:ext uri="{FF2B5EF4-FFF2-40B4-BE49-F238E27FC236}">
                <a16:creationId xmlns:a16="http://schemas.microsoft.com/office/drawing/2014/main" id="{F44EEDF7-E73C-FB6B-008F-1635508FD75F}"/>
              </a:ext>
            </a:extLst>
          </p:cNvPr>
          <p:cNvSpPr txBox="1"/>
          <p:nvPr/>
        </p:nvSpPr>
        <p:spPr>
          <a:xfrm>
            <a:off x="4868693" y="1090066"/>
            <a:ext cx="2749323" cy="830781"/>
          </a:xfrm>
          <a:prstGeom prst="rect">
            <a:avLst/>
          </a:prstGeom>
          <a:noFill/>
        </p:spPr>
        <p:txBody>
          <a:bodyPr wrap="square" rtlCol="0">
            <a:spAutoFit/>
          </a:bodyPr>
          <a:lstStyle/>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BELLA-HTT</a:t>
            </a:r>
          </a:p>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3 Joule in 30fs (100 TW)</a:t>
            </a:r>
          </a:p>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Mono-chromatic gamma rays</a:t>
            </a:r>
          </a:p>
        </p:txBody>
      </p:sp>
      <p:sp>
        <p:nvSpPr>
          <p:cNvPr id="14" name="TextBox 13">
            <a:extLst>
              <a:ext uri="{FF2B5EF4-FFF2-40B4-BE49-F238E27FC236}">
                <a16:creationId xmlns:a16="http://schemas.microsoft.com/office/drawing/2014/main" id="{09642A2F-4D5F-349C-AA51-2174759CBFD9}"/>
              </a:ext>
            </a:extLst>
          </p:cNvPr>
          <p:cNvSpPr txBox="1"/>
          <p:nvPr/>
        </p:nvSpPr>
        <p:spPr>
          <a:xfrm>
            <a:off x="8348383" y="5112165"/>
            <a:ext cx="2469199" cy="830781"/>
          </a:xfrm>
          <a:prstGeom prst="rect">
            <a:avLst/>
          </a:prstGeom>
          <a:noFill/>
        </p:spPr>
        <p:txBody>
          <a:bodyPr wrap="square" rtlCol="0">
            <a:spAutoFit/>
          </a:bodyPr>
          <a:lstStyle/>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BELLA-HTU</a:t>
            </a:r>
          </a:p>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3 Joule in 30fs (100 TW)</a:t>
            </a:r>
          </a:p>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X-ray laser</a:t>
            </a:r>
          </a:p>
        </p:txBody>
      </p:sp>
      <p:cxnSp>
        <p:nvCxnSpPr>
          <p:cNvPr id="15" name="Straight Arrow Connector 14">
            <a:extLst>
              <a:ext uri="{FF2B5EF4-FFF2-40B4-BE49-F238E27FC236}">
                <a16:creationId xmlns:a16="http://schemas.microsoft.com/office/drawing/2014/main" id="{307B9BCE-A84D-D02F-3183-BB207F97C06D}"/>
              </a:ext>
            </a:extLst>
          </p:cNvPr>
          <p:cNvCxnSpPr>
            <a:cxnSpLocks/>
            <a:endCxn id="6" idx="0"/>
          </p:cNvCxnSpPr>
          <p:nvPr/>
        </p:nvCxnSpPr>
        <p:spPr>
          <a:xfrm>
            <a:off x="3199566" y="2084871"/>
            <a:ext cx="3435841" cy="1134702"/>
          </a:xfrm>
          <a:prstGeom prst="straightConnector1">
            <a:avLst/>
          </a:prstGeom>
          <a:ln>
            <a:solidFill>
              <a:schemeClr val="accent4">
                <a:lumMod val="40000"/>
                <a:lumOff val="6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F187388-034B-7F4D-A017-258BC9B16174}"/>
              </a:ext>
            </a:extLst>
          </p:cNvPr>
          <p:cNvCxnSpPr>
            <a:cxnSpLocks/>
            <a:endCxn id="8" idx="1"/>
          </p:cNvCxnSpPr>
          <p:nvPr/>
        </p:nvCxnSpPr>
        <p:spPr>
          <a:xfrm>
            <a:off x="6843957" y="2045281"/>
            <a:ext cx="965597" cy="1251658"/>
          </a:xfrm>
          <a:prstGeom prst="straightConnector1">
            <a:avLst/>
          </a:prstGeom>
          <a:ln>
            <a:solidFill>
              <a:schemeClr val="tx2">
                <a:lumMod val="25000"/>
                <a:lumOff val="75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F838FC54-A9AA-1160-5954-005D9A6538B4}"/>
              </a:ext>
            </a:extLst>
          </p:cNvPr>
          <p:cNvCxnSpPr>
            <a:cxnSpLocks/>
            <a:stCxn id="11" idx="0"/>
            <a:endCxn id="7" idx="3"/>
          </p:cNvCxnSpPr>
          <p:nvPr/>
        </p:nvCxnSpPr>
        <p:spPr>
          <a:xfrm flipH="1" flipV="1">
            <a:off x="7501029" y="3824391"/>
            <a:ext cx="2094626" cy="1147851"/>
          </a:xfrm>
          <a:prstGeom prst="straightConnector1">
            <a:avLst/>
          </a:prstGeom>
          <a:ln>
            <a:solidFill>
              <a:schemeClr val="accent5">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sp>
        <p:nvSpPr>
          <p:cNvPr id="18" name="Parallelogram 17">
            <a:extLst>
              <a:ext uri="{FF2B5EF4-FFF2-40B4-BE49-F238E27FC236}">
                <a16:creationId xmlns:a16="http://schemas.microsoft.com/office/drawing/2014/main" id="{5B4A364E-C820-032B-859F-E6DB56E394D7}"/>
              </a:ext>
            </a:extLst>
          </p:cNvPr>
          <p:cNvSpPr/>
          <p:nvPr/>
        </p:nvSpPr>
        <p:spPr>
          <a:xfrm rot="269673">
            <a:off x="5766447" y="3317155"/>
            <a:ext cx="972967" cy="150087"/>
          </a:xfrm>
          <a:prstGeom prst="parallelogram">
            <a:avLst>
              <a:gd name="adj" fmla="val 55333"/>
            </a:avLst>
          </a:prstGeom>
          <a:gradFill>
            <a:gsLst>
              <a:gs pos="0">
                <a:srgbClr val="FFC000"/>
              </a:gs>
              <a:gs pos="100000">
                <a:schemeClr val="accent4">
                  <a:lumMod val="40000"/>
                  <a:lumOff val="60000"/>
                  <a:alpha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a:solidFill>
                <a:prstClr val="white"/>
              </a:solidFill>
              <a:latin typeface="Franklin Gothic Book"/>
            </a:endParaRPr>
          </a:p>
        </p:txBody>
      </p:sp>
      <p:sp>
        <p:nvSpPr>
          <p:cNvPr id="19" name="Parallelogram 18">
            <a:extLst>
              <a:ext uri="{FF2B5EF4-FFF2-40B4-BE49-F238E27FC236}">
                <a16:creationId xmlns:a16="http://schemas.microsoft.com/office/drawing/2014/main" id="{806C346C-3F53-5A3E-7FA6-CA032F9D52D8}"/>
              </a:ext>
            </a:extLst>
          </p:cNvPr>
          <p:cNvSpPr/>
          <p:nvPr/>
        </p:nvSpPr>
        <p:spPr>
          <a:xfrm>
            <a:off x="914162" y="5145930"/>
            <a:ext cx="2571522" cy="1025556"/>
          </a:xfrm>
          <a:prstGeom prst="parallelogram">
            <a:avLst>
              <a:gd name="adj" fmla="val 0"/>
            </a:avLst>
          </a:prstGeom>
          <a:gradFill>
            <a:gsLst>
              <a:gs pos="0">
                <a:schemeClr val="accent4">
                  <a:lumMod val="75000"/>
                  <a:alpha val="54000"/>
                </a:schemeClr>
              </a:gs>
              <a:gs pos="100000">
                <a:schemeClr val="accent4">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dirty="0">
              <a:solidFill>
                <a:prstClr val="white"/>
              </a:solidFill>
              <a:latin typeface="Franklin Gothic Book"/>
            </a:endParaRPr>
          </a:p>
        </p:txBody>
      </p:sp>
      <p:sp>
        <p:nvSpPr>
          <p:cNvPr id="20" name="TextBox 19">
            <a:extLst>
              <a:ext uri="{FF2B5EF4-FFF2-40B4-BE49-F238E27FC236}">
                <a16:creationId xmlns:a16="http://schemas.microsoft.com/office/drawing/2014/main" id="{A785AF43-BBD6-2CE3-21CE-FECB45F0A8EE}"/>
              </a:ext>
            </a:extLst>
          </p:cNvPr>
          <p:cNvSpPr txBox="1"/>
          <p:nvPr/>
        </p:nvSpPr>
        <p:spPr>
          <a:xfrm>
            <a:off x="914162" y="5264525"/>
            <a:ext cx="2464009" cy="830781"/>
          </a:xfrm>
          <a:prstGeom prst="rect">
            <a:avLst/>
          </a:prstGeom>
          <a:noFill/>
        </p:spPr>
        <p:txBody>
          <a:bodyPr wrap="square" rtlCol="0">
            <a:spAutoFit/>
          </a:bodyPr>
          <a:lstStyle/>
          <a:p>
            <a:pPr defTabSz="457063" fontAlgn="base">
              <a:spcBef>
                <a:spcPct val="0"/>
              </a:spcBef>
              <a:spcAft>
                <a:spcPct val="0"/>
              </a:spcAft>
              <a:buSzPct val="100000"/>
            </a:pPr>
            <a:r>
              <a:rPr lang="en-US" sz="1600" b="1" kern="1200" dirty="0">
                <a:solidFill>
                  <a:srgbClr val="FFFF00"/>
                </a:solidFill>
                <a:latin typeface="Franklin Gothic Book" charset="0"/>
                <a:ea typeface="+mn-ea"/>
                <a:cs typeface="+mn-cs"/>
              </a:rPr>
              <a:t>BELLA-iP2 at BELLA-PW</a:t>
            </a:r>
          </a:p>
          <a:p>
            <a:pPr defTabSz="457063" fontAlgn="base">
              <a:spcBef>
                <a:spcPct val="0"/>
              </a:spcBef>
              <a:spcAft>
                <a:spcPct val="0"/>
              </a:spcAft>
              <a:buSzPct val="100000"/>
            </a:pPr>
            <a:r>
              <a:rPr lang="en-US" sz="1600" b="1" kern="1200" dirty="0">
                <a:solidFill>
                  <a:srgbClr val="FFFF00"/>
                </a:solidFill>
                <a:latin typeface="Franklin Gothic Book" charset="0"/>
                <a:ea typeface="+mn-ea"/>
                <a:cs typeface="+mn-cs"/>
              </a:rPr>
              <a:t>40 Joule in 40fs (1 PW)</a:t>
            </a:r>
          </a:p>
          <a:p>
            <a:pPr defTabSz="457063" fontAlgn="base">
              <a:spcBef>
                <a:spcPct val="0"/>
              </a:spcBef>
              <a:spcAft>
                <a:spcPct val="0"/>
              </a:spcAft>
              <a:buSzPct val="100000"/>
            </a:pPr>
            <a:r>
              <a:rPr lang="en-US" sz="1600" b="1" kern="1200" dirty="0">
                <a:solidFill>
                  <a:srgbClr val="FFFF00"/>
                </a:solidFill>
                <a:latin typeface="Franklin Gothic Book" charset="0"/>
                <a:ea typeface="+mn-ea"/>
                <a:cs typeface="+mn-cs"/>
              </a:rPr>
              <a:t>Proton &amp; ion acceleration</a:t>
            </a:r>
          </a:p>
        </p:txBody>
      </p:sp>
      <p:cxnSp>
        <p:nvCxnSpPr>
          <p:cNvPr id="21" name="Straight Arrow Connector 20">
            <a:extLst>
              <a:ext uri="{FF2B5EF4-FFF2-40B4-BE49-F238E27FC236}">
                <a16:creationId xmlns:a16="http://schemas.microsoft.com/office/drawing/2014/main" id="{BEDA6ED9-4055-24FA-9969-501B30EC66A3}"/>
              </a:ext>
            </a:extLst>
          </p:cNvPr>
          <p:cNvCxnSpPr>
            <a:cxnSpLocks/>
            <a:stCxn id="19" idx="0"/>
            <a:endCxn id="18" idx="3"/>
          </p:cNvCxnSpPr>
          <p:nvPr/>
        </p:nvCxnSpPr>
        <p:spPr>
          <a:xfrm flipV="1">
            <a:off x="2199924" y="3463757"/>
            <a:ext cx="4005730" cy="1682173"/>
          </a:xfrm>
          <a:prstGeom prst="straightConnector1">
            <a:avLst/>
          </a:prstGeom>
          <a:ln>
            <a:solidFill>
              <a:schemeClr val="accent4">
                <a:lumMod val="60000"/>
                <a:lumOff val="40000"/>
              </a:schemeClr>
            </a:solidFill>
            <a:tailEnd type="stealth" w="lg" len="lg"/>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DE7ABFEE-07BD-8EE7-BAA2-E8B6C857D7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6955" y="1003461"/>
            <a:ext cx="1378483" cy="1034658"/>
          </a:xfrm>
          <a:prstGeom prst="rect">
            <a:avLst/>
          </a:prstGeom>
          <a:ln>
            <a:solidFill>
              <a:schemeClr val="bg1"/>
            </a:solidFill>
          </a:ln>
        </p:spPr>
      </p:pic>
      <p:pic>
        <p:nvPicPr>
          <p:cNvPr id="23" name="Picture 2" descr="High Energy Physics | Department of Energy">
            <a:extLst>
              <a:ext uri="{FF2B5EF4-FFF2-40B4-BE49-F238E27FC236}">
                <a16:creationId xmlns:a16="http://schemas.microsoft.com/office/drawing/2014/main" id="{F4D31D19-AE30-5508-24CD-B8B111246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0" y="1015113"/>
            <a:ext cx="1737741" cy="10426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1DDA898-3A8A-56CD-17F9-A4F5E72B3D99}"/>
              </a:ext>
            </a:extLst>
          </p:cNvPr>
          <p:cNvPicPr>
            <a:picLocks noChangeAspect="1"/>
          </p:cNvPicPr>
          <p:nvPr/>
        </p:nvPicPr>
        <p:blipFill>
          <a:blip r:embed="rId5"/>
          <a:stretch>
            <a:fillRect/>
          </a:stretch>
        </p:blipFill>
        <p:spPr>
          <a:xfrm>
            <a:off x="105328" y="5145929"/>
            <a:ext cx="808834" cy="1025556"/>
          </a:xfrm>
          <a:prstGeom prst="rect">
            <a:avLst/>
          </a:prstGeom>
        </p:spPr>
      </p:pic>
      <p:pic>
        <p:nvPicPr>
          <p:cNvPr id="25" name="Picture 24">
            <a:extLst>
              <a:ext uri="{FF2B5EF4-FFF2-40B4-BE49-F238E27FC236}">
                <a16:creationId xmlns:a16="http://schemas.microsoft.com/office/drawing/2014/main" id="{1367F60E-1E48-B0D4-174D-E219D6478544}"/>
              </a:ext>
            </a:extLst>
          </p:cNvPr>
          <p:cNvPicPr>
            <a:picLocks noChangeAspect="1"/>
          </p:cNvPicPr>
          <p:nvPr/>
        </p:nvPicPr>
        <p:blipFill>
          <a:blip r:embed="rId6"/>
          <a:stretch>
            <a:fillRect/>
          </a:stretch>
        </p:blipFill>
        <p:spPr>
          <a:xfrm>
            <a:off x="10812393" y="4972242"/>
            <a:ext cx="1300252" cy="1034658"/>
          </a:xfrm>
          <a:prstGeom prst="rect">
            <a:avLst/>
          </a:prstGeom>
        </p:spPr>
      </p:pic>
      <p:sp>
        <p:nvSpPr>
          <p:cNvPr id="26" name="Parallelogram 25">
            <a:extLst>
              <a:ext uri="{FF2B5EF4-FFF2-40B4-BE49-F238E27FC236}">
                <a16:creationId xmlns:a16="http://schemas.microsoft.com/office/drawing/2014/main" id="{5289B2A7-B6E3-AB5D-2F53-4AC7C4CF6B88}"/>
              </a:ext>
            </a:extLst>
          </p:cNvPr>
          <p:cNvSpPr/>
          <p:nvPr/>
        </p:nvSpPr>
        <p:spPr>
          <a:xfrm rot="269673">
            <a:off x="6644237" y="3626644"/>
            <a:ext cx="421699" cy="134892"/>
          </a:xfrm>
          <a:prstGeom prst="parallelogram">
            <a:avLst>
              <a:gd name="adj" fmla="val 55333"/>
            </a:avLst>
          </a:prstGeom>
          <a:gradFill>
            <a:gsLst>
              <a:gs pos="0">
                <a:srgbClr val="7030A0">
                  <a:alpha val="45235"/>
                </a:srgbClr>
              </a:gs>
              <a:gs pos="100000">
                <a:schemeClr val="accent4">
                  <a:lumMod val="40000"/>
                  <a:lumOff val="60000"/>
                  <a:alpha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dirty="0">
              <a:solidFill>
                <a:prstClr val="white"/>
              </a:solidFill>
              <a:latin typeface="Franklin Gothic Book"/>
            </a:endParaRPr>
          </a:p>
        </p:txBody>
      </p:sp>
      <p:sp>
        <p:nvSpPr>
          <p:cNvPr id="27" name="Parallelogram 26">
            <a:extLst>
              <a:ext uri="{FF2B5EF4-FFF2-40B4-BE49-F238E27FC236}">
                <a16:creationId xmlns:a16="http://schemas.microsoft.com/office/drawing/2014/main" id="{16EEE54F-100F-4FC1-94A1-33881D2F889B}"/>
              </a:ext>
            </a:extLst>
          </p:cNvPr>
          <p:cNvSpPr/>
          <p:nvPr/>
        </p:nvSpPr>
        <p:spPr>
          <a:xfrm>
            <a:off x="3656647" y="5178064"/>
            <a:ext cx="2255063" cy="970703"/>
          </a:xfrm>
          <a:prstGeom prst="parallelogram">
            <a:avLst>
              <a:gd name="adj" fmla="val 0"/>
            </a:avLst>
          </a:prstGeom>
          <a:gradFill>
            <a:gsLst>
              <a:gs pos="74000">
                <a:srgbClr val="7030A0">
                  <a:alpha val="80000"/>
                </a:srgbClr>
              </a:gs>
              <a:gs pos="100000">
                <a:schemeClr val="bg1">
                  <a:alpha val="50435"/>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a:solidFill>
                <a:prstClr val="white"/>
              </a:solidFill>
              <a:latin typeface="Franklin Gothic Book"/>
            </a:endParaRPr>
          </a:p>
        </p:txBody>
      </p:sp>
      <p:sp>
        <p:nvSpPr>
          <p:cNvPr id="28" name="TextBox 27">
            <a:extLst>
              <a:ext uri="{FF2B5EF4-FFF2-40B4-BE49-F238E27FC236}">
                <a16:creationId xmlns:a16="http://schemas.microsoft.com/office/drawing/2014/main" id="{02D8FA88-8CF1-0EFD-A527-E035B20172CF}"/>
              </a:ext>
            </a:extLst>
          </p:cNvPr>
          <p:cNvSpPr txBox="1"/>
          <p:nvPr/>
        </p:nvSpPr>
        <p:spPr>
          <a:xfrm>
            <a:off x="3732827" y="5257324"/>
            <a:ext cx="2034248" cy="830781"/>
          </a:xfrm>
          <a:prstGeom prst="rect">
            <a:avLst/>
          </a:prstGeom>
          <a:noFill/>
        </p:spPr>
        <p:txBody>
          <a:bodyPr wrap="square" rtlCol="0">
            <a:spAutoFit/>
          </a:bodyPr>
          <a:lstStyle/>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BELLA-</a:t>
            </a:r>
            <a:r>
              <a:rPr lang="en-US" sz="1600" kern="1200" dirty="0" err="1">
                <a:solidFill>
                  <a:prstClr val="white"/>
                </a:solidFill>
                <a:latin typeface="Franklin Gothic Book" charset="0"/>
                <a:ea typeface="+mn-ea"/>
                <a:cs typeface="+mn-cs"/>
              </a:rPr>
              <a:t>KHz</a:t>
            </a:r>
            <a:endParaRPr lang="en-US" sz="1600" kern="1200" dirty="0">
              <a:solidFill>
                <a:prstClr val="white"/>
              </a:solidFill>
              <a:latin typeface="Franklin Gothic Book" charset="0"/>
              <a:ea typeface="+mn-ea"/>
              <a:cs typeface="+mn-cs"/>
            </a:endParaRPr>
          </a:p>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A few </a:t>
            </a:r>
            <a:r>
              <a:rPr lang="en-US" sz="1600" kern="1200" dirty="0" err="1">
                <a:solidFill>
                  <a:prstClr val="white"/>
                </a:solidFill>
                <a:latin typeface="Franklin Gothic Book" charset="0"/>
                <a:ea typeface="+mn-ea"/>
                <a:cs typeface="+mn-cs"/>
              </a:rPr>
              <a:t>mJ</a:t>
            </a:r>
            <a:r>
              <a:rPr lang="en-US" sz="1600" kern="1200" dirty="0">
                <a:solidFill>
                  <a:prstClr val="white"/>
                </a:solidFill>
                <a:latin typeface="Franklin Gothic Book" charset="0"/>
                <a:ea typeface="+mn-ea"/>
                <a:cs typeface="+mn-cs"/>
              </a:rPr>
              <a:t> in 5fs (TW)</a:t>
            </a:r>
          </a:p>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MeV Acceleration</a:t>
            </a:r>
          </a:p>
        </p:txBody>
      </p:sp>
      <p:cxnSp>
        <p:nvCxnSpPr>
          <p:cNvPr id="29" name="Straight Arrow Connector 28">
            <a:extLst>
              <a:ext uri="{FF2B5EF4-FFF2-40B4-BE49-F238E27FC236}">
                <a16:creationId xmlns:a16="http://schemas.microsoft.com/office/drawing/2014/main" id="{96D98C7E-4AE1-9F21-804E-B92158CED9C0}"/>
              </a:ext>
            </a:extLst>
          </p:cNvPr>
          <p:cNvCxnSpPr>
            <a:cxnSpLocks/>
            <a:stCxn id="27" idx="0"/>
            <a:endCxn id="26" idx="3"/>
          </p:cNvCxnSpPr>
          <p:nvPr/>
        </p:nvCxnSpPr>
        <p:spPr>
          <a:xfrm flipV="1">
            <a:off x="4784178" y="3758404"/>
            <a:ext cx="2028418" cy="1419661"/>
          </a:xfrm>
          <a:prstGeom prst="straightConnector1">
            <a:avLst/>
          </a:prstGeom>
          <a:ln>
            <a:solidFill>
              <a:schemeClr val="accent4">
                <a:lumMod val="60000"/>
                <a:lumOff val="40000"/>
              </a:schemeClr>
            </a:solidFill>
            <a:tailEnd type="stealth" w="lg" len="lg"/>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74B54CB-6889-9F92-E4C5-4CC80A37DA7F}"/>
              </a:ext>
            </a:extLst>
          </p:cNvPr>
          <p:cNvSpPr txBox="1"/>
          <p:nvPr/>
        </p:nvSpPr>
        <p:spPr>
          <a:xfrm>
            <a:off x="6297222" y="6019126"/>
            <a:ext cx="6043963" cy="276927"/>
          </a:xfrm>
          <a:prstGeom prst="rect">
            <a:avLst/>
          </a:prstGeom>
          <a:noFill/>
        </p:spPr>
        <p:txBody>
          <a:bodyPr wrap="square" rtlCol="0">
            <a:spAutoFit/>
          </a:bodyPr>
          <a:lstStyle/>
          <a:p>
            <a:pPr defTabSz="457063" fontAlgn="base">
              <a:spcBef>
                <a:spcPct val="0"/>
              </a:spcBef>
              <a:spcAft>
                <a:spcPct val="0"/>
              </a:spcAft>
              <a:buSzPct val="100000"/>
            </a:pPr>
            <a:r>
              <a:rPr lang="en-US" sz="1200" kern="1200" dirty="0">
                <a:solidFill>
                  <a:prstClr val="white"/>
                </a:solidFill>
                <a:latin typeface="Franklin Gothic Book" charset="0"/>
                <a:ea typeface="+mn-ea"/>
                <a:cs typeface="+mn-cs"/>
              </a:rPr>
              <a:t>[1] K. Nakamura et al., Journal of the Particle Accelerator Society of Japan 19, 205 (2023)</a:t>
            </a:r>
          </a:p>
        </p:txBody>
      </p:sp>
      <p:grpSp>
        <p:nvGrpSpPr>
          <p:cNvPr id="32" name="Group 31">
            <a:extLst>
              <a:ext uri="{FF2B5EF4-FFF2-40B4-BE49-F238E27FC236}">
                <a16:creationId xmlns:a16="http://schemas.microsoft.com/office/drawing/2014/main" id="{47876F45-3329-D03A-3DE3-D033474A2037}"/>
              </a:ext>
            </a:extLst>
          </p:cNvPr>
          <p:cNvGrpSpPr/>
          <p:nvPr/>
        </p:nvGrpSpPr>
        <p:grpSpPr>
          <a:xfrm>
            <a:off x="8056300" y="2210119"/>
            <a:ext cx="4056345" cy="1362457"/>
            <a:chOff x="5901690" y="2256642"/>
            <a:chExt cx="3043051" cy="1022109"/>
          </a:xfrm>
        </p:grpSpPr>
        <p:sp>
          <p:nvSpPr>
            <p:cNvPr id="33" name="Parallelogram 32">
              <a:extLst>
                <a:ext uri="{FF2B5EF4-FFF2-40B4-BE49-F238E27FC236}">
                  <a16:creationId xmlns:a16="http://schemas.microsoft.com/office/drawing/2014/main" id="{589AE4EC-41BE-8A10-7FF8-34D28890A1A9}"/>
                </a:ext>
              </a:extLst>
            </p:cNvPr>
            <p:cNvSpPr/>
            <p:nvPr/>
          </p:nvSpPr>
          <p:spPr>
            <a:xfrm>
              <a:off x="5913151" y="2262497"/>
              <a:ext cx="2584923" cy="807914"/>
            </a:xfrm>
            <a:prstGeom prst="parallelogram">
              <a:avLst>
                <a:gd name="adj" fmla="val 0"/>
              </a:avLst>
            </a:prstGeom>
            <a:gradFill>
              <a:gsLst>
                <a:gs pos="0">
                  <a:schemeClr val="accent4">
                    <a:lumMod val="75000"/>
                    <a:alpha val="54000"/>
                  </a:schemeClr>
                </a:gs>
                <a:gs pos="100000">
                  <a:schemeClr val="accent4">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a:solidFill>
                  <a:prstClr val="white"/>
                </a:solidFill>
                <a:latin typeface="Franklin Gothic Book"/>
              </a:endParaRPr>
            </a:p>
          </p:txBody>
        </p:sp>
        <p:sp>
          <p:nvSpPr>
            <p:cNvPr id="34" name="TextBox 33">
              <a:extLst>
                <a:ext uri="{FF2B5EF4-FFF2-40B4-BE49-F238E27FC236}">
                  <a16:creationId xmlns:a16="http://schemas.microsoft.com/office/drawing/2014/main" id="{ADB1BDE4-FB6E-94D3-8274-16AF2BC5B8A8}"/>
                </a:ext>
              </a:extLst>
            </p:cNvPr>
            <p:cNvSpPr txBox="1"/>
            <p:nvPr/>
          </p:nvSpPr>
          <p:spPr>
            <a:xfrm>
              <a:off x="5901690" y="2256642"/>
              <a:ext cx="2158138" cy="807914"/>
            </a:xfrm>
            <a:prstGeom prst="rect">
              <a:avLst/>
            </a:prstGeom>
            <a:noFill/>
          </p:spPr>
          <p:txBody>
            <a:bodyPr wrap="square" rtlCol="0">
              <a:spAutoFit/>
            </a:bodyPr>
            <a:lstStyle/>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BELLA FIBER</a:t>
              </a:r>
            </a:p>
            <a:p>
              <a:pPr defTabSz="457063" fontAlgn="base">
                <a:spcBef>
                  <a:spcPct val="0"/>
                </a:spcBef>
                <a:spcAft>
                  <a:spcPct val="0"/>
                </a:spcAft>
                <a:buSzPct val="100000"/>
              </a:pPr>
              <a:r>
                <a:rPr lang="en-US" sz="1600" kern="1200" dirty="0">
                  <a:solidFill>
                    <a:prstClr val="white"/>
                  </a:solidFill>
                  <a:latin typeface="Franklin Gothic Book" charset="0"/>
                  <a:ea typeface="+mn-ea"/>
                  <a:cs typeface="+mn-cs"/>
                </a:rPr>
                <a:t>100s mJ in &lt;100fs (&gt;1kHz)</a:t>
              </a:r>
            </a:p>
            <a:p>
              <a:pPr marL="285658" indent="-285658" defTabSz="457063" fontAlgn="base">
                <a:spcBef>
                  <a:spcPct val="0"/>
                </a:spcBef>
                <a:spcAft>
                  <a:spcPct val="0"/>
                </a:spcAft>
                <a:buSzPct val="100000"/>
                <a:buFont typeface="Arial" panose="020B0604020202020204" pitchFamily="34" charset="0"/>
                <a:buChar char="•"/>
              </a:pPr>
              <a:r>
                <a:rPr lang="en-US" sz="1600" kern="1200" dirty="0">
                  <a:solidFill>
                    <a:prstClr val="white"/>
                  </a:solidFill>
                  <a:latin typeface="Franklin Gothic Book" charset="0"/>
                  <a:ea typeface="+mn-ea"/>
                  <a:cs typeface="+mn-cs"/>
                </a:rPr>
                <a:t>Laser R&amp;D</a:t>
              </a:r>
            </a:p>
            <a:p>
              <a:pPr marL="285658" indent="-285658" defTabSz="457063" fontAlgn="base">
                <a:spcBef>
                  <a:spcPct val="0"/>
                </a:spcBef>
                <a:spcAft>
                  <a:spcPct val="0"/>
                </a:spcAft>
                <a:buSzPct val="100000"/>
                <a:buFont typeface="Arial" panose="020B0604020202020204" pitchFamily="34" charset="0"/>
                <a:buChar char="•"/>
              </a:pPr>
              <a:r>
                <a:rPr lang="en-US" sz="1600" kern="1200" dirty="0">
                  <a:solidFill>
                    <a:prstClr val="white"/>
                  </a:solidFill>
                  <a:latin typeface="Franklin Gothic Book" charset="0"/>
                  <a:ea typeface="+mn-ea"/>
                  <a:cs typeface="+mn-cs"/>
                </a:rPr>
                <a:t>Light sources at &gt;1kHz</a:t>
              </a:r>
            </a:p>
          </p:txBody>
        </p:sp>
        <p:pic>
          <p:nvPicPr>
            <p:cNvPr id="35" name="Picture 34">
              <a:extLst>
                <a:ext uri="{FF2B5EF4-FFF2-40B4-BE49-F238E27FC236}">
                  <a16:creationId xmlns:a16="http://schemas.microsoft.com/office/drawing/2014/main" id="{5063F0E8-41B5-6B60-A56F-E36050E35ED7}"/>
                </a:ext>
              </a:extLst>
            </p:cNvPr>
            <p:cNvPicPr>
              <a:picLocks noChangeAspect="1"/>
            </p:cNvPicPr>
            <p:nvPr/>
          </p:nvPicPr>
          <p:blipFill>
            <a:blip r:embed="rId7"/>
            <a:stretch>
              <a:fillRect/>
            </a:stretch>
          </p:blipFill>
          <p:spPr>
            <a:xfrm>
              <a:off x="7756817" y="2262497"/>
              <a:ext cx="1187924" cy="807914"/>
            </a:xfrm>
            <a:prstGeom prst="rect">
              <a:avLst/>
            </a:prstGeom>
          </p:spPr>
        </p:pic>
        <p:cxnSp>
          <p:nvCxnSpPr>
            <p:cNvPr id="36" name="Straight Arrow Connector 35">
              <a:extLst>
                <a:ext uri="{FF2B5EF4-FFF2-40B4-BE49-F238E27FC236}">
                  <a16:creationId xmlns:a16="http://schemas.microsoft.com/office/drawing/2014/main" id="{F4AB68C2-AE41-B459-1DD4-8431B2CC246A}"/>
                </a:ext>
              </a:extLst>
            </p:cNvPr>
            <p:cNvCxnSpPr>
              <a:cxnSpLocks/>
            </p:cNvCxnSpPr>
            <p:nvPr/>
          </p:nvCxnSpPr>
          <p:spPr>
            <a:xfrm flipH="1">
              <a:off x="6030091" y="3076267"/>
              <a:ext cx="1200150" cy="202484"/>
            </a:xfrm>
            <a:prstGeom prst="straightConnector1">
              <a:avLst/>
            </a:prstGeom>
            <a:ln>
              <a:solidFill>
                <a:schemeClr val="accent5">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grpSp>
      <p:sp>
        <p:nvSpPr>
          <p:cNvPr id="40" name="Parallelogram 39">
            <a:extLst>
              <a:ext uri="{FF2B5EF4-FFF2-40B4-BE49-F238E27FC236}">
                <a16:creationId xmlns:a16="http://schemas.microsoft.com/office/drawing/2014/main" id="{0FD17C59-EECC-2386-1EF3-E1659C9486A6}"/>
              </a:ext>
            </a:extLst>
          </p:cNvPr>
          <p:cNvSpPr/>
          <p:nvPr/>
        </p:nvSpPr>
        <p:spPr>
          <a:xfrm rot="269673">
            <a:off x="7883240" y="3486590"/>
            <a:ext cx="421699" cy="184786"/>
          </a:xfrm>
          <a:prstGeom prst="parallelogram">
            <a:avLst>
              <a:gd name="adj" fmla="val 55333"/>
            </a:avLst>
          </a:prstGeom>
          <a:gradFill>
            <a:gsLst>
              <a:gs pos="0">
                <a:srgbClr val="7030A0">
                  <a:alpha val="45235"/>
                </a:srgbClr>
              </a:gs>
              <a:gs pos="100000">
                <a:schemeClr val="accent4">
                  <a:lumMod val="40000"/>
                  <a:lumOff val="60000"/>
                  <a:alpha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063" fontAlgn="base">
              <a:spcBef>
                <a:spcPct val="0"/>
              </a:spcBef>
              <a:spcAft>
                <a:spcPct val="0"/>
              </a:spcAft>
              <a:buSzPct val="100000"/>
            </a:pPr>
            <a:endParaRPr lang="en-US" sz="1799" kern="1200" dirty="0">
              <a:solidFill>
                <a:prstClr val="white"/>
              </a:solidFill>
              <a:latin typeface="Franklin Gothic Book"/>
            </a:endParaRPr>
          </a:p>
        </p:txBody>
      </p:sp>
    </p:spTree>
    <p:extLst>
      <p:ext uri="{BB962C8B-B14F-4D97-AF65-F5344CB8AC3E}">
        <p14:creationId xmlns:p14="http://schemas.microsoft.com/office/powerpoint/2010/main" val="2510912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graph with lines and numbers&#10;&#10;Description automatically generated">
            <a:extLst>
              <a:ext uri="{FF2B5EF4-FFF2-40B4-BE49-F238E27FC236}">
                <a16:creationId xmlns:a16="http://schemas.microsoft.com/office/drawing/2014/main" id="{C686B6DB-460A-2272-E1EF-45135F80E787}"/>
              </a:ext>
            </a:extLst>
          </p:cNvPr>
          <p:cNvPicPr>
            <a:picLocks noChangeAspect="1"/>
          </p:cNvPicPr>
          <p:nvPr/>
        </p:nvPicPr>
        <p:blipFill>
          <a:blip r:embed="rId2"/>
          <a:stretch>
            <a:fillRect/>
          </a:stretch>
        </p:blipFill>
        <p:spPr>
          <a:xfrm>
            <a:off x="128510" y="3803259"/>
            <a:ext cx="3750850" cy="2885269"/>
          </a:xfrm>
          <a:prstGeom prst="rect">
            <a:avLst/>
          </a:prstGeom>
        </p:spPr>
      </p:pic>
      <p:sp>
        <p:nvSpPr>
          <p:cNvPr id="2" name="Title 1">
            <a:extLst>
              <a:ext uri="{FF2B5EF4-FFF2-40B4-BE49-F238E27FC236}">
                <a16:creationId xmlns:a16="http://schemas.microsoft.com/office/drawing/2014/main" id="{053859BC-8304-E9B2-0BA2-FA1B334F6DF8}"/>
              </a:ext>
            </a:extLst>
          </p:cNvPr>
          <p:cNvSpPr>
            <a:spLocks noGrp="1"/>
          </p:cNvSpPr>
          <p:nvPr>
            <p:ph type="title"/>
          </p:nvPr>
        </p:nvSpPr>
        <p:spPr/>
        <p:txBody>
          <a:bodyPr>
            <a:normAutofit fontScale="90000"/>
          </a:bodyPr>
          <a:lstStyle/>
          <a:p>
            <a:pPr marL="343080" indent="-343080" algn="ctr">
              <a:lnSpc>
                <a:spcPct val="100000"/>
              </a:lnSpc>
              <a:spcBef>
                <a:spcPts val="641"/>
              </a:spcBef>
              <a:buFont typeface="Arial" panose="020B0604020202020204" pitchFamily="34" charset="0"/>
              <a:buNone/>
              <a:tabLst>
                <a:tab pos="0" algn="l"/>
              </a:tabLst>
            </a:pPr>
            <a:r>
              <a:rPr lang="en-US" sz="2800" b="1" spc="-1" dirty="0">
                <a:solidFill>
                  <a:srgbClr val="FFFFFF"/>
                </a:solidFill>
                <a:latin typeface="Arial"/>
              </a:rPr>
              <a:t>The stability of the higher energy TNSA source needs further improvement for systematic </a:t>
            </a:r>
            <a:r>
              <a:rPr lang="en-US" sz="2800" b="1" spc="-1" dirty="0" err="1">
                <a:solidFill>
                  <a:srgbClr val="FFFFFF"/>
                </a:solidFill>
                <a:latin typeface="Arial"/>
              </a:rPr>
              <a:t>radbio</a:t>
            </a:r>
            <a:r>
              <a:rPr lang="en-US" sz="2800" b="1" spc="-1" dirty="0">
                <a:solidFill>
                  <a:srgbClr val="FFFFFF"/>
                </a:solidFill>
                <a:latin typeface="Arial"/>
              </a:rPr>
              <a:t> studies</a:t>
            </a:r>
            <a:endParaRPr lang="en-US" sz="2800" spc="-1" dirty="0">
              <a:latin typeface="Arial"/>
            </a:endParaRPr>
          </a:p>
        </p:txBody>
      </p:sp>
      <p:sp>
        <p:nvSpPr>
          <p:cNvPr id="3" name="Slide Number Placeholder 2">
            <a:extLst>
              <a:ext uri="{FF2B5EF4-FFF2-40B4-BE49-F238E27FC236}">
                <a16:creationId xmlns:a16="http://schemas.microsoft.com/office/drawing/2014/main" id="{5BE555D4-2F5C-A067-D079-E89CF4246D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grpSp>
        <p:nvGrpSpPr>
          <p:cNvPr id="4" name="Group 3">
            <a:extLst>
              <a:ext uri="{FF2B5EF4-FFF2-40B4-BE49-F238E27FC236}">
                <a16:creationId xmlns:a16="http://schemas.microsoft.com/office/drawing/2014/main" id="{18D1548C-BDD7-2D81-768B-88559E5962BB}"/>
              </a:ext>
            </a:extLst>
          </p:cNvPr>
          <p:cNvGrpSpPr/>
          <p:nvPr/>
        </p:nvGrpSpPr>
        <p:grpSpPr>
          <a:xfrm>
            <a:off x="93956" y="984912"/>
            <a:ext cx="7808106" cy="3004333"/>
            <a:chOff x="1608675" y="1227425"/>
            <a:chExt cx="7808106" cy="3004333"/>
          </a:xfrm>
        </p:grpSpPr>
        <p:pic>
          <p:nvPicPr>
            <p:cNvPr id="5" name="Picture 4" descr="Diagram of a diagram of a machine&#10;&#10;Description automatically generated">
              <a:extLst>
                <a:ext uri="{FF2B5EF4-FFF2-40B4-BE49-F238E27FC236}">
                  <a16:creationId xmlns:a16="http://schemas.microsoft.com/office/drawing/2014/main" id="{56BFF1A3-4038-CAF9-E2D0-06A12E436659}"/>
                </a:ext>
              </a:extLst>
            </p:cNvPr>
            <p:cNvPicPr>
              <a:picLocks noChangeAspect="1"/>
            </p:cNvPicPr>
            <p:nvPr/>
          </p:nvPicPr>
          <p:blipFill rotWithShape="1">
            <a:blip r:embed="rId3"/>
            <a:srcRect r="24974"/>
            <a:stretch/>
          </p:blipFill>
          <p:spPr>
            <a:xfrm>
              <a:off x="1913407" y="1227425"/>
              <a:ext cx="6273664" cy="2792209"/>
            </a:xfrm>
            <a:prstGeom prst="rect">
              <a:avLst/>
            </a:prstGeom>
          </p:spPr>
        </p:pic>
        <p:sp>
          <p:nvSpPr>
            <p:cNvPr id="6" name="Rectangle 5">
              <a:extLst>
                <a:ext uri="{FF2B5EF4-FFF2-40B4-BE49-F238E27FC236}">
                  <a16:creationId xmlns:a16="http://schemas.microsoft.com/office/drawing/2014/main" id="{263A6042-5DE3-A813-8D79-7AD1B4E0EF3D}"/>
                </a:ext>
              </a:extLst>
            </p:cNvPr>
            <p:cNvSpPr/>
            <p:nvPr/>
          </p:nvSpPr>
          <p:spPr>
            <a:xfrm flipV="1">
              <a:off x="4195850" y="3937587"/>
              <a:ext cx="1198229" cy="29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6F3672A-CC94-A53E-FBD8-A324E2335FD7}"/>
                </a:ext>
              </a:extLst>
            </p:cNvPr>
            <p:cNvGrpSpPr/>
            <p:nvPr/>
          </p:nvGrpSpPr>
          <p:grpSpPr>
            <a:xfrm>
              <a:off x="7907675" y="2200938"/>
              <a:ext cx="1509106" cy="1471158"/>
              <a:chOff x="8088429" y="2264734"/>
              <a:chExt cx="1509106" cy="1471158"/>
            </a:xfrm>
          </p:grpSpPr>
          <p:pic>
            <p:nvPicPr>
              <p:cNvPr id="9" name="Picture 2" descr="3/10 filled Eppendorf tube with conical bottom and snap cap open - Drawing">
                <a:extLst>
                  <a:ext uri="{FF2B5EF4-FFF2-40B4-BE49-F238E27FC236}">
                    <a16:creationId xmlns:a16="http://schemas.microsoft.com/office/drawing/2014/main" id="{59DF2FCF-2290-2B90-7E73-0D25B9CEE4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8429" y="2264734"/>
                <a:ext cx="924978" cy="9249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3/10 filled Eppendorf tube with conical bottom and snap cap open - Drawing">
                <a:extLst>
                  <a:ext uri="{FF2B5EF4-FFF2-40B4-BE49-F238E27FC236}">
                    <a16:creationId xmlns:a16="http://schemas.microsoft.com/office/drawing/2014/main" id="{1401E94E-F610-B4E6-5722-3F394F58A0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2726" y="2456147"/>
                <a:ext cx="924978" cy="9249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3/10 filled Eppendorf tube with conical bottom and snap cap open - Drawing">
                <a:extLst>
                  <a:ext uri="{FF2B5EF4-FFF2-40B4-BE49-F238E27FC236}">
                    <a16:creationId xmlns:a16="http://schemas.microsoft.com/office/drawing/2014/main" id="{58ADC8AA-485A-0BD9-9BBA-01E8A9478B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7656" y="2623529"/>
                <a:ext cx="924978" cy="9249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3/10 filled Eppendorf tube with conical bottom and snap cap open - Drawing">
                <a:extLst>
                  <a:ext uri="{FF2B5EF4-FFF2-40B4-BE49-F238E27FC236}">
                    <a16:creationId xmlns:a16="http://schemas.microsoft.com/office/drawing/2014/main" id="{94D2C131-F2E9-B460-B468-3C1CFEA6B1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2557" y="2810914"/>
                <a:ext cx="924978" cy="92497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D23558C-4BE6-3F96-2DBA-36A8838BB89A}"/>
                </a:ext>
              </a:extLst>
            </p:cNvPr>
            <p:cNvSpPr txBox="1"/>
            <p:nvPr/>
          </p:nvSpPr>
          <p:spPr>
            <a:xfrm>
              <a:off x="1608675" y="2982267"/>
              <a:ext cx="620683" cy="369332"/>
            </a:xfrm>
            <a:prstGeom prst="rect">
              <a:avLst/>
            </a:prstGeom>
            <a:noFill/>
          </p:spPr>
          <p:txBody>
            <a:bodyPr wrap="none" rtlCol="0">
              <a:spAutoFit/>
            </a:bodyPr>
            <a:lstStyle/>
            <a:p>
              <a:r>
                <a:rPr lang="en-US" dirty="0"/>
                <a:t>20 J</a:t>
              </a:r>
            </a:p>
          </p:txBody>
        </p:sp>
      </p:grpSp>
      <p:grpSp>
        <p:nvGrpSpPr>
          <p:cNvPr id="18" name="Group 17">
            <a:extLst>
              <a:ext uri="{FF2B5EF4-FFF2-40B4-BE49-F238E27FC236}">
                <a16:creationId xmlns:a16="http://schemas.microsoft.com/office/drawing/2014/main" id="{603AF9FA-4D6F-396C-A6C2-1D9CFD8D63E1}"/>
              </a:ext>
            </a:extLst>
          </p:cNvPr>
          <p:cNvGrpSpPr>
            <a:grpSpLocks noChangeAspect="1"/>
          </p:cNvGrpSpPr>
          <p:nvPr/>
        </p:nvGrpSpPr>
        <p:grpSpPr>
          <a:xfrm>
            <a:off x="3628537" y="3953715"/>
            <a:ext cx="3545021" cy="2770344"/>
            <a:chOff x="7009954" y="3756828"/>
            <a:chExt cx="3276760" cy="2560705"/>
          </a:xfrm>
        </p:grpSpPr>
        <p:pic>
          <p:nvPicPr>
            <p:cNvPr id="19" name="Picture 2" descr="https://lh7-us.googleusercontent.com/docsz/AD_4nXfVF4uTY8d_7SgmOq2XI7CSNvZWD_1mQn1hzX2g2-duD1bj-gG2rMG34RY5_48NfCRkqPkaBctuiZIrrBTxhhOVnvq25x7ZH7srKVb-DyhgrAnY9ycQ-INZBfcH8SmEoiqroAeWk35ySEXApvM_DkuH0o4s?key=JJQGlare-60xqQyhyI0zJQ">
              <a:extLst>
                <a:ext uri="{FF2B5EF4-FFF2-40B4-BE49-F238E27FC236}">
                  <a16:creationId xmlns:a16="http://schemas.microsoft.com/office/drawing/2014/main" id="{A4AED493-46B4-1429-FA87-A03FAE19EC7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01"/>
            <a:stretch/>
          </p:blipFill>
          <p:spPr bwMode="auto">
            <a:xfrm>
              <a:off x="7009954" y="3771823"/>
              <a:ext cx="3133505" cy="25457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60E272F-0017-9D75-97D2-802F253490EE}"/>
                </a:ext>
              </a:extLst>
            </p:cNvPr>
            <p:cNvSpPr txBox="1"/>
            <p:nvPr/>
          </p:nvSpPr>
          <p:spPr>
            <a:xfrm rot="16200000">
              <a:off x="9199717" y="4782877"/>
              <a:ext cx="1866217" cy="307777"/>
            </a:xfrm>
            <a:prstGeom prst="rect">
              <a:avLst/>
            </a:prstGeom>
            <a:solidFill>
              <a:schemeClr val="bg1"/>
            </a:solidFill>
          </p:spPr>
          <p:txBody>
            <a:bodyPr wrap="none" rtlCol="0">
              <a:spAutoFit/>
            </a:bodyPr>
            <a:lstStyle/>
            <a:p>
              <a:r>
                <a:rPr lang="en-US" sz="1400" dirty="0">
                  <a:solidFill>
                    <a:srgbClr val="E99A77"/>
                  </a:solidFill>
                </a:rPr>
                <a:t>Cumulated dose / </a:t>
              </a:r>
              <a:r>
                <a:rPr lang="en-US" sz="1400" dirty="0" err="1">
                  <a:solidFill>
                    <a:srgbClr val="E99A77"/>
                  </a:solidFill>
                </a:rPr>
                <a:t>Gy</a:t>
              </a:r>
              <a:endParaRPr lang="en-US" sz="1400" dirty="0">
                <a:solidFill>
                  <a:srgbClr val="E99A77"/>
                </a:solidFill>
              </a:endParaRPr>
            </a:p>
          </p:txBody>
        </p:sp>
        <p:sp>
          <p:nvSpPr>
            <p:cNvPr id="21" name="TextBox 20">
              <a:extLst>
                <a:ext uri="{FF2B5EF4-FFF2-40B4-BE49-F238E27FC236}">
                  <a16:creationId xmlns:a16="http://schemas.microsoft.com/office/drawing/2014/main" id="{1AFAA935-35E2-23B3-AB2A-A0A74DCC4A02}"/>
                </a:ext>
              </a:extLst>
            </p:cNvPr>
            <p:cNvSpPr txBox="1"/>
            <p:nvPr/>
          </p:nvSpPr>
          <p:spPr>
            <a:xfrm rot="16200000">
              <a:off x="6011069" y="4782878"/>
              <a:ext cx="2359877" cy="307777"/>
            </a:xfrm>
            <a:prstGeom prst="rect">
              <a:avLst/>
            </a:prstGeom>
            <a:solidFill>
              <a:schemeClr val="bg1"/>
            </a:solidFill>
          </p:spPr>
          <p:txBody>
            <a:bodyPr wrap="none" rtlCol="0">
              <a:spAutoFit/>
            </a:bodyPr>
            <a:lstStyle/>
            <a:p>
              <a:r>
                <a:rPr lang="en-US" sz="1400" dirty="0">
                  <a:solidFill>
                    <a:srgbClr val="55A0D2"/>
                  </a:solidFill>
                </a:rPr>
                <a:t>Cumulated ICT charge / </a:t>
              </a:r>
              <a:r>
                <a:rPr lang="en-US" sz="1400" dirty="0" err="1">
                  <a:solidFill>
                    <a:srgbClr val="55A0D2"/>
                  </a:solidFill>
                </a:rPr>
                <a:t>nC</a:t>
              </a:r>
              <a:endParaRPr lang="en-US" sz="1400" dirty="0">
                <a:solidFill>
                  <a:srgbClr val="55A0D2"/>
                </a:solidFill>
              </a:endParaRPr>
            </a:p>
          </p:txBody>
        </p:sp>
      </p:grpSp>
      <p:sp>
        <p:nvSpPr>
          <p:cNvPr id="31" name="PlaceHolder 2">
            <a:extLst>
              <a:ext uri="{FF2B5EF4-FFF2-40B4-BE49-F238E27FC236}">
                <a16:creationId xmlns:a16="http://schemas.microsoft.com/office/drawing/2014/main" id="{83696292-B1B7-1F91-DD23-E2BC3A23FD3B}"/>
              </a:ext>
            </a:extLst>
          </p:cNvPr>
          <p:cNvSpPr txBox="1">
            <a:spLocks/>
          </p:cNvSpPr>
          <p:nvPr/>
        </p:nvSpPr>
        <p:spPr>
          <a:xfrm>
            <a:off x="11509560" y="6486120"/>
            <a:ext cx="677880" cy="363960"/>
          </a:xfrm>
          <a:prstGeom prst="rect">
            <a:avLst/>
          </a:prstGeom>
          <a:noFill/>
          <a:ln w="0">
            <a:noFill/>
          </a:ln>
        </p:spPr>
        <p:txBody>
          <a:bodyPr lIns="90000" tIns="45000" rIns="90000" bIns="45000" anchor="ctr">
            <a:noAutofit/>
          </a:bodyPr>
          <a:lstStyle>
            <a:defPPr>
              <a:defRPr lang="en-US"/>
            </a:defPPr>
            <a:lvl1pPr marL="0" algn="r" defTabSz="914400" rtl="0" eaLnBrk="1" latinLnBrk="0" hangingPunct="1">
              <a:lnSpc>
                <a:spcPct val="100000"/>
              </a:lnSpc>
              <a:buNone/>
              <a:defRPr lang="en-US" sz="10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315B08-BEE4-439B-ACBE-F68834FF3036}" type="slidenum">
              <a:rPr lang="en-US" smtClean="0"/>
              <a:pPr/>
              <a:t>30</a:t>
            </a:fld>
            <a:endParaRPr lang="en-US" dirty="0">
              <a:latin typeface="Times New Roman"/>
            </a:endParaRPr>
          </a:p>
        </p:txBody>
      </p:sp>
      <p:sp>
        <p:nvSpPr>
          <p:cNvPr id="15" name="TextBox 14">
            <a:extLst>
              <a:ext uri="{FF2B5EF4-FFF2-40B4-BE49-F238E27FC236}">
                <a16:creationId xmlns:a16="http://schemas.microsoft.com/office/drawing/2014/main" id="{1CCA0DF4-AC14-8551-42D5-D778A38060A2}"/>
              </a:ext>
            </a:extLst>
          </p:cNvPr>
          <p:cNvSpPr txBox="1"/>
          <p:nvPr/>
        </p:nvSpPr>
        <p:spPr>
          <a:xfrm>
            <a:off x="4351682" y="4190264"/>
            <a:ext cx="1306768" cy="369332"/>
          </a:xfrm>
          <a:prstGeom prst="rect">
            <a:avLst/>
          </a:prstGeom>
          <a:noFill/>
        </p:spPr>
        <p:txBody>
          <a:bodyPr wrap="none" rtlCol="0">
            <a:spAutoFit/>
          </a:bodyPr>
          <a:lstStyle/>
          <a:p>
            <a:r>
              <a:rPr lang="en-US" dirty="0"/>
              <a:t>~1 </a:t>
            </a:r>
            <a:r>
              <a:rPr lang="en-US" dirty="0" err="1"/>
              <a:t>Gy</a:t>
            </a:r>
            <a:r>
              <a:rPr lang="en-US" dirty="0"/>
              <a:t>/shot</a:t>
            </a:r>
          </a:p>
        </p:txBody>
      </p:sp>
      <p:pic>
        <p:nvPicPr>
          <p:cNvPr id="33" name="Picture 32">
            <a:extLst>
              <a:ext uri="{FF2B5EF4-FFF2-40B4-BE49-F238E27FC236}">
                <a16:creationId xmlns:a16="http://schemas.microsoft.com/office/drawing/2014/main" id="{57BF7706-7600-11D2-0D38-437C8C520DED}"/>
              </a:ext>
            </a:extLst>
          </p:cNvPr>
          <p:cNvPicPr>
            <a:picLocks noChangeAspect="1"/>
          </p:cNvPicPr>
          <p:nvPr/>
        </p:nvPicPr>
        <p:blipFill>
          <a:blip r:embed="rId6"/>
          <a:stretch>
            <a:fillRect/>
          </a:stretch>
        </p:blipFill>
        <p:spPr>
          <a:xfrm rot="16200000">
            <a:off x="9558498" y="296626"/>
            <a:ext cx="728316" cy="4041188"/>
          </a:xfrm>
          <a:prstGeom prst="rect">
            <a:avLst/>
          </a:prstGeom>
        </p:spPr>
      </p:pic>
      <p:sp>
        <p:nvSpPr>
          <p:cNvPr id="14" name="TextBox 13">
            <a:extLst>
              <a:ext uri="{FF2B5EF4-FFF2-40B4-BE49-F238E27FC236}">
                <a16:creationId xmlns:a16="http://schemas.microsoft.com/office/drawing/2014/main" id="{1B9E5FED-FB7B-CC86-814D-AA9EA82DA8FA}"/>
              </a:ext>
            </a:extLst>
          </p:cNvPr>
          <p:cNvSpPr txBox="1"/>
          <p:nvPr/>
        </p:nvSpPr>
        <p:spPr>
          <a:xfrm>
            <a:off x="7379355" y="3764500"/>
            <a:ext cx="4809469" cy="2062103"/>
          </a:xfrm>
          <a:prstGeom prst="rect">
            <a:avLst/>
          </a:prstGeom>
          <a:solidFill>
            <a:schemeClr val="bg1"/>
          </a:solidFill>
        </p:spPr>
        <p:txBody>
          <a:bodyPr wrap="square" rtlCol="0">
            <a:spAutoFit/>
          </a:bodyPr>
          <a:lstStyle/>
          <a:p>
            <a:r>
              <a:rPr lang="en-US" sz="1600" dirty="0"/>
              <a:t>“Flat” spectrum </a:t>
            </a:r>
            <a:r>
              <a:rPr lang="en-US" sz="1600" dirty="0">
                <a:sym typeface="Wingdings" pitchFamily="2" charset="2"/>
              </a:rPr>
              <a:t> uniform dose deposition</a:t>
            </a:r>
          </a:p>
          <a:p>
            <a:endParaRPr lang="en-US" sz="1600" dirty="0"/>
          </a:p>
          <a:p>
            <a:r>
              <a:rPr lang="en-US" sz="1600" dirty="0"/>
              <a:t>Proton dose and spectrum </a:t>
            </a:r>
            <a:r>
              <a:rPr lang="en-US" sz="1600" i="1" dirty="0"/>
              <a:t>declined over the course of sample irradiations</a:t>
            </a:r>
            <a:r>
              <a:rPr lang="en-US" sz="1600" dirty="0"/>
              <a:t> due to a drift in the system when shooting the laser continuously</a:t>
            </a:r>
          </a:p>
          <a:p>
            <a:endParaRPr lang="en-US" sz="1600" dirty="0">
              <a:sym typeface="Wingdings" panose="05000000000000000000" pitchFamily="2" charset="2"/>
            </a:endParaRPr>
          </a:p>
          <a:p>
            <a:r>
              <a:rPr lang="en-US" sz="1600" dirty="0">
                <a:sym typeface="Wingdings" panose="05000000000000000000" pitchFamily="2" charset="2"/>
              </a:rPr>
              <a:t> </a:t>
            </a:r>
            <a:r>
              <a:rPr lang="en-US" sz="1600" dirty="0"/>
              <a:t>Finding the source of this drift + </a:t>
            </a:r>
            <a:r>
              <a:rPr lang="en-US" sz="1600" u="sng" dirty="0"/>
              <a:t>implementing online spectral measurements</a:t>
            </a:r>
            <a:r>
              <a:rPr lang="en-US" sz="1600" dirty="0"/>
              <a:t> are work in progress</a:t>
            </a:r>
          </a:p>
        </p:txBody>
      </p:sp>
      <p:cxnSp>
        <p:nvCxnSpPr>
          <p:cNvPr id="16" name="Straight Arrow Connector 15">
            <a:extLst>
              <a:ext uri="{FF2B5EF4-FFF2-40B4-BE49-F238E27FC236}">
                <a16:creationId xmlns:a16="http://schemas.microsoft.com/office/drawing/2014/main" id="{3BCC6E12-CA4A-DD9C-EC5A-4AC86BFE5D9D}"/>
              </a:ext>
            </a:extLst>
          </p:cNvPr>
          <p:cNvCxnSpPr/>
          <p:nvPr/>
        </p:nvCxnSpPr>
        <p:spPr>
          <a:xfrm>
            <a:off x="8552711" y="2611171"/>
            <a:ext cx="277509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CEDEC4A-0EDA-29CD-678E-263D6B251BA2}"/>
              </a:ext>
            </a:extLst>
          </p:cNvPr>
          <p:cNvSpPr txBox="1"/>
          <p:nvPr/>
        </p:nvSpPr>
        <p:spPr>
          <a:xfrm>
            <a:off x="9653962" y="2611892"/>
            <a:ext cx="572593" cy="338554"/>
          </a:xfrm>
          <a:prstGeom prst="rect">
            <a:avLst/>
          </a:prstGeom>
          <a:noFill/>
        </p:spPr>
        <p:txBody>
          <a:bodyPr wrap="none" rtlCol="0">
            <a:spAutoFit/>
          </a:bodyPr>
          <a:lstStyle/>
          <a:p>
            <a:r>
              <a:rPr lang="en-US" sz="1600" dirty="0"/>
              <a:t>time</a:t>
            </a:r>
          </a:p>
        </p:txBody>
      </p:sp>
      <p:sp>
        <p:nvSpPr>
          <p:cNvPr id="22" name="TextBox 21">
            <a:extLst>
              <a:ext uri="{FF2B5EF4-FFF2-40B4-BE49-F238E27FC236}">
                <a16:creationId xmlns:a16="http://schemas.microsoft.com/office/drawing/2014/main" id="{BE10780D-27BD-DD42-DC2A-E097D68392C8}"/>
              </a:ext>
            </a:extLst>
          </p:cNvPr>
          <p:cNvSpPr txBox="1"/>
          <p:nvPr/>
        </p:nvSpPr>
        <p:spPr>
          <a:xfrm>
            <a:off x="6792790" y="1463040"/>
            <a:ext cx="1050288" cy="338554"/>
          </a:xfrm>
          <a:prstGeom prst="rect">
            <a:avLst/>
          </a:prstGeom>
          <a:noFill/>
        </p:spPr>
        <p:txBody>
          <a:bodyPr wrap="none" rtlCol="0">
            <a:spAutoFit/>
          </a:bodyPr>
          <a:lstStyle/>
          <a:p>
            <a:r>
              <a:rPr lang="en-US" sz="1600" dirty="0"/>
              <a:t>Sample #</a:t>
            </a:r>
          </a:p>
        </p:txBody>
      </p:sp>
      <p:sp>
        <p:nvSpPr>
          <p:cNvPr id="23" name="TextBox 22">
            <a:extLst>
              <a:ext uri="{FF2B5EF4-FFF2-40B4-BE49-F238E27FC236}">
                <a16:creationId xmlns:a16="http://schemas.microsoft.com/office/drawing/2014/main" id="{E0BA54FE-705B-253C-F2AF-3E1C195FB0D7}"/>
              </a:ext>
            </a:extLst>
          </p:cNvPr>
          <p:cNvSpPr txBox="1"/>
          <p:nvPr/>
        </p:nvSpPr>
        <p:spPr>
          <a:xfrm>
            <a:off x="7932581" y="1463040"/>
            <a:ext cx="417266" cy="338554"/>
          </a:xfrm>
          <a:prstGeom prst="rect">
            <a:avLst/>
          </a:prstGeom>
          <a:noFill/>
        </p:spPr>
        <p:txBody>
          <a:bodyPr wrap="square" rtlCol="0">
            <a:spAutoFit/>
          </a:bodyPr>
          <a:lstStyle/>
          <a:p>
            <a:r>
              <a:rPr lang="en-US" sz="1600" dirty="0"/>
              <a:t>1</a:t>
            </a:r>
          </a:p>
        </p:txBody>
      </p:sp>
      <p:sp>
        <p:nvSpPr>
          <p:cNvPr id="24" name="TextBox 23">
            <a:extLst>
              <a:ext uri="{FF2B5EF4-FFF2-40B4-BE49-F238E27FC236}">
                <a16:creationId xmlns:a16="http://schemas.microsoft.com/office/drawing/2014/main" id="{2D246383-0D19-6BD3-527D-3BCA28913F29}"/>
              </a:ext>
            </a:extLst>
          </p:cNvPr>
          <p:cNvSpPr txBox="1"/>
          <p:nvPr/>
        </p:nvSpPr>
        <p:spPr>
          <a:xfrm>
            <a:off x="8631273" y="1463040"/>
            <a:ext cx="298480" cy="338554"/>
          </a:xfrm>
          <a:prstGeom prst="rect">
            <a:avLst/>
          </a:prstGeom>
          <a:noFill/>
        </p:spPr>
        <p:txBody>
          <a:bodyPr wrap="none" rtlCol="0">
            <a:spAutoFit/>
          </a:bodyPr>
          <a:lstStyle/>
          <a:p>
            <a:r>
              <a:rPr lang="en-US" sz="1600" dirty="0"/>
              <a:t>2</a:t>
            </a:r>
          </a:p>
        </p:txBody>
      </p:sp>
      <p:sp>
        <p:nvSpPr>
          <p:cNvPr id="25" name="TextBox 24">
            <a:extLst>
              <a:ext uri="{FF2B5EF4-FFF2-40B4-BE49-F238E27FC236}">
                <a16:creationId xmlns:a16="http://schemas.microsoft.com/office/drawing/2014/main" id="{6C8C4A43-4C1B-C5BD-09A7-6062390D202C}"/>
              </a:ext>
            </a:extLst>
          </p:cNvPr>
          <p:cNvSpPr txBox="1"/>
          <p:nvPr/>
        </p:nvSpPr>
        <p:spPr>
          <a:xfrm>
            <a:off x="9319953" y="1463040"/>
            <a:ext cx="333569" cy="338554"/>
          </a:xfrm>
          <a:prstGeom prst="rect">
            <a:avLst/>
          </a:prstGeom>
          <a:noFill/>
        </p:spPr>
        <p:txBody>
          <a:bodyPr wrap="square" rtlCol="0">
            <a:spAutoFit/>
          </a:bodyPr>
          <a:lstStyle/>
          <a:p>
            <a:r>
              <a:rPr lang="en-US" sz="1600" dirty="0"/>
              <a:t>3</a:t>
            </a:r>
          </a:p>
        </p:txBody>
      </p:sp>
      <p:sp>
        <p:nvSpPr>
          <p:cNvPr id="26" name="TextBox 25">
            <a:extLst>
              <a:ext uri="{FF2B5EF4-FFF2-40B4-BE49-F238E27FC236}">
                <a16:creationId xmlns:a16="http://schemas.microsoft.com/office/drawing/2014/main" id="{611DE6D4-DBB8-47AD-FE46-66385F2622AC}"/>
              </a:ext>
            </a:extLst>
          </p:cNvPr>
          <p:cNvSpPr txBox="1"/>
          <p:nvPr/>
        </p:nvSpPr>
        <p:spPr>
          <a:xfrm>
            <a:off x="10050846" y="1469344"/>
            <a:ext cx="333569" cy="338554"/>
          </a:xfrm>
          <a:prstGeom prst="rect">
            <a:avLst/>
          </a:prstGeom>
          <a:noFill/>
        </p:spPr>
        <p:txBody>
          <a:bodyPr wrap="square" rtlCol="0">
            <a:spAutoFit/>
          </a:bodyPr>
          <a:lstStyle/>
          <a:p>
            <a:r>
              <a:rPr lang="en-US" sz="1600" dirty="0"/>
              <a:t>4</a:t>
            </a:r>
          </a:p>
        </p:txBody>
      </p:sp>
      <p:sp>
        <p:nvSpPr>
          <p:cNvPr id="27" name="TextBox 26">
            <a:extLst>
              <a:ext uri="{FF2B5EF4-FFF2-40B4-BE49-F238E27FC236}">
                <a16:creationId xmlns:a16="http://schemas.microsoft.com/office/drawing/2014/main" id="{F2C08AEC-F262-FA34-6485-D756CD8C81DB}"/>
              </a:ext>
            </a:extLst>
          </p:cNvPr>
          <p:cNvSpPr txBox="1"/>
          <p:nvPr/>
        </p:nvSpPr>
        <p:spPr>
          <a:xfrm>
            <a:off x="10729368" y="1469344"/>
            <a:ext cx="333569" cy="338554"/>
          </a:xfrm>
          <a:prstGeom prst="rect">
            <a:avLst/>
          </a:prstGeom>
          <a:noFill/>
        </p:spPr>
        <p:txBody>
          <a:bodyPr wrap="square" rtlCol="0">
            <a:spAutoFit/>
          </a:bodyPr>
          <a:lstStyle/>
          <a:p>
            <a:r>
              <a:rPr lang="en-US" sz="1600" dirty="0"/>
              <a:t>5</a:t>
            </a:r>
          </a:p>
        </p:txBody>
      </p:sp>
      <p:sp>
        <p:nvSpPr>
          <p:cNvPr id="28" name="TextBox 27">
            <a:extLst>
              <a:ext uri="{FF2B5EF4-FFF2-40B4-BE49-F238E27FC236}">
                <a16:creationId xmlns:a16="http://schemas.microsoft.com/office/drawing/2014/main" id="{EEA32469-38C8-5CDF-795D-0DF6420C328F}"/>
              </a:ext>
            </a:extLst>
          </p:cNvPr>
          <p:cNvSpPr txBox="1"/>
          <p:nvPr/>
        </p:nvSpPr>
        <p:spPr>
          <a:xfrm>
            <a:off x="11417964" y="1469344"/>
            <a:ext cx="333569" cy="338554"/>
          </a:xfrm>
          <a:prstGeom prst="rect">
            <a:avLst/>
          </a:prstGeom>
          <a:noFill/>
        </p:spPr>
        <p:txBody>
          <a:bodyPr wrap="square" rtlCol="0">
            <a:spAutoFit/>
          </a:bodyPr>
          <a:lstStyle/>
          <a:p>
            <a:r>
              <a:rPr lang="en-US" sz="1600" dirty="0"/>
              <a:t>6</a:t>
            </a:r>
          </a:p>
        </p:txBody>
      </p:sp>
      <p:sp>
        <p:nvSpPr>
          <p:cNvPr id="29" name="Rectangle 28">
            <a:extLst>
              <a:ext uri="{FF2B5EF4-FFF2-40B4-BE49-F238E27FC236}">
                <a16:creationId xmlns:a16="http://schemas.microsoft.com/office/drawing/2014/main" id="{297FEDDC-788C-0111-BC23-6CBA484D6275}"/>
              </a:ext>
            </a:extLst>
          </p:cNvPr>
          <p:cNvSpPr/>
          <p:nvPr/>
        </p:nvSpPr>
        <p:spPr>
          <a:xfrm>
            <a:off x="1180618" y="4015383"/>
            <a:ext cx="1500513" cy="2292820"/>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Sample</a:t>
            </a:r>
            <a:br>
              <a:rPr lang="en-US" dirty="0"/>
            </a:br>
            <a:r>
              <a:rPr lang="en-US" dirty="0"/>
              <a:t>Volume</a:t>
            </a:r>
          </a:p>
        </p:txBody>
      </p:sp>
    </p:spTree>
    <p:extLst>
      <p:ext uri="{BB962C8B-B14F-4D97-AF65-F5344CB8AC3E}">
        <p14:creationId xmlns:p14="http://schemas.microsoft.com/office/powerpoint/2010/main" val="2781942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0702-7A31-6C89-B251-B9AB9505E476}"/>
              </a:ext>
            </a:extLst>
          </p:cNvPr>
          <p:cNvSpPr>
            <a:spLocks noGrp="1"/>
          </p:cNvSpPr>
          <p:nvPr>
            <p:ph type="title"/>
          </p:nvPr>
        </p:nvSpPr>
        <p:spPr/>
        <p:txBody>
          <a:bodyPr>
            <a:normAutofit fontScale="90000"/>
          </a:bodyPr>
          <a:lstStyle/>
          <a:p>
            <a:r>
              <a:rPr lang="en-US" sz="2800" dirty="0">
                <a:solidFill>
                  <a:schemeClr val="bg1"/>
                </a:solidFill>
                <a:latin typeface="Arial" panose="020B0604020202020204" pitchFamily="34" charset="0"/>
                <a:cs typeface="Arial" panose="020B0604020202020204" pitchFamily="34" charset="0"/>
              </a:rPr>
              <a:t>Outlook: explore </a:t>
            </a:r>
            <a:r>
              <a:rPr lang="en-US" sz="2800" dirty="0" err="1">
                <a:solidFill>
                  <a:schemeClr val="bg1"/>
                </a:solidFill>
                <a:latin typeface="Arial" panose="020B0604020202020204" pitchFamily="34" charset="0"/>
                <a:cs typeface="Arial" panose="020B0604020202020204" pitchFamily="34" charset="0"/>
              </a:rPr>
              <a:t>physico</a:t>
            </a:r>
            <a:r>
              <a:rPr lang="en-US" sz="2800" dirty="0">
                <a:solidFill>
                  <a:schemeClr val="bg1"/>
                </a:solidFill>
                <a:latin typeface="Arial" panose="020B0604020202020204" pitchFamily="34" charset="0"/>
                <a:cs typeface="Arial" panose="020B0604020202020204" pitchFamily="34" charset="0"/>
              </a:rPr>
              <a:t>-chemical step of FLASH effect with ultra-short electron bunches from laser plasma accelerator </a:t>
            </a:r>
            <a:endParaRPr lang="en-US" dirty="0"/>
          </a:p>
        </p:txBody>
      </p:sp>
      <p:sp>
        <p:nvSpPr>
          <p:cNvPr id="3" name="Slide Number Placeholder 2">
            <a:extLst>
              <a:ext uri="{FF2B5EF4-FFF2-40B4-BE49-F238E27FC236}">
                <a16:creationId xmlns:a16="http://schemas.microsoft.com/office/drawing/2014/main" id="{EDDC6BFA-1952-4D23-52EF-9C87621495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pic>
        <p:nvPicPr>
          <p:cNvPr id="5" name="Google Shape;269;p6" descr="BELLA laser rainbow scattering from HTT laser">
            <a:extLst>
              <a:ext uri="{FF2B5EF4-FFF2-40B4-BE49-F238E27FC236}">
                <a16:creationId xmlns:a16="http://schemas.microsoft.com/office/drawing/2014/main" id="{19D90198-F217-8DF1-7E77-548AF60D32A4}"/>
              </a:ext>
            </a:extLst>
          </p:cNvPr>
          <p:cNvPicPr preferRelativeResize="0">
            <a:picLocks noChangeAspect="1"/>
          </p:cNvPicPr>
          <p:nvPr/>
        </p:nvPicPr>
        <p:blipFill rotWithShape="1">
          <a:blip r:embed="rId2">
            <a:alphaModFix/>
          </a:blip>
          <a:srcRect/>
          <a:stretch/>
        </p:blipFill>
        <p:spPr>
          <a:xfrm>
            <a:off x="416950" y="4565142"/>
            <a:ext cx="3150404" cy="1972638"/>
          </a:xfrm>
          <a:prstGeom prst="rect">
            <a:avLst/>
          </a:prstGeom>
          <a:noFill/>
          <a:ln>
            <a:noFill/>
          </a:ln>
        </p:spPr>
      </p:pic>
      <p:pic>
        <p:nvPicPr>
          <p:cNvPr id="6" name="Google Shape;270;p6">
            <a:extLst>
              <a:ext uri="{FF2B5EF4-FFF2-40B4-BE49-F238E27FC236}">
                <a16:creationId xmlns:a16="http://schemas.microsoft.com/office/drawing/2014/main" id="{6EE4C041-4F0F-0DE5-FBAC-DA4755069F6C}"/>
              </a:ext>
            </a:extLst>
          </p:cNvPr>
          <p:cNvPicPr preferRelativeResize="0"/>
          <p:nvPr/>
        </p:nvPicPr>
        <p:blipFill rotWithShape="1">
          <a:blip r:embed="rId3">
            <a:alphaModFix/>
          </a:blip>
          <a:srcRect/>
          <a:stretch/>
        </p:blipFill>
        <p:spPr>
          <a:xfrm>
            <a:off x="3746643" y="4665410"/>
            <a:ext cx="2514599" cy="2053146"/>
          </a:xfrm>
          <a:prstGeom prst="rect">
            <a:avLst/>
          </a:prstGeom>
          <a:noFill/>
          <a:ln>
            <a:noFill/>
          </a:ln>
        </p:spPr>
      </p:pic>
      <p:sp>
        <p:nvSpPr>
          <p:cNvPr id="7" name="Google Shape;271;p6">
            <a:extLst>
              <a:ext uri="{FF2B5EF4-FFF2-40B4-BE49-F238E27FC236}">
                <a16:creationId xmlns:a16="http://schemas.microsoft.com/office/drawing/2014/main" id="{EBD5B48F-75C3-9997-2310-EF48284842C7}"/>
              </a:ext>
            </a:extLst>
          </p:cNvPr>
          <p:cNvSpPr txBox="1"/>
          <p:nvPr/>
        </p:nvSpPr>
        <p:spPr>
          <a:xfrm>
            <a:off x="6766560" y="1031139"/>
            <a:ext cx="5242560" cy="2062038"/>
          </a:xfrm>
          <a:prstGeom prst="rect">
            <a:avLst/>
          </a:prstGeom>
          <a:noFill/>
          <a:ln>
            <a:noFill/>
          </a:ln>
        </p:spPr>
        <p:txBody>
          <a:bodyPr spcFirstLastPara="1" wrap="square" lIns="91401" tIns="45688" rIns="91401" bIns="45688" anchor="t" anchorCtr="0">
            <a:spAutoFit/>
          </a:bodyPr>
          <a:lstStyle/>
          <a:p>
            <a:pPr marL="171399" indent="-171399">
              <a:buClr>
                <a:srgbClr val="000000"/>
              </a:buClr>
              <a:buSzPts val="1800"/>
              <a:buFont typeface="Arial"/>
              <a:buChar char="•"/>
            </a:pPr>
            <a:r>
              <a:rPr lang="en-US" sz="1600" dirty="0">
                <a:solidFill>
                  <a:schemeClr val="dk2"/>
                </a:solidFill>
                <a:latin typeface="Arial"/>
                <a:ea typeface="Arial"/>
                <a:cs typeface="Arial"/>
                <a:sym typeface="Arial"/>
              </a:rPr>
              <a:t>“Very high energy electrons” (VHEE) ~150-250 MeV range, can penetrate large samples</a:t>
            </a:r>
          </a:p>
          <a:p>
            <a:pPr marL="171399" indent="-171399">
              <a:buClr>
                <a:srgbClr val="000000"/>
              </a:buClr>
              <a:buSzPts val="1800"/>
              <a:buFont typeface="Arial"/>
              <a:buChar char="•"/>
            </a:pPr>
            <a:r>
              <a:rPr lang="en-US" sz="1600" dirty="0">
                <a:solidFill>
                  <a:schemeClr val="dk2"/>
                </a:solidFill>
                <a:latin typeface="Arial"/>
                <a:ea typeface="Arial"/>
                <a:cs typeface="Arial"/>
                <a:sym typeface="Arial"/>
              </a:rPr>
              <a:t>Few 10 fs bunch length</a:t>
            </a:r>
            <a:endParaRPr lang="en-US" sz="1600" dirty="0">
              <a:solidFill>
                <a:schemeClr val="dk2"/>
              </a:solidFill>
              <a:latin typeface="Arial"/>
              <a:ea typeface="Arial"/>
              <a:cs typeface="Arial"/>
              <a:sym typeface="Wingdings" panose="05000000000000000000" pitchFamily="2" charset="2"/>
            </a:endParaRPr>
          </a:p>
          <a:p>
            <a:pPr marL="628599" lvl="1" indent="-171399">
              <a:buClr>
                <a:srgbClr val="000000"/>
              </a:buClr>
              <a:buSzPts val="1800"/>
              <a:buFont typeface="Arial"/>
              <a:buChar char="•"/>
            </a:pPr>
            <a:r>
              <a:rPr lang="en-US" sz="1600" dirty="0">
                <a:solidFill>
                  <a:schemeClr val="dk2"/>
                </a:solidFill>
                <a:latin typeface="Arial"/>
                <a:ea typeface="Arial"/>
                <a:cs typeface="Arial"/>
                <a:sym typeface="Wingdings" panose="05000000000000000000" pitchFamily="2" charset="2"/>
              </a:rPr>
              <a:t>ultra-high instantaneous dose rate ~ 10</a:t>
            </a:r>
            <a:r>
              <a:rPr lang="en-US" sz="1600" baseline="30000" dirty="0">
                <a:solidFill>
                  <a:schemeClr val="dk2"/>
                </a:solidFill>
                <a:latin typeface="Arial"/>
                <a:ea typeface="Arial"/>
                <a:cs typeface="Arial"/>
                <a:sym typeface="Wingdings" panose="05000000000000000000" pitchFamily="2" charset="2"/>
              </a:rPr>
              <a:t>12</a:t>
            </a:r>
            <a:r>
              <a:rPr lang="en-US" sz="1600" dirty="0">
                <a:solidFill>
                  <a:schemeClr val="dk2"/>
                </a:solidFill>
                <a:latin typeface="Arial"/>
                <a:ea typeface="Arial"/>
                <a:cs typeface="Arial"/>
                <a:sym typeface="Wingdings" panose="05000000000000000000" pitchFamily="2" charset="2"/>
              </a:rPr>
              <a:t> </a:t>
            </a:r>
            <a:r>
              <a:rPr lang="en-US" sz="1600" dirty="0" err="1">
                <a:solidFill>
                  <a:schemeClr val="dk2"/>
                </a:solidFill>
                <a:latin typeface="Arial"/>
                <a:ea typeface="Arial"/>
                <a:cs typeface="Arial"/>
                <a:sym typeface="Wingdings" panose="05000000000000000000" pitchFamily="2" charset="2"/>
              </a:rPr>
              <a:t>Gy</a:t>
            </a:r>
            <a:r>
              <a:rPr lang="en-US" sz="1600" dirty="0">
                <a:solidFill>
                  <a:schemeClr val="dk2"/>
                </a:solidFill>
                <a:latin typeface="Arial"/>
                <a:ea typeface="Arial"/>
                <a:cs typeface="Arial"/>
                <a:sym typeface="Wingdings" panose="05000000000000000000" pitchFamily="2" charset="2"/>
              </a:rPr>
              <a:t>/s</a:t>
            </a:r>
          </a:p>
          <a:p>
            <a:pPr marL="628599" lvl="1" indent="-171399">
              <a:buClr>
                <a:srgbClr val="000000"/>
              </a:buClr>
              <a:buSzPts val="1800"/>
              <a:buFont typeface="Arial"/>
              <a:buChar char="•"/>
            </a:pPr>
            <a:r>
              <a:rPr lang="en-US" sz="1600" dirty="0">
                <a:solidFill>
                  <a:schemeClr val="dk2"/>
                </a:solidFill>
                <a:latin typeface="Arial"/>
                <a:ea typeface="Arial"/>
                <a:cs typeface="Arial"/>
                <a:sym typeface="Wingdings" panose="05000000000000000000" pitchFamily="2" charset="2"/>
              </a:rPr>
              <a:t>ultrafast</a:t>
            </a:r>
            <a:r>
              <a:rPr lang="en-US" sz="1600" dirty="0">
                <a:solidFill>
                  <a:schemeClr val="dk2"/>
                </a:solidFill>
                <a:latin typeface="Arial"/>
                <a:ea typeface="Arial"/>
                <a:cs typeface="Arial"/>
                <a:sym typeface="Arial"/>
              </a:rPr>
              <a:t> access to the very early (</a:t>
            </a:r>
            <a:r>
              <a:rPr lang="en-US" sz="1600" dirty="0" err="1">
                <a:solidFill>
                  <a:schemeClr val="dk2"/>
                </a:solidFill>
                <a:latin typeface="Arial"/>
                <a:ea typeface="Arial"/>
                <a:cs typeface="Arial"/>
                <a:sym typeface="Arial"/>
              </a:rPr>
              <a:t>physico</a:t>
            </a:r>
            <a:r>
              <a:rPr lang="en-US" sz="1600" dirty="0">
                <a:solidFill>
                  <a:schemeClr val="dk2"/>
                </a:solidFill>
                <a:latin typeface="Arial"/>
                <a:ea typeface="Arial"/>
                <a:cs typeface="Arial"/>
                <a:sym typeface="Arial"/>
              </a:rPr>
              <a:t>-chemical) step of FLASH</a:t>
            </a:r>
          </a:p>
          <a:p>
            <a:pPr marL="171399" indent="-171399">
              <a:buClr>
                <a:srgbClr val="000000"/>
              </a:buClr>
              <a:buSzPts val="1800"/>
              <a:buFont typeface="Arial"/>
              <a:buChar char="•"/>
            </a:pPr>
            <a:r>
              <a:rPr lang="en-US" sz="1600" dirty="0">
                <a:solidFill>
                  <a:schemeClr val="dk2"/>
                </a:solidFill>
                <a:latin typeface="Arial"/>
                <a:ea typeface="Arial"/>
                <a:cs typeface="Arial"/>
                <a:sym typeface="Arial"/>
              </a:rPr>
              <a:t>Synchronized measurements with pulsed optical </a:t>
            </a:r>
            <a:r>
              <a:rPr lang="en-US" sz="1600" dirty="0">
                <a:solidFill>
                  <a:schemeClr val="dk2"/>
                </a:solidFill>
                <a:ea typeface="Arial"/>
                <a:cs typeface="Arial"/>
                <a:sym typeface="Arial"/>
              </a:rPr>
              <a:t>(incl. higher harmonics) </a:t>
            </a:r>
            <a:r>
              <a:rPr lang="en-US" sz="1600" dirty="0">
                <a:solidFill>
                  <a:schemeClr val="dk2"/>
                </a:solidFill>
                <a:latin typeface="Arial"/>
                <a:ea typeface="Arial"/>
                <a:cs typeface="Arial"/>
                <a:sym typeface="Arial"/>
              </a:rPr>
              <a:t>&amp; </a:t>
            </a:r>
            <a:r>
              <a:rPr lang="en-US" sz="1600" dirty="0" err="1">
                <a:solidFill>
                  <a:schemeClr val="dk2"/>
                </a:solidFill>
                <a:latin typeface="Arial"/>
                <a:ea typeface="Arial"/>
                <a:cs typeface="Arial"/>
                <a:sym typeface="Arial"/>
              </a:rPr>
              <a:t>betatron</a:t>
            </a:r>
            <a:r>
              <a:rPr lang="en-US" sz="1600" dirty="0">
                <a:solidFill>
                  <a:schemeClr val="dk2"/>
                </a:solidFill>
                <a:latin typeface="Arial"/>
                <a:ea typeface="Arial"/>
                <a:cs typeface="Arial"/>
                <a:sym typeface="Arial"/>
              </a:rPr>
              <a:t> x-ray beams</a:t>
            </a:r>
          </a:p>
        </p:txBody>
      </p:sp>
      <p:sp>
        <p:nvSpPr>
          <p:cNvPr id="8" name="TextBox 7">
            <a:extLst>
              <a:ext uri="{FF2B5EF4-FFF2-40B4-BE49-F238E27FC236}">
                <a16:creationId xmlns:a16="http://schemas.microsoft.com/office/drawing/2014/main" id="{76630D04-886D-4D96-AB0A-A5F01EC6013C}"/>
              </a:ext>
            </a:extLst>
          </p:cNvPr>
          <p:cNvSpPr txBox="1"/>
          <p:nvPr/>
        </p:nvSpPr>
        <p:spPr>
          <a:xfrm>
            <a:off x="3662244" y="4305183"/>
            <a:ext cx="2882199" cy="369332"/>
          </a:xfrm>
          <a:prstGeom prst="rect">
            <a:avLst/>
          </a:prstGeom>
          <a:noFill/>
        </p:spPr>
        <p:txBody>
          <a:bodyPr wrap="none" rtlCol="0">
            <a:spAutoFit/>
          </a:bodyPr>
          <a:lstStyle/>
          <a:p>
            <a:r>
              <a:rPr lang="en-US" dirty="0"/>
              <a:t>BELLA HTT LPA spectrum</a:t>
            </a:r>
          </a:p>
        </p:txBody>
      </p:sp>
      <p:pic>
        <p:nvPicPr>
          <p:cNvPr id="9" name="Picture 8">
            <a:extLst>
              <a:ext uri="{FF2B5EF4-FFF2-40B4-BE49-F238E27FC236}">
                <a16:creationId xmlns:a16="http://schemas.microsoft.com/office/drawing/2014/main" id="{ACE55698-7797-4B79-8F88-992EDABDBAC7}"/>
              </a:ext>
            </a:extLst>
          </p:cNvPr>
          <p:cNvPicPr>
            <a:picLocks noChangeAspect="1"/>
          </p:cNvPicPr>
          <p:nvPr/>
        </p:nvPicPr>
        <p:blipFill>
          <a:blip r:embed="rId4"/>
          <a:stretch>
            <a:fillRect/>
          </a:stretch>
        </p:blipFill>
        <p:spPr>
          <a:xfrm>
            <a:off x="296151" y="951161"/>
            <a:ext cx="6370390" cy="3149784"/>
          </a:xfrm>
          <a:prstGeom prst="rect">
            <a:avLst/>
          </a:prstGeom>
        </p:spPr>
      </p:pic>
      <p:sp>
        <p:nvSpPr>
          <p:cNvPr id="10" name="TextBox 9">
            <a:extLst>
              <a:ext uri="{FF2B5EF4-FFF2-40B4-BE49-F238E27FC236}">
                <a16:creationId xmlns:a16="http://schemas.microsoft.com/office/drawing/2014/main" id="{1F47824B-84E3-F78C-E1BB-0BA4968C1865}"/>
              </a:ext>
            </a:extLst>
          </p:cNvPr>
          <p:cNvSpPr txBox="1"/>
          <p:nvPr/>
        </p:nvSpPr>
        <p:spPr>
          <a:xfrm>
            <a:off x="1536654" y="4030623"/>
            <a:ext cx="3360022" cy="276999"/>
          </a:xfrm>
          <a:prstGeom prst="rect">
            <a:avLst/>
          </a:prstGeom>
          <a:noFill/>
        </p:spPr>
        <p:txBody>
          <a:bodyPr wrap="none" rtlCol="0">
            <a:spAutoFit/>
          </a:bodyPr>
          <a:lstStyle/>
          <a:p>
            <a:r>
              <a:rPr lang="en-US" sz="1200" dirty="0"/>
              <a:t>Chappuis </a:t>
            </a:r>
            <a:r>
              <a:rPr lang="en-US" sz="1200" dirty="0" err="1"/>
              <a:t>Physica</a:t>
            </a:r>
            <a:r>
              <a:rPr lang="en-US" sz="1200" dirty="0"/>
              <a:t> </a:t>
            </a:r>
            <a:r>
              <a:rPr lang="en-US" sz="1200" dirty="0" err="1"/>
              <a:t>Medica</a:t>
            </a:r>
            <a:r>
              <a:rPr lang="en-US" sz="1200" dirty="0"/>
              <a:t> 110 (2023) 102601  </a:t>
            </a:r>
          </a:p>
        </p:txBody>
      </p:sp>
      <p:sp>
        <p:nvSpPr>
          <p:cNvPr id="11" name="TextBox 10">
            <a:extLst>
              <a:ext uri="{FF2B5EF4-FFF2-40B4-BE49-F238E27FC236}">
                <a16:creationId xmlns:a16="http://schemas.microsoft.com/office/drawing/2014/main" id="{9810A477-EE67-326C-A994-904AE3418C3B}"/>
              </a:ext>
            </a:extLst>
          </p:cNvPr>
          <p:cNvSpPr txBox="1"/>
          <p:nvPr/>
        </p:nvSpPr>
        <p:spPr>
          <a:xfrm>
            <a:off x="6501243" y="3126904"/>
            <a:ext cx="5687582" cy="1815882"/>
          </a:xfrm>
          <a:prstGeom prst="rect">
            <a:avLst/>
          </a:prstGeom>
          <a:solidFill>
            <a:schemeClr val="accent5">
              <a:lumMod val="20000"/>
              <a:lumOff val="80000"/>
            </a:schemeClr>
          </a:solidFill>
        </p:spPr>
        <p:txBody>
          <a:bodyPr wrap="square" rtlCol="0">
            <a:spAutoFit/>
          </a:bodyPr>
          <a:lstStyle/>
          <a:p>
            <a:r>
              <a:rPr lang="en-US" sz="1600" u="sng" dirty="0"/>
              <a:t>LPA VHEE are increasingly recognized as a tool for radiobiology research/potential future radiotherapy: </a:t>
            </a:r>
            <a:r>
              <a:rPr lang="en-US" sz="1600" dirty="0" err="1"/>
              <a:t>Laschinsky</a:t>
            </a:r>
            <a:r>
              <a:rPr lang="en-US" sz="1600" dirty="0"/>
              <a:t> </a:t>
            </a:r>
            <a:r>
              <a:rPr lang="en-US" sz="1600" dirty="0" err="1"/>
              <a:t>Radiat</a:t>
            </a:r>
            <a:r>
              <a:rPr lang="en-US" sz="1600" dirty="0"/>
              <a:t>. Res. 53:395-403 (2012), </a:t>
            </a:r>
            <a:r>
              <a:rPr lang="en-US" sz="1600" dirty="0" err="1"/>
              <a:t>Kokurewicz</a:t>
            </a:r>
            <a:r>
              <a:rPr lang="en-US" sz="1600" dirty="0"/>
              <a:t> SPIE: Bellingham WA, USA (2017), </a:t>
            </a:r>
            <a:r>
              <a:rPr lang="en-US" sz="1600" dirty="0" err="1"/>
              <a:t>Labate</a:t>
            </a:r>
            <a:r>
              <a:rPr lang="en-US" sz="1600" dirty="0"/>
              <a:t> Sci. Rep. 10:17307 (2020), </a:t>
            </a:r>
            <a:r>
              <a:rPr lang="en-US" sz="1600" dirty="0" err="1"/>
              <a:t>Cavallone</a:t>
            </a:r>
            <a:r>
              <a:rPr lang="en-US" sz="1600" dirty="0"/>
              <a:t> Appl. Phys. B 127:57 (2021), Svendsen Sci. Rep. 11:5844 (2021), </a:t>
            </a:r>
          </a:p>
          <a:p>
            <a:r>
              <a:rPr lang="en-US" sz="1600" i="1" dirty="0">
                <a:solidFill>
                  <a:srgbClr val="002060"/>
                </a:solidFill>
              </a:rPr>
              <a:t>+ startup company in Israel ebeam4therapy, …</a:t>
            </a:r>
          </a:p>
        </p:txBody>
      </p:sp>
    </p:spTree>
    <p:extLst>
      <p:ext uri="{BB962C8B-B14F-4D97-AF65-F5344CB8AC3E}">
        <p14:creationId xmlns:p14="http://schemas.microsoft.com/office/powerpoint/2010/main" val="2514587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AD10-BB0F-30F4-BC9F-E3C1108088E4}"/>
              </a:ext>
            </a:extLst>
          </p:cNvPr>
          <p:cNvSpPr>
            <a:spLocks noGrp="1"/>
          </p:cNvSpPr>
          <p:nvPr>
            <p:ph type="title"/>
          </p:nvPr>
        </p:nvSpPr>
        <p:spPr/>
        <p:txBody>
          <a:bodyPr>
            <a:normAutofit fontScale="90000"/>
          </a:bodyPr>
          <a:lstStyle/>
          <a:p>
            <a:r>
              <a:rPr lang="en-US" sz="2800" dirty="0">
                <a:solidFill>
                  <a:schemeClr val="bg1"/>
                </a:solidFill>
                <a:latin typeface="Arial" panose="020B0604020202020204" pitchFamily="34" charset="0"/>
                <a:cs typeface="Arial" panose="020B0604020202020204" pitchFamily="34" charset="0"/>
              </a:rPr>
              <a:t>Outlook: explore </a:t>
            </a:r>
            <a:r>
              <a:rPr lang="en-US" sz="2800" dirty="0" err="1">
                <a:solidFill>
                  <a:schemeClr val="bg1"/>
                </a:solidFill>
                <a:latin typeface="Arial" panose="020B0604020202020204" pitchFamily="34" charset="0"/>
                <a:cs typeface="Arial" panose="020B0604020202020204" pitchFamily="34" charset="0"/>
              </a:rPr>
              <a:t>physico</a:t>
            </a:r>
            <a:r>
              <a:rPr lang="en-US" sz="2800" dirty="0">
                <a:solidFill>
                  <a:schemeClr val="bg1"/>
                </a:solidFill>
                <a:latin typeface="Arial" panose="020B0604020202020204" pitchFamily="34" charset="0"/>
                <a:cs typeface="Arial" panose="020B0604020202020204" pitchFamily="34" charset="0"/>
              </a:rPr>
              <a:t>-chemical step of FLASH effect with ultra-short electron bunches from laser plasma accelerator </a:t>
            </a:r>
            <a:endParaRPr lang="en-US" dirty="0"/>
          </a:p>
        </p:txBody>
      </p:sp>
      <p:sp>
        <p:nvSpPr>
          <p:cNvPr id="3" name="Slide Number Placeholder 2">
            <a:extLst>
              <a:ext uri="{FF2B5EF4-FFF2-40B4-BE49-F238E27FC236}">
                <a16:creationId xmlns:a16="http://schemas.microsoft.com/office/drawing/2014/main" id="{A625218B-8D9A-5A9F-AE46-2DCB8828B2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4" name="Google Shape;269;p6" descr="BELLA laser rainbow scattering from HTT laser">
            <a:extLst>
              <a:ext uri="{FF2B5EF4-FFF2-40B4-BE49-F238E27FC236}">
                <a16:creationId xmlns:a16="http://schemas.microsoft.com/office/drawing/2014/main" id="{72A939D7-7A23-3E37-D33F-F867F6EC559B}"/>
              </a:ext>
            </a:extLst>
          </p:cNvPr>
          <p:cNvPicPr preferRelativeResize="0">
            <a:picLocks noChangeAspect="1"/>
          </p:cNvPicPr>
          <p:nvPr/>
        </p:nvPicPr>
        <p:blipFill rotWithShape="1">
          <a:blip r:embed="rId2">
            <a:alphaModFix/>
          </a:blip>
          <a:srcRect/>
          <a:stretch/>
        </p:blipFill>
        <p:spPr>
          <a:xfrm>
            <a:off x="416950" y="4565142"/>
            <a:ext cx="3150404" cy="1972638"/>
          </a:xfrm>
          <a:prstGeom prst="rect">
            <a:avLst/>
          </a:prstGeom>
          <a:noFill/>
          <a:ln>
            <a:noFill/>
          </a:ln>
        </p:spPr>
      </p:pic>
      <p:pic>
        <p:nvPicPr>
          <p:cNvPr id="5" name="Google Shape;270;p6">
            <a:extLst>
              <a:ext uri="{FF2B5EF4-FFF2-40B4-BE49-F238E27FC236}">
                <a16:creationId xmlns:a16="http://schemas.microsoft.com/office/drawing/2014/main" id="{AC3CA8B1-25C9-E13F-8990-D927C07405AD}"/>
              </a:ext>
            </a:extLst>
          </p:cNvPr>
          <p:cNvPicPr preferRelativeResize="0"/>
          <p:nvPr/>
        </p:nvPicPr>
        <p:blipFill rotWithShape="1">
          <a:blip r:embed="rId3">
            <a:alphaModFix/>
          </a:blip>
          <a:srcRect/>
          <a:stretch/>
        </p:blipFill>
        <p:spPr>
          <a:xfrm>
            <a:off x="3746643" y="4665410"/>
            <a:ext cx="2514599" cy="2053146"/>
          </a:xfrm>
          <a:prstGeom prst="rect">
            <a:avLst/>
          </a:prstGeom>
          <a:noFill/>
          <a:ln>
            <a:noFill/>
          </a:ln>
        </p:spPr>
      </p:pic>
      <p:sp>
        <p:nvSpPr>
          <p:cNvPr id="6" name="Google Shape;271;p6">
            <a:extLst>
              <a:ext uri="{FF2B5EF4-FFF2-40B4-BE49-F238E27FC236}">
                <a16:creationId xmlns:a16="http://schemas.microsoft.com/office/drawing/2014/main" id="{739C85DA-8735-1579-E7F4-9B324AF0129D}"/>
              </a:ext>
            </a:extLst>
          </p:cNvPr>
          <p:cNvSpPr txBox="1"/>
          <p:nvPr/>
        </p:nvSpPr>
        <p:spPr>
          <a:xfrm>
            <a:off x="6766560" y="1031139"/>
            <a:ext cx="5242560" cy="2062038"/>
          </a:xfrm>
          <a:prstGeom prst="rect">
            <a:avLst/>
          </a:prstGeom>
          <a:noFill/>
          <a:ln>
            <a:noFill/>
          </a:ln>
        </p:spPr>
        <p:txBody>
          <a:bodyPr spcFirstLastPara="1" wrap="square" lIns="91401" tIns="45688" rIns="91401" bIns="45688" anchor="t" anchorCtr="0">
            <a:spAutoFit/>
          </a:bodyPr>
          <a:lstStyle/>
          <a:p>
            <a:pPr marL="171399" indent="-171399">
              <a:buClr>
                <a:srgbClr val="000000"/>
              </a:buClr>
              <a:buSzPts val="1800"/>
              <a:buFont typeface="Arial"/>
              <a:buChar char="•"/>
            </a:pPr>
            <a:r>
              <a:rPr lang="en-US" sz="1600" dirty="0">
                <a:solidFill>
                  <a:schemeClr val="dk2"/>
                </a:solidFill>
                <a:latin typeface="Arial"/>
                <a:ea typeface="Arial"/>
                <a:cs typeface="Arial"/>
                <a:sym typeface="Arial"/>
              </a:rPr>
              <a:t>“Very high energy electrons” (VHEE) ~150-250 MeV range, can penetrate large samples</a:t>
            </a:r>
          </a:p>
          <a:p>
            <a:pPr marL="171399" indent="-171399">
              <a:buClr>
                <a:srgbClr val="000000"/>
              </a:buClr>
              <a:buSzPts val="1800"/>
              <a:buFont typeface="Arial"/>
              <a:buChar char="•"/>
            </a:pPr>
            <a:r>
              <a:rPr lang="en-US" sz="1600" dirty="0">
                <a:solidFill>
                  <a:schemeClr val="dk2"/>
                </a:solidFill>
                <a:latin typeface="Arial"/>
                <a:ea typeface="Arial"/>
                <a:cs typeface="Arial"/>
                <a:sym typeface="Arial"/>
              </a:rPr>
              <a:t>Few 10 fs bunch length</a:t>
            </a:r>
            <a:endParaRPr lang="en-US" sz="1600" dirty="0">
              <a:solidFill>
                <a:schemeClr val="dk2"/>
              </a:solidFill>
              <a:latin typeface="Arial"/>
              <a:ea typeface="Arial"/>
              <a:cs typeface="Arial"/>
              <a:sym typeface="Wingdings" panose="05000000000000000000" pitchFamily="2" charset="2"/>
            </a:endParaRPr>
          </a:p>
          <a:p>
            <a:pPr marL="628599" lvl="1" indent="-171399">
              <a:buClr>
                <a:srgbClr val="000000"/>
              </a:buClr>
              <a:buSzPts val="1800"/>
              <a:buFont typeface="Arial"/>
              <a:buChar char="•"/>
            </a:pPr>
            <a:r>
              <a:rPr lang="en-US" sz="1600" dirty="0">
                <a:solidFill>
                  <a:schemeClr val="dk2"/>
                </a:solidFill>
                <a:latin typeface="Arial"/>
                <a:ea typeface="Arial"/>
                <a:cs typeface="Arial"/>
                <a:sym typeface="Wingdings" panose="05000000000000000000" pitchFamily="2" charset="2"/>
              </a:rPr>
              <a:t>ultra-high instantaneous dose rate ~ 10</a:t>
            </a:r>
            <a:r>
              <a:rPr lang="en-US" sz="1600" baseline="30000" dirty="0">
                <a:solidFill>
                  <a:schemeClr val="dk2"/>
                </a:solidFill>
                <a:latin typeface="Arial"/>
                <a:ea typeface="Arial"/>
                <a:cs typeface="Arial"/>
                <a:sym typeface="Wingdings" panose="05000000000000000000" pitchFamily="2" charset="2"/>
              </a:rPr>
              <a:t>12</a:t>
            </a:r>
            <a:r>
              <a:rPr lang="en-US" sz="1600" dirty="0">
                <a:solidFill>
                  <a:schemeClr val="dk2"/>
                </a:solidFill>
                <a:latin typeface="Arial"/>
                <a:ea typeface="Arial"/>
                <a:cs typeface="Arial"/>
                <a:sym typeface="Wingdings" panose="05000000000000000000" pitchFamily="2" charset="2"/>
              </a:rPr>
              <a:t> </a:t>
            </a:r>
            <a:r>
              <a:rPr lang="en-US" sz="1600" dirty="0" err="1">
                <a:solidFill>
                  <a:schemeClr val="dk2"/>
                </a:solidFill>
                <a:latin typeface="Arial"/>
                <a:ea typeface="Arial"/>
                <a:cs typeface="Arial"/>
                <a:sym typeface="Wingdings" panose="05000000000000000000" pitchFamily="2" charset="2"/>
              </a:rPr>
              <a:t>Gy</a:t>
            </a:r>
            <a:r>
              <a:rPr lang="en-US" sz="1600" dirty="0">
                <a:solidFill>
                  <a:schemeClr val="dk2"/>
                </a:solidFill>
                <a:latin typeface="Arial"/>
                <a:ea typeface="Arial"/>
                <a:cs typeface="Arial"/>
                <a:sym typeface="Wingdings" panose="05000000000000000000" pitchFamily="2" charset="2"/>
              </a:rPr>
              <a:t>/s</a:t>
            </a:r>
          </a:p>
          <a:p>
            <a:pPr marL="628599" lvl="1" indent="-171399">
              <a:buClr>
                <a:srgbClr val="000000"/>
              </a:buClr>
              <a:buSzPts val="1800"/>
              <a:buFont typeface="Arial"/>
              <a:buChar char="•"/>
            </a:pPr>
            <a:r>
              <a:rPr lang="en-US" sz="1600" dirty="0">
                <a:solidFill>
                  <a:schemeClr val="dk2"/>
                </a:solidFill>
                <a:latin typeface="Arial"/>
                <a:ea typeface="Arial"/>
                <a:cs typeface="Arial"/>
                <a:sym typeface="Wingdings" panose="05000000000000000000" pitchFamily="2" charset="2"/>
              </a:rPr>
              <a:t>ultrafast</a:t>
            </a:r>
            <a:r>
              <a:rPr lang="en-US" sz="1600" dirty="0">
                <a:solidFill>
                  <a:schemeClr val="dk2"/>
                </a:solidFill>
                <a:latin typeface="Arial"/>
                <a:ea typeface="Arial"/>
                <a:cs typeface="Arial"/>
                <a:sym typeface="Arial"/>
              </a:rPr>
              <a:t> access to the very early (</a:t>
            </a:r>
            <a:r>
              <a:rPr lang="en-US" sz="1600" dirty="0" err="1">
                <a:solidFill>
                  <a:schemeClr val="dk2"/>
                </a:solidFill>
                <a:latin typeface="Arial"/>
                <a:ea typeface="Arial"/>
                <a:cs typeface="Arial"/>
                <a:sym typeface="Arial"/>
              </a:rPr>
              <a:t>physico</a:t>
            </a:r>
            <a:r>
              <a:rPr lang="en-US" sz="1600" dirty="0">
                <a:solidFill>
                  <a:schemeClr val="dk2"/>
                </a:solidFill>
                <a:latin typeface="Arial"/>
                <a:ea typeface="Arial"/>
                <a:cs typeface="Arial"/>
                <a:sym typeface="Arial"/>
              </a:rPr>
              <a:t>-chemical) step of FLASH</a:t>
            </a:r>
          </a:p>
          <a:p>
            <a:pPr marL="171399" indent="-171399">
              <a:buClr>
                <a:srgbClr val="000000"/>
              </a:buClr>
              <a:buSzPts val="1800"/>
              <a:buFont typeface="Arial"/>
              <a:buChar char="•"/>
            </a:pPr>
            <a:r>
              <a:rPr lang="en-US" sz="1600" dirty="0">
                <a:solidFill>
                  <a:schemeClr val="dk2"/>
                </a:solidFill>
                <a:latin typeface="Arial"/>
                <a:ea typeface="Arial"/>
                <a:cs typeface="Arial"/>
                <a:sym typeface="Arial"/>
              </a:rPr>
              <a:t>Synchronized measurements with pulsed optical (incl. higher harmonics) &amp; </a:t>
            </a:r>
            <a:r>
              <a:rPr lang="en-US" sz="1600" dirty="0" err="1">
                <a:solidFill>
                  <a:schemeClr val="dk2"/>
                </a:solidFill>
                <a:latin typeface="Arial"/>
                <a:ea typeface="Arial"/>
                <a:cs typeface="Arial"/>
                <a:sym typeface="Arial"/>
              </a:rPr>
              <a:t>betatron</a:t>
            </a:r>
            <a:r>
              <a:rPr lang="en-US" sz="1600" dirty="0">
                <a:solidFill>
                  <a:schemeClr val="dk2"/>
                </a:solidFill>
                <a:latin typeface="Arial"/>
                <a:ea typeface="Arial"/>
                <a:cs typeface="Arial"/>
                <a:sym typeface="Arial"/>
              </a:rPr>
              <a:t> x-ray beams</a:t>
            </a:r>
          </a:p>
        </p:txBody>
      </p:sp>
      <p:sp>
        <p:nvSpPr>
          <p:cNvPr id="7" name="TextBox 6">
            <a:extLst>
              <a:ext uri="{FF2B5EF4-FFF2-40B4-BE49-F238E27FC236}">
                <a16:creationId xmlns:a16="http://schemas.microsoft.com/office/drawing/2014/main" id="{3DF83BFE-1369-C018-4B28-002AC2BF99AA}"/>
              </a:ext>
            </a:extLst>
          </p:cNvPr>
          <p:cNvSpPr txBox="1"/>
          <p:nvPr/>
        </p:nvSpPr>
        <p:spPr>
          <a:xfrm>
            <a:off x="3662244" y="4305183"/>
            <a:ext cx="2882199" cy="369332"/>
          </a:xfrm>
          <a:prstGeom prst="rect">
            <a:avLst/>
          </a:prstGeom>
          <a:noFill/>
        </p:spPr>
        <p:txBody>
          <a:bodyPr wrap="none" rtlCol="0">
            <a:spAutoFit/>
          </a:bodyPr>
          <a:lstStyle/>
          <a:p>
            <a:r>
              <a:rPr lang="en-US" dirty="0"/>
              <a:t>BELLA HTT LPA spectrum</a:t>
            </a:r>
          </a:p>
        </p:txBody>
      </p:sp>
      <p:pic>
        <p:nvPicPr>
          <p:cNvPr id="8" name="Picture 7">
            <a:extLst>
              <a:ext uri="{FF2B5EF4-FFF2-40B4-BE49-F238E27FC236}">
                <a16:creationId xmlns:a16="http://schemas.microsoft.com/office/drawing/2014/main" id="{0210D69E-2965-658C-D457-5556ECAA237E}"/>
              </a:ext>
            </a:extLst>
          </p:cNvPr>
          <p:cNvPicPr>
            <a:picLocks noChangeAspect="1"/>
          </p:cNvPicPr>
          <p:nvPr/>
        </p:nvPicPr>
        <p:blipFill>
          <a:blip r:embed="rId4"/>
          <a:stretch>
            <a:fillRect/>
          </a:stretch>
        </p:blipFill>
        <p:spPr>
          <a:xfrm>
            <a:off x="296151" y="951161"/>
            <a:ext cx="6370390" cy="3149784"/>
          </a:xfrm>
          <a:prstGeom prst="rect">
            <a:avLst/>
          </a:prstGeom>
        </p:spPr>
      </p:pic>
      <p:pic>
        <p:nvPicPr>
          <p:cNvPr id="9" name="Picture 2" descr="https://lh7-us.googleusercontent.com/slidesz/AGV_vUdl6WCnpJcl-2k_Haqu0ZCnUcIB8S2IN_WjGL2rtnX2JAtoCbjA1LeGkphtEiLo4_v63eft65bZOVTAUjS_1hJr662B1h34sFuyqjtsTYw-ZSrk-8sCRS6traYWr5SWhILKbG7ssFf2laGXgw0avzE63pesw8Ml=s2048?key=VBTn2VyteYngIv74hfJxLg">
            <a:extLst>
              <a:ext uri="{FF2B5EF4-FFF2-40B4-BE49-F238E27FC236}">
                <a16:creationId xmlns:a16="http://schemas.microsoft.com/office/drawing/2014/main" id="{20873D5A-4AB2-3077-53EB-67CAFA5016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3911" y="3545768"/>
            <a:ext cx="3150404" cy="19625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00A641-C402-E060-0A4D-CAB5094C73E7}"/>
              </a:ext>
            </a:extLst>
          </p:cNvPr>
          <p:cNvSpPr txBox="1"/>
          <p:nvPr/>
        </p:nvSpPr>
        <p:spPr>
          <a:xfrm>
            <a:off x="6766560" y="3153856"/>
            <a:ext cx="4023409" cy="369332"/>
          </a:xfrm>
          <a:prstGeom prst="rect">
            <a:avLst/>
          </a:prstGeom>
          <a:noFill/>
        </p:spPr>
        <p:txBody>
          <a:bodyPr wrap="none" rtlCol="0">
            <a:spAutoFit/>
          </a:bodyPr>
          <a:lstStyle/>
          <a:p>
            <a:r>
              <a:rPr lang="en-US" dirty="0"/>
              <a:t>1) Simulations with </a:t>
            </a:r>
            <a:r>
              <a:rPr lang="en-US" dirty="0" err="1"/>
              <a:t>OpenTOPAS-nbio</a:t>
            </a:r>
            <a:endParaRPr lang="en-US" dirty="0"/>
          </a:p>
        </p:txBody>
      </p:sp>
      <p:sp>
        <p:nvSpPr>
          <p:cNvPr id="11" name="TextBox 10">
            <a:extLst>
              <a:ext uri="{FF2B5EF4-FFF2-40B4-BE49-F238E27FC236}">
                <a16:creationId xmlns:a16="http://schemas.microsoft.com/office/drawing/2014/main" id="{8A126C3B-5129-916B-B4E2-221E4F09423C}"/>
              </a:ext>
            </a:extLst>
          </p:cNvPr>
          <p:cNvSpPr txBox="1"/>
          <p:nvPr/>
        </p:nvSpPr>
        <p:spPr>
          <a:xfrm>
            <a:off x="9129113" y="5161563"/>
            <a:ext cx="2069797" cy="369332"/>
          </a:xfrm>
          <a:prstGeom prst="rect">
            <a:avLst/>
          </a:prstGeom>
          <a:noFill/>
        </p:spPr>
        <p:txBody>
          <a:bodyPr wrap="none" rtlCol="0">
            <a:spAutoFit/>
          </a:bodyPr>
          <a:lstStyle/>
          <a:p>
            <a:r>
              <a:rPr lang="en-US" dirty="0">
                <a:solidFill>
                  <a:schemeClr val="bg1"/>
                </a:solidFill>
              </a:rPr>
              <a:t>A. Lu, J. De Chant</a:t>
            </a:r>
          </a:p>
        </p:txBody>
      </p:sp>
      <p:sp>
        <p:nvSpPr>
          <p:cNvPr id="12" name="TextBox 11">
            <a:extLst>
              <a:ext uri="{FF2B5EF4-FFF2-40B4-BE49-F238E27FC236}">
                <a16:creationId xmlns:a16="http://schemas.microsoft.com/office/drawing/2014/main" id="{1F60C217-2EBB-3361-E740-3EE0144291D4}"/>
              </a:ext>
            </a:extLst>
          </p:cNvPr>
          <p:cNvSpPr txBox="1"/>
          <p:nvPr/>
        </p:nvSpPr>
        <p:spPr>
          <a:xfrm>
            <a:off x="6766560" y="5607095"/>
            <a:ext cx="5422265" cy="646331"/>
          </a:xfrm>
          <a:prstGeom prst="rect">
            <a:avLst/>
          </a:prstGeom>
          <a:noFill/>
        </p:spPr>
        <p:txBody>
          <a:bodyPr wrap="square" rtlCol="0">
            <a:spAutoFit/>
          </a:bodyPr>
          <a:lstStyle/>
          <a:p>
            <a:r>
              <a:rPr lang="en-US" dirty="0"/>
              <a:t>2) Build setup at BELLA HTT for in vitro/in vivo sample irradiations</a:t>
            </a:r>
          </a:p>
        </p:txBody>
      </p:sp>
      <p:sp>
        <p:nvSpPr>
          <p:cNvPr id="14" name="TextBox 13">
            <a:extLst>
              <a:ext uri="{FF2B5EF4-FFF2-40B4-BE49-F238E27FC236}">
                <a16:creationId xmlns:a16="http://schemas.microsoft.com/office/drawing/2014/main" id="{FF4F39E2-FB9E-E855-8761-64D161439171}"/>
              </a:ext>
            </a:extLst>
          </p:cNvPr>
          <p:cNvSpPr txBox="1"/>
          <p:nvPr/>
        </p:nvSpPr>
        <p:spPr>
          <a:xfrm>
            <a:off x="1536654" y="4030623"/>
            <a:ext cx="3360022" cy="276999"/>
          </a:xfrm>
          <a:prstGeom prst="rect">
            <a:avLst/>
          </a:prstGeom>
          <a:noFill/>
        </p:spPr>
        <p:txBody>
          <a:bodyPr wrap="none" rtlCol="0">
            <a:spAutoFit/>
          </a:bodyPr>
          <a:lstStyle/>
          <a:p>
            <a:r>
              <a:rPr lang="en-US" sz="1200" dirty="0"/>
              <a:t>Chappuis </a:t>
            </a:r>
            <a:r>
              <a:rPr lang="en-US" sz="1200" dirty="0" err="1"/>
              <a:t>Physica</a:t>
            </a:r>
            <a:r>
              <a:rPr lang="en-US" sz="1200" dirty="0"/>
              <a:t> </a:t>
            </a:r>
            <a:r>
              <a:rPr lang="en-US" sz="1200" dirty="0" err="1"/>
              <a:t>Medica</a:t>
            </a:r>
            <a:r>
              <a:rPr lang="en-US" sz="1200" dirty="0"/>
              <a:t> 110 (2023) 102601  </a:t>
            </a:r>
          </a:p>
        </p:txBody>
      </p:sp>
    </p:spTree>
    <p:extLst>
      <p:ext uri="{BB962C8B-B14F-4D97-AF65-F5344CB8AC3E}">
        <p14:creationId xmlns:p14="http://schemas.microsoft.com/office/powerpoint/2010/main" val="1712059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2E22-834E-03D9-B337-4D31CA965BFF}"/>
              </a:ext>
            </a:extLst>
          </p:cNvPr>
          <p:cNvSpPr>
            <a:spLocks noGrp="1"/>
          </p:cNvSpPr>
          <p:nvPr>
            <p:ph type="title"/>
          </p:nvPr>
        </p:nvSpPr>
        <p:spPr/>
        <p:txBody>
          <a:bodyPr/>
          <a:lstStyle/>
          <a:p>
            <a:r>
              <a:rPr lang="en-US" dirty="0"/>
              <a:t>Summary</a:t>
            </a:r>
          </a:p>
        </p:txBody>
      </p:sp>
      <p:sp>
        <p:nvSpPr>
          <p:cNvPr id="4" name="Text Placeholder 3">
            <a:extLst>
              <a:ext uri="{FF2B5EF4-FFF2-40B4-BE49-F238E27FC236}">
                <a16:creationId xmlns:a16="http://schemas.microsoft.com/office/drawing/2014/main" id="{AF2DA30D-D6F5-9BCC-2DEC-FF7A25C21B35}"/>
              </a:ext>
            </a:extLst>
          </p:cNvPr>
          <p:cNvSpPr>
            <a:spLocks noGrp="1"/>
          </p:cNvSpPr>
          <p:nvPr>
            <p:ph type="body" idx="1"/>
          </p:nvPr>
        </p:nvSpPr>
        <p:spPr/>
        <p:txBody>
          <a:bodyPr>
            <a:normAutofit fontScale="92500"/>
          </a:bodyPr>
          <a:lstStyle/>
          <a:p>
            <a:r>
              <a:rPr lang="en-US" dirty="0"/>
              <a:t>The laser-driven ion accelerator at BELLA iP2 is a good platform for investigating ultra-high dose rate radiobiology and was used in recent </a:t>
            </a:r>
            <a:r>
              <a:rPr lang="en-US" dirty="0" err="1"/>
              <a:t>LaserNetUS</a:t>
            </a:r>
            <a:r>
              <a:rPr lang="en-US" dirty="0"/>
              <a:t> experiments to explore the FLASH effect.</a:t>
            </a:r>
          </a:p>
          <a:p>
            <a:r>
              <a:rPr lang="en-US" dirty="0"/>
              <a:t>Permanent magnet-based beam transports for 10 &amp; 30 MeV protons were installed in the BELLA iP2 beamline to improve the overall dose rate and uniformity of the dose delivered.</a:t>
            </a:r>
          </a:p>
          <a:p>
            <a:r>
              <a:rPr lang="en-US" dirty="0"/>
              <a:t>Experiments have explored:</a:t>
            </a:r>
          </a:p>
          <a:p>
            <a:pPr lvl="1"/>
            <a:r>
              <a:rPr lang="en-US" dirty="0"/>
              <a:t>differential sparing of normal versus tumor tissue in both </a:t>
            </a:r>
            <a:r>
              <a:rPr lang="en-US" i="1" dirty="0"/>
              <a:t>in vitro</a:t>
            </a:r>
            <a:r>
              <a:rPr lang="en-US" dirty="0"/>
              <a:t> and </a:t>
            </a:r>
            <a:r>
              <a:rPr lang="en-US" i="1" dirty="0"/>
              <a:t>in vivo</a:t>
            </a:r>
            <a:r>
              <a:rPr lang="en-US" dirty="0"/>
              <a:t> (analysis ongoing) samples when irradiated with ultra-high instantaneous dose rate laser-driven protons and</a:t>
            </a:r>
          </a:p>
          <a:p>
            <a:pPr lvl="1"/>
            <a:r>
              <a:rPr lang="en-US" dirty="0"/>
              <a:t>first peptide irradiation experiments at BELLA iP2 with ~7-30 MeV protons conducted in April 2024 (analysis ongoing).</a:t>
            </a:r>
          </a:p>
          <a:p>
            <a:r>
              <a:rPr lang="en-US" dirty="0"/>
              <a:t>Online dosimetry performed by correlating the charge measured by the ICT to the dose measured by in situ RCF.</a:t>
            </a:r>
          </a:p>
          <a:p>
            <a:r>
              <a:rPr lang="en-US" dirty="0"/>
              <a:t>Plan to explore </a:t>
            </a:r>
            <a:r>
              <a:rPr lang="en-US" dirty="0" err="1"/>
              <a:t>physico</a:t>
            </a:r>
            <a:r>
              <a:rPr lang="en-US" dirty="0"/>
              <a:t>-chemical step of FLASH effect with ultra-short electron bunches on the HTT beamline at BELLA.</a:t>
            </a:r>
          </a:p>
        </p:txBody>
      </p:sp>
      <p:sp>
        <p:nvSpPr>
          <p:cNvPr id="3" name="Slide Number Placeholder 2">
            <a:extLst>
              <a:ext uri="{FF2B5EF4-FFF2-40B4-BE49-F238E27FC236}">
                <a16:creationId xmlns:a16="http://schemas.microsoft.com/office/drawing/2014/main" id="{ACDB1AA6-9152-21F4-BFA0-069D5B5544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Tree>
    <p:extLst>
      <p:ext uri="{BB962C8B-B14F-4D97-AF65-F5344CB8AC3E}">
        <p14:creationId xmlns:p14="http://schemas.microsoft.com/office/powerpoint/2010/main" val="1208139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453E71-C050-48F4-86D8-FF3C344E0509}"/>
              </a:ext>
            </a:extLst>
          </p:cNvPr>
          <p:cNvSpPr>
            <a:spLocks noGrp="1"/>
          </p:cNvSpPr>
          <p:nvPr>
            <p:ph type="sldNum" sz="quarter" idx="4294967295"/>
          </p:nvPr>
        </p:nvSpPr>
        <p:spPr>
          <a:xfrm>
            <a:off x="11499850" y="6324600"/>
            <a:ext cx="688975" cy="363538"/>
          </a:xfrm>
        </p:spPr>
        <p:txBody>
          <a:bodyPr/>
          <a:lstStyle/>
          <a:p>
            <a:fld id="{D260E43B-7F43-FA45-AAB7-E054FD6CC4E3}" type="slidenum">
              <a:rPr lang="en-US" smtClean="0">
                <a:solidFill>
                  <a:prstClr val="white"/>
                </a:solidFill>
              </a:rPr>
              <a:pPr/>
              <a:t>34</a:t>
            </a:fld>
            <a:endParaRPr lang="en-US" dirty="0">
              <a:solidFill>
                <a:prstClr val="white"/>
              </a:solidFill>
            </a:endParaRPr>
          </a:p>
        </p:txBody>
      </p:sp>
      <p:sp>
        <p:nvSpPr>
          <p:cNvPr id="5" name="TextBox 4">
            <a:extLst>
              <a:ext uri="{FF2B5EF4-FFF2-40B4-BE49-F238E27FC236}">
                <a16:creationId xmlns:a16="http://schemas.microsoft.com/office/drawing/2014/main" id="{7411EFB9-6C6A-4460-A329-46E95A35A449}"/>
              </a:ext>
            </a:extLst>
          </p:cNvPr>
          <p:cNvSpPr txBox="1"/>
          <p:nvPr/>
        </p:nvSpPr>
        <p:spPr>
          <a:xfrm>
            <a:off x="457081" y="716118"/>
            <a:ext cx="6298491" cy="5095434"/>
          </a:xfrm>
          <a:prstGeom prst="rect">
            <a:avLst/>
          </a:prstGeom>
          <a:noFill/>
        </p:spPr>
        <p:txBody>
          <a:bodyPr wrap="square">
            <a:spAutoFit/>
          </a:bodyPr>
          <a:lstStyle/>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Kei Nakamura</a:t>
            </a:r>
          </a:p>
          <a:p>
            <a:pPr>
              <a:lnSpc>
                <a:spcPct val="107000"/>
              </a:lnSpc>
              <a:spcAft>
                <a:spcPts val="800"/>
              </a:spcAft>
            </a:pP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Lieselotte</a:t>
            </a: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Obst-Huebl</a:t>
            </a:r>
            <a:endPar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Aodhán</a:t>
            </a: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McIlvenny</a:t>
            </a:r>
            <a:endPar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Sahel Hakimi</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Antoine </a:t>
            </a: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Snijders</a:t>
            </a:r>
            <a:endPar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Jian-Hua Mao</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Jamie Inman</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Laura </a:t>
            </a: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Geulig</a:t>
            </a:r>
            <a:endPar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Jianhui</a:t>
            </a: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Bin</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Stepan Bulanov</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Savannah Kidd</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Anthony J. Gonsalves</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Qing Ji</a:t>
            </a:r>
          </a:p>
          <a:p>
            <a:pPr>
              <a:lnSpc>
                <a:spcPct val="107000"/>
              </a:lnSpc>
              <a:spcAft>
                <a:spcPts val="800"/>
              </a:spcAft>
            </a:pPr>
            <a:endPar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21D68FD-C3E6-4023-B9A9-D25B82E900EE}"/>
              </a:ext>
            </a:extLst>
          </p:cNvPr>
          <p:cNvSpPr txBox="1"/>
          <p:nvPr/>
        </p:nvSpPr>
        <p:spPr>
          <a:xfrm>
            <a:off x="3331799" y="716118"/>
            <a:ext cx="4759513" cy="5095434"/>
          </a:xfrm>
          <a:prstGeom prst="rect">
            <a:avLst/>
          </a:prstGeom>
          <a:noFill/>
        </p:spPr>
        <p:txBody>
          <a:bodyPr wrap="square">
            <a:spAutoFit/>
          </a:bodyPr>
          <a:lstStyle/>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Carl B. Schroeder</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Cameron G.R. Geddes</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Brendan </a:t>
            </a: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Stassel</a:t>
            </a:r>
            <a:endPar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Corie Ralston</a:t>
            </a:r>
          </a:p>
          <a:p>
            <a:pPr>
              <a:lnSpc>
                <a:spcPct val="107000"/>
              </a:lnSpc>
              <a:spcAft>
                <a:spcPts val="800"/>
              </a:spcAft>
            </a:pP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Sayan</a:t>
            </a: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Gupta</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Brandon Russell</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Charlotte Palmer</a:t>
            </a:r>
          </a:p>
          <a:p>
            <a:pPr>
              <a:lnSpc>
                <a:spcPct val="107000"/>
              </a:lnSpc>
              <a:spcAft>
                <a:spcPts val="800"/>
              </a:spcAft>
            </a:pP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Simruthi</a:t>
            </a: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Subramanian</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Sven Steinke</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Jeroen van </a:t>
            </a: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Tilborg</a:t>
            </a:r>
            <a:endPar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Thomas Schenkel</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Blake Simmons</a:t>
            </a:r>
          </a:p>
          <a:p>
            <a:pPr>
              <a:lnSpc>
                <a:spcPct val="107000"/>
              </a:lnSpc>
              <a:spcAft>
                <a:spcPts val="800"/>
              </a:spcAft>
            </a:pPr>
            <a:r>
              <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Eric </a:t>
            </a:r>
            <a:r>
              <a:rPr lang="en-US"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Esarey</a:t>
            </a:r>
            <a:endPar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1026" name="Picture 2" descr="Overview | LDRD Annual Report">
            <a:extLst>
              <a:ext uri="{FF2B5EF4-FFF2-40B4-BE49-F238E27FC236}">
                <a16:creationId xmlns:a16="http://schemas.microsoft.com/office/drawing/2014/main" id="{09188E40-B5E2-4506-9354-D616D0585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474" y="2805360"/>
            <a:ext cx="4456539" cy="102843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F08936A7-67B3-4BC6-94B9-11D4FD1B5AC2}"/>
              </a:ext>
            </a:extLst>
          </p:cNvPr>
          <p:cNvSpPr txBox="1">
            <a:spLocks/>
          </p:cNvSpPr>
          <p:nvPr/>
        </p:nvSpPr>
        <p:spPr bwMode="auto">
          <a:xfrm>
            <a:off x="224832" y="17468"/>
            <a:ext cx="9634673" cy="734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lgn="l" defTabSz="457200" rtl="0" eaLnBrk="1" fontAlgn="base" hangingPunct="1">
              <a:spcBef>
                <a:spcPct val="0"/>
              </a:spcBef>
              <a:spcAft>
                <a:spcPct val="0"/>
              </a:spcAft>
              <a:defRPr sz="2800" kern="1200">
                <a:solidFill>
                  <a:schemeClr val="tx2"/>
                </a:solidFill>
                <a:latin typeface="Arial"/>
                <a:ea typeface="ＭＳ Ｐゴシック" charset="0"/>
                <a:cs typeface="Arial"/>
              </a:defRPr>
            </a:lvl1pPr>
            <a:lvl2pPr algn="l" defTabSz="457200" rtl="0" eaLnBrk="1" fontAlgn="base" hangingPunct="1">
              <a:spcBef>
                <a:spcPct val="0"/>
              </a:spcBef>
              <a:spcAft>
                <a:spcPct val="0"/>
              </a:spcAft>
              <a:defRPr sz="3600">
                <a:solidFill>
                  <a:schemeClr val="tx1"/>
                </a:solidFill>
                <a:latin typeface="Arial" charset="0"/>
                <a:ea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defRPr>
            </a:lvl9pPr>
          </a:lstStyle>
          <a:p>
            <a:r>
              <a:rPr lang="en-GB" sz="2799" b="1" dirty="0">
                <a:solidFill>
                  <a:schemeClr val="bg1"/>
                </a:solidFill>
              </a:rPr>
              <a:t>Acknowledgements</a:t>
            </a:r>
            <a:endParaRPr lang="en-US" sz="2799" b="1" dirty="0">
              <a:solidFill>
                <a:schemeClr val="bg1"/>
              </a:solidFill>
            </a:endParaRPr>
          </a:p>
        </p:txBody>
      </p:sp>
      <p:sp>
        <p:nvSpPr>
          <p:cNvPr id="13" name="TextBox 12">
            <a:extLst>
              <a:ext uri="{FF2B5EF4-FFF2-40B4-BE49-F238E27FC236}">
                <a16:creationId xmlns:a16="http://schemas.microsoft.com/office/drawing/2014/main" id="{4DA28841-204F-4A3B-B438-DB9C5BA834CD}"/>
              </a:ext>
            </a:extLst>
          </p:cNvPr>
          <p:cNvSpPr txBox="1"/>
          <p:nvPr/>
        </p:nvSpPr>
        <p:spPr>
          <a:xfrm>
            <a:off x="5726474" y="4051341"/>
            <a:ext cx="6298491" cy="1476686"/>
          </a:xfrm>
          <a:prstGeom prst="rect">
            <a:avLst/>
          </a:prstGeom>
          <a:noFill/>
        </p:spPr>
        <p:txBody>
          <a:bodyPr wrap="square">
            <a:spAutoFit/>
          </a:bodyPr>
          <a:lstStyle/>
          <a:p>
            <a:r>
              <a:rPr lang="en-US" sz="1799" dirty="0">
                <a:solidFill>
                  <a:schemeClr val="bg1"/>
                </a:solidFill>
              </a:rPr>
              <a:t>We gratefully acknowledge the contributions of: </a:t>
            </a:r>
          </a:p>
          <a:p>
            <a:r>
              <a:rPr lang="en-US" sz="1799" dirty="0">
                <a:solidFill>
                  <a:schemeClr val="bg1"/>
                </a:solidFill>
              </a:rPr>
              <a:t>Zac </a:t>
            </a:r>
            <a:r>
              <a:rPr lang="en-US" sz="1799" dirty="0" err="1">
                <a:solidFill>
                  <a:schemeClr val="bg1"/>
                </a:solidFill>
              </a:rPr>
              <a:t>Eisentraut</a:t>
            </a:r>
            <a:r>
              <a:rPr lang="en-US" sz="1799" dirty="0">
                <a:solidFill>
                  <a:schemeClr val="bg1"/>
                </a:solidFill>
              </a:rPr>
              <a:t>, Mark Kirkpatrick, Tyler </a:t>
            </a:r>
            <a:r>
              <a:rPr lang="en-US" sz="1799" dirty="0" err="1">
                <a:solidFill>
                  <a:schemeClr val="bg1"/>
                </a:solidFill>
              </a:rPr>
              <a:t>Sipla</a:t>
            </a:r>
            <a:r>
              <a:rPr lang="en-US" sz="1799" dirty="0">
                <a:solidFill>
                  <a:schemeClr val="bg1"/>
                </a:solidFill>
              </a:rPr>
              <a:t>, Teo Maldonado, Art Magana, Joe Riley, </a:t>
            </a:r>
            <a:r>
              <a:rPr lang="en-US" sz="1799" dirty="0" err="1">
                <a:solidFill>
                  <a:schemeClr val="bg1"/>
                </a:solidFill>
              </a:rPr>
              <a:t>Mackinley</a:t>
            </a:r>
            <a:r>
              <a:rPr lang="en-US" sz="1799" dirty="0">
                <a:solidFill>
                  <a:schemeClr val="bg1"/>
                </a:solidFill>
              </a:rPr>
              <a:t> Kath, Wim </a:t>
            </a:r>
            <a:r>
              <a:rPr lang="en-US" sz="1799" dirty="0" err="1">
                <a:solidFill>
                  <a:schemeClr val="bg1"/>
                </a:solidFill>
              </a:rPr>
              <a:t>Leemans</a:t>
            </a:r>
            <a:r>
              <a:rPr lang="en-US" sz="1799" dirty="0">
                <a:solidFill>
                  <a:schemeClr val="bg1"/>
                </a:solidFill>
              </a:rPr>
              <a:t>, Eleanor Blakely, Samuel Barber, Csaba Toth, Jonathan Bradford, Greg </a:t>
            </a:r>
            <a:r>
              <a:rPr lang="en-US" sz="1799" dirty="0" err="1">
                <a:solidFill>
                  <a:schemeClr val="bg1"/>
                </a:solidFill>
              </a:rPr>
              <a:t>Mannino</a:t>
            </a:r>
            <a:r>
              <a:rPr lang="en-US" sz="1799" dirty="0">
                <a:solidFill>
                  <a:schemeClr val="bg1"/>
                </a:solidFill>
              </a:rPr>
              <a:t> and Nathan </a:t>
            </a:r>
            <a:r>
              <a:rPr lang="en-US" sz="1799" dirty="0" err="1">
                <a:solidFill>
                  <a:schemeClr val="bg1"/>
                </a:solidFill>
              </a:rPr>
              <a:t>Ybarrolaza</a:t>
            </a:r>
            <a:endParaRPr lang="en-US" sz="1799" dirty="0">
              <a:solidFill>
                <a:schemeClr val="bg1"/>
              </a:solidFill>
            </a:endParaRPr>
          </a:p>
        </p:txBody>
      </p:sp>
      <p:sp>
        <p:nvSpPr>
          <p:cNvPr id="15" name="TextBox 14">
            <a:extLst>
              <a:ext uri="{FF2B5EF4-FFF2-40B4-BE49-F238E27FC236}">
                <a16:creationId xmlns:a16="http://schemas.microsoft.com/office/drawing/2014/main" id="{6149FD4E-97A6-4A38-BB36-45B78085069E}"/>
              </a:ext>
            </a:extLst>
          </p:cNvPr>
          <p:cNvSpPr txBox="1"/>
          <p:nvPr/>
        </p:nvSpPr>
        <p:spPr>
          <a:xfrm>
            <a:off x="702013" y="6273225"/>
            <a:ext cx="10278318" cy="584775"/>
          </a:xfrm>
          <a:prstGeom prst="rect">
            <a:avLst/>
          </a:prstGeom>
          <a:noFill/>
        </p:spPr>
        <p:txBody>
          <a:bodyPr wrap="square">
            <a:spAutoFit/>
          </a:bodyPr>
          <a:lstStyle/>
          <a:p>
            <a:pPr algn="ctr"/>
            <a:r>
              <a:rPr lang="en-US" sz="1600" dirty="0">
                <a:solidFill>
                  <a:schemeClr val="bg1"/>
                </a:solidFill>
              </a:rPr>
              <a:t>Supported by the U.S. Department of Energy Office of Science Offices of High Energy Physics and Fusion Energy Sciences, under Contract No. DE-AC02-05CH11231 and by </a:t>
            </a:r>
            <a:r>
              <a:rPr lang="en-US" sz="1600" dirty="0" err="1">
                <a:solidFill>
                  <a:schemeClr val="bg1"/>
                </a:solidFill>
              </a:rPr>
              <a:t>LaserNetUS</a:t>
            </a:r>
            <a:endParaRPr lang="en-US" sz="1600" dirty="0">
              <a:solidFill>
                <a:schemeClr val="bg1"/>
              </a:solidFill>
            </a:endParaRPr>
          </a:p>
        </p:txBody>
      </p:sp>
      <p:pic>
        <p:nvPicPr>
          <p:cNvPr id="2" name="Picture 1">
            <a:extLst>
              <a:ext uri="{FF2B5EF4-FFF2-40B4-BE49-F238E27FC236}">
                <a16:creationId xmlns:a16="http://schemas.microsoft.com/office/drawing/2014/main" id="{634AB6CA-1D5D-E681-A188-F90EDB948F77}"/>
              </a:ext>
            </a:extLst>
          </p:cNvPr>
          <p:cNvPicPr>
            <a:picLocks noChangeAspect="1"/>
          </p:cNvPicPr>
          <p:nvPr/>
        </p:nvPicPr>
        <p:blipFill rotWithShape="1">
          <a:blip r:embed="rId4"/>
          <a:srcRect l="6129" t="15920" r="7318"/>
          <a:stretch/>
        </p:blipFill>
        <p:spPr>
          <a:xfrm>
            <a:off x="5711556" y="225516"/>
            <a:ext cx="3738269" cy="2421020"/>
          </a:xfrm>
          <a:prstGeom prst="rect">
            <a:avLst/>
          </a:prstGeom>
        </p:spPr>
      </p:pic>
      <p:pic>
        <p:nvPicPr>
          <p:cNvPr id="4" name="Picture 3">
            <a:extLst>
              <a:ext uri="{FF2B5EF4-FFF2-40B4-BE49-F238E27FC236}">
                <a16:creationId xmlns:a16="http://schemas.microsoft.com/office/drawing/2014/main" id="{F61D1C28-25E5-2AAF-EF16-C58FEA6A4011}"/>
              </a:ext>
            </a:extLst>
          </p:cNvPr>
          <p:cNvPicPr>
            <a:picLocks noChangeAspect="1"/>
          </p:cNvPicPr>
          <p:nvPr/>
        </p:nvPicPr>
        <p:blipFill>
          <a:blip r:embed="rId5"/>
          <a:stretch>
            <a:fillRect/>
          </a:stretch>
        </p:blipFill>
        <p:spPr>
          <a:xfrm>
            <a:off x="9730903" y="225668"/>
            <a:ext cx="2000841" cy="730234"/>
          </a:xfrm>
          <a:prstGeom prst="rect">
            <a:avLst/>
          </a:prstGeom>
        </p:spPr>
      </p:pic>
    </p:spTree>
    <p:extLst>
      <p:ext uri="{BB962C8B-B14F-4D97-AF65-F5344CB8AC3E}">
        <p14:creationId xmlns:p14="http://schemas.microsoft.com/office/powerpoint/2010/main" val="1352865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normAutofit fontScale="90000"/>
          </a:bodyPr>
          <a:lstStyle/>
          <a:p>
            <a:r>
              <a:rPr lang="en-US" dirty="0"/>
              <a:t>The use of ultra-high dose rates in radiotherapy is recognized as a promising breakthrough in radiation oncology, but further research is needed</a:t>
            </a:r>
          </a:p>
        </p:txBody>
      </p:sp>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sp>
        <p:nvSpPr>
          <p:cNvPr id="4" name="Google Shape;183;g2b30124db7d_2_50">
            <a:extLst>
              <a:ext uri="{FF2B5EF4-FFF2-40B4-BE49-F238E27FC236}">
                <a16:creationId xmlns:a16="http://schemas.microsoft.com/office/drawing/2014/main" id="{6F4352F1-4378-E444-8E1F-60459D2FBACD}"/>
              </a:ext>
            </a:extLst>
          </p:cNvPr>
          <p:cNvSpPr txBox="1"/>
          <p:nvPr/>
        </p:nvSpPr>
        <p:spPr>
          <a:xfrm>
            <a:off x="166696" y="869502"/>
            <a:ext cx="8843468" cy="4344900"/>
          </a:xfrm>
          <a:prstGeom prst="rect">
            <a:avLst/>
          </a:prstGeom>
          <a:noFill/>
          <a:ln>
            <a:noFill/>
          </a:ln>
        </p:spPr>
        <p:txBody>
          <a:bodyPr spcFirstLastPara="1" wrap="square" lIns="91425" tIns="91425" rIns="91425" bIns="91425" anchor="t" anchorCtr="0">
            <a:noAutofit/>
          </a:bodyPr>
          <a:lstStyle/>
          <a:p>
            <a:pPr marL="88900">
              <a:spcBef>
                <a:spcPts val="1000"/>
              </a:spcBef>
              <a:buClr>
                <a:schemeClr val="dk1"/>
              </a:buClr>
              <a:buSzPts val="2200"/>
            </a:pPr>
            <a:r>
              <a:rPr lang="en-US" sz="2200" dirty="0">
                <a:solidFill>
                  <a:schemeClr val="dk1"/>
                </a:solidFill>
              </a:rPr>
              <a:t>Radiotherapy is the current standard of care for &gt; 50% of all cancer patients but its use is </a:t>
            </a:r>
            <a:r>
              <a:rPr lang="en-US" sz="2200" b="1" dirty="0">
                <a:solidFill>
                  <a:schemeClr val="dk1"/>
                </a:solidFill>
              </a:rPr>
              <a:t>limited by access to facilities </a:t>
            </a:r>
            <a:r>
              <a:rPr lang="en-US" sz="2200" dirty="0">
                <a:solidFill>
                  <a:schemeClr val="dk1"/>
                </a:solidFill>
              </a:rPr>
              <a:t>and </a:t>
            </a:r>
            <a:r>
              <a:rPr lang="en-US" sz="2200" b="1" dirty="0">
                <a:solidFill>
                  <a:schemeClr val="dk1"/>
                </a:solidFill>
              </a:rPr>
              <a:t>healthy tissue toxicity</a:t>
            </a:r>
            <a:r>
              <a:rPr lang="en-US" sz="2200" dirty="0">
                <a:solidFill>
                  <a:schemeClr val="dk1"/>
                </a:solidFill>
              </a:rPr>
              <a:t>.</a:t>
            </a:r>
          </a:p>
          <a:p>
            <a:pPr marL="88900" lvl="0" algn="l" rtl="0">
              <a:spcBef>
                <a:spcPts val="1000"/>
              </a:spcBef>
              <a:spcAft>
                <a:spcPts val="0"/>
              </a:spcAft>
              <a:buClr>
                <a:schemeClr val="dk1"/>
              </a:buClr>
              <a:buSzPts val="2200"/>
            </a:pPr>
            <a:r>
              <a:rPr lang="en-US" sz="2200" b="1" u="sng" dirty="0">
                <a:solidFill>
                  <a:schemeClr val="dk1"/>
                </a:solidFill>
              </a:rPr>
              <a:t>FLASH effect</a:t>
            </a:r>
            <a:r>
              <a:rPr lang="en-US" sz="2200" dirty="0">
                <a:solidFill>
                  <a:schemeClr val="dk1"/>
                </a:solidFill>
              </a:rPr>
              <a:t>: the differential </a:t>
            </a:r>
            <a:r>
              <a:rPr lang="en-US" sz="2200" b="1" dirty="0">
                <a:solidFill>
                  <a:schemeClr val="dk1"/>
                </a:solidFill>
              </a:rPr>
              <a:t>sparing of healthy tissue </a:t>
            </a:r>
            <a:r>
              <a:rPr lang="en-US" sz="2200" dirty="0">
                <a:solidFill>
                  <a:schemeClr val="dk1"/>
                </a:solidFill>
              </a:rPr>
              <a:t>under irradiation at </a:t>
            </a:r>
            <a:r>
              <a:rPr lang="en-US" sz="2200" b="1" dirty="0">
                <a:solidFill>
                  <a:schemeClr val="dk1"/>
                </a:solidFill>
              </a:rPr>
              <a:t>ultra-high dose rates </a:t>
            </a:r>
            <a:r>
              <a:rPr lang="en-US" sz="2200" dirty="0">
                <a:solidFill>
                  <a:schemeClr val="dk1"/>
                </a:solidFill>
              </a:rPr>
              <a:t>(historically </a:t>
            </a:r>
            <a:r>
              <a:rPr lang="en-US" sz="2200" b="1" dirty="0">
                <a:solidFill>
                  <a:schemeClr val="dk1"/>
                </a:solidFill>
              </a:rPr>
              <a:t>&gt;40 </a:t>
            </a:r>
            <a:r>
              <a:rPr lang="en-US" sz="2200" b="1" dirty="0" err="1">
                <a:solidFill>
                  <a:schemeClr val="dk1"/>
                </a:solidFill>
              </a:rPr>
              <a:t>Gy</a:t>
            </a:r>
            <a:r>
              <a:rPr lang="en-US" sz="2200" b="1" dirty="0">
                <a:solidFill>
                  <a:schemeClr val="dk1"/>
                </a:solidFill>
              </a:rPr>
              <a:t>/s</a:t>
            </a:r>
            <a:r>
              <a:rPr lang="en-US" sz="2200" dirty="0">
                <a:solidFill>
                  <a:schemeClr val="dk1"/>
                </a:solidFill>
              </a:rPr>
              <a:t>)</a:t>
            </a:r>
            <a:endParaRPr lang="en-US" sz="2200" b="1" dirty="0">
              <a:solidFill>
                <a:schemeClr val="dk1"/>
              </a:solidFill>
            </a:endParaRPr>
          </a:p>
        </p:txBody>
      </p:sp>
      <p:sp>
        <p:nvSpPr>
          <p:cNvPr id="49" name="Google Shape;435;p12">
            <a:extLst>
              <a:ext uri="{FF2B5EF4-FFF2-40B4-BE49-F238E27FC236}">
                <a16:creationId xmlns:a16="http://schemas.microsoft.com/office/drawing/2014/main" id="{E755E83B-D3F2-D765-BC1C-1ED0181D403E}"/>
              </a:ext>
            </a:extLst>
          </p:cNvPr>
          <p:cNvSpPr/>
          <p:nvPr/>
        </p:nvSpPr>
        <p:spPr>
          <a:xfrm>
            <a:off x="0" y="6499468"/>
            <a:ext cx="5268620" cy="400069"/>
          </a:xfrm>
          <a:prstGeom prst="rect">
            <a:avLst/>
          </a:prstGeom>
          <a:noFill/>
          <a:ln>
            <a:noFill/>
          </a:ln>
        </p:spPr>
        <p:txBody>
          <a:bodyPr spcFirstLastPara="1" wrap="square" lIns="91425" tIns="45700" rIns="91425" bIns="45700" anchor="t" anchorCtr="0">
            <a:spAutoFit/>
          </a:bodyPr>
          <a:lstStyle/>
          <a:p>
            <a:r>
              <a:rPr lang="en-US" sz="1000" b="0" i="0" u="none" strike="noStrike" cap="none" dirty="0">
                <a:solidFill>
                  <a:srgbClr val="44546A"/>
                </a:solidFill>
                <a:latin typeface="Arial"/>
                <a:ea typeface="Arial"/>
                <a:cs typeface="Arial"/>
                <a:sym typeface="Arial"/>
              </a:rPr>
              <a:t>M. </a:t>
            </a:r>
            <a:r>
              <a:rPr lang="en-US" sz="1000" b="0" i="0" u="none" strike="noStrike" cap="none" dirty="0" err="1">
                <a:solidFill>
                  <a:srgbClr val="44546A"/>
                </a:solidFill>
                <a:latin typeface="Arial"/>
                <a:ea typeface="Arial"/>
                <a:cs typeface="Arial"/>
                <a:sym typeface="Arial"/>
              </a:rPr>
              <a:t>Vozenin</a:t>
            </a:r>
            <a:r>
              <a:rPr lang="en-US" sz="1000" dirty="0">
                <a:solidFill>
                  <a:srgbClr val="44546A"/>
                </a:solidFill>
              </a:rPr>
              <a:t> et al., Nature Rev Clin </a:t>
            </a:r>
            <a:r>
              <a:rPr lang="en-US" sz="1000" dirty="0" err="1">
                <a:solidFill>
                  <a:srgbClr val="44546A"/>
                </a:solidFill>
              </a:rPr>
              <a:t>Onc</a:t>
            </a:r>
            <a:r>
              <a:rPr lang="en-US" sz="1000" dirty="0">
                <a:solidFill>
                  <a:srgbClr val="44546A"/>
                </a:solidFill>
              </a:rPr>
              <a:t>, 2022, 10.1038/s41571-022-00697-z</a:t>
            </a:r>
          </a:p>
          <a:p>
            <a:pPr marL="0" marR="0" lvl="0" indent="0" algn="l" rtl="0">
              <a:spcBef>
                <a:spcPts val="0"/>
              </a:spcBef>
              <a:spcAft>
                <a:spcPts val="0"/>
              </a:spcAft>
              <a:buNone/>
            </a:pPr>
            <a:r>
              <a:rPr lang="en-US" sz="1000" b="0" i="0" u="none" strike="noStrike" cap="none" dirty="0">
                <a:solidFill>
                  <a:srgbClr val="44546A"/>
                </a:solidFill>
                <a:latin typeface="Arial"/>
                <a:ea typeface="Arial"/>
                <a:cs typeface="Arial"/>
                <a:sym typeface="Arial"/>
              </a:rPr>
              <a:t>S. Boucher et al., Snowmass 2021 White Paper</a:t>
            </a:r>
            <a:r>
              <a:rPr lang="en-US" sz="1000" b="0" i="0" u="none" strike="noStrike" cap="none" dirty="0">
                <a:solidFill>
                  <a:schemeClr val="dk2"/>
                </a:solidFill>
                <a:latin typeface="Arial"/>
                <a:ea typeface="Arial"/>
                <a:cs typeface="Arial"/>
                <a:sym typeface="Arial"/>
              </a:rPr>
              <a:t>, </a:t>
            </a:r>
            <a:r>
              <a:rPr lang="en-US" sz="1000" dirty="0">
                <a:solidFill>
                  <a:schemeClr val="dk2"/>
                </a:solidFill>
                <a:latin typeface="Libre Franklin"/>
                <a:ea typeface="Libre Franklin"/>
                <a:cs typeface="Libre Franklin"/>
                <a:sym typeface="Libre Franklin"/>
              </a:rPr>
              <a:t>arXiv:2203.11047</a:t>
            </a:r>
            <a:endParaRPr sz="1000" b="0" i="0" u="none" strike="noStrike" cap="none" dirty="0">
              <a:solidFill>
                <a:schemeClr val="dk2"/>
              </a:solidFill>
              <a:latin typeface="Arial"/>
              <a:ea typeface="Arial"/>
              <a:cs typeface="Arial"/>
              <a:sym typeface="Arial"/>
            </a:endParaRPr>
          </a:p>
        </p:txBody>
      </p:sp>
      <p:grpSp>
        <p:nvGrpSpPr>
          <p:cNvPr id="63" name="Group 62">
            <a:extLst>
              <a:ext uri="{FF2B5EF4-FFF2-40B4-BE49-F238E27FC236}">
                <a16:creationId xmlns:a16="http://schemas.microsoft.com/office/drawing/2014/main" id="{0D34E2EB-8D16-8566-1C6A-A4E1B051585E}"/>
              </a:ext>
            </a:extLst>
          </p:cNvPr>
          <p:cNvGrpSpPr/>
          <p:nvPr/>
        </p:nvGrpSpPr>
        <p:grpSpPr>
          <a:xfrm>
            <a:off x="9060980" y="927350"/>
            <a:ext cx="3127845" cy="2027028"/>
            <a:chOff x="9050040" y="4520753"/>
            <a:chExt cx="3127845" cy="2027028"/>
          </a:xfrm>
        </p:grpSpPr>
        <p:pic>
          <p:nvPicPr>
            <p:cNvPr id="61" name="Picture 3">
              <a:extLst>
                <a:ext uri="{FF2B5EF4-FFF2-40B4-BE49-F238E27FC236}">
                  <a16:creationId xmlns:a16="http://schemas.microsoft.com/office/drawing/2014/main" id="{B2C72E32-6BE1-7E15-1545-38EFF1758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040" y="4520753"/>
              <a:ext cx="3127845" cy="202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feld 21">
              <a:extLst>
                <a:ext uri="{FF2B5EF4-FFF2-40B4-BE49-F238E27FC236}">
                  <a16:creationId xmlns:a16="http://schemas.microsoft.com/office/drawing/2014/main" id="{4C0958D5-9156-AB07-A172-7748BF3378AE}"/>
                </a:ext>
              </a:extLst>
            </p:cNvPr>
            <p:cNvSpPr txBox="1">
              <a:spLocks noChangeArrowheads="1"/>
            </p:cNvSpPr>
            <p:nvPr/>
          </p:nvSpPr>
          <p:spPr bwMode="auto">
            <a:xfrm>
              <a:off x="9086136" y="6047003"/>
              <a:ext cx="151836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de-DE" altLang="de-DE" sz="1200" dirty="0">
                  <a:solidFill>
                    <a:srgbClr val="003E89"/>
                  </a:solidFill>
                </a:rPr>
                <a:t>Ion </a:t>
              </a:r>
              <a:r>
                <a:rPr lang="de-DE" altLang="de-DE" sz="1200" dirty="0" err="1">
                  <a:solidFill>
                    <a:srgbClr val="003E89"/>
                  </a:solidFill>
                </a:rPr>
                <a:t>therapy</a:t>
              </a:r>
              <a:r>
                <a:rPr lang="de-DE" altLang="de-DE" sz="1200" dirty="0">
                  <a:solidFill>
                    <a:srgbClr val="003E89"/>
                  </a:solidFill>
                </a:rPr>
                <a:t> </a:t>
              </a:r>
              <a:r>
                <a:rPr lang="de-DE" altLang="de-DE" sz="1200" dirty="0" err="1">
                  <a:solidFill>
                    <a:srgbClr val="003E89"/>
                  </a:solidFill>
                </a:rPr>
                <a:t>center</a:t>
              </a:r>
              <a:endParaRPr lang="de-DE" altLang="de-DE" sz="1200" dirty="0">
                <a:solidFill>
                  <a:srgbClr val="003E89"/>
                </a:solidFill>
              </a:endParaRPr>
            </a:p>
            <a:p>
              <a:pPr eaLnBrk="1" hangingPunct="1"/>
              <a:r>
                <a:rPr lang="de-DE" altLang="de-DE" sz="1200" dirty="0">
                  <a:solidFill>
                    <a:srgbClr val="003E89"/>
                  </a:solidFill>
                </a:rPr>
                <a:t>Heidelberg</a:t>
              </a:r>
            </a:p>
          </p:txBody>
        </p:sp>
      </p:grpSp>
      <p:grpSp>
        <p:nvGrpSpPr>
          <p:cNvPr id="70" name="Group 69">
            <a:extLst>
              <a:ext uri="{FF2B5EF4-FFF2-40B4-BE49-F238E27FC236}">
                <a16:creationId xmlns:a16="http://schemas.microsoft.com/office/drawing/2014/main" id="{D8224F2E-0733-7128-B33E-09DAEB1FCC13}"/>
              </a:ext>
            </a:extLst>
          </p:cNvPr>
          <p:cNvGrpSpPr/>
          <p:nvPr/>
        </p:nvGrpSpPr>
        <p:grpSpPr>
          <a:xfrm>
            <a:off x="395601" y="3041702"/>
            <a:ext cx="3699069" cy="2978729"/>
            <a:chOff x="313713" y="1335715"/>
            <a:chExt cx="3699069" cy="2978729"/>
          </a:xfrm>
        </p:grpSpPr>
        <p:grpSp>
          <p:nvGrpSpPr>
            <p:cNvPr id="48" name="Group 47">
              <a:extLst>
                <a:ext uri="{FF2B5EF4-FFF2-40B4-BE49-F238E27FC236}">
                  <a16:creationId xmlns:a16="http://schemas.microsoft.com/office/drawing/2014/main" id="{4CAF37E4-0B6D-11A2-BF30-8485EFDDE388}"/>
                </a:ext>
              </a:extLst>
            </p:cNvPr>
            <p:cNvGrpSpPr/>
            <p:nvPr/>
          </p:nvGrpSpPr>
          <p:grpSpPr>
            <a:xfrm>
              <a:off x="313713" y="1608684"/>
              <a:ext cx="3699069" cy="2705760"/>
              <a:chOff x="351291" y="2652120"/>
              <a:chExt cx="3699069" cy="2705760"/>
            </a:xfrm>
          </p:grpSpPr>
          <p:pic>
            <p:nvPicPr>
              <p:cNvPr id="40" name="Picture 25">
                <a:extLst>
                  <a:ext uri="{FF2B5EF4-FFF2-40B4-BE49-F238E27FC236}">
                    <a16:creationId xmlns:a16="http://schemas.microsoft.com/office/drawing/2014/main" id="{4E7A4141-8B63-F232-B536-218EFD908325}"/>
                  </a:ext>
                </a:extLst>
              </p:cNvPr>
              <p:cNvPicPr/>
              <p:nvPr/>
            </p:nvPicPr>
            <p:blipFill>
              <a:blip r:embed="rId3"/>
              <a:stretch/>
            </p:blipFill>
            <p:spPr>
              <a:xfrm>
                <a:off x="381240" y="2652120"/>
                <a:ext cx="3669120" cy="2579040"/>
              </a:xfrm>
              <a:prstGeom prst="rect">
                <a:avLst/>
              </a:prstGeom>
              <a:ln w="0">
                <a:noFill/>
              </a:ln>
            </p:spPr>
          </p:pic>
          <p:sp>
            <p:nvSpPr>
              <p:cNvPr id="41" name="TextBox 58">
                <a:extLst>
                  <a:ext uri="{FF2B5EF4-FFF2-40B4-BE49-F238E27FC236}">
                    <a16:creationId xmlns:a16="http://schemas.microsoft.com/office/drawing/2014/main" id="{3F9B3C4A-35D7-2434-9031-75B84EF8DA24}"/>
                  </a:ext>
                </a:extLst>
              </p:cNvPr>
              <p:cNvSpPr/>
              <p:nvPr/>
            </p:nvSpPr>
            <p:spPr>
              <a:xfrm>
                <a:off x="1617480" y="3664781"/>
                <a:ext cx="222264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tabLst>
                    <a:tab pos="0" algn="l"/>
                  </a:tabLst>
                </a:pPr>
                <a:r>
                  <a:rPr lang="en-US" sz="1200" b="0" strike="noStrike" spc="-1" dirty="0">
                    <a:solidFill>
                      <a:srgbClr val="44546A"/>
                    </a:solidFill>
                    <a:latin typeface="Arial"/>
                    <a:ea typeface="DejaVu Sans"/>
                  </a:rPr>
                  <a:t>(1 </a:t>
                </a:r>
                <a:r>
                  <a:rPr lang="en-US" sz="1200" b="0" strike="noStrike" spc="-1" dirty="0" err="1">
                    <a:solidFill>
                      <a:srgbClr val="44546A"/>
                    </a:solidFill>
                    <a:latin typeface="Arial"/>
                    <a:ea typeface="DejaVu Sans"/>
                  </a:rPr>
                  <a:t>Gy</a:t>
                </a:r>
                <a:r>
                  <a:rPr lang="en-US" sz="1200" b="0" strike="noStrike" spc="-1" dirty="0">
                    <a:solidFill>
                      <a:srgbClr val="44546A"/>
                    </a:solidFill>
                    <a:latin typeface="Arial"/>
                    <a:ea typeface="DejaVu Sans"/>
                  </a:rPr>
                  <a:t> of dose equals the absorption of 1J of radiation energy per kilogram of matter)</a:t>
                </a:r>
                <a:endParaRPr lang="en-US" sz="1200" b="0" strike="noStrike" spc="-1" dirty="0">
                  <a:latin typeface="Arial"/>
                </a:endParaRPr>
              </a:p>
            </p:txBody>
          </p:sp>
          <p:sp>
            <p:nvSpPr>
              <p:cNvPr id="42" name="TextBox 61">
                <a:extLst>
                  <a:ext uri="{FF2B5EF4-FFF2-40B4-BE49-F238E27FC236}">
                    <a16:creationId xmlns:a16="http://schemas.microsoft.com/office/drawing/2014/main" id="{FF572005-0E6E-DA19-B788-61CBD6A8A048}"/>
                  </a:ext>
                </a:extLst>
              </p:cNvPr>
              <p:cNvSpPr/>
              <p:nvPr/>
            </p:nvSpPr>
            <p:spPr>
              <a:xfrm>
                <a:off x="3507120" y="4563360"/>
                <a:ext cx="2804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US" sz="2400" b="0" strike="noStrike" spc="-1">
                    <a:solidFill>
                      <a:srgbClr val="F79646"/>
                    </a:solidFill>
                    <a:latin typeface="Arial"/>
                    <a:ea typeface="DejaVu Sans"/>
                  </a:rPr>
                  <a:t>?</a:t>
                </a:r>
                <a:endParaRPr lang="en-US" sz="2400" b="0" strike="noStrike" spc="-1">
                  <a:latin typeface="Arial"/>
                </a:endParaRPr>
              </a:p>
            </p:txBody>
          </p:sp>
          <p:sp>
            <p:nvSpPr>
              <p:cNvPr id="43" name="Straight Arrow Connector 11">
                <a:extLst>
                  <a:ext uri="{FF2B5EF4-FFF2-40B4-BE49-F238E27FC236}">
                    <a16:creationId xmlns:a16="http://schemas.microsoft.com/office/drawing/2014/main" id="{7856CEDB-0128-8516-C72E-61EF6FB682AB}"/>
                  </a:ext>
                </a:extLst>
              </p:cNvPr>
              <p:cNvSpPr/>
              <p:nvPr/>
            </p:nvSpPr>
            <p:spPr>
              <a:xfrm>
                <a:off x="3417120" y="4605120"/>
                <a:ext cx="88920" cy="295560"/>
              </a:xfrm>
              <a:custGeom>
                <a:avLst/>
                <a:gdLst/>
                <a:ahLst/>
                <a:cxnLst/>
                <a:rect l="l" t="t" r="r" b="b"/>
                <a:pathLst>
                  <a:path w="21600" h="21600">
                    <a:moveTo>
                      <a:pt x="0" y="0"/>
                    </a:moveTo>
                    <a:lnTo>
                      <a:pt x="21600" y="21600"/>
                    </a:lnTo>
                  </a:path>
                </a:pathLst>
              </a:custGeom>
              <a:noFill/>
              <a:ln w="28575">
                <a:solidFill>
                  <a:srgbClr val="ED7D31"/>
                </a:solidFill>
                <a:round/>
                <a:tailEnd type="triangle" w="med" len="med"/>
              </a:ln>
              <a:effectLst>
                <a:outerShdw blurRad="39960" dist="20160" dir="5400000" rotWithShape="0">
                  <a:srgbClr val="000000">
                    <a:alpha val="38000"/>
                  </a:srgbClr>
                </a:outerShdw>
              </a:effectLst>
            </p:spPr>
            <p:style>
              <a:lnRef idx="2">
                <a:schemeClr val="accent6"/>
              </a:lnRef>
              <a:fillRef idx="0">
                <a:schemeClr val="accent6"/>
              </a:fillRef>
              <a:effectRef idx="1">
                <a:schemeClr val="accent6"/>
              </a:effectRef>
              <a:fontRef idx="minor"/>
            </p:style>
            <p:txBody>
              <a:bodyPr/>
              <a:lstStyle/>
              <a:p>
                <a:endParaRPr lang="en-US"/>
              </a:p>
            </p:txBody>
          </p:sp>
          <p:sp>
            <p:nvSpPr>
              <p:cNvPr id="44" name="Straight Arrow Connector 12">
                <a:extLst>
                  <a:ext uri="{FF2B5EF4-FFF2-40B4-BE49-F238E27FC236}">
                    <a16:creationId xmlns:a16="http://schemas.microsoft.com/office/drawing/2014/main" id="{CB60AD8E-18BE-7B2A-02D0-A5ADC9454695}"/>
                  </a:ext>
                </a:extLst>
              </p:cNvPr>
              <p:cNvSpPr/>
              <p:nvPr/>
            </p:nvSpPr>
            <p:spPr>
              <a:xfrm>
                <a:off x="3127320" y="4648320"/>
                <a:ext cx="88920" cy="295560"/>
              </a:xfrm>
              <a:custGeom>
                <a:avLst/>
                <a:gdLst/>
                <a:ahLst/>
                <a:cxnLst/>
                <a:rect l="l" t="t" r="r" b="b"/>
                <a:pathLst>
                  <a:path w="21600" h="21600">
                    <a:moveTo>
                      <a:pt x="0" y="0"/>
                    </a:moveTo>
                    <a:lnTo>
                      <a:pt x="21600" y="21600"/>
                    </a:lnTo>
                  </a:path>
                </a:pathLst>
              </a:custGeom>
              <a:noFill/>
              <a:ln w="28575">
                <a:solidFill>
                  <a:srgbClr val="ED7D31"/>
                </a:solidFill>
                <a:round/>
                <a:tailEnd type="triangle" w="med" len="med"/>
              </a:ln>
              <a:effectLst>
                <a:outerShdw blurRad="39960" dist="20160" dir="5400000" rotWithShape="0">
                  <a:srgbClr val="000000">
                    <a:alpha val="38000"/>
                  </a:srgbClr>
                </a:outerShdw>
              </a:effectLst>
            </p:spPr>
            <p:style>
              <a:lnRef idx="2">
                <a:schemeClr val="accent6"/>
              </a:lnRef>
              <a:fillRef idx="0">
                <a:schemeClr val="accent6"/>
              </a:fillRef>
              <a:effectRef idx="1">
                <a:schemeClr val="accent6"/>
              </a:effectRef>
              <a:fontRef idx="minor"/>
            </p:style>
            <p:txBody>
              <a:bodyPr/>
              <a:lstStyle/>
              <a:p>
                <a:endParaRPr lang="en-US"/>
              </a:p>
            </p:txBody>
          </p:sp>
          <p:sp>
            <p:nvSpPr>
              <p:cNvPr id="45" name="Straight Arrow Connector 15">
                <a:extLst>
                  <a:ext uri="{FF2B5EF4-FFF2-40B4-BE49-F238E27FC236}">
                    <a16:creationId xmlns:a16="http://schemas.microsoft.com/office/drawing/2014/main" id="{75F57AE9-1084-54CE-2E5C-CE69A4F9EA08}"/>
                  </a:ext>
                </a:extLst>
              </p:cNvPr>
              <p:cNvSpPr/>
              <p:nvPr/>
            </p:nvSpPr>
            <p:spPr>
              <a:xfrm>
                <a:off x="2837160" y="4668480"/>
                <a:ext cx="88920" cy="295560"/>
              </a:xfrm>
              <a:custGeom>
                <a:avLst/>
                <a:gdLst/>
                <a:ahLst/>
                <a:cxnLst/>
                <a:rect l="l" t="t" r="r" b="b"/>
                <a:pathLst>
                  <a:path w="21600" h="21600">
                    <a:moveTo>
                      <a:pt x="0" y="0"/>
                    </a:moveTo>
                    <a:lnTo>
                      <a:pt x="21600" y="21600"/>
                    </a:lnTo>
                  </a:path>
                </a:pathLst>
              </a:custGeom>
              <a:noFill/>
              <a:ln w="28575">
                <a:solidFill>
                  <a:srgbClr val="ED7D31"/>
                </a:solidFill>
                <a:round/>
                <a:tailEnd type="triangle" w="med" len="med"/>
              </a:ln>
              <a:effectLst>
                <a:outerShdw blurRad="39960" dist="20160" dir="5400000" rotWithShape="0">
                  <a:srgbClr val="000000">
                    <a:alpha val="38000"/>
                  </a:srgbClr>
                </a:outerShdw>
              </a:effectLst>
            </p:spPr>
            <p:style>
              <a:lnRef idx="2">
                <a:schemeClr val="accent6"/>
              </a:lnRef>
              <a:fillRef idx="0">
                <a:schemeClr val="accent6"/>
              </a:fillRef>
              <a:effectRef idx="1">
                <a:schemeClr val="accent6"/>
              </a:effectRef>
              <a:fontRef idx="minor"/>
            </p:style>
            <p:txBody>
              <a:bodyPr/>
              <a:lstStyle/>
              <a:p>
                <a:endParaRPr lang="en-US"/>
              </a:p>
            </p:txBody>
          </p:sp>
          <p:sp>
            <p:nvSpPr>
              <p:cNvPr id="46" name="TextBox 62">
                <a:extLst>
                  <a:ext uri="{FF2B5EF4-FFF2-40B4-BE49-F238E27FC236}">
                    <a16:creationId xmlns:a16="http://schemas.microsoft.com/office/drawing/2014/main" id="{710D58B1-B320-1AE4-F642-2292118ABB84}"/>
                  </a:ext>
                </a:extLst>
              </p:cNvPr>
              <p:cNvSpPr/>
              <p:nvPr/>
            </p:nvSpPr>
            <p:spPr>
              <a:xfrm>
                <a:off x="1617480" y="5085720"/>
                <a:ext cx="17071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spcBef>
                    <a:spcPts val="601"/>
                  </a:spcBef>
                  <a:buNone/>
                </a:pPr>
                <a:r>
                  <a:rPr lang="en-US" sz="1200" b="0" strike="noStrike" spc="-1">
                    <a:solidFill>
                      <a:srgbClr val="000000"/>
                    </a:solidFill>
                    <a:latin typeface="Arial"/>
                    <a:ea typeface="DejaVu Sans"/>
                  </a:rPr>
                  <a:t>Weeks after irradiation</a:t>
                </a:r>
                <a:endParaRPr lang="en-US" sz="1200" b="0" strike="noStrike" spc="-1">
                  <a:latin typeface="Arial"/>
                </a:endParaRPr>
              </a:p>
            </p:txBody>
          </p:sp>
          <p:sp>
            <p:nvSpPr>
              <p:cNvPr id="47" name="TextBox 63">
                <a:extLst>
                  <a:ext uri="{FF2B5EF4-FFF2-40B4-BE49-F238E27FC236}">
                    <a16:creationId xmlns:a16="http://schemas.microsoft.com/office/drawing/2014/main" id="{9E176D13-0A68-CA1F-9844-8A5D7F1CA6FD}"/>
                  </a:ext>
                </a:extLst>
              </p:cNvPr>
              <p:cNvSpPr/>
              <p:nvPr/>
            </p:nvSpPr>
            <p:spPr>
              <a:xfrm rot="16200000">
                <a:off x="-542618" y="3752028"/>
                <a:ext cx="2063363"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spcBef>
                    <a:spcPts val="601"/>
                  </a:spcBef>
                  <a:buNone/>
                </a:pPr>
                <a:r>
                  <a:rPr lang="en-US" sz="1200" b="0" strike="noStrike" spc="-1" dirty="0">
                    <a:solidFill>
                      <a:srgbClr val="000000"/>
                    </a:solidFill>
                    <a:latin typeface="Arial"/>
                    <a:ea typeface="DejaVu Sans"/>
                  </a:rPr>
                  <a:t>Normal Tissue Damage (%)</a:t>
                </a:r>
                <a:endParaRPr lang="en-US" sz="1200" b="0" strike="noStrike" spc="-1" dirty="0">
                  <a:latin typeface="Arial"/>
                </a:endParaRPr>
              </a:p>
            </p:txBody>
          </p:sp>
        </p:grpSp>
        <p:sp>
          <p:nvSpPr>
            <p:cNvPr id="64" name="TextBox 63">
              <a:extLst>
                <a:ext uri="{FF2B5EF4-FFF2-40B4-BE49-F238E27FC236}">
                  <a16:creationId xmlns:a16="http://schemas.microsoft.com/office/drawing/2014/main" id="{A98F48E5-4398-7F1D-86E3-23C773BAFEA7}"/>
                </a:ext>
              </a:extLst>
            </p:cNvPr>
            <p:cNvSpPr txBox="1"/>
            <p:nvPr/>
          </p:nvSpPr>
          <p:spPr>
            <a:xfrm>
              <a:off x="1568382" y="1335715"/>
              <a:ext cx="1219680" cy="338554"/>
            </a:xfrm>
            <a:prstGeom prst="rect">
              <a:avLst/>
            </a:prstGeom>
            <a:noFill/>
            <a:ln>
              <a:solidFill>
                <a:srgbClr val="FFFFFF"/>
              </a:solidFill>
            </a:ln>
          </p:spPr>
          <p:txBody>
            <a:bodyPr wrap="square" rtlCol="0">
              <a:spAutoFit/>
            </a:bodyPr>
            <a:lstStyle/>
            <a:p>
              <a:pPr algn="ctr"/>
              <a:r>
                <a:rPr lang="en-US" sz="1600" b="1" dirty="0">
                  <a:solidFill>
                    <a:srgbClr val="003959"/>
                  </a:solidFill>
                </a:rPr>
                <a:t>Electrons</a:t>
              </a:r>
            </a:p>
          </p:txBody>
        </p:sp>
      </p:grpSp>
      <p:sp>
        <p:nvSpPr>
          <p:cNvPr id="71" name="Google Shape;435;p12">
            <a:extLst>
              <a:ext uri="{FF2B5EF4-FFF2-40B4-BE49-F238E27FC236}">
                <a16:creationId xmlns:a16="http://schemas.microsoft.com/office/drawing/2014/main" id="{8A3FDC72-82D1-033D-41AD-48486F420FA7}"/>
              </a:ext>
            </a:extLst>
          </p:cNvPr>
          <p:cNvSpPr/>
          <p:nvPr/>
        </p:nvSpPr>
        <p:spPr>
          <a:xfrm>
            <a:off x="4531391" y="6466460"/>
            <a:ext cx="526862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546A"/>
              </a:buClr>
              <a:buSzPts val="1000"/>
              <a:buFont typeface="Arial"/>
              <a:buNone/>
            </a:pPr>
            <a:r>
              <a:rPr lang="en-US" sz="1000" b="0" i="0" u="none" strike="noStrike" cap="none" dirty="0">
                <a:solidFill>
                  <a:srgbClr val="44546A"/>
                </a:solidFill>
                <a:latin typeface="Arial"/>
                <a:ea typeface="Arial"/>
                <a:cs typeface="Arial"/>
                <a:sym typeface="Arial"/>
              </a:rPr>
              <a:t>Durante et al., Br </a:t>
            </a:r>
            <a:r>
              <a:rPr lang="en-US" sz="1000" b="0" i="0" u="none" strike="noStrike" cap="none" dirty="0" err="1">
                <a:solidFill>
                  <a:srgbClr val="44546A"/>
                </a:solidFill>
                <a:latin typeface="Arial"/>
                <a:ea typeface="Arial"/>
                <a:cs typeface="Arial"/>
                <a:sym typeface="Arial"/>
              </a:rPr>
              <a:t>Radiol</a:t>
            </a:r>
            <a:r>
              <a:rPr lang="en-US" sz="1000" b="0" i="0" u="none" strike="noStrike" cap="none" dirty="0">
                <a:solidFill>
                  <a:srgbClr val="44546A"/>
                </a:solidFill>
                <a:latin typeface="Arial"/>
                <a:ea typeface="Arial"/>
                <a:cs typeface="Arial"/>
                <a:sym typeface="Arial"/>
              </a:rPr>
              <a:t> 2018 10.1259/bjr.20170628., </a:t>
            </a:r>
            <a:endParaRPr dirty="0"/>
          </a:p>
          <a:p>
            <a:pPr marL="0" marR="0" lvl="0" indent="0" algn="l" rtl="0">
              <a:lnSpc>
                <a:spcPct val="100000"/>
              </a:lnSpc>
              <a:spcBef>
                <a:spcPts val="0"/>
              </a:spcBef>
              <a:spcAft>
                <a:spcPts val="0"/>
              </a:spcAft>
              <a:buClr>
                <a:srgbClr val="44546A"/>
              </a:buClr>
              <a:buSzPts val="1000"/>
              <a:buFont typeface="Arial"/>
              <a:buNone/>
            </a:pPr>
            <a:r>
              <a:rPr lang="en-US" sz="1000" b="0" i="0" u="none" strike="noStrike" cap="none" dirty="0" err="1">
                <a:solidFill>
                  <a:srgbClr val="44546A"/>
                </a:solidFill>
                <a:latin typeface="Arial"/>
                <a:ea typeface="Arial"/>
                <a:cs typeface="Arial"/>
                <a:sym typeface="Arial"/>
              </a:rPr>
              <a:t>Favaudon</a:t>
            </a:r>
            <a:r>
              <a:rPr lang="en-US" sz="1000" b="0" i="0" u="none" strike="noStrike" cap="none" dirty="0">
                <a:solidFill>
                  <a:srgbClr val="44546A"/>
                </a:solidFill>
                <a:latin typeface="Arial"/>
                <a:ea typeface="Arial"/>
                <a:cs typeface="Arial"/>
                <a:sym typeface="Arial"/>
              </a:rPr>
              <a:t> et al: Sci </a:t>
            </a:r>
            <a:r>
              <a:rPr lang="en-US" sz="1000" b="0" i="0" u="none" strike="noStrike" cap="none" dirty="0" err="1">
                <a:solidFill>
                  <a:srgbClr val="44546A"/>
                </a:solidFill>
                <a:latin typeface="Arial"/>
                <a:ea typeface="Arial"/>
                <a:cs typeface="Arial"/>
                <a:sym typeface="Arial"/>
              </a:rPr>
              <a:t>Transl</a:t>
            </a:r>
            <a:r>
              <a:rPr lang="en-US" sz="1000" b="0" i="0" u="none" strike="noStrike" cap="none" dirty="0">
                <a:solidFill>
                  <a:srgbClr val="44546A"/>
                </a:solidFill>
                <a:latin typeface="Arial"/>
                <a:ea typeface="Arial"/>
                <a:cs typeface="Arial"/>
                <a:sym typeface="Arial"/>
              </a:rPr>
              <a:t> Med. 2014 10.1126/scitranslmed.aba4525</a:t>
            </a:r>
            <a:endParaRPr dirty="0"/>
          </a:p>
        </p:txBody>
      </p:sp>
      <p:pic>
        <p:nvPicPr>
          <p:cNvPr id="6" name="Picture 5">
            <a:extLst>
              <a:ext uri="{FF2B5EF4-FFF2-40B4-BE49-F238E27FC236}">
                <a16:creationId xmlns:a16="http://schemas.microsoft.com/office/drawing/2014/main" id="{2248597B-B021-A67C-A8D8-6CFA67EB152C}"/>
              </a:ext>
            </a:extLst>
          </p:cNvPr>
          <p:cNvPicPr>
            <a:picLocks noChangeAspect="1"/>
          </p:cNvPicPr>
          <p:nvPr/>
        </p:nvPicPr>
        <p:blipFill>
          <a:blip r:embed="rId4"/>
          <a:srcRect b="13732"/>
          <a:stretch/>
        </p:blipFill>
        <p:spPr>
          <a:xfrm>
            <a:off x="4215315" y="3144983"/>
            <a:ext cx="7757682" cy="3153001"/>
          </a:xfrm>
          <a:prstGeom prst="rect">
            <a:avLst/>
          </a:prstGeom>
        </p:spPr>
      </p:pic>
    </p:spTree>
    <p:extLst>
      <p:ext uri="{BB962C8B-B14F-4D97-AF65-F5344CB8AC3E}">
        <p14:creationId xmlns:p14="http://schemas.microsoft.com/office/powerpoint/2010/main" val="29543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9" grpId="0"/>
      <p:bldP spid="7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6;g26232c2b4ab_0_0">
            <a:extLst>
              <a:ext uri="{FF2B5EF4-FFF2-40B4-BE49-F238E27FC236}">
                <a16:creationId xmlns:a16="http://schemas.microsoft.com/office/drawing/2014/main" id="{6CD3D5DF-82E2-47F9-8781-8908708EC5EA}"/>
              </a:ext>
            </a:extLst>
          </p:cNvPr>
          <p:cNvPicPr preferRelativeResize="0"/>
          <p:nvPr/>
        </p:nvPicPr>
        <p:blipFill rotWithShape="1">
          <a:blip r:embed="rId2">
            <a:alphaModFix/>
          </a:blip>
          <a:srcRect/>
          <a:stretch/>
        </p:blipFill>
        <p:spPr>
          <a:xfrm>
            <a:off x="356189" y="2192302"/>
            <a:ext cx="3819041" cy="2366812"/>
          </a:xfrm>
          <a:prstGeom prst="rect">
            <a:avLst/>
          </a:prstGeom>
          <a:noFill/>
          <a:ln>
            <a:noFill/>
          </a:ln>
        </p:spPr>
      </p:pic>
      <p:sp>
        <p:nvSpPr>
          <p:cNvPr id="7" name="PlaceHolder 1">
            <a:extLst>
              <a:ext uri="{FF2B5EF4-FFF2-40B4-BE49-F238E27FC236}">
                <a16:creationId xmlns:a16="http://schemas.microsoft.com/office/drawing/2014/main" id="{04DB005F-022C-42C1-A81C-B263D131FCED}"/>
              </a:ext>
            </a:extLst>
          </p:cNvPr>
          <p:cNvSpPr txBox="1">
            <a:spLocks/>
          </p:cNvSpPr>
          <p:nvPr/>
        </p:nvSpPr>
        <p:spPr>
          <a:xfrm>
            <a:off x="61532" y="57959"/>
            <a:ext cx="12065760" cy="936360"/>
          </a:xfrm>
          <a:prstGeom prst="rect">
            <a:avLst/>
          </a:prstGeom>
          <a:noFill/>
          <a:ln w="0">
            <a:noFill/>
          </a:ln>
        </p:spPr>
        <p:txBody>
          <a:bodyPr lIns="90000" tIns="45000" rIns="90000" bIns="4500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marR="0" lvl="0" indent="-343080" algn="ctr" defTabSz="914400" rtl="0" eaLnBrk="1" fontAlgn="auto" latinLnBrk="0" hangingPunct="1">
              <a:lnSpc>
                <a:spcPct val="100000"/>
              </a:lnSpc>
              <a:spcBef>
                <a:spcPts val="641"/>
              </a:spcBef>
              <a:spcAft>
                <a:spcPts val="0"/>
              </a:spcAft>
              <a:buClrTx/>
              <a:buSzTx/>
              <a:buFont typeface="Arial" panose="020B0604020202020204" pitchFamily="34" charset="0"/>
              <a:buNone/>
              <a:tabLst>
                <a:tab pos="0" algn="l"/>
              </a:tabLst>
              <a:defRPr/>
            </a:pPr>
            <a:r>
              <a:rPr kumimoji="0" lang="en-US" sz="2400" b="1" i="0" u="none" strike="noStrike" kern="1200" cap="none" spc="-1" normalizeH="0" baseline="0" noProof="0" dirty="0">
                <a:ln>
                  <a:noFill/>
                </a:ln>
                <a:solidFill>
                  <a:srgbClr val="FFFFFF"/>
                </a:solidFill>
                <a:effectLst/>
                <a:uLnTx/>
                <a:uFillTx/>
                <a:latin typeface="Arial"/>
              </a:rPr>
              <a:t>A peptide irradiation platform was established at the Advanced Light Source (ALS) to study dose rate effects on oxidative damage to peptides</a:t>
            </a:r>
            <a:endParaRPr kumimoji="0" lang="en-US" sz="2400" b="0" i="0" u="none" strike="noStrike" kern="1200" cap="none" spc="-1" normalizeH="0" baseline="0" noProof="0" dirty="0">
              <a:ln>
                <a:noFill/>
              </a:ln>
              <a:solidFill>
                <a:prstClr val="black"/>
              </a:solidFill>
              <a:effectLst/>
              <a:uLnTx/>
              <a:uFillTx/>
              <a:latin typeface="Arial"/>
            </a:endParaRPr>
          </a:p>
        </p:txBody>
      </p:sp>
      <p:sp>
        <p:nvSpPr>
          <p:cNvPr id="8" name="TextBox 7">
            <a:extLst>
              <a:ext uri="{FF2B5EF4-FFF2-40B4-BE49-F238E27FC236}">
                <a16:creationId xmlns:a16="http://schemas.microsoft.com/office/drawing/2014/main" id="{FB7E52C2-0393-4D4A-8B1C-936E9D79F803}"/>
              </a:ext>
            </a:extLst>
          </p:cNvPr>
          <p:cNvSpPr txBox="1"/>
          <p:nvPr/>
        </p:nvSpPr>
        <p:spPr>
          <a:xfrm>
            <a:off x="262454" y="1130882"/>
            <a:ext cx="116639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X-ray </a:t>
            </a:r>
            <a:r>
              <a:rPr kumimoji="0" lang="en-US" sz="1800" b="0" i="0" u="none" strike="noStrike" kern="1200" cap="none" spc="0" normalizeH="0" baseline="0" noProof="0" dirty="0" err="1">
                <a:ln>
                  <a:noFill/>
                </a:ln>
                <a:solidFill>
                  <a:prstClr val="black"/>
                </a:solidFill>
                <a:effectLst/>
                <a:uLnTx/>
                <a:uFillTx/>
                <a:latin typeface="Arial"/>
              </a:rPr>
              <a:t>footprinting</a:t>
            </a:r>
            <a:r>
              <a:rPr kumimoji="0" lang="en-US" sz="1800" b="0" i="0" u="none" strike="noStrike" kern="1200" cap="none" spc="0" normalizeH="0" baseline="0" noProof="0" dirty="0">
                <a:ln>
                  <a:noFill/>
                </a:ln>
                <a:solidFill>
                  <a:prstClr val="black"/>
                </a:solidFill>
                <a:effectLst/>
                <a:uLnTx/>
                <a:uFillTx/>
                <a:latin typeface="Arial"/>
              </a:rPr>
              <a:t> mass spectrometry used with a reductionist approach (peptides in vitro) to isolate individual components of the FLASH effect</a:t>
            </a:r>
          </a:p>
        </p:txBody>
      </p:sp>
      <p:grpSp>
        <p:nvGrpSpPr>
          <p:cNvPr id="10" name="Group 9">
            <a:extLst>
              <a:ext uri="{FF2B5EF4-FFF2-40B4-BE49-F238E27FC236}">
                <a16:creationId xmlns:a16="http://schemas.microsoft.com/office/drawing/2014/main" id="{A549424C-2EAA-4B29-B3A6-B691CA35DBD1}"/>
              </a:ext>
            </a:extLst>
          </p:cNvPr>
          <p:cNvGrpSpPr/>
          <p:nvPr/>
        </p:nvGrpSpPr>
        <p:grpSpPr>
          <a:xfrm>
            <a:off x="4461735" y="1674363"/>
            <a:ext cx="7464635" cy="4052755"/>
            <a:chOff x="222740" y="1138908"/>
            <a:chExt cx="7464635" cy="4052755"/>
          </a:xfrm>
        </p:grpSpPr>
        <p:pic>
          <p:nvPicPr>
            <p:cNvPr id="5" name="Picture 4">
              <a:extLst>
                <a:ext uri="{FF2B5EF4-FFF2-40B4-BE49-F238E27FC236}">
                  <a16:creationId xmlns:a16="http://schemas.microsoft.com/office/drawing/2014/main" id="{8CD5D7C5-332D-4AD8-96AD-6E089385CDB9}"/>
                </a:ext>
              </a:extLst>
            </p:cNvPr>
            <p:cNvPicPr>
              <a:picLocks noChangeAspect="1"/>
            </p:cNvPicPr>
            <p:nvPr/>
          </p:nvPicPr>
          <p:blipFill>
            <a:blip r:embed="rId3"/>
            <a:stretch>
              <a:fillRect/>
            </a:stretch>
          </p:blipFill>
          <p:spPr>
            <a:xfrm>
              <a:off x="222740" y="1138908"/>
              <a:ext cx="7464635" cy="3469186"/>
            </a:xfrm>
            <a:prstGeom prst="rect">
              <a:avLst/>
            </a:prstGeom>
          </p:spPr>
        </p:pic>
        <p:sp>
          <p:nvSpPr>
            <p:cNvPr id="6" name="TextBox 5">
              <a:extLst>
                <a:ext uri="{FF2B5EF4-FFF2-40B4-BE49-F238E27FC236}">
                  <a16:creationId xmlns:a16="http://schemas.microsoft.com/office/drawing/2014/main" id="{62AAA6E9-7835-4413-8A7E-8FF17CF44318}"/>
                </a:ext>
              </a:extLst>
            </p:cNvPr>
            <p:cNvSpPr txBox="1"/>
            <p:nvPr/>
          </p:nvSpPr>
          <p:spPr>
            <a:xfrm>
              <a:off x="449759" y="4346825"/>
              <a:ext cx="21435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rPr>
                <a:t>+16 Dalton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rPr>
                <a:t>oxidative modification</a:t>
              </a:r>
            </a:p>
          </p:txBody>
        </p:sp>
        <p:sp>
          <p:nvSpPr>
            <p:cNvPr id="9" name="TextBox 8">
              <a:extLst>
                <a:ext uri="{FF2B5EF4-FFF2-40B4-BE49-F238E27FC236}">
                  <a16:creationId xmlns:a16="http://schemas.microsoft.com/office/drawing/2014/main" id="{2BD823B4-6646-4124-B1B8-DA8AE076F42A}"/>
                </a:ext>
              </a:extLst>
            </p:cNvPr>
            <p:cNvSpPr txBox="1"/>
            <p:nvPr/>
          </p:nvSpPr>
          <p:spPr>
            <a:xfrm>
              <a:off x="2820314" y="4606888"/>
              <a:ext cx="278794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rPr>
                <a:t>Liquid Chromatography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rPr>
                <a:t>Mass Spectrometry (LC-MS)</a:t>
              </a:r>
            </a:p>
          </p:txBody>
        </p:sp>
      </p:grpSp>
      <p:sp>
        <p:nvSpPr>
          <p:cNvPr id="11" name="TextBox 81">
            <a:extLst>
              <a:ext uri="{FF2B5EF4-FFF2-40B4-BE49-F238E27FC236}">
                <a16:creationId xmlns:a16="http://schemas.microsoft.com/office/drawing/2014/main" id="{3EDF62CE-DC4F-47BD-A21A-9FA4FEE9AC27}"/>
              </a:ext>
            </a:extLst>
          </p:cNvPr>
          <p:cNvSpPr/>
          <p:nvPr/>
        </p:nvSpPr>
        <p:spPr>
          <a:xfrm>
            <a:off x="482593" y="6462167"/>
            <a:ext cx="436464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1" normalizeH="0" baseline="0" noProof="0" dirty="0">
                <a:ln>
                  <a:noFill/>
                </a:ln>
                <a:solidFill>
                  <a:srgbClr val="1F497D"/>
                </a:solidFill>
                <a:effectLst/>
                <a:uLnTx/>
                <a:uFillTx/>
                <a:latin typeface="Arial"/>
              </a:rPr>
              <a:t>S. Gupta et al., Radiation Research </a:t>
            </a:r>
            <a:r>
              <a:rPr kumimoji="0" lang="en-US" sz="1200" b="0" i="1" u="none" strike="noStrike" kern="1200" cap="none" spc="-1" normalizeH="0" baseline="0" noProof="0" dirty="0">
                <a:ln>
                  <a:noFill/>
                </a:ln>
                <a:solidFill>
                  <a:srgbClr val="1F497D"/>
                </a:solidFill>
                <a:effectLst/>
                <a:uLnTx/>
                <a:uFillTx/>
                <a:latin typeface="Franklin Gothic Book"/>
              </a:rPr>
              <a:t>200(6), 523-530 </a:t>
            </a:r>
            <a:r>
              <a:rPr kumimoji="0" lang="en-US" sz="1200" b="0" i="1" u="none" strike="noStrike" kern="1200" cap="none" spc="-1" normalizeH="0" baseline="0" noProof="0" dirty="0">
                <a:ln>
                  <a:noFill/>
                </a:ln>
                <a:solidFill>
                  <a:srgbClr val="1F497D"/>
                </a:solidFill>
                <a:effectLst/>
                <a:uLnTx/>
                <a:uFillTx/>
                <a:latin typeface="Arial"/>
              </a:rPr>
              <a:t>(2023)</a:t>
            </a:r>
            <a:endParaRPr kumimoji="0" lang="en-US" sz="1200" b="0" i="0" u="none" strike="noStrike" kern="1200" cap="none" spc="-1" normalizeH="0" baseline="0" noProof="0" dirty="0">
              <a:ln>
                <a:noFill/>
              </a:ln>
              <a:solidFill>
                <a:prstClr val="black"/>
              </a:solidFill>
              <a:effectLst/>
              <a:uLnTx/>
              <a:uFillTx/>
              <a:latin typeface="Arial"/>
            </a:endParaRPr>
          </a:p>
        </p:txBody>
      </p:sp>
      <p:sp>
        <p:nvSpPr>
          <p:cNvPr id="2" name="TextBox 1">
            <a:extLst>
              <a:ext uri="{FF2B5EF4-FFF2-40B4-BE49-F238E27FC236}">
                <a16:creationId xmlns:a16="http://schemas.microsoft.com/office/drawing/2014/main" id="{7F798C39-D847-4D39-B6F4-B91F979CB330}"/>
              </a:ext>
            </a:extLst>
          </p:cNvPr>
          <p:cNvSpPr txBox="1"/>
          <p:nvPr/>
        </p:nvSpPr>
        <p:spPr>
          <a:xfrm>
            <a:off x="4327451" y="2408916"/>
            <a:ext cx="12763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rPr>
              <a:t>E</a:t>
            </a:r>
            <a:r>
              <a:rPr kumimoji="0" lang="en-US" sz="1400" b="0" i="0" u="none" strike="noStrike" kern="1200" cap="none" spc="0" normalizeH="0" baseline="-25000" noProof="0" dirty="0">
                <a:ln>
                  <a:noFill/>
                </a:ln>
                <a:solidFill>
                  <a:prstClr val="black"/>
                </a:solidFill>
                <a:effectLst/>
                <a:uLnTx/>
                <a:uFillTx/>
                <a:latin typeface="Arial"/>
              </a:rPr>
              <a:t>crit</a:t>
            </a:r>
            <a:r>
              <a:rPr kumimoji="0" lang="en-US" sz="1400" b="0" i="0" u="none" strike="noStrike" kern="1200" cap="none" spc="0" normalizeH="0" baseline="0" noProof="0" dirty="0">
                <a:ln>
                  <a:noFill/>
                </a:ln>
                <a:solidFill>
                  <a:prstClr val="black"/>
                </a:solidFill>
                <a:effectLst/>
                <a:uLnTx/>
                <a:uFillTx/>
                <a:latin typeface="Arial"/>
              </a:rPr>
              <a:t> = 3.1 keV</a:t>
            </a:r>
          </a:p>
        </p:txBody>
      </p:sp>
      <p:sp>
        <p:nvSpPr>
          <p:cNvPr id="12" name="PlaceHolder 2">
            <a:extLst>
              <a:ext uri="{FF2B5EF4-FFF2-40B4-BE49-F238E27FC236}">
                <a16:creationId xmlns:a16="http://schemas.microsoft.com/office/drawing/2014/main" id="{7D35D387-C3CE-48B3-93D5-B5629008CB97}"/>
              </a:ext>
            </a:extLst>
          </p:cNvPr>
          <p:cNvSpPr txBox="1">
            <a:spLocks/>
          </p:cNvSpPr>
          <p:nvPr/>
        </p:nvSpPr>
        <p:spPr>
          <a:xfrm>
            <a:off x="11509560" y="6486120"/>
            <a:ext cx="677880" cy="363960"/>
          </a:xfrm>
          <a:prstGeom prst="rect">
            <a:avLst/>
          </a:prstGeom>
          <a:noFill/>
          <a:ln w="0">
            <a:noFill/>
          </a:ln>
        </p:spPr>
        <p:txBody>
          <a:bodyPr lIns="90000" tIns="45000" rIns="90000" bIns="45000" anchor="ctr">
            <a:noAutofit/>
          </a:bodyPr>
          <a:lstStyle>
            <a:defPPr>
              <a:defRPr lang="en-US"/>
            </a:defPPr>
            <a:lvl1pPr marL="0" algn="r" defTabSz="914400" rtl="0" eaLnBrk="1" latinLnBrk="0" hangingPunct="1">
              <a:lnSpc>
                <a:spcPct val="100000"/>
              </a:lnSpc>
              <a:buNone/>
              <a:defRPr lang="en-US" sz="10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315B08-BEE4-439B-ACBE-F68834FF3036}" type="slidenum">
              <a:rPr kumimoji="0" lang="en-US" sz="1000" b="0" i="0" u="none" strike="noStrike" kern="1200" cap="none" spc="-1" normalizeH="0" baseline="0" noProof="0" smtClean="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1" normalizeH="0" baseline="0" noProof="0" dirty="0">
              <a:ln>
                <a:noFill/>
              </a:ln>
              <a:solidFill>
                <a:srgbClr val="000000"/>
              </a:solidFill>
              <a:effectLst/>
              <a:uLnTx/>
              <a:uFillTx/>
              <a:latin typeface="Times New Roman"/>
            </a:endParaRPr>
          </a:p>
        </p:txBody>
      </p:sp>
    </p:spTree>
    <p:extLst>
      <p:ext uri="{BB962C8B-B14F-4D97-AF65-F5344CB8AC3E}">
        <p14:creationId xmlns:p14="http://schemas.microsoft.com/office/powerpoint/2010/main" val="2109271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1">
            <a:extLst>
              <a:ext uri="{FF2B5EF4-FFF2-40B4-BE49-F238E27FC236}">
                <a16:creationId xmlns:a16="http://schemas.microsoft.com/office/drawing/2014/main" id="{CE9D3B47-C530-4BA9-B661-24EF9949B888}"/>
              </a:ext>
            </a:extLst>
          </p:cNvPr>
          <p:cNvSpPr/>
          <p:nvPr/>
        </p:nvSpPr>
        <p:spPr>
          <a:xfrm>
            <a:off x="482593" y="6462167"/>
            <a:ext cx="436464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1" normalizeH="0" baseline="0" noProof="0" dirty="0">
                <a:ln>
                  <a:noFill/>
                </a:ln>
                <a:solidFill>
                  <a:srgbClr val="1F497D"/>
                </a:solidFill>
                <a:effectLst/>
                <a:uLnTx/>
                <a:uFillTx/>
                <a:latin typeface="Arial"/>
              </a:rPr>
              <a:t>S. Gupta et al., Radiation Research </a:t>
            </a:r>
            <a:r>
              <a:rPr kumimoji="0" lang="en-US" sz="1200" b="0" i="1" u="none" strike="noStrike" kern="1200" cap="none" spc="-1" normalizeH="0" baseline="0" noProof="0" dirty="0">
                <a:ln>
                  <a:noFill/>
                </a:ln>
                <a:solidFill>
                  <a:srgbClr val="1F497D"/>
                </a:solidFill>
                <a:effectLst/>
                <a:uLnTx/>
                <a:uFillTx/>
                <a:latin typeface="Franklin Gothic Book"/>
              </a:rPr>
              <a:t>200(6), 523-530 </a:t>
            </a:r>
            <a:r>
              <a:rPr kumimoji="0" lang="en-US" sz="1200" b="0" i="1" u="none" strike="noStrike" kern="1200" cap="none" spc="-1" normalizeH="0" baseline="0" noProof="0" dirty="0">
                <a:ln>
                  <a:noFill/>
                </a:ln>
                <a:solidFill>
                  <a:srgbClr val="1F497D"/>
                </a:solidFill>
                <a:effectLst/>
                <a:uLnTx/>
                <a:uFillTx/>
                <a:latin typeface="Arial"/>
              </a:rPr>
              <a:t>(2023)</a:t>
            </a:r>
            <a:endParaRPr kumimoji="0" lang="en-US" sz="1200" b="0" i="0" u="none" strike="noStrike" kern="1200" cap="none" spc="-1" normalizeH="0" baseline="0" noProof="0" dirty="0">
              <a:ln>
                <a:noFill/>
              </a:ln>
              <a:solidFill>
                <a:prstClr val="black"/>
              </a:solidFill>
              <a:effectLst/>
              <a:uLnTx/>
              <a:uFillTx/>
              <a:latin typeface="Arial"/>
            </a:endParaRPr>
          </a:p>
        </p:txBody>
      </p:sp>
      <p:pic>
        <p:nvPicPr>
          <p:cNvPr id="11" name="Picture 10">
            <a:extLst>
              <a:ext uri="{FF2B5EF4-FFF2-40B4-BE49-F238E27FC236}">
                <a16:creationId xmlns:a16="http://schemas.microsoft.com/office/drawing/2014/main" id="{9248D1BF-AE76-45C4-BBCC-2E9D379745FA}"/>
              </a:ext>
            </a:extLst>
          </p:cNvPr>
          <p:cNvPicPr>
            <a:picLocks noChangeAspect="1"/>
          </p:cNvPicPr>
          <p:nvPr/>
        </p:nvPicPr>
        <p:blipFill>
          <a:blip r:embed="rId2"/>
          <a:stretch>
            <a:fillRect/>
          </a:stretch>
        </p:blipFill>
        <p:spPr>
          <a:xfrm>
            <a:off x="307128" y="1839345"/>
            <a:ext cx="5570011" cy="4039253"/>
          </a:xfrm>
          <a:prstGeom prst="rect">
            <a:avLst/>
          </a:prstGeom>
        </p:spPr>
      </p:pic>
      <p:sp>
        <p:nvSpPr>
          <p:cNvPr id="13" name="PlaceHolder 1">
            <a:extLst>
              <a:ext uri="{FF2B5EF4-FFF2-40B4-BE49-F238E27FC236}">
                <a16:creationId xmlns:a16="http://schemas.microsoft.com/office/drawing/2014/main" id="{3307401D-D225-441C-8F26-3BE9B003658E}"/>
              </a:ext>
            </a:extLst>
          </p:cNvPr>
          <p:cNvSpPr txBox="1">
            <a:spLocks/>
          </p:cNvSpPr>
          <p:nvPr/>
        </p:nvSpPr>
        <p:spPr>
          <a:xfrm>
            <a:off x="61532" y="57959"/>
            <a:ext cx="12065760" cy="936360"/>
          </a:xfrm>
          <a:prstGeom prst="rect">
            <a:avLst/>
          </a:prstGeom>
          <a:noFill/>
          <a:ln w="0">
            <a:noFill/>
          </a:ln>
        </p:spPr>
        <p:txBody>
          <a:bodyPr lIns="90000" tIns="45000" rIns="90000" bIns="4500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marR="0" lvl="0" indent="-343080" algn="ctr" defTabSz="914400" rtl="0" eaLnBrk="1" fontAlgn="auto" latinLnBrk="0" hangingPunct="1">
              <a:lnSpc>
                <a:spcPct val="100000"/>
              </a:lnSpc>
              <a:spcBef>
                <a:spcPts val="641"/>
              </a:spcBef>
              <a:spcAft>
                <a:spcPts val="0"/>
              </a:spcAft>
              <a:buClrTx/>
              <a:buSzTx/>
              <a:buFont typeface="Arial" panose="020B0604020202020204" pitchFamily="34" charset="0"/>
              <a:buNone/>
              <a:tabLst>
                <a:tab pos="0" algn="l"/>
              </a:tabLst>
              <a:defRPr/>
            </a:pPr>
            <a:r>
              <a:rPr kumimoji="0" lang="en-US" sz="2400" b="1" i="0" u="none" strike="noStrike" kern="1200" cap="none" spc="-1" normalizeH="0" baseline="0" noProof="0" dirty="0">
                <a:ln>
                  <a:noFill/>
                </a:ln>
                <a:solidFill>
                  <a:srgbClr val="FFFFFF"/>
                </a:solidFill>
                <a:effectLst/>
                <a:uLnTx/>
                <a:uFillTx/>
                <a:latin typeface="Arial"/>
              </a:rPr>
              <a:t>A peptide irradiation platform was established at the Advanced Light Source (ALS) to study dose rate effects on oxidative damage to peptides</a:t>
            </a:r>
            <a:endParaRPr kumimoji="0" lang="en-US" sz="2400" b="0" i="0" u="none" strike="noStrike" kern="1200" cap="none" spc="-1" normalizeH="0" baseline="0" noProof="0" dirty="0">
              <a:ln>
                <a:noFill/>
              </a:ln>
              <a:solidFill>
                <a:prstClr val="black"/>
              </a:solidFill>
              <a:effectLst/>
              <a:uLnTx/>
              <a:uFillTx/>
              <a:latin typeface="Arial"/>
            </a:endParaRPr>
          </a:p>
        </p:txBody>
      </p:sp>
      <p:sp>
        <p:nvSpPr>
          <p:cNvPr id="15" name="TextBox 14">
            <a:extLst>
              <a:ext uri="{FF2B5EF4-FFF2-40B4-BE49-F238E27FC236}">
                <a16:creationId xmlns:a16="http://schemas.microsoft.com/office/drawing/2014/main" id="{07D67AB2-86C7-413F-A4EC-DF269A244FCC}"/>
              </a:ext>
            </a:extLst>
          </p:cNvPr>
          <p:cNvSpPr txBox="1"/>
          <p:nvPr/>
        </p:nvSpPr>
        <p:spPr>
          <a:xfrm>
            <a:off x="6427034" y="1937272"/>
            <a:ext cx="11663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Dosimetry was conducted with </a:t>
            </a:r>
            <a:r>
              <a:rPr kumimoji="0" lang="en-US" sz="1800" b="0" i="0" u="none" strike="noStrike" kern="1200" cap="none" spc="0" normalizeH="0" baseline="0" noProof="0" dirty="0" err="1">
                <a:ln>
                  <a:noFill/>
                </a:ln>
                <a:solidFill>
                  <a:prstClr val="black"/>
                </a:solidFill>
                <a:effectLst/>
                <a:uLnTx/>
                <a:uFillTx/>
                <a:latin typeface="Arial"/>
              </a:rPr>
              <a:t>radiochromic</a:t>
            </a:r>
            <a:r>
              <a:rPr kumimoji="0" lang="en-US" sz="1800" b="0" i="0" u="none" strike="noStrike" kern="1200" cap="none" spc="0" normalizeH="0" baseline="0" noProof="0" dirty="0">
                <a:ln>
                  <a:noFill/>
                </a:ln>
                <a:solidFill>
                  <a:prstClr val="black"/>
                </a:solidFill>
                <a:effectLst/>
                <a:uLnTx/>
                <a:uFillTx/>
                <a:latin typeface="Arial"/>
              </a:rPr>
              <a:t> film</a:t>
            </a:r>
          </a:p>
        </p:txBody>
      </p:sp>
      <p:sp>
        <p:nvSpPr>
          <p:cNvPr id="16" name="Google Shape;746;g29fbb336bb0_1_108">
            <a:extLst>
              <a:ext uri="{FF2B5EF4-FFF2-40B4-BE49-F238E27FC236}">
                <a16:creationId xmlns:a16="http://schemas.microsoft.com/office/drawing/2014/main" id="{DBABE509-2E8E-4E5C-83EF-8E97808DAD58}"/>
              </a:ext>
            </a:extLst>
          </p:cNvPr>
          <p:cNvSpPr txBox="1"/>
          <p:nvPr/>
        </p:nvSpPr>
        <p:spPr>
          <a:xfrm>
            <a:off x="847377" y="5112571"/>
            <a:ext cx="269760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(Exposure time is determined by sample speed) </a:t>
            </a:r>
            <a:endParaRPr kumimoji="0" sz="11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21" name="Picture 20">
            <a:extLst>
              <a:ext uri="{FF2B5EF4-FFF2-40B4-BE49-F238E27FC236}">
                <a16:creationId xmlns:a16="http://schemas.microsoft.com/office/drawing/2014/main" id="{E2FC094C-B20E-48A0-934A-CF0564BC7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799" y="2468263"/>
            <a:ext cx="3070946" cy="3070946"/>
          </a:xfrm>
          <a:prstGeom prst="rect">
            <a:avLst/>
          </a:prstGeom>
        </p:spPr>
      </p:pic>
      <p:pic>
        <p:nvPicPr>
          <p:cNvPr id="23" name="Picture 22">
            <a:extLst>
              <a:ext uri="{FF2B5EF4-FFF2-40B4-BE49-F238E27FC236}">
                <a16:creationId xmlns:a16="http://schemas.microsoft.com/office/drawing/2014/main" id="{CAC08D71-72D3-4E3A-9A74-240EB6918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7406" y="2499552"/>
            <a:ext cx="2874609" cy="2874609"/>
          </a:xfrm>
          <a:prstGeom prst="rect">
            <a:avLst/>
          </a:prstGeom>
        </p:spPr>
      </p:pic>
      <p:sp>
        <p:nvSpPr>
          <p:cNvPr id="9" name="PlaceHolder 2">
            <a:extLst>
              <a:ext uri="{FF2B5EF4-FFF2-40B4-BE49-F238E27FC236}">
                <a16:creationId xmlns:a16="http://schemas.microsoft.com/office/drawing/2014/main" id="{4BD9A7CF-4C02-411B-AB58-2495C074C539}"/>
              </a:ext>
            </a:extLst>
          </p:cNvPr>
          <p:cNvSpPr txBox="1">
            <a:spLocks/>
          </p:cNvSpPr>
          <p:nvPr/>
        </p:nvSpPr>
        <p:spPr>
          <a:xfrm>
            <a:off x="11509560" y="6486120"/>
            <a:ext cx="677880" cy="363960"/>
          </a:xfrm>
          <a:prstGeom prst="rect">
            <a:avLst/>
          </a:prstGeom>
          <a:noFill/>
          <a:ln w="0">
            <a:noFill/>
          </a:ln>
        </p:spPr>
        <p:txBody>
          <a:bodyPr lIns="90000" tIns="45000" rIns="90000" bIns="45000" anchor="ctr">
            <a:noAutofit/>
          </a:bodyPr>
          <a:lstStyle>
            <a:defPPr>
              <a:defRPr lang="en-US"/>
            </a:defPPr>
            <a:lvl1pPr marL="0" algn="r" defTabSz="914400" rtl="0" eaLnBrk="1" latinLnBrk="0" hangingPunct="1">
              <a:lnSpc>
                <a:spcPct val="100000"/>
              </a:lnSpc>
              <a:buNone/>
              <a:defRPr lang="en-US" sz="10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315B08-BEE4-439B-ACBE-F68834FF3036}" type="slidenum">
              <a:rPr kumimoji="0" lang="en-US" sz="1000" b="0" i="0" u="none" strike="noStrike" kern="1200" cap="none" spc="-1" normalizeH="0" baseline="0" noProof="0" smtClean="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1" normalizeH="0" baseline="0" noProof="0" dirty="0">
              <a:ln>
                <a:noFill/>
              </a:ln>
              <a:solidFill>
                <a:srgbClr val="000000"/>
              </a:solidFill>
              <a:effectLst/>
              <a:uLnTx/>
              <a:uFillTx/>
              <a:latin typeface="Times New Roman"/>
            </a:endParaRPr>
          </a:p>
        </p:txBody>
      </p:sp>
    </p:spTree>
    <p:extLst>
      <p:ext uri="{BB962C8B-B14F-4D97-AF65-F5344CB8AC3E}">
        <p14:creationId xmlns:p14="http://schemas.microsoft.com/office/powerpoint/2010/main" val="630361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1">
            <a:extLst>
              <a:ext uri="{FF2B5EF4-FFF2-40B4-BE49-F238E27FC236}">
                <a16:creationId xmlns:a16="http://schemas.microsoft.com/office/drawing/2014/main" id="{CE9D3B47-C530-4BA9-B661-24EF9949B888}"/>
              </a:ext>
            </a:extLst>
          </p:cNvPr>
          <p:cNvSpPr/>
          <p:nvPr/>
        </p:nvSpPr>
        <p:spPr>
          <a:xfrm>
            <a:off x="482593" y="6462167"/>
            <a:ext cx="436464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1" normalizeH="0" baseline="0" noProof="0" dirty="0">
                <a:ln>
                  <a:noFill/>
                </a:ln>
                <a:solidFill>
                  <a:srgbClr val="1F497D"/>
                </a:solidFill>
                <a:effectLst/>
                <a:uLnTx/>
                <a:uFillTx/>
                <a:latin typeface="Arial"/>
              </a:rPr>
              <a:t>S. Gupta et al., Radiation Research </a:t>
            </a:r>
            <a:r>
              <a:rPr kumimoji="0" lang="en-US" sz="1200" b="0" i="1" u="none" strike="noStrike" kern="1200" cap="none" spc="-1" normalizeH="0" baseline="0" noProof="0" dirty="0">
                <a:ln>
                  <a:noFill/>
                </a:ln>
                <a:solidFill>
                  <a:srgbClr val="1F497D"/>
                </a:solidFill>
                <a:effectLst/>
                <a:uLnTx/>
                <a:uFillTx/>
                <a:latin typeface="Franklin Gothic Book"/>
              </a:rPr>
              <a:t>200(6), 523-530 </a:t>
            </a:r>
            <a:r>
              <a:rPr kumimoji="0" lang="en-US" sz="1200" b="0" i="1" u="none" strike="noStrike" kern="1200" cap="none" spc="-1" normalizeH="0" baseline="0" noProof="0" dirty="0">
                <a:ln>
                  <a:noFill/>
                </a:ln>
                <a:solidFill>
                  <a:srgbClr val="1F497D"/>
                </a:solidFill>
                <a:effectLst/>
                <a:uLnTx/>
                <a:uFillTx/>
                <a:latin typeface="Arial"/>
              </a:rPr>
              <a:t>(2023)</a:t>
            </a:r>
            <a:endParaRPr kumimoji="0" lang="en-US" sz="1200" b="0" i="0" u="none" strike="noStrike" kern="1200" cap="none" spc="-1" normalizeH="0" baseline="0" noProof="0" dirty="0">
              <a:ln>
                <a:noFill/>
              </a:ln>
              <a:solidFill>
                <a:prstClr val="black"/>
              </a:solidFill>
              <a:effectLst/>
              <a:uLnTx/>
              <a:uFillTx/>
              <a:latin typeface="Arial"/>
            </a:endParaRPr>
          </a:p>
        </p:txBody>
      </p:sp>
      <p:sp>
        <p:nvSpPr>
          <p:cNvPr id="13" name="PlaceHolder 1">
            <a:extLst>
              <a:ext uri="{FF2B5EF4-FFF2-40B4-BE49-F238E27FC236}">
                <a16:creationId xmlns:a16="http://schemas.microsoft.com/office/drawing/2014/main" id="{3307401D-D225-441C-8F26-3BE9B003658E}"/>
              </a:ext>
            </a:extLst>
          </p:cNvPr>
          <p:cNvSpPr txBox="1">
            <a:spLocks/>
          </p:cNvSpPr>
          <p:nvPr/>
        </p:nvSpPr>
        <p:spPr>
          <a:xfrm>
            <a:off x="61532" y="57959"/>
            <a:ext cx="12065760" cy="936360"/>
          </a:xfrm>
          <a:prstGeom prst="rect">
            <a:avLst/>
          </a:prstGeom>
          <a:noFill/>
          <a:ln w="0">
            <a:noFill/>
          </a:ln>
        </p:spPr>
        <p:txBody>
          <a:bodyPr lIns="90000" tIns="45000" rIns="90000" bIns="4500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marR="0" lvl="0" indent="-343080" algn="ctr" defTabSz="914400" rtl="0" eaLnBrk="1" fontAlgn="auto" latinLnBrk="0" hangingPunct="1">
              <a:lnSpc>
                <a:spcPct val="100000"/>
              </a:lnSpc>
              <a:spcBef>
                <a:spcPts val="641"/>
              </a:spcBef>
              <a:spcAft>
                <a:spcPts val="0"/>
              </a:spcAft>
              <a:buClrTx/>
              <a:buSzTx/>
              <a:buFont typeface="Arial" panose="020B0604020202020204" pitchFamily="34" charset="0"/>
              <a:buNone/>
              <a:tabLst>
                <a:tab pos="0" algn="l"/>
              </a:tabLst>
              <a:defRPr/>
            </a:pPr>
            <a:r>
              <a:rPr kumimoji="0" lang="en-US" sz="2400" b="1" i="0" u="none" strike="noStrike" kern="1200" cap="none" spc="-1" normalizeH="0" baseline="0" noProof="0" dirty="0">
                <a:ln>
                  <a:noFill/>
                </a:ln>
                <a:solidFill>
                  <a:srgbClr val="FFFFFF"/>
                </a:solidFill>
                <a:effectLst/>
                <a:uLnTx/>
                <a:uFillTx/>
                <a:latin typeface="Arial"/>
              </a:rPr>
              <a:t>The dose rate and oxygen dependent modification of peptides is confirmed in x-ray irradiations at the ALS versus at a conventional x-ray tube</a:t>
            </a:r>
            <a:endParaRPr kumimoji="0" lang="en-US" sz="2400" b="0" i="0" u="none" strike="noStrike" kern="1200" cap="none" spc="-1" normalizeH="0" baseline="0" noProof="0" dirty="0">
              <a:ln>
                <a:noFill/>
              </a:ln>
              <a:solidFill>
                <a:prstClr val="black"/>
              </a:solidFill>
              <a:effectLst/>
              <a:uLnTx/>
              <a:uFillTx/>
              <a:latin typeface="Arial"/>
            </a:endParaRPr>
          </a:p>
        </p:txBody>
      </p:sp>
      <p:pic>
        <p:nvPicPr>
          <p:cNvPr id="9" name="Google Shape;815;g24807e52656_1_110">
            <a:extLst>
              <a:ext uri="{FF2B5EF4-FFF2-40B4-BE49-F238E27FC236}">
                <a16:creationId xmlns:a16="http://schemas.microsoft.com/office/drawing/2014/main" id="{2B62B0E7-FECE-489A-9D77-0956D1E4096C}"/>
              </a:ext>
            </a:extLst>
          </p:cNvPr>
          <p:cNvPicPr preferRelativeResize="0">
            <a:picLocks noChangeAspect="1"/>
          </p:cNvPicPr>
          <p:nvPr/>
        </p:nvPicPr>
        <p:blipFill rotWithShape="1">
          <a:blip r:embed="rId2">
            <a:alphaModFix/>
          </a:blip>
          <a:srcRect/>
          <a:stretch/>
        </p:blipFill>
        <p:spPr>
          <a:xfrm>
            <a:off x="482593" y="1981680"/>
            <a:ext cx="5319306" cy="3547252"/>
          </a:xfrm>
          <a:prstGeom prst="rect">
            <a:avLst/>
          </a:prstGeom>
          <a:noFill/>
          <a:ln>
            <a:noFill/>
          </a:ln>
        </p:spPr>
      </p:pic>
      <p:pic>
        <p:nvPicPr>
          <p:cNvPr id="10" name="Google Shape;837;g29902c222b0_0_5">
            <a:extLst>
              <a:ext uri="{FF2B5EF4-FFF2-40B4-BE49-F238E27FC236}">
                <a16:creationId xmlns:a16="http://schemas.microsoft.com/office/drawing/2014/main" id="{2091ADF5-21A5-4762-8B53-D080B8420722}"/>
              </a:ext>
            </a:extLst>
          </p:cNvPr>
          <p:cNvPicPr preferRelativeResize="0">
            <a:picLocks noChangeAspect="1"/>
          </p:cNvPicPr>
          <p:nvPr/>
        </p:nvPicPr>
        <p:blipFill rotWithShape="1">
          <a:blip r:embed="rId3">
            <a:alphaModFix/>
          </a:blip>
          <a:srcRect/>
          <a:stretch/>
        </p:blipFill>
        <p:spPr>
          <a:xfrm>
            <a:off x="6312271" y="1928516"/>
            <a:ext cx="5430699" cy="3685476"/>
          </a:xfrm>
          <a:prstGeom prst="rect">
            <a:avLst/>
          </a:prstGeom>
          <a:noFill/>
          <a:ln>
            <a:noFill/>
          </a:ln>
        </p:spPr>
      </p:pic>
      <p:sp>
        <p:nvSpPr>
          <p:cNvPr id="2" name="TextBox 1">
            <a:extLst>
              <a:ext uri="{FF2B5EF4-FFF2-40B4-BE49-F238E27FC236}">
                <a16:creationId xmlns:a16="http://schemas.microsoft.com/office/drawing/2014/main" id="{A5D74BF2-F059-45A2-B8FD-348785697943}"/>
              </a:ext>
            </a:extLst>
          </p:cNvPr>
          <p:cNvSpPr txBox="1"/>
          <p:nvPr/>
        </p:nvSpPr>
        <p:spPr>
          <a:xfrm>
            <a:off x="577072" y="1197782"/>
            <a:ext cx="5517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Less damage after ultra-high dose rate than conventional dose rate irradiations</a:t>
            </a:r>
          </a:p>
        </p:txBody>
      </p:sp>
      <p:sp>
        <p:nvSpPr>
          <p:cNvPr id="12" name="TextBox 11">
            <a:extLst>
              <a:ext uri="{FF2B5EF4-FFF2-40B4-BE49-F238E27FC236}">
                <a16:creationId xmlns:a16="http://schemas.microsoft.com/office/drawing/2014/main" id="{0E52085A-4BB4-41E7-90AD-B75225EA1ACE}"/>
              </a:ext>
            </a:extLst>
          </p:cNvPr>
          <p:cNvSpPr txBox="1"/>
          <p:nvPr/>
        </p:nvSpPr>
        <p:spPr>
          <a:xfrm>
            <a:off x="6841703" y="1197782"/>
            <a:ext cx="4770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Less damage at low than atmospheric oxygen content</a:t>
            </a:r>
          </a:p>
        </p:txBody>
      </p:sp>
      <p:sp>
        <p:nvSpPr>
          <p:cNvPr id="6" name="TextBox 5">
            <a:extLst>
              <a:ext uri="{FF2B5EF4-FFF2-40B4-BE49-F238E27FC236}">
                <a16:creationId xmlns:a16="http://schemas.microsoft.com/office/drawing/2014/main" id="{8DCD451C-D47A-4167-9BD2-415BFB88D5FA}"/>
              </a:ext>
            </a:extLst>
          </p:cNvPr>
          <p:cNvSpPr txBox="1"/>
          <p:nvPr/>
        </p:nvSpPr>
        <p:spPr>
          <a:xfrm>
            <a:off x="1084521" y="2169042"/>
            <a:ext cx="8515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X-rays</a:t>
            </a:r>
          </a:p>
        </p:txBody>
      </p:sp>
      <p:sp>
        <p:nvSpPr>
          <p:cNvPr id="11" name="PlaceHolder 2">
            <a:extLst>
              <a:ext uri="{FF2B5EF4-FFF2-40B4-BE49-F238E27FC236}">
                <a16:creationId xmlns:a16="http://schemas.microsoft.com/office/drawing/2014/main" id="{2915D683-1D30-4E58-A9D7-BBD15F28B0F2}"/>
              </a:ext>
            </a:extLst>
          </p:cNvPr>
          <p:cNvSpPr txBox="1">
            <a:spLocks/>
          </p:cNvSpPr>
          <p:nvPr/>
        </p:nvSpPr>
        <p:spPr>
          <a:xfrm>
            <a:off x="11509560" y="6486120"/>
            <a:ext cx="677880" cy="363960"/>
          </a:xfrm>
          <a:prstGeom prst="rect">
            <a:avLst/>
          </a:prstGeom>
          <a:noFill/>
          <a:ln w="0">
            <a:noFill/>
          </a:ln>
        </p:spPr>
        <p:txBody>
          <a:bodyPr lIns="90000" tIns="45000" rIns="90000" bIns="45000" anchor="ctr">
            <a:noAutofit/>
          </a:bodyPr>
          <a:lstStyle>
            <a:defPPr>
              <a:defRPr lang="en-US"/>
            </a:defPPr>
            <a:lvl1pPr marL="0" algn="r" defTabSz="914400" rtl="0" eaLnBrk="1" latinLnBrk="0" hangingPunct="1">
              <a:lnSpc>
                <a:spcPct val="100000"/>
              </a:lnSpc>
              <a:buNone/>
              <a:defRPr lang="en-US" sz="10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315B08-BEE4-439B-ACBE-F68834FF3036}" type="slidenum">
              <a:rPr kumimoji="0" lang="en-US" sz="1000" b="0" i="0" u="none" strike="noStrike" kern="1200" cap="none" spc="-1" normalizeH="0" baseline="0" noProof="0" smtClean="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1" normalizeH="0" baseline="0" noProof="0" dirty="0">
              <a:ln>
                <a:noFill/>
              </a:ln>
              <a:solidFill>
                <a:srgbClr val="000000"/>
              </a:solidFill>
              <a:effectLst/>
              <a:uLnTx/>
              <a:uFillTx/>
              <a:latin typeface="Times New Roman"/>
            </a:endParaRPr>
          </a:p>
        </p:txBody>
      </p:sp>
    </p:spTree>
    <p:extLst>
      <p:ext uri="{BB962C8B-B14F-4D97-AF65-F5344CB8AC3E}">
        <p14:creationId xmlns:p14="http://schemas.microsoft.com/office/powerpoint/2010/main" val="2376688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1">
            <a:extLst>
              <a:ext uri="{FF2B5EF4-FFF2-40B4-BE49-F238E27FC236}">
                <a16:creationId xmlns:a16="http://schemas.microsoft.com/office/drawing/2014/main" id="{CE9D3B47-C530-4BA9-B661-24EF9949B888}"/>
              </a:ext>
            </a:extLst>
          </p:cNvPr>
          <p:cNvSpPr/>
          <p:nvPr/>
        </p:nvSpPr>
        <p:spPr>
          <a:xfrm>
            <a:off x="482593" y="6462167"/>
            <a:ext cx="436464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1" normalizeH="0" baseline="0" noProof="0" dirty="0">
                <a:ln>
                  <a:noFill/>
                </a:ln>
                <a:solidFill>
                  <a:srgbClr val="1F497D"/>
                </a:solidFill>
                <a:effectLst/>
                <a:uLnTx/>
                <a:uFillTx/>
                <a:latin typeface="Arial"/>
              </a:rPr>
              <a:t>S. Gupta et al., Radiation Research </a:t>
            </a:r>
            <a:r>
              <a:rPr kumimoji="0" lang="en-US" sz="1200" b="0" i="1" u="none" strike="noStrike" kern="1200" cap="none" spc="-1" normalizeH="0" baseline="0" noProof="0" dirty="0">
                <a:ln>
                  <a:noFill/>
                </a:ln>
                <a:solidFill>
                  <a:srgbClr val="1F497D"/>
                </a:solidFill>
                <a:effectLst/>
                <a:uLnTx/>
                <a:uFillTx/>
                <a:latin typeface="Franklin Gothic Book"/>
              </a:rPr>
              <a:t>200(6), 523-530 </a:t>
            </a:r>
            <a:r>
              <a:rPr kumimoji="0" lang="en-US" sz="1200" b="0" i="1" u="none" strike="noStrike" kern="1200" cap="none" spc="-1" normalizeH="0" baseline="0" noProof="0" dirty="0">
                <a:ln>
                  <a:noFill/>
                </a:ln>
                <a:solidFill>
                  <a:srgbClr val="1F497D"/>
                </a:solidFill>
                <a:effectLst/>
                <a:uLnTx/>
                <a:uFillTx/>
                <a:latin typeface="Arial"/>
              </a:rPr>
              <a:t>(2023)</a:t>
            </a:r>
            <a:endParaRPr kumimoji="0" lang="en-US" sz="1200" b="0" i="0" u="none" strike="noStrike" kern="1200" cap="none" spc="-1" normalizeH="0" baseline="0" noProof="0" dirty="0">
              <a:ln>
                <a:noFill/>
              </a:ln>
              <a:solidFill>
                <a:prstClr val="black"/>
              </a:solidFill>
              <a:effectLst/>
              <a:uLnTx/>
              <a:uFillTx/>
              <a:latin typeface="Arial"/>
            </a:endParaRPr>
          </a:p>
        </p:txBody>
      </p:sp>
      <p:sp>
        <p:nvSpPr>
          <p:cNvPr id="13" name="PlaceHolder 1">
            <a:extLst>
              <a:ext uri="{FF2B5EF4-FFF2-40B4-BE49-F238E27FC236}">
                <a16:creationId xmlns:a16="http://schemas.microsoft.com/office/drawing/2014/main" id="{3307401D-D225-441C-8F26-3BE9B003658E}"/>
              </a:ext>
            </a:extLst>
          </p:cNvPr>
          <p:cNvSpPr txBox="1">
            <a:spLocks/>
          </p:cNvSpPr>
          <p:nvPr/>
        </p:nvSpPr>
        <p:spPr>
          <a:xfrm>
            <a:off x="61532" y="57959"/>
            <a:ext cx="12065760" cy="936360"/>
          </a:xfrm>
          <a:prstGeom prst="rect">
            <a:avLst/>
          </a:prstGeom>
          <a:noFill/>
          <a:ln w="0">
            <a:noFill/>
          </a:ln>
        </p:spPr>
        <p:txBody>
          <a:bodyPr lIns="90000" tIns="45000" rIns="90000" bIns="4500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marR="0" lvl="0" indent="-343080" algn="ctr" defTabSz="914400" rtl="0" eaLnBrk="1" fontAlgn="auto" latinLnBrk="0" hangingPunct="1">
              <a:lnSpc>
                <a:spcPct val="100000"/>
              </a:lnSpc>
              <a:spcBef>
                <a:spcPts val="641"/>
              </a:spcBef>
              <a:spcAft>
                <a:spcPts val="0"/>
              </a:spcAft>
              <a:buClrTx/>
              <a:buSzTx/>
              <a:buFont typeface="Arial" panose="020B0604020202020204" pitchFamily="34" charset="0"/>
              <a:buNone/>
              <a:tabLst>
                <a:tab pos="0" algn="l"/>
              </a:tabLst>
              <a:defRPr/>
            </a:pPr>
            <a:r>
              <a:rPr kumimoji="0" lang="en-US" sz="2400" b="1" i="0" u="none" strike="noStrike" kern="1200" cap="none" spc="-1" normalizeH="0" baseline="0" noProof="0" dirty="0">
                <a:ln>
                  <a:noFill/>
                </a:ln>
                <a:solidFill>
                  <a:srgbClr val="FFFFFF"/>
                </a:solidFill>
                <a:effectLst/>
                <a:uLnTx/>
                <a:uFillTx/>
                <a:latin typeface="Arial"/>
              </a:rPr>
              <a:t>The dose rate and oxygen dependent modification of peptides is confirmed in x-ray irradiations at the ALS versus at a conventional x-ray tube</a:t>
            </a:r>
            <a:endParaRPr kumimoji="0" lang="en-US" sz="2400" b="0" i="0" u="none" strike="noStrike" kern="1200" cap="none" spc="-1" normalizeH="0" baseline="0" noProof="0" dirty="0">
              <a:ln>
                <a:noFill/>
              </a:ln>
              <a:solidFill>
                <a:prstClr val="black"/>
              </a:solidFill>
              <a:effectLst/>
              <a:uLnTx/>
              <a:uFillTx/>
              <a:latin typeface="Arial"/>
            </a:endParaRPr>
          </a:p>
        </p:txBody>
      </p:sp>
      <p:pic>
        <p:nvPicPr>
          <p:cNvPr id="10" name="Google Shape;837;g29902c222b0_0_5">
            <a:extLst>
              <a:ext uri="{FF2B5EF4-FFF2-40B4-BE49-F238E27FC236}">
                <a16:creationId xmlns:a16="http://schemas.microsoft.com/office/drawing/2014/main" id="{2091ADF5-21A5-4762-8B53-D080B8420722}"/>
              </a:ext>
            </a:extLst>
          </p:cNvPr>
          <p:cNvPicPr preferRelativeResize="0">
            <a:picLocks noChangeAspect="1"/>
          </p:cNvPicPr>
          <p:nvPr/>
        </p:nvPicPr>
        <p:blipFill rotWithShape="1">
          <a:blip r:embed="rId2">
            <a:alphaModFix/>
          </a:blip>
          <a:srcRect/>
          <a:stretch/>
        </p:blipFill>
        <p:spPr>
          <a:xfrm>
            <a:off x="6312271" y="1928516"/>
            <a:ext cx="5430699" cy="3685476"/>
          </a:xfrm>
          <a:prstGeom prst="rect">
            <a:avLst/>
          </a:prstGeom>
          <a:noFill/>
          <a:ln>
            <a:noFill/>
          </a:ln>
        </p:spPr>
      </p:pic>
      <p:sp>
        <p:nvSpPr>
          <p:cNvPr id="2" name="TextBox 1">
            <a:extLst>
              <a:ext uri="{FF2B5EF4-FFF2-40B4-BE49-F238E27FC236}">
                <a16:creationId xmlns:a16="http://schemas.microsoft.com/office/drawing/2014/main" id="{A5D74BF2-F059-45A2-B8FD-348785697943}"/>
              </a:ext>
            </a:extLst>
          </p:cNvPr>
          <p:cNvSpPr txBox="1"/>
          <p:nvPr/>
        </p:nvSpPr>
        <p:spPr>
          <a:xfrm>
            <a:off x="577072" y="1197782"/>
            <a:ext cx="5517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Less damage after ultra-high dose rate than conventional dose rate irradiations</a:t>
            </a:r>
          </a:p>
        </p:txBody>
      </p:sp>
      <p:sp>
        <p:nvSpPr>
          <p:cNvPr id="12" name="TextBox 11">
            <a:extLst>
              <a:ext uri="{FF2B5EF4-FFF2-40B4-BE49-F238E27FC236}">
                <a16:creationId xmlns:a16="http://schemas.microsoft.com/office/drawing/2014/main" id="{0E52085A-4BB4-41E7-90AD-B75225EA1ACE}"/>
              </a:ext>
            </a:extLst>
          </p:cNvPr>
          <p:cNvSpPr txBox="1"/>
          <p:nvPr/>
        </p:nvSpPr>
        <p:spPr>
          <a:xfrm>
            <a:off x="6841703" y="1197782"/>
            <a:ext cx="4770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Less damage at low than atmospheric oxygen content</a:t>
            </a:r>
          </a:p>
        </p:txBody>
      </p:sp>
      <p:pic>
        <p:nvPicPr>
          <p:cNvPr id="11" name="Google Shape;854;g29902c222b0_0_11">
            <a:extLst>
              <a:ext uri="{FF2B5EF4-FFF2-40B4-BE49-F238E27FC236}">
                <a16:creationId xmlns:a16="http://schemas.microsoft.com/office/drawing/2014/main" id="{C3F93551-0B67-4B65-9113-F757D79F75D9}"/>
              </a:ext>
            </a:extLst>
          </p:cNvPr>
          <p:cNvPicPr preferRelativeResize="0">
            <a:picLocks noChangeAspect="1"/>
          </p:cNvPicPr>
          <p:nvPr/>
        </p:nvPicPr>
        <p:blipFill rotWithShape="1">
          <a:blip r:embed="rId3">
            <a:alphaModFix/>
          </a:blip>
          <a:srcRect/>
          <a:stretch/>
        </p:blipFill>
        <p:spPr>
          <a:xfrm>
            <a:off x="482593" y="1910520"/>
            <a:ext cx="5611820" cy="3686095"/>
          </a:xfrm>
          <a:prstGeom prst="rect">
            <a:avLst/>
          </a:prstGeom>
          <a:noFill/>
          <a:ln>
            <a:noFill/>
          </a:ln>
        </p:spPr>
      </p:pic>
      <p:sp>
        <p:nvSpPr>
          <p:cNvPr id="5" name="TextBox 4">
            <a:extLst>
              <a:ext uri="{FF2B5EF4-FFF2-40B4-BE49-F238E27FC236}">
                <a16:creationId xmlns:a16="http://schemas.microsoft.com/office/drawing/2014/main" id="{463AE425-BD82-4556-9274-BAE18E12881C}"/>
              </a:ext>
            </a:extLst>
          </p:cNvPr>
          <p:cNvSpPr txBox="1"/>
          <p:nvPr/>
        </p:nvSpPr>
        <p:spPr>
          <a:xfrm>
            <a:off x="1020724" y="2047576"/>
            <a:ext cx="24986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A66AC"/>
                </a:solidFill>
                <a:effectLst/>
                <a:uLnTx/>
                <a:uFillTx/>
                <a:latin typeface="Arial"/>
                <a:ea typeface="Arial"/>
                <a:cs typeface="Arial"/>
                <a:sym typeface="Arial"/>
              </a:rPr>
              <a:t>6 MeV pulsed electron beam (</a:t>
            </a:r>
            <a:r>
              <a:rPr kumimoji="0" lang="en-US" sz="1600" b="0" i="0" u="none" strike="noStrike" kern="1200" cap="none" spc="0" normalizeH="0" baseline="0" noProof="0" dirty="0" err="1">
                <a:ln>
                  <a:noFill/>
                </a:ln>
                <a:solidFill>
                  <a:srgbClr val="4A66AC"/>
                </a:solidFill>
                <a:effectLst/>
                <a:uLnTx/>
                <a:uFillTx/>
                <a:latin typeface="Arial"/>
                <a:ea typeface="Arial"/>
                <a:cs typeface="Arial"/>
                <a:sym typeface="Arial"/>
              </a:rPr>
              <a:t>linac</a:t>
            </a:r>
            <a:r>
              <a:rPr kumimoji="0" lang="en-US" sz="1600" b="0" i="0" u="none" strike="noStrike" kern="1200" cap="none" spc="0" normalizeH="0" baseline="0" noProof="0" dirty="0">
                <a:ln>
                  <a:noFill/>
                </a:ln>
                <a:solidFill>
                  <a:srgbClr val="4A66AC"/>
                </a:solidFill>
                <a:effectLst/>
                <a:uLnTx/>
                <a:uFillTx/>
                <a:latin typeface="Arial"/>
                <a:ea typeface="Arial"/>
                <a:cs typeface="Arial"/>
                <a:sym typeface="Arial"/>
              </a:rPr>
              <a:t>)</a:t>
            </a:r>
            <a:endParaRPr kumimoji="0" lang="en-US" sz="1600" b="0" i="0" u="none" strike="noStrike" kern="1200" cap="none" spc="0" normalizeH="0" baseline="0" noProof="0" dirty="0">
              <a:ln>
                <a:noFill/>
              </a:ln>
              <a:solidFill>
                <a:prstClr val="black"/>
              </a:solidFill>
              <a:effectLst/>
              <a:uLnTx/>
              <a:uFillTx/>
              <a:latin typeface="Arial"/>
            </a:endParaRPr>
          </a:p>
        </p:txBody>
      </p:sp>
      <p:sp>
        <p:nvSpPr>
          <p:cNvPr id="15" name="PlaceHolder 2">
            <a:extLst>
              <a:ext uri="{FF2B5EF4-FFF2-40B4-BE49-F238E27FC236}">
                <a16:creationId xmlns:a16="http://schemas.microsoft.com/office/drawing/2014/main" id="{C8EE4B51-0C70-42E6-9AB2-72A52DC4609E}"/>
              </a:ext>
            </a:extLst>
          </p:cNvPr>
          <p:cNvSpPr txBox="1">
            <a:spLocks/>
          </p:cNvSpPr>
          <p:nvPr/>
        </p:nvSpPr>
        <p:spPr>
          <a:xfrm>
            <a:off x="11509560" y="6486120"/>
            <a:ext cx="677880" cy="363960"/>
          </a:xfrm>
          <a:prstGeom prst="rect">
            <a:avLst/>
          </a:prstGeom>
          <a:noFill/>
          <a:ln w="0">
            <a:noFill/>
          </a:ln>
        </p:spPr>
        <p:txBody>
          <a:bodyPr lIns="90000" tIns="45000" rIns="90000" bIns="45000" anchor="ctr">
            <a:noAutofit/>
          </a:bodyPr>
          <a:lstStyle>
            <a:defPPr>
              <a:defRPr lang="en-US"/>
            </a:defPPr>
            <a:lvl1pPr marL="0" algn="r" defTabSz="914400" rtl="0" eaLnBrk="1" latinLnBrk="0" hangingPunct="1">
              <a:lnSpc>
                <a:spcPct val="100000"/>
              </a:lnSpc>
              <a:buNone/>
              <a:defRPr lang="en-US" sz="10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315B08-BEE4-439B-ACBE-F68834FF3036}" type="slidenum">
              <a:rPr kumimoji="0" lang="en-US" sz="1000" b="0" i="0" u="none" strike="noStrike" kern="1200" cap="none" spc="-1" normalizeH="0" baseline="0" noProof="0" smtClean="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1" normalizeH="0" baseline="0" noProof="0" dirty="0">
              <a:ln>
                <a:noFill/>
              </a:ln>
              <a:solidFill>
                <a:srgbClr val="000000"/>
              </a:solidFill>
              <a:effectLst/>
              <a:uLnTx/>
              <a:uFillTx/>
              <a:latin typeface="Times New Roman"/>
            </a:endParaRPr>
          </a:p>
        </p:txBody>
      </p:sp>
    </p:spTree>
    <p:extLst>
      <p:ext uri="{BB962C8B-B14F-4D97-AF65-F5344CB8AC3E}">
        <p14:creationId xmlns:p14="http://schemas.microsoft.com/office/powerpoint/2010/main" val="2204171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tangle 142">
            <a:extLst>
              <a:ext uri="{FF2B5EF4-FFF2-40B4-BE49-F238E27FC236}">
                <a16:creationId xmlns:a16="http://schemas.microsoft.com/office/drawing/2014/main" id="{F014E0D7-4DB8-3277-5B9E-39B3C225B304}"/>
              </a:ext>
            </a:extLst>
          </p:cNvPr>
          <p:cNvSpPr/>
          <p:nvPr/>
        </p:nvSpPr>
        <p:spPr>
          <a:xfrm>
            <a:off x="1681834" y="5745735"/>
            <a:ext cx="8442564" cy="9233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005EAE-6230-B7DA-8FFA-FBD10BC42F91}"/>
              </a:ext>
            </a:extLst>
          </p:cNvPr>
          <p:cNvSpPr>
            <a:spLocks noGrp="1"/>
          </p:cNvSpPr>
          <p:nvPr>
            <p:ph type="title"/>
          </p:nvPr>
        </p:nvSpPr>
        <p:spPr/>
        <p:txBody>
          <a:bodyPr>
            <a:normAutofit fontScale="90000"/>
          </a:bodyPr>
          <a:lstStyle/>
          <a:p>
            <a:r>
              <a:rPr lang="en-US" dirty="0"/>
              <a:t>Recent upgrades of the BELLA PW Laser facility enable groundbreaking research on laser plasma-based particle acceleration (e</a:t>
            </a:r>
            <a:r>
              <a:rPr lang="en-US" baseline="30000" dirty="0"/>
              <a:t>-</a:t>
            </a:r>
            <a:r>
              <a:rPr lang="en-US" dirty="0"/>
              <a:t> &amp; p</a:t>
            </a:r>
            <a:r>
              <a:rPr lang="en-US" baseline="30000" dirty="0"/>
              <a:t>+</a:t>
            </a:r>
            <a:r>
              <a:rPr lang="en-US" dirty="0"/>
              <a:t>)</a:t>
            </a:r>
          </a:p>
        </p:txBody>
      </p:sp>
      <p:sp>
        <p:nvSpPr>
          <p:cNvPr id="3" name="Slide Number Placeholder 2">
            <a:extLst>
              <a:ext uri="{FF2B5EF4-FFF2-40B4-BE49-F238E27FC236}">
                <a16:creationId xmlns:a16="http://schemas.microsoft.com/office/drawing/2014/main" id="{07FC80BD-8A7D-2E66-C29A-46F5A3B043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106" name="Picture 105">
            <a:extLst>
              <a:ext uri="{FF2B5EF4-FFF2-40B4-BE49-F238E27FC236}">
                <a16:creationId xmlns:a16="http://schemas.microsoft.com/office/drawing/2014/main" id="{8A83EDC5-08B0-59E8-3582-655EEB0CC61E}"/>
              </a:ext>
            </a:extLst>
          </p:cNvPr>
          <p:cNvPicPr>
            <a:picLocks noChangeAspect="1"/>
          </p:cNvPicPr>
          <p:nvPr/>
        </p:nvPicPr>
        <p:blipFill rotWithShape="1">
          <a:blip r:embed="rId2"/>
          <a:srcRect l="15928" t="24159" r="11123" b="31769"/>
          <a:stretch/>
        </p:blipFill>
        <p:spPr>
          <a:xfrm>
            <a:off x="1514749" y="972270"/>
            <a:ext cx="10685927" cy="4562046"/>
          </a:xfrm>
          <a:prstGeom prst="rect">
            <a:avLst/>
          </a:prstGeom>
        </p:spPr>
      </p:pic>
      <p:sp>
        <p:nvSpPr>
          <p:cNvPr id="107" name="TextBox 106">
            <a:extLst>
              <a:ext uri="{FF2B5EF4-FFF2-40B4-BE49-F238E27FC236}">
                <a16:creationId xmlns:a16="http://schemas.microsoft.com/office/drawing/2014/main" id="{B43C5603-80C6-52A3-09AD-543807B848CC}"/>
              </a:ext>
            </a:extLst>
          </p:cNvPr>
          <p:cNvSpPr txBox="1"/>
          <p:nvPr/>
        </p:nvSpPr>
        <p:spPr>
          <a:xfrm>
            <a:off x="11135974" y="3088553"/>
            <a:ext cx="685368" cy="276999"/>
          </a:xfrm>
          <a:prstGeom prst="rect">
            <a:avLst/>
          </a:prstGeom>
          <a:solidFill>
            <a:sysClr val="window" lastClr="FFFFFF"/>
          </a:solidFill>
          <a:ln w="38100">
            <a:solidFill>
              <a:srgbClr val="00FF00"/>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comp1</a:t>
            </a:r>
          </a:p>
        </p:txBody>
      </p:sp>
      <p:sp>
        <p:nvSpPr>
          <p:cNvPr id="108" name="TextBox 107">
            <a:extLst>
              <a:ext uri="{FF2B5EF4-FFF2-40B4-BE49-F238E27FC236}">
                <a16:creationId xmlns:a16="http://schemas.microsoft.com/office/drawing/2014/main" id="{FA887D8F-B04E-63AC-0110-2A3DFB38599E}"/>
              </a:ext>
            </a:extLst>
          </p:cNvPr>
          <p:cNvSpPr txBox="1"/>
          <p:nvPr/>
        </p:nvSpPr>
        <p:spPr>
          <a:xfrm>
            <a:off x="9205245" y="5097572"/>
            <a:ext cx="550906" cy="276999"/>
          </a:xfrm>
          <a:prstGeom prst="rect">
            <a:avLst/>
          </a:prstGeom>
          <a:solidFill>
            <a:sysClr val="window" lastClr="FFFFFF"/>
          </a:solidFill>
          <a:ln w="38100">
            <a:solidFill>
              <a:srgbClr val="00FF00"/>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OAP1</a:t>
            </a:r>
          </a:p>
        </p:txBody>
      </p:sp>
      <p:sp>
        <p:nvSpPr>
          <p:cNvPr id="109" name="TextBox 108">
            <a:extLst>
              <a:ext uri="{FF2B5EF4-FFF2-40B4-BE49-F238E27FC236}">
                <a16:creationId xmlns:a16="http://schemas.microsoft.com/office/drawing/2014/main" id="{5335E738-8C36-964E-381B-B20494468F7D}"/>
              </a:ext>
            </a:extLst>
          </p:cNvPr>
          <p:cNvSpPr txBox="1"/>
          <p:nvPr/>
        </p:nvSpPr>
        <p:spPr>
          <a:xfrm>
            <a:off x="11011521" y="2288673"/>
            <a:ext cx="752372" cy="276999"/>
          </a:xfrm>
          <a:prstGeom prst="rect">
            <a:avLst/>
          </a:prstGeom>
          <a:solidFill>
            <a:sysClr val="window" lastClr="FFFFFF"/>
          </a:solidFill>
          <a:ln w="38100">
            <a:solidFill>
              <a:srgbClr val="00FF00"/>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DM 1&amp;2</a:t>
            </a:r>
          </a:p>
        </p:txBody>
      </p:sp>
      <p:cxnSp>
        <p:nvCxnSpPr>
          <p:cNvPr id="110" name="Straight Arrow Connector 109">
            <a:extLst>
              <a:ext uri="{FF2B5EF4-FFF2-40B4-BE49-F238E27FC236}">
                <a16:creationId xmlns:a16="http://schemas.microsoft.com/office/drawing/2014/main" id="{0138AD69-4D05-30BE-1EB7-289C1693DBD5}"/>
              </a:ext>
            </a:extLst>
          </p:cNvPr>
          <p:cNvCxnSpPr>
            <a:cxnSpLocks/>
          </p:cNvCxnSpPr>
          <p:nvPr/>
        </p:nvCxnSpPr>
        <p:spPr>
          <a:xfrm flipH="1">
            <a:off x="6458039" y="4509629"/>
            <a:ext cx="710065" cy="0"/>
          </a:xfrm>
          <a:prstGeom prst="straightConnector1">
            <a:avLst/>
          </a:prstGeom>
          <a:noFill/>
          <a:ln w="38100" cap="flat" cmpd="sng" algn="ctr">
            <a:solidFill>
              <a:srgbClr val="00FF00"/>
            </a:solidFill>
            <a:prstDash val="solid"/>
            <a:tailEnd type="triangle"/>
          </a:ln>
          <a:effectLst/>
        </p:spPr>
      </p:cxnSp>
      <p:sp>
        <p:nvSpPr>
          <p:cNvPr id="111" name="TextBox 110">
            <a:extLst>
              <a:ext uri="{FF2B5EF4-FFF2-40B4-BE49-F238E27FC236}">
                <a16:creationId xmlns:a16="http://schemas.microsoft.com/office/drawing/2014/main" id="{1AD99827-9574-64C7-852B-6ECAEE04AC74}"/>
              </a:ext>
            </a:extLst>
          </p:cNvPr>
          <p:cNvSpPr txBox="1"/>
          <p:nvPr/>
        </p:nvSpPr>
        <p:spPr>
          <a:xfrm>
            <a:off x="5865502" y="4657228"/>
            <a:ext cx="661141" cy="338554"/>
          </a:xfrm>
          <a:prstGeom prst="rect">
            <a:avLst/>
          </a:prstGeom>
          <a:solidFill>
            <a:srgbClr val="DFEDF0"/>
          </a:solidFill>
          <a:ln w="38100">
            <a:solidFill>
              <a:srgbClr val="003959"/>
            </a:solidFill>
          </a:ln>
        </p:spPr>
        <p:txBody>
          <a:bodyPr wrap="square" rtlCol="0">
            <a:spAutoFit/>
          </a:bodyPr>
          <a:lstStyle/>
          <a:p>
            <a:pPr marL="0" marR="0" lvl="0" indent="0" algn="ctr"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600" b="1" i="0" u="none" strike="noStrike" kern="1200" cap="none" spc="0" normalizeH="0" baseline="0" noProof="0" dirty="0">
                <a:ln>
                  <a:noFill/>
                </a:ln>
                <a:solidFill>
                  <a:prstClr val="black"/>
                </a:solidFill>
                <a:effectLst/>
                <a:uLnTx/>
                <a:uFillTx/>
                <a:latin typeface="Franklin Gothic Book" charset="0"/>
                <a:ea typeface="+mn-ea"/>
                <a:cs typeface="+mn-cs"/>
              </a:rPr>
              <a:t>iP1</a:t>
            </a:r>
          </a:p>
        </p:txBody>
      </p:sp>
      <p:sp>
        <p:nvSpPr>
          <p:cNvPr id="113" name="TextBox 112">
            <a:extLst>
              <a:ext uri="{FF2B5EF4-FFF2-40B4-BE49-F238E27FC236}">
                <a16:creationId xmlns:a16="http://schemas.microsoft.com/office/drawing/2014/main" id="{A0881953-10E1-ED77-428E-F4C3A08A54B1}"/>
              </a:ext>
            </a:extLst>
          </p:cNvPr>
          <p:cNvSpPr txBox="1"/>
          <p:nvPr/>
        </p:nvSpPr>
        <p:spPr>
          <a:xfrm>
            <a:off x="4273308" y="5054149"/>
            <a:ext cx="550906" cy="276999"/>
          </a:xfrm>
          <a:prstGeom prst="rect">
            <a:avLst/>
          </a:prstGeom>
          <a:solidFill>
            <a:sysClr val="window" lastClr="FFFFFF"/>
          </a:solidFill>
          <a:ln w="38100">
            <a:solidFill>
              <a:srgbClr val="FF0000"/>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OAP3</a:t>
            </a:r>
          </a:p>
        </p:txBody>
      </p:sp>
      <p:sp>
        <p:nvSpPr>
          <p:cNvPr id="115" name="TextBox 114">
            <a:extLst>
              <a:ext uri="{FF2B5EF4-FFF2-40B4-BE49-F238E27FC236}">
                <a16:creationId xmlns:a16="http://schemas.microsoft.com/office/drawing/2014/main" id="{59D77D16-037B-968B-BD67-0EF9DD30438C}"/>
              </a:ext>
            </a:extLst>
          </p:cNvPr>
          <p:cNvSpPr txBox="1"/>
          <p:nvPr/>
        </p:nvSpPr>
        <p:spPr>
          <a:xfrm>
            <a:off x="2851530" y="4895613"/>
            <a:ext cx="621841" cy="276999"/>
          </a:xfrm>
          <a:prstGeom prst="rect">
            <a:avLst/>
          </a:prstGeom>
          <a:solidFill>
            <a:sysClr val="window" lastClr="FFFFFF"/>
          </a:solidFill>
          <a:ln w="38100">
            <a:solidFill>
              <a:srgbClr val="FF0000"/>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Sf-OAP</a:t>
            </a:r>
          </a:p>
        </p:txBody>
      </p:sp>
      <p:grpSp>
        <p:nvGrpSpPr>
          <p:cNvPr id="116" name="Group 115">
            <a:extLst>
              <a:ext uri="{FF2B5EF4-FFF2-40B4-BE49-F238E27FC236}">
                <a16:creationId xmlns:a16="http://schemas.microsoft.com/office/drawing/2014/main" id="{77D45AB0-07F5-AA45-4438-BD1C65162C53}"/>
              </a:ext>
            </a:extLst>
          </p:cNvPr>
          <p:cNvGrpSpPr/>
          <p:nvPr/>
        </p:nvGrpSpPr>
        <p:grpSpPr>
          <a:xfrm>
            <a:off x="6307112" y="2272209"/>
            <a:ext cx="4636114" cy="2237420"/>
            <a:chOff x="5612634" y="2214339"/>
            <a:chExt cx="4636114" cy="2237420"/>
          </a:xfrm>
        </p:grpSpPr>
        <p:grpSp>
          <p:nvGrpSpPr>
            <p:cNvPr id="117" name="Group 116">
              <a:extLst>
                <a:ext uri="{FF2B5EF4-FFF2-40B4-BE49-F238E27FC236}">
                  <a16:creationId xmlns:a16="http://schemas.microsoft.com/office/drawing/2014/main" id="{6E58FCD8-9386-F1B8-08AC-2F84B7DE12D9}"/>
                </a:ext>
              </a:extLst>
            </p:cNvPr>
            <p:cNvGrpSpPr/>
            <p:nvPr/>
          </p:nvGrpSpPr>
          <p:grpSpPr>
            <a:xfrm>
              <a:off x="5612634" y="3169229"/>
              <a:ext cx="2499216" cy="1282530"/>
              <a:chOff x="5612634" y="3169229"/>
              <a:chExt cx="2499216" cy="1282530"/>
            </a:xfrm>
          </p:grpSpPr>
          <p:sp>
            <p:nvSpPr>
              <p:cNvPr id="119" name="TextBox 118">
                <a:extLst>
                  <a:ext uri="{FF2B5EF4-FFF2-40B4-BE49-F238E27FC236}">
                    <a16:creationId xmlns:a16="http://schemas.microsoft.com/office/drawing/2014/main" id="{7206A12E-8EDD-4872-2358-AC66FAC62FA8}"/>
                  </a:ext>
                </a:extLst>
              </p:cNvPr>
              <p:cNvSpPr txBox="1"/>
              <p:nvPr/>
            </p:nvSpPr>
            <p:spPr>
              <a:xfrm>
                <a:off x="7414940" y="4004365"/>
                <a:ext cx="696910" cy="276999"/>
              </a:xfrm>
              <a:prstGeom prst="rect">
                <a:avLst/>
              </a:prstGeom>
              <a:solidFill>
                <a:sysClr val="window" lastClr="FFFFFF"/>
              </a:solidFill>
              <a:ln w="38100">
                <a:solidFill>
                  <a:srgbClr val="00E5FF"/>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comp2</a:t>
                </a:r>
              </a:p>
            </p:txBody>
          </p:sp>
          <p:sp>
            <p:nvSpPr>
              <p:cNvPr id="120" name="TextBox 119">
                <a:extLst>
                  <a:ext uri="{FF2B5EF4-FFF2-40B4-BE49-F238E27FC236}">
                    <a16:creationId xmlns:a16="http://schemas.microsoft.com/office/drawing/2014/main" id="{D5DD577B-A6EB-2E58-FC91-BFDE45885BEB}"/>
                  </a:ext>
                </a:extLst>
              </p:cNvPr>
              <p:cNvSpPr txBox="1"/>
              <p:nvPr/>
            </p:nvSpPr>
            <p:spPr>
              <a:xfrm>
                <a:off x="5809420" y="3169229"/>
                <a:ext cx="550906" cy="276999"/>
              </a:xfrm>
              <a:prstGeom prst="rect">
                <a:avLst/>
              </a:prstGeom>
              <a:solidFill>
                <a:sysClr val="window" lastClr="FFFFFF"/>
              </a:solidFill>
              <a:ln w="38100">
                <a:solidFill>
                  <a:srgbClr val="00E5FF"/>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OAP2</a:t>
                </a:r>
              </a:p>
            </p:txBody>
          </p:sp>
          <p:cxnSp>
            <p:nvCxnSpPr>
              <p:cNvPr id="121" name="Straight Arrow Connector 120">
                <a:extLst>
                  <a:ext uri="{FF2B5EF4-FFF2-40B4-BE49-F238E27FC236}">
                    <a16:creationId xmlns:a16="http://schemas.microsoft.com/office/drawing/2014/main" id="{63B7641A-7264-1FE1-66FA-AF34BA10ED74}"/>
                  </a:ext>
                </a:extLst>
              </p:cNvPr>
              <p:cNvCxnSpPr>
                <a:cxnSpLocks/>
              </p:cNvCxnSpPr>
              <p:nvPr/>
            </p:nvCxnSpPr>
            <p:spPr>
              <a:xfrm>
                <a:off x="5612634" y="3713590"/>
                <a:ext cx="0" cy="738169"/>
              </a:xfrm>
              <a:prstGeom prst="straightConnector1">
                <a:avLst/>
              </a:prstGeom>
              <a:noFill/>
              <a:ln w="38100" cap="flat" cmpd="sng" algn="ctr">
                <a:solidFill>
                  <a:srgbClr val="00E5FF"/>
                </a:solidFill>
                <a:prstDash val="solid"/>
                <a:tailEnd type="triangle"/>
              </a:ln>
              <a:effectLst/>
            </p:spPr>
          </p:cxnSp>
          <p:sp>
            <p:nvSpPr>
              <p:cNvPr id="122" name="TextBox 121">
                <a:extLst>
                  <a:ext uri="{FF2B5EF4-FFF2-40B4-BE49-F238E27FC236}">
                    <a16:creationId xmlns:a16="http://schemas.microsoft.com/office/drawing/2014/main" id="{7F078BD4-59D7-6315-CA92-73C483AA6E9D}"/>
                  </a:ext>
                </a:extLst>
              </p:cNvPr>
              <p:cNvSpPr txBox="1"/>
              <p:nvPr/>
            </p:nvSpPr>
            <p:spPr>
              <a:xfrm>
                <a:off x="5670778" y="3952392"/>
                <a:ext cx="891836" cy="276999"/>
              </a:xfrm>
              <a:prstGeom prst="rect">
                <a:avLst/>
              </a:prstGeom>
              <a:solidFill>
                <a:sysClr val="window" lastClr="FFFFFF"/>
              </a:solidFill>
              <a:ln w="38100">
                <a:solidFill>
                  <a:srgbClr val="00E5FF"/>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2BL focus</a:t>
                </a:r>
              </a:p>
            </p:txBody>
          </p:sp>
        </p:grpSp>
        <p:sp>
          <p:nvSpPr>
            <p:cNvPr id="118" name="TextBox 117">
              <a:extLst>
                <a:ext uri="{FF2B5EF4-FFF2-40B4-BE49-F238E27FC236}">
                  <a16:creationId xmlns:a16="http://schemas.microsoft.com/office/drawing/2014/main" id="{A9E36DA7-7748-08DB-61C3-9ED24A1EE68E}"/>
                </a:ext>
              </a:extLst>
            </p:cNvPr>
            <p:cNvSpPr txBox="1"/>
            <p:nvPr/>
          </p:nvSpPr>
          <p:spPr>
            <a:xfrm>
              <a:off x="9811870" y="2214339"/>
              <a:ext cx="436878" cy="276999"/>
            </a:xfrm>
            <a:prstGeom prst="rect">
              <a:avLst/>
            </a:prstGeom>
            <a:solidFill>
              <a:sysClr val="window" lastClr="FFFFFF"/>
            </a:solidFill>
            <a:ln w="38100">
              <a:solidFill>
                <a:srgbClr val="00E5FF"/>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BS</a:t>
              </a:r>
            </a:p>
          </p:txBody>
        </p:sp>
      </p:grpSp>
      <p:sp>
        <p:nvSpPr>
          <p:cNvPr id="123" name="TextBox 122">
            <a:extLst>
              <a:ext uri="{FF2B5EF4-FFF2-40B4-BE49-F238E27FC236}">
                <a16:creationId xmlns:a16="http://schemas.microsoft.com/office/drawing/2014/main" id="{CC494EDE-C126-A2F2-B037-9EEB41F09FA6}"/>
              </a:ext>
            </a:extLst>
          </p:cNvPr>
          <p:cNvSpPr txBox="1"/>
          <p:nvPr/>
        </p:nvSpPr>
        <p:spPr>
          <a:xfrm>
            <a:off x="8167876" y="2288674"/>
            <a:ext cx="1588275" cy="276999"/>
          </a:xfrm>
          <a:prstGeom prst="rect">
            <a:avLst/>
          </a:prstGeom>
          <a:solidFill>
            <a:sysClr val="window" lastClr="FFFFFF"/>
          </a:solidFill>
          <a:ln w="38100">
            <a:solidFill>
              <a:srgbClr val="00FF00"/>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Main Amplifier table</a:t>
            </a:r>
          </a:p>
        </p:txBody>
      </p:sp>
      <p:sp>
        <p:nvSpPr>
          <p:cNvPr id="124" name="TextBox 123">
            <a:extLst>
              <a:ext uri="{FF2B5EF4-FFF2-40B4-BE49-F238E27FC236}">
                <a16:creationId xmlns:a16="http://schemas.microsoft.com/office/drawing/2014/main" id="{AAEECE65-F79B-0794-4D7F-DBDB5013FB84}"/>
              </a:ext>
            </a:extLst>
          </p:cNvPr>
          <p:cNvSpPr txBox="1"/>
          <p:nvPr/>
        </p:nvSpPr>
        <p:spPr>
          <a:xfrm>
            <a:off x="8120185" y="1748775"/>
            <a:ext cx="1826945" cy="276999"/>
          </a:xfrm>
          <a:prstGeom prst="rect">
            <a:avLst/>
          </a:prstGeom>
          <a:solidFill>
            <a:sysClr val="window" lastClr="FFFFFF"/>
          </a:solidFill>
          <a:ln w="38100">
            <a:solidFill>
              <a:srgbClr val="00FF00"/>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GAIA pump lasers (x12)</a:t>
            </a:r>
          </a:p>
        </p:txBody>
      </p:sp>
      <p:sp>
        <p:nvSpPr>
          <p:cNvPr id="125" name="TextBox 124">
            <a:extLst>
              <a:ext uri="{FF2B5EF4-FFF2-40B4-BE49-F238E27FC236}">
                <a16:creationId xmlns:a16="http://schemas.microsoft.com/office/drawing/2014/main" id="{F364B530-48EE-A67E-81B5-72FEE2531873}"/>
              </a:ext>
            </a:extLst>
          </p:cNvPr>
          <p:cNvSpPr txBox="1"/>
          <p:nvPr/>
        </p:nvSpPr>
        <p:spPr>
          <a:xfrm>
            <a:off x="3901474" y="1440973"/>
            <a:ext cx="1034671" cy="276999"/>
          </a:xfrm>
          <a:prstGeom prst="rect">
            <a:avLst/>
          </a:prstGeom>
          <a:solidFill>
            <a:sysClr val="window" lastClr="FFFFFF"/>
          </a:solidFill>
          <a:ln w="38100">
            <a:solidFill>
              <a:srgbClr val="C0504D"/>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Control room</a:t>
            </a:r>
          </a:p>
        </p:txBody>
      </p:sp>
      <p:sp>
        <p:nvSpPr>
          <p:cNvPr id="126" name="TextBox 125">
            <a:extLst>
              <a:ext uri="{FF2B5EF4-FFF2-40B4-BE49-F238E27FC236}">
                <a16:creationId xmlns:a16="http://schemas.microsoft.com/office/drawing/2014/main" id="{F7EB84A3-11FE-0E5A-F255-24B9132CA522}"/>
              </a:ext>
            </a:extLst>
          </p:cNvPr>
          <p:cNvSpPr txBox="1"/>
          <p:nvPr/>
        </p:nvSpPr>
        <p:spPr>
          <a:xfrm>
            <a:off x="3930838" y="2250173"/>
            <a:ext cx="1181603" cy="276999"/>
          </a:xfrm>
          <a:prstGeom prst="rect">
            <a:avLst/>
          </a:prstGeom>
          <a:solidFill>
            <a:sysClr val="window" lastClr="FFFFFF"/>
          </a:solidFill>
          <a:ln w="38100">
            <a:solidFill>
              <a:srgbClr val="C0504D"/>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Gowning room</a:t>
            </a:r>
          </a:p>
        </p:txBody>
      </p:sp>
      <p:sp>
        <p:nvSpPr>
          <p:cNvPr id="127" name="Freeform 126">
            <a:extLst>
              <a:ext uri="{FF2B5EF4-FFF2-40B4-BE49-F238E27FC236}">
                <a16:creationId xmlns:a16="http://schemas.microsoft.com/office/drawing/2014/main" id="{C02F2958-6BB7-5246-E59F-214EA8FDD3AC}"/>
              </a:ext>
            </a:extLst>
          </p:cNvPr>
          <p:cNvSpPr/>
          <p:nvPr/>
        </p:nvSpPr>
        <p:spPr>
          <a:xfrm>
            <a:off x="6219332" y="1052979"/>
            <a:ext cx="5957132" cy="4366380"/>
          </a:xfrm>
          <a:custGeom>
            <a:avLst/>
            <a:gdLst>
              <a:gd name="connsiteX0" fmla="*/ 8965 w 6615953"/>
              <a:gd name="connsiteY0" fmla="*/ 0 h 4742329"/>
              <a:gd name="connsiteX1" fmla="*/ 0 w 6615953"/>
              <a:gd name="connsiteY1" fmla="*/ 3505200 h 4742329"/>
              <a:gd name="connsiteX2" fmla="*/ 896471 w 6615953"/>
              <a:gd name="connsiteY2" fmla="*/ 3514164 h 4742329"/>
              <a:gd name="connsiteX3" fmla="*/ 887506 w 6615953"/>
              <a:gd name="connsiteY3" fmla="*/ 4742329 h 4742329"/>
              <a:gd name="connsiteX4" fmla="*/ 3899647 w 6615953"/>
              <a:gd name="connsiteY4" fmla="*/ 4733364 h 4742329"/>
              <a:gd name="connsiteX5" fmla="*/ 3944471 w 6615953"/>
              <a:gd name="connsiteY5" fmla="*/ 3370729 h 4742329"/>
              <a:gd name="connsiteX6" fmla="*/ 6615953 w 6615953"/>
              <a:gd name="connsiteY6" fmla="*/ 3370729 h 4742329"/>
              <a:gd name="connsiteX7" fmla="*/ 6615953 w 6615953"/>
              <a:gd name="connsiteY7" fmla="*/ 26894 h 4742329"/>
              <a:gd name="connsiteX8" fmla="*/ 8965 w 6615953"/>
              <a:gd name="connsiteY8" fmla="*/ 0 h 4742329"/>
              <a:gd name="connsiteX0" fmla="*/ 8965 w 6615953"/>
              <a:gd name="connsiteY0" fmla="*/ 0 h 4742329"/>
              <a:gd name="connsiteX1" fmla="*/ 0 w 6615953"/>
              <a:gd name="connsiteY1" fmla="*/ 3505200 h 4742329"/>
              <a:gd name="connsiteX2" fmla="*/ 896471 w 6615953"/>
              <a:gd name="connsiteY2" fmla="*/ 3514164 h 4742329"/>
              <a:gd name="connsiteX3" fmla="*/ 887506 w 6615953"/>
              <a:gd name="connsiteY3" fmla="*/ 4742329 h 4742329"/>
              <a:gd name="connsiteX4" fmla="*/ 3971365 w 6615953"/>
              <a:gd name="connsiteY4" fmla="*/ 4733364 h 4742329"/>
              <a:gd name="connsiteX5" fmla="*/ 3944471 w 6615953"/>
              <a:gd name="connsiteY5" fmla="*/ 3370729 h 4742329"/>
              <a:gd name="connsiteX6" fmla="*/ 6615953 w 6615953"/>
              <a:gd name="connsiteY6" fmla="*/ 3370729 h 4742329"/>
              <a:gd name="connsiteX7" fmla="*/ 6615953 w 6615953"/>
              <a:gd name="connsiteY7" fmla="*/ 26894 h 4742329"/>
              <a:gd name="connsiteX8" fmla="*/ 8965 w 6615953"/>
              <a:gd name="connsiteY8" fmla="*/ 0 h 4742329"/>
              <a:gd name="connsiteX0" fmla="*/ 8965 w 6615953"/>
              <a:gd name="connsiteY0" fmla="*/ 0 h 4742329"/>
              <a:gd name="connsiteX1" fmla="*/ 0 w 6615953"/>
              <a:gd name="connsiteY1" fmla="*/ 3505200 h 4742329"/>
              <a:gd name="connsiteX2" fmla="*/ 896471 w 6615953"/>
              <a:gd name="connsiteY2" fmla="*/ 3514164 h 4742329"/>
              <a:gd name="connsiteX3" fmla="*/ 887506 w 6615953"/>
              <a:gd name="connsiteY3" fmla="*/ 4742329 h 4742329"/>
              <a:gd name="connsiteX4" fmla="*/ 3971365 w 6615953"/>
              <a:gd name="connsiteY4" fmla="*/ 4733364 h 4742329"/>
              <a:gd name="connsiteX5" fmla="*/ 3971365 w 6615953"/>
              <a:gd name="connsiteY5" fmla="*/ 3379694 h 4742329"/>
              <a:gd name="connsiteX6" fmla="*/ 6615953 w 6615953"/>
              <a:gd name="connsiteY6" fmla="*/ 3370729 h 4742329"/>
              <a:gd name="connsiteX7" fmla="*/ 6615953 w 6615953"/>
              <a:gd name="connsiteY7" fmla="*/ 26894 h 4742329"/>
              <a:gd name="connsiteX8" fmla="*/ 8965 w 6615953"/>
              <a:gd name="connsiteY8" fmla="*/ 0 h 4742329"/>
              <a:gd name="connsiteX0" fmla="*/ 862 w 6616815"/>
              <a:gd name="connsiteY0" fmla="*/ 0 h 4849906"/>
              <a:gd name="connsiteX1" fmla="*/ 862 w 6616815"/>
              <a:gd name="connsiteY1" fmla="*/ 3612777 h 4849906"/>
              <a:gd name="connsiteX2" fmla="*/ 897333 w 6616815"/>
              <a:gd name="connsiteY2" fmla="*/ 3621741 h 4849906"/>
              <a:gd name="connsiteX3" fmla="*/ 888368 w 6616815"/>
              <a:gd name="connsiteY3" fmla="*/ 4849906 h 4849906"/>
              <a:gd name="connsiteX4" fmla="*/ 3972227 w 6616815"/>
              <a:gd name="connsiteY4" fmla="*/ 4840941 h 4849906"/>
              <a:gd name="connsiteX5" fmla="*/ 3972227 w 6616815"/>
              <a:gd name="connsiteY5" fmla="*/ 3487271 h 4849906"/>
              <a:gd name="connsiteX6" fmla="*/ 6616815 w 6616815"/>
              <a:gd name="connsiteY6" fmla="*/ 3478306 h 4849906"/>
              <a:gd name="connsiteX7" fmla="*/ 6616815 w 6616815"/>
              <a:gd name="connsiteY7" fmla="*/ 134471 h 4849906"/>
              <a:gd name="connsiteX8" fmla="*/ 862 w 6616815"/>
              <a:gd name="connsiteY8" fmla="*/ 0 h 4849906"/>
              <a:gd name="connsiteX0" fmla="*/ 862 w 6616815"/>
              <a:gd name="connsiteY0" fmla="*/ 0 h 4849906"/>
              <a:gd name="connsiteX1" fmla="*/ 862 w 6616815"/>
              <a:gd name="connsiteY1" fmla="*/ 3612777 h 4849906"/>
              <a:gd name="connsiteX2" fmla="*/ 897333 w 6616815"/>
              <a:gd name="connsiteY2" fmla="*/ 3621741 h 4849906"/>
              <a:gd name="connsiteX3" fmla="*/ 888368 w 6616815"/>
              <a:gd name="connsiteY3" fmla="*/ 4849906 h 4849906"/>
              <a:gd name="connsiteX4" fmla="*/ 3972227 w 6616815"/>
              <a:gd name="connsiteY4" fmla="*/ 4840941 h 4849906"/>
              <a:gd name="connsiteX5" fmla="*/ 3972227 w 6616815"/>
              <a:gd name="connsiteY5" fmla="*/ 3487271 h 4849906"/>
              <a:gd name="connsiteX6" fmla="*/ 6616815 w 6616815"/>
              <a:gd name="connsiteY6" fmla="*/ 3478306 h 4849906"/>
              <a:gd name="connsiteX7" fmla="*/ 6607850 w 6616815"/>
              <a:gd name="connsiteY7" fmla="*/ 17930 h 4849906"/>
              <a:gd name="connsiteX8" fmla="*/ 862 w 6616815"/>
              <a:gd name="connsiteY8" fmla="*/ 0 h 484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815" h="4849906">
                <a:moveTo>
                  <a:pt x="862" y="0"/>
                </a:moveTo>
                <a:cubicBezTo>
                  <a:pt x="-2126" y="1168400"/>
                  <a:pt x="3850" y="2444377"/>
                  <a:pt x="862" y="3612777"/>
                </a:cubicBezTo>
                <a:lnTo>
                  <a:pt x="897333" y="3621741"/>
                </a:lnTo>
                <a:cubicBezTo>
                  <a:pt x="894345" y="4031129"/>
                  <a:pt x="891356" y="4440518"/>
                  <a:pt x="888368" y="4849906"/>
                </a:cubicBezTo>
                <a:lnTo>
                  <a:pt x="3972227" y="4840941"/>
                </a:lnTo>
                <a:lnTo>
                  <a:pt x="3972227" y="3487271"/>
                </a:lnTo>
                <a:lnTo>
                  <a:pt x="6616815" y="3478306"/>
                </a:lnTo>
                <a:cubicBezTo>
                  <a:pt x="6613827" y="2324847"/>
                  <a:pt x="6610838" y="1171389"/>
                  <a:pt x="6607850" y="17930"/>
                </a:cubicBezTo>
                <a:lnTo>
                  <a:pt x="862" y="0"/>
                </a:lnTo>
                <a:close/>
              </a:path>
            </a:pathLst>
          </a:custGeom>
          <a:noFill/>
          <a:ln w="38100" cap="flat" cmpd="sng" algn="ctr">
            <a:solidFill>
              <a:sysClr val="windowText" lastClr="000000"/>
            </a:solidFill>
            <a:prstDash val="dash"/>
          </a:ln>
          <a:effectLst/>
        </p:spPr>
        <p:txBody>
          <a:bodyPr rtlCol="0" anchor="ctr"/>
          <a:lstStyle/>
          <a:p>
            <a:pPr marL="0" marR="0" lvl="0" indent="0" algn="ctr" defTabSz="457200" eaLnBrk="1" fontAlgn="base" latinLnBrk="0" hangingPunct="1">
              <a:lnSpc>
                <a:spcPct val="100000"/>
              </a:lnSpc>
              <a:spcBef>
                <a:spcPct val="0"/>
              </a:spcBef>
              <a:spcAft>
                <a:spcPct val="0"/>
              </a:spcAft>
              <a:buClrTx/>
              <a:buSzPct val="100000"/>
              <a:buFont typeface="Times New Roman" charset="0"/>
              <a:buNone/>
              <a:tabLst/>
              <a:defRPr/>
            </a:pPr>
            <a:endParaRPr kumimoji="0" lang="en-US"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8" name="Freeform 127">
            <a:extLst>
              <a:ext uri="{FF2B5EF4-FFF2-40B4-BE49-F238E27FC236}">
                <a16:creationId xmlns:a16="http://schemas.microsoft.com/office/drawing/2014/main" id="{30C287FD-0C99-4007-1571-FBC845E2F4DD}"/>
              </a:ext>
            </a:extLst>
          </p:cNvPr>
          <p:cNvSpPr/>
          <p:nvPr/>
        </p:nvSpPr>
        <p:spPr>
          <a:xfrm>
            <a:off x="1676168" y="4144150"/>
            <a:ext cx="5351035" cy="1291351"/>
          </a:xfrm>
          <a:custGeom>
            <a:avLst/>
            <a:gdLst>
              <a:gd name="connsiteX0" fmla="*/ 5056094 w 5943600"/>
              <a:gd name="connsiteY0" fmla="*/ 0 h 1524000"/>
              <a:gd name="connsiteX1" fmla="*/ 0 w 5943600"/>
              <a:gd name="connsiteY1" fmla="*/ 35858 h 1524000"/>
              <a:gd name="connsiteX2" fmla="*/ 8964 w 5943600"/>
              <a:gd name="connsiteY2" fmla="*/ 1524000 h 1524000"/>
              <a:gd name="connsiteX3" fmla="*/ 5943600 w 5943600"/>
              <a:gd name="connsiteY3" fmla="*/ 1416423 h 1524000"/>
              <a:gd name="connsiteX0" fmla="*/ 5056094 w 5943600"/>
              <a:gd name="connsiteY0" fmla="*/ 0 h 1434353"/>
              <a:gd name="connsiteX1" fmla="*/ 0 w 5943600"/>
              <a:gd name="connsiteY1" fmla="*/ 35858 h 1434353"/>
              <a:gd name="connsiteX2" fmla="*/ 8964 w 5943600"/>
              <a:gd name="connsiteY2" fmla="*/ 1434353 h 1434353"/>
              <a:gd name="connsiteX3" fmla="*/ 5943600 w 5943600"/>
              <a:gd name="connsiteY3" fmla="*/ 1416423 h 1434353"/>
              <a:gd name="connsiteX0" fmla="*/ 5056094 w 5943600"/>
              <a:gd name="connsiteY0" fmla="*/ 0 h 1434353"/>
              <a:gd name="connsiteX1" fmla="*/ 0 w 5943600"/>
              <a:gd name="connsiteY1" fmla="*/ 35858 h 1434353"/>
              <a:gd name="connsiteX2" fmla="*/ 8964 w 5943600"/>
              <a:gd name="connsiteY2" fmla="*/ 1434353 h 1434353"/>
              <a:gd name="connsiteX3" fmla="*/ 5943600 w 5943600"/>
              <a:gd name="connsiteY3" fmla="*/ 1416423 h 1434353"/>
            </a:gdLst>
            <a:ahLst/>
            <a:cxnLst>
              <a:cxn ang="0">
                <a:pos x="connsiteX0" y="connsiteY0"/>
              </a:cxn>
              <a:cxn ang="0">
                <a:pos x="connsiteX1" y="connsiteY1"/>
              </a:cxn>
              <a:cxn ang="0">
                <a:pos x="connsiteX2" y="connsiteY2"/>
              </a:cxn>
              <a:cxn ang="0">
                <a:pos x="connsiteX3" y="connsiteY3"/>
              </a:cxn>
            </a:cxnLst>
            <a:rect l="l" t="t" r="r" b="b"/>
            <a:pathLst>
              <a:path w="5943600" h="1434353">
                <a:moveTo>
                  <a:pt x="5056094" y="0"/>
                </a:moveTo>
                <a:lnTo>
                  <a:pt x="0" y="35858"/>
                </a:lnTo>
                <a:lnTo>
                  <a:pt x="8964" y="1434353"/>
                </a:lnTo>
                <a:lnTo>
                  <a:pt x="5943600" y="1416423"/>
                </a:lnTo>
              </a:path>
            </a:pathLst>
          </a:custGeom>
          <a:noFill/>
          <a:ln w="38100" cap="flat" cmpd="sng" algn="ctr">
            <a:solidFill>
              <a:sysClr val="windowText" lastClr="000000"/>
            </a:solidFill>
            <a:prstDash val="dash"/>
          </a:ln>
          <a:effectLst/>
        </p:spPr>
        <p:txBody>
          <a:bodyPr rtlCol="0" anchor="ctr"/>
          <a:lstStyle/>
          <a:p>
            <a:pPr marL="0" marR="0" lvl="0" indent="0" algn="ctr" defTabSz="457200" eaLnBrk="1" fontAlgn="base" latinLnBrk="0" hangingPunct="1">
              <a:lnSpc>
                <a:spcPct val="100000"/>
              </a:lnSpc>
              <a:spcBef>
                <a:spcPct val="0"/>
              </a:spcBef>
              <a:spcAft>
                <a:spcPct val="0"/>
              </a:spcAft>
              <a:buClrTx/>
              <a:buSzPct val="100000"/>
              <a:buFont typeface="Times New Roman" charset="0"/>
              <a:buNone/>
              <a:tabLst/>
              <a:defRPr/>
            </a:pPr>
            <a:endParaRPr kumimoji="0" lang="en-US"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9" name="TextBox 128">
            <a:extLst>
              <a:ext uri="{FF2B5EF4-FFF2-40B4-BE49-F238E27FC236}">
                <a16:creationId xmlns:a16="http://schemas.microsoft.com/office/drawing/2014/main" id="{22917782-070B-3769-3BD4-97A9ECA6DDCD}"/>
              </a:ext>
            </a:extLst>
          </p:cNvPr>
          <p:cNvSpPr txBox="1"/>
          <p:nvPr/>
        </p:nvSpPr>
        <p:spPr>
          <a:xfrm>
            <a:off x="6655471" y="4581150"/>
            <a:ext cx="869522" cy="276999"/>
          </a:xfrm>
          <a:prstGeom prst="rect">
            <a:avLst/>
          </a:prstGeom>
          <a:solidFill>
            <a:sysClr val="window" lastClr="FFFFFF"/>
          </a:solidFill>
          <a:ln w="38100">
            <a:solidFill>
              <a:srgbClr val="00FF00"/>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1BL focus</a:t>
            </a:r>
          </a:p>
        </p:txBody>
      </p:sp>
      <p:sp>
        <p:nvSpPr>
          <p:cNvPr id="130" name="Freeform 129">
            <a:extLst>
              <a:ext uri="{FF2B5EF4-FFF2-40B4-BE49-F238E27FC236}">
                <a16:creationId xmlns:a16="http://schemas.microsoft.com/office/drawing/2014/main" id="{C9AD58EF-2ABB-84BA-B1E4-1243EABA88C3}"/>
              </a:ext>
            </a:extLst>
          </p:cNvPr>
          <p:cNvSpPr/>
          <p:nvPr/>
        </p:nvSpPr>
        <p:spPr>
          <a:xfrm>
            <a:off x="3112795" y="2731735"/>
            <a:ext cx="3107313" cy="1420486"/>
          </a:xfrm>
          <a:custGeom>
            <a:avLst/>
            <a:gdLst>
              <a:gd name="connsiteX0" fmla="*/ 0 w 3451412"/>
              <a:gd name="connsiteY0" fmla="*/ 1577788 h 1577788"/>
              <a:gd name="connsiteX1" fmla="*/ 8965 w 3451412"/>
              <a:gd name="connsiteY1" fmla="*/ 0 h 1577788"/>
              <a:gd name="connsiteX2" fmla="*/ 3451412 w 3451412"/>
              <a:gd name="connsiteY2" fmla="*/ 0 h 1577788"/>
            </a:gdLst>
            <a:ahLst/>
            <a:cxnLst>
              <a:cxn ang="0">
                <a:pos x="connsiteX0" y="connsiteY0"/>
              </a:cxn>
              <a:cxn ang="0">
                <a:pos x="connsiteX1" y="connsiteY1"/>
              </a:cxn>
              <a:cxn ang="0">
                <a:pos x="connsiteX2" y="connsiteY2"/>
              </a:cxn>
            </a:cxnLst>
            <a:rect l="l" t="t" r="r" b="b"/>
            <a:pathLst>
              <a:path w="3451412" h="1577788">
                <a:moveTo>
                  <a:pt x="0" y="1577788"/>
                </a:moveTo>
                <a:cubicBezTo>
                  <a:pt x="2988" y="1051859"/>
                  <a:pt x="5977" y="525929"/>
                  <a:pt x="8965" y="0"/>
                </a:cubicBezTo>
                <a:lnTo>
                  <a:pt x="3451412" y="0"/>
                </a:lnTo>
              </a:path>
            </a:pathLst>
          </a:custGeom>
          <a:noFill/>
          <a:ln w="38100" cap="flat" cmpd="sng" algn="ctr">
            <a:solidFill>
              <a:sysClr val="windowText" lastClr="000000"/>
            </a:solidFill>
            <a:prstDash val="dash"/>
          </a:ln>
          <a:effectLst/>
        </p:spPr>
        <p:txBody>
          <a:bodyPr rtlCol="0" anchor="ctr"/>
          <a:lstStyle/>
          <a:p>
            <a:pPr marL="0" marR="0" lvl="0" indent="0" algn="ctr" defTabSz="457200" eaLnBrk="1" fontAlgn="base" latinLnBrk="0" hangingPunct="1">
              <a:lnSpc>
                <a:spcPct val="100000"/>
              </a:lnSpc>
              <a:spcBef>
                <a:spcPct val="0"/>
              </a:spcBef>
              <a:spcAft>
                <a:spcPct val="0"/>
              </a:spcAft>
              <a:buClrTx/>
              <a:buSzPct val="100000"/>
              <a:buFont typeface="Times New Roman" charset="0"/>
              <a:buNone/>
              <a:tabLst/>
              <a:defRPr/>
            </a:pPr>
            <a:endParaRPr kumimoji="0" lang="en-US"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31" name="Freeform 130">
            <a:extLst>
              <a:ext uri="{FF2B5EF4-FFF2-40B4-BE49-F238E27FC236}">
                <a16:creationId xmlns:a16="http://schemas.microsoft.com/office/drawing/2014/main" id="{640449DE-717B-B3CA-0E4D-73F51A9A7C01}"/>
              </a:ext>
            </a:extLst>
          </p:cNvPr>
          <p:cNvSpPr/>
          <p:nvPr/>
        </p:nvSpPr>
        <p:spPr>
          <a:xfrm>
            <a:off x="3112794" y="2045705"/>
            <a:ext cx="3107317" cy="686030"/>
          </a:xfrm>
          <a:custGeom>
            <a:avLst/>
            <a:gdLst>
              <a:gd name="connsiteX0" fmla="*/ 5056094 w 5943600"/>
              <a:gd name="connsiteY0" fmla="*/ 0 h 1524000"/>
              <a:gd name="connsiteX1" fmla="*/ 0 w 5943600"/>
              <a:gd name="connsiteY1" fmla="*/ 35858 h 1524000"/>
              <a:gd name="connsiteX2" fmla="*/ 8964 w 5943600"/>
              <a:gd name="connsiteY2" fmla="*/ 1524000 h 1524000"/>
              <a:gd name="connsiteX3" fmla="*/ 5943600 w 5943600"/>
              <a:gd name="connsiteY3" fmla="*/ 1416423 h 1524000"/>
              <a:gd name="connsiteX0" fmla="*/ 5056094 w 5943600"/>
              <a:gd name="connsiteY0" fmla="*/ 0 h 1434353"/>
              <a:gd name="connsiteX1" fmla="*/ 0 w 5943600"/>
              <a:gd name="connsiteY1" fmla="*/ 35858 h 1434353"/>
              <a:gd name="connsiteX2" fmla="*/ 8964 w 5943600"/>
              <a:gd name="connsiteY2" fmla="*/ 1434353 h 1434353"/>
              <a:gd name="connsiteX3" fmla="*/ 5943600 w 5943600"/>
              <a:gd name="connsiteY3" fmla="*/ 1416423 h 1434353"/>
              <a:gd name="connsiteX0" fmla="*/ 5056094 w 5943600"/>
              <a:gd name="connsiteY0" fmla="*/ 0 h 1434353"/>
              <a:gd name="connsiteX1" fmla="*/ 0 w 5943600"/>
              <a:gd name="connsiteY1" fmla="*/ 35858 h 1434353"/>
              <a:gd name="connsiteX2" fmla="*/ 8964 w 5943600"/>
              <a:gd name="connsiteY2" fmla="*/ 1434353 h 1434353"/>
              <a:gd name="connsiteX3" fmla="*/ 5943600 w 5943600"/>
              <a:gd name="connsiteY3" fmla="*/ 1416423 h 1434353"/>
              <a:gd name="connsiteX0" fmla="*/ 3675529 w 5943600"/>
              <a:gd name="connsiteY0" fmla="*/ 0 h 1407459"/>
              <a:gd name="connsiteX1" fmla="*/ 0 w 5943600"/>
              <a:gd name="connsiteY1" fmla="*/ 8964 h 1407459"/>
              <a:gd name="connsiteX2" fmla="*/ 8964 w 5943600"/>
              <a:gd name="connsiteY2" fmla="*/ 1407459 h 1407459"/>
              <a:gd name="connsiteX3" fmla="*/ 5943600 w 5943600"/>
              <a:gd name="connsiteY3" fmla="*/ 1389529 h 1407459"/>
              <a:gd name="connsiteX0" fmla="*/ 3675529 w 5943600"/>
              <a:gd name="connsiteY0" fmla="*/ 0 h 1389529"/>
              <a:gd name="connsiteX1" fmla="*/ 0 w 5943600"/>
              <a:gd name="connsiteY1" fmla="*/ 8964 h 1389529"/>
              <a:gd name="connsiteX2" fmla="*/ 8964 w 5943600"/>
              <a:gd name="connsiteY2" fmla="*/ 762000 h 1389529"/>
              <a:gd name="connsiteX3" fmla="*/ 5943600 w 5943600"/>
              <a:gd name="connsiteY3" fmla="*/ 1389529 h 1389529"/>
              <a:gd name="connsiteX0" fmla="*/ 3675529 w 3675529"/>
              <a:gd name="connsiteY0" fmla="*/ 0 h 762000"/>
              <a:gd name="connsiteX1" fmla="*/ 0 w 3675529"/>
              <a:gd name="connsiteY1" fmla="*/ 8964 h 762000"/>
              <a:gd name="connsiteX2" fmla="*/ 8964 w 3675529"/>
              <a:gd name="connsiteY2" fmla="*/ 762000 h 762000"/>
              <a:gd name="connsiteX3" fmla="*/ 224117 w 3675529"/>
              <a:gd name="connsiteY3" fmla="*/ 761999 h 762000"/>
            </a:gdLst>
            <a:ahLst/>
            <a:cxnLst>
              <a:cxn ang="0">
                <a:pos x="connsiteX0" y="connsiteY0"/>
              </a:cxn>
              <a:cxn ang="0">
                <a:pos x="connsiteX1" y="connsiteY1"/>
              </a:cxn>
              <a:cxn ang="0">
                <a:pos x="connsiteX2" y="connsiteY2"/>
              </a:cxn>
              <a:cxn ang="0">
                <a:pos x="connsiteX3" y="connsiteY3"/>
              </a:cxn>
            </a:cxnLst>
            <a:rect l="l" t="t" r="r" b="b"/>
            <a:pathLst>
              <a:path w="3675529" h="762000">
                <a:moveTo>
                  <a:pt x="3675529" y="0"/>
                </a:moveTo>
                <a:lnTo>
                  <a:pt x="0" y="8964"/>
                </a:lnTo>
                <a:lnTo>
                  <a:pt x="8964" y="762000"/>
                </a:lnTo>
                <a:lnTo>
                  <a:pt x="224117" y="761999"/>
                </a:lnTo>
              </a:path>
            </a:pathLst>
          </a:custGeom>
          <a:noFill/>
          <a:ln w="38100" cap="flat" cmpd="sng" algn="ctr">
            <a:solidFill>
              <a:sysClr val="windowText" lastClr="000000"/>
            </a:solidFill>
            <a:prstDash val="dash"/>
          </a:ln>
          <a:effectLst/>
        </p:spPr>
        <p:txBody>
          <a:bodyPr rtlCol="0" anchor="ctr"/>
          <a:lstStyle/>
          <a:p>
            <a:pPr marL="0" marR="0" lvl="0" indent="0" algn="ctr" defTabSz="457200" eaLnBrk="1" fontAlgn="base" latinLnBrk="0" hangingPunct="1">
              <a:lnSpc>
                <a:spcPct val="100000"/>
              </a:lnSpc>
              <a:spcBef>
                <a:spcPct val="0"/>
              </a:spcBef>
              <a:spcAft>
                <a:spcPct val="0"/>
              </a:spcAft>
              <a:buClrTx/>
              <a:buSzPct val="100000"/>
              <a:buFont typeface="Times New Roman" charset="0"/>
              <a:buNone/>
              <a:tabLst/>
              <a:defRPr/>
            </a:pPr>
            <a:endParaRPr kumimoji="0" lang="en-US"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32" name="Freeform 131">
            <a:extLst>
              <a:ext uri="{FF2B5EF4-FFF2-40B4-BE49-F238E27FC236}">
                <a16:creationId xmlns:a16="http://schemas.microsoft.com/office/drawing/2014/main" id="{0C70F50E-DB13-8E60-8F68-D2C7234E782B}"/>
              </a:ext>
            </a:extLst>
          </p:cNvPr>
          <p:cNvSpPr/>
          <p:nvPr/>
        </p:nvSpPr>
        <p:spPr>
          <a:xfrm>
            <a:off x="2902170" y="1044905"/>
            <a:ext cx="3326005" cy="1016939"/>
          </a:xfrm>
          <a:custGeom>
            <a:avLst/>
            <a:gdLst>
              <a:gd name="connsiteX0" fmla="*/ 0 w 3451412"/>
              <a:gd name="connsiteY0" fmla="*/ 1577788 h 1577788"/>
              <a:gd name="connsiteX1" fmla="*/ 8965 w 3451412"/>
              <a:gd name="connsiteY1" fmla="*/ 0 h 1577788"/>
              <a:gd name="connsiteX2" fmla="*/ 3451412 w 3451412"/>
              <a:gd name="connsiteY2" fmla="*/ 0 h 1577788"/>
              <a:gd name="connsiteX0" fmla="*/ 242073 w 3693485"/>
              <a:gd name="connsiteY0" fmla="*/ 1577788 h 1577788"/>
              <a:gd name="connsiteX1" fmla="*/ 26 w 3693485"/>
              <a:gd name="connsiteY1" fmla="*/ 0 h 1577788"/>
              <a:gd name="connsiteX2" fmla="*/ 3693485 w 3693485"/>
              <a:gd name="connsiteY2" fmla="*/ 0 h 1577788"/>
              <a:gd name="connsiteX0" fmla="*/ 862 w 3694321"/>
              <a:gd name="connsiteY0" fmla="*/ 1129553 h 1129553"/>
              <a:gd name="connsiteX1" fmla="*/ 862 w 3694321"/>
              <a:gd name="connsiteY1" fmla="*/ 0 h 1129553"/>
              <a:gd name="connsiteX2" fmla="*/ 3694321 w 3694321"/>
              <a:gd name="connsiteY2" fmla="*/ 0 h 1129553"/>
            </a:gdLst>
            <a:ahLst/>
            <a:cxnLst>
              <a:cxn ang="0">
                <a:pos x="connsiteX0" y="connsiteY0"/>
              </a:cxn>
              <a:cxn ang="0">
                <a:pos x="connsiteX1" y="connsiteY1"/>
              </a:cxn>
              <a:cxn ang="0">
                <a:pos x="connsiteX2" y="connsiteY2"/>
              </a:cxn>
            </a:cxnLst>
            <a:rect l="l" t="t" r="r" b="b"/>
            <a:pathLst>
              <a:path w="3694321" h="1129553">
                <a:moveTo>
                  <a:pt x="862" y="1129553"/>
                </a:moveTo>
                <a:cubicBezTo>
                  <a:pt x="3850" y="603624"/>
                  <a:pt x="-2126" y="525929"/>
                  <a:pt x="862" y="0"/>
                </a:cubicBezTo>
                <a:lnTo>
                  <a:pt x="3694321" y="0"/>
                </a:lnTo>
              </a:path>
            </a:pathLst>
          </a:custGeom>
          <a:noFill/>
          <a:ln w="38100" cap="flat" cmpd="sng" algn="ctr">
            <a:solidFill>
              <a:sysClr val="windowText" lastClr="000000"/>
            </a:solidFill>
            <a:prstDash val="dash"/>
          </a:ln>
          <a:effectLst/>
        </p:spPr>
        <p:txBody>
          <a:bodyPr rtlCol="0" anchor="ctr"/>
          <a:lstStyle/>
          <a:p>
            <a:pPr marL="0" marR="0" lvl="0" indent="0" algn="ctr" defTabSz="457200" eaLnBrk="1" fontAlgn="base" latinLnBrk="0" hangingPunct="1">
              <a:lnSpc>
                <a:spcPct val="100000"/>
              </a:lnSpc>
              <a:spcBef>
                <a:spcPct val="0"/>
              </a:spcBef>
              <a:spcAft>
                <a:spcPct val="0"/>
              </a:spcAft>
              <a:buClrTx/>
              <a:buSzPct val="100000"/>
              <a:buFont typeface="Times New Roman" charset="0"/>
              <a:buNone/>
              <a:tabLst/>
              <a:defRPr/>
            </a:pPr>
            <a:endParaRPr kumimoji="0" lang="en-US" sz="12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133" name="TextBox 132">
            <a:extLst>
              <a:ext uri="{FF2B5EF4-FFF2-40B4-BE49-F238E27FC236}">
                <a16:creationId xmlns:a16="http://schemas.microsoft.com/office/drawing/2014/main" id="{0BE0616F-0C67-4B0B-4325-627CAACE95F1}"/>
              </a:ext>
            </a:extLst>
          </p:cNvPr>
          <p:cNvSpPr txBox="1"/>
          <p:nvPr/>
        </p:nvSpPr>
        <p:spPr>
          <a:xfrm>
            <a:off x="3228624" y="2825225"/>
            <a:ext cx="1260525" cy="276999"/>
          </a:xfrm>
          <a:prstGeom prst="rect">
            <a:avLst/>
          </a:prstGeom>
          <a:solidFill>
            <a:sysClr val="window" lastClr="FFFFFF"/>
          </a:solidFill>
          <a:ln w="38100">
            <a:solidFill>
              <a:srgbClr val="C0504D"/>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Diagnostic room</a:t>
            </a:r>
          </a:p>
        </p:txBody>
      </p:sp>
      <p:sp>
        <p:nvSpPr>
          <p:cNvPr id="134" name="TextBox 133">
            <a:extLst>
              <a:ext uri="{FF2B5EF4-FFF2-40B4-BE49-F238E27FC236}">
                <a16:creationId xmlns:a16="http://schemas.microsoft.com/office/drawing/2014/main" id="{F981EA26-89F7-4426-2A8B-1BA434AAE5B7}"/>
              </a:ext>
            </a:extLst>
          </p:cNvPr>
          <p:cNvSpPr txBox="1"/>
          <p:nvPr/>
        </p:nvSpPr>
        <p:spPr>
          <a:xfrm>
            <a:off x="11135974" y="1178058"/>
            <a:ext cx="929041" cy="276999"/>
          </a:xfrm>
          <a:prstGeom prst="rect">
            <a:avLst/>
          </a:prstGeom>
          <a:solidFill>
            <a:sysClr val="window" lastClr="FFFFFF"/>
          </a:solidFill>
          <a:ln w="38100">
            <a:solidFill>
              <a:srgbClr val="C0504D"/>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Laser room</a:t>
            </a:r>
          </a:p>
        </p:txBody>
      </p:sp>
      <p:sp>
        <p:nvSpPr>
          <p:cNvPr id="135" name="TextBox 134">
            <a:extLst>
              <a:ext uri="{FF2B5EF4-FFF2-40B4-BE49-F238E27FC236}">
                <a16:creationId xmlns:a16="http://schemas.microsoft.com/office/drawing/2014/main" id="{1A95B16D-1A10-A514-53B3-4E8FBFD190D9}"/>
              </a:ext>
            </a:extLst>
          </p:cNvPr>
          <p:cNvSpPr txBox="1"/>
          <p:nvPr/>
        </p:nvSpPr>
        <p:spPr>
          <a:xfrm>
            <a:off x="5651413" y="5086193"/>
            <a:ext cx="1139065" cy="276999"/>
          </a:xfrm>
          <a:prstGeom prst="rect">
            <a:avLst/>
          </a:prstGeom>
          <a:solidFill>
            <a:sysClr val="window" lastClr="FFFFFF"/>
          </a:solidFill>
          <a:ln w="38100">
            <a:solidFill>
              <a:srgbClr val="C0504D"/>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ea typeface="+mn-ea"/>
                <a:cs typeface="+mn-cs"/>
              </a:rPr>
              <a:t>Shielded room</a:t>
            </a:r>
          </a:p>
        </p:txBody>
      </p:sp>
      <p:sp>
        <p:nvSpPr>
          <p:cNvPr id="136" name="Rectangle 135">
            <a:extLst>
              <a:ext uri="{FF2B5EF4-FFF2-40B4-BE49-F238E27FC236}">
                <a16:creationId xmlns:a16="http://schemas.microsoft.com/office/drawing/2014/main" id="{9D311B50-BC72-ACCE-4043-95409557F21B}"/>
              </a:ext>
            </a:extLst>
          </p:cNvPr>
          <p:cNvSpPr/>
          <p:nvPr/>
        </p:nvSpPr>
        <p:spPr>
          <a:xfrm>
            <a:off x="1514747" y="972270"/>
            <a:ext cx="1368153" cy="2647269"/>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Pct val="100000"/>
              <a:buFont typeface="Times New Roman" charset="0"/>
              <a:buNone/>
              <a:tabLst/>
              <a:defRPr/>
            </a:pPr>
            <a:endParaRPr kumimoji="0" lang="en-US"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37" name="Rectangle 136">
            <a:extLst>
              <a:ext uri="{FF2B5EF4-FFF2-40B4-BE49-F238E27FC236}">
                <a16:creationId xmlns:a16="http://schemas.microsoft.com/office/drawing/2014/main" id="{6C870FF4-D288-860F-8F12-9DCACC219467}"/>
              </a:ext>
            </a:extLst>
          </p:cNvPr>
          <p:cNvSpPr/>
          <p:nvPr/>
        </p:nvSpPr>
        <p:spPr>
          <a:xfrm>
            <a:off x="9868883" y="4250408"/>
            <a:ext cx="2331795" cy="1283908"/>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Pct val="100000"/>
              <a:buFont typeface="Times New Roman" charset="0"/>
              <a:buNone/>
              <a:tabLst/>
              <a:defRPr/>
            </a:pPr>
            <a:endParaRPr kumimoji="0" lang="en-US" sz="1200" b="0" i="0" u="none" strike="noStrike" kern="1200" cap="none" spc="0" normalizeH="0" baseline="0" noProof="0">
              <a:ln>
                <a:noFill/>
              </a:ln>
              <a:solidFill>
                <a:prstClr val="black"/>
              </a:solidFill>
              <a:effectLst/>
              <a:uLnTx/>
              <a:uFillTx/>
              <a:latin typeface="Franklin Gothic Book"/>
              <a:ea typeface="+mn-ea"/>
              <a:cs typeface="+mn-cs"/>
            </a:endParaRPr>
          </a:p>
        </p:txBody>
      </p:sp>
      <p:cxnSp>
        <p:nvCxnSpPr>
          <p:cNvPr id="138" name="Straight Arrow Connector 137">
            <a:extLst>
              <a:ext uri="{FF2B5EF4-FFF2-40B4-BE49-F238E27FC236}">
                <a16:creationId xmlns:a16="http://schemas.microsoft.com/office/drawing/2014/main" id="{9DC592CD-2F5D-01A7-19BE-5A005E27E158}"/>
              </a:ext>
            </a:extLst>
          </p:cNvPr>
          <p:cNvCxnSpPr>
            <a:cxnSpLocks/>
          </p:cNvCxnSpPr>
          <p:nvPr/>
        </p:nvCxnSpPr>
        <p:spPr>
          <a:xfrm>
            <a:off x="10279640" y="4885090"/>
            <a:ext cx="1341875" cy="0"/>
          </a:xfrm>
          <a:prstGeom prst="straightConnector1">
            <a:avLst/>
          </a:prstGeom>
          <a:noFill/>
          <a:ln w="38100" cap="flat" cmpd="sng" algn="ctr">
            <a:solidFill>
              <a:sysClr val="windowText" lastClr="000000"/>
            </a:solidFill>
            <a:prstDash val="solid"/>
            <a:headEnd type="triangle"/>
            <a:tailEnd type="triangle"/>
          </a:ln>
          <a:effectLst/>
        </p:spPr>
      </p:cxnSp>
      <p:sp>
        <p:nvSpPr>
          <p:cNvPr id="139" name="TextBox 138">
            <a:extLst>
              <a:ext uri="{FF2B5EF4-FFF2-40B4-BE49-F238E27FC236}">
                <a16:creationId xmlns:a16="http://schemas.microsoft.com/office/drawing/2014/main" id="{B1A544F4-0AFA-B8CC-0943-0FD3E15C01FE}"/>
              </a:ext>
            </a:extLst>
          </p:cNvPr>
          <p:cNvSpPr txBox="1"/>
          <p:nvPr/>
        </p:nvSpPr>
        <p:spPr>
          <a:xfrm>
            <a:off x="10745267" y="4906623"/>
            <a:ext cx="550906" cy="276999"/>
          </a:xfrm>
          <a:prstGeom prst="rect">
            <a:avLst/>
          </a:prstGeom>
          <a:noFill/>
          <a:ln w="38100">
            <a:noFill/>
          </a:ln>
        </p:spPr>
        <p:txBody>
          <a:bodyPr wrap="square" rtlCol="0">
            <a:spAutoFit/>
          </a:bodyPr>
          <a:lstStyle/>
          <a:p>
            <a:pPr defTabSz="457200" fontAlgn="base">
              <a:spcBef>
                <a:spcPct val="0"/>
              </a:spcBef>
              <a:spcAft>
                <a:spcPct val="0"/>
              </a:spcAft>
              <a:buSzPct val="100000"/>
              <a:buFont typeface="Times New Roman" charset="0"/>
              <a:buNone/>
            </a:pPr>
            <a:r>
              <a:rPr lang="en-US" sz="1200" kern="1200" dirty="0">
                <a:solidFill>
                  <a:prstClr val="black"/>
                </a:solidFill>
                <a:latin typeface="Franklin Gothic Book" charset="0"/>
                <a:ea typeface="+mn-ea"/>
                <a:cs typeface="+mn-cs"/>
              </a:rPr>
              <a:t>5 m</a:t>
            </a:r>
          </a:p>
        </p:txBody>
      </p:sp>
      <p:sp>
        <p:nvSpPr>
          <p:cNvPr id="114" name="TextBox 113">
            <a:extLst>
              <a:ext uri="{FF2B5EF4-FFF2-40B4-BE49-F238E27FC236}">
                <a16:creationId xmlns:a16="http://schemas.microsoft.com/office/drawing/2014/main" id="{A72EA7BB-E270-4077-D678-FDA89C0D9C88}"/>
              </a:ext>
            </a:extLst>
          </p:cNvPr>
          <p:cNvSpPr txBox="1"/>
          <p:nvPr/>
        </p:nvSpPr>
        <p:spPr>
          <a:xfrm>
            <a:off x="2301077" y="5288790"/>
            <a:ext cx="621841" cy="338554"/>
          </a:xfrm>
          <a:prstGeom prst="rect">
            <a:avLst/>
          </a:prstGeom>
          <a:solidFill>
            <a:srgbClr val="DFEDF0"/>
          </a:solidFill>
          <a:ln w="38100">
            <a:solidFill>
              <a:srgbClr val="003959"/>
            </a:solidFill>
          </a:ln>
        </p:spPr>
        <p:txBody>
          <a:bodyPr wrap="square" rtlCol="0">
            <a:spAutoFit/>
          </a:bodyPr>
          <a:lstStyle/>
          <a:p>
            <a:pPr marL="0" marR="0" lvl="0" indent="0" algn="ctr" defTabSz="457200" eaLnBrk="1" fontAlgn="base" latinLnBrk="0" hangingPunct="1">
              <a:lnSpc>
                <a:spcPct val="100000"/>
              </a:lnSpc>
              <a:spcBef>
                <a:spcPct val="0"/>
              </a:spcBef>
              <a:spcAft>
                <a:spcPct val="0"/>
              </a:spcAft>
              <a:buClrTx/>
              <a:buSzPct val="100000"/>
              <a:buFont typeface="Times New Roman" charset="0"/>
              <a:buNone/>
              <a:tabLst/>
              <a:defRPr/>
            </a:pPr>
            <a:r>
              <a:rPr kumimoji="0" lang="en-US" sz="1600" b="1" i="0" u="none" strike="noStrike" kern="1200" cap="none" spc="0" normalizeH="0" baseline="0" noProof="0" dirty="0">
                <a:ln>
                  <a:noFill/>
                </a:ln>
                <a:solidFill>
                  <a:prstClr val="black"/>
                </a:solidFill>
                <a:effectLst/>
                <a:uLnTx/>
                <a:uFillTx/>
                <a:latin typeface="Franklin Gothic Book" charset="0"/>
                <a:ea typeface="+mn-ea"/>
                <a:cs typeface="+mn-cs"/>
              </a:rPr>
              <a:t>iP2</a:t>
            </a:r>
          </a:p>
        </p:txBody>
      </p:sp>
      <p:sp>
        <p:nvSpPr>
          <p:cNvPr id="142" name="TextBox 141">
            <a:extLst>
              <a:ext uri="{FF2B5EF4-FFF2-40B4-BE49-F238E27FC236}">
                <a16:creationId xmlns:a16="http://schemas.microsoft.com/office/drawing/2014/main" id="{9D12DF0C-6E70-BB20-D5FC-C52C516F294C}"/>
              </a:ext>
            </a:extLst>
          </p:cNvPr>
          <p:cNvSpPr txBox="1"/>
          <p:nvPr/>
        </p:nvSpPr>
        <p:spPr>
          <a:xfrm>
            <a:off x="3834806" y="5756684"/>
            <a:ext cx="6289592" cy="923330"/>
          </a:xfrm>
          <a:prstGeom prst="rect">
            <a:avLst/>
          </a:prstGeom>
          <a:noFill/>
        </p:spPr>
        <p:txBody>
          <a:bodyPr wrap="square" rtlCol="0">
            <a:spAutoFit/>
          </a:bodyPr>
          <a:lstStyle/>
          <a:p>
            <a:r>
              <a:rPr lang="en-US" sz="1800" dirty="0">
                <a:latin typeface="+mn-lt"/>
              </a:rPr>
              <a:t>- Two interaction regions iP1 (LFL, f/65) and iP2 (SFL, f/2.5)</a:t>
            </a:r>
          </a:p>
          <a:p>
            <a:r>
              <a:rPr lang="en-US" sz="1800" dirty="0">
                <a:latin typeface="+mn-lt"/>
              </a:rPr>
              <a:t>- Second beamline (2BL) enables multiple LPA stages</a:t>
            </a:r>
          </a:p>
          <a:p>
            <a:r>
              <a:rPr lang="en-US" sz="1800" dirty="0">
                <a:latin typeface="+mn-lt"/>
              </a:rPr>
              <a:t>- iP2 enables high-intensity laser plasma interactions</a:t>
            </a:r>
          </a:p>
        </p:txBody>
      </p:sp>
      <p:graphicFrame>
        <p:nvGraphicFramePr>
          <p:cNvPr id="144" name="Google Shape;454;p5">
            <a:extLst>
              <a:ext uri="{FF2B5EF4-FFF2-40B4-BE49-F238E27FC236}">
                <a16:creationId xmlns:a16="http://schemas.microsoft.com/office/drawing/2014/main" id="{2193F1A6-B231-627C-EE55-18633CBD79C4}"/>
              </a:ext>
            </a:extLst>
          </p:cNvPr>
          <p:cNvGraphicFramePr/>
          <p:nvPr>
            <p:extLst>
              <p:ext uri="{D42A27DB-BD31-4B8C-83A1-F6EECF244321}">
                <p14:modId xmlns:p14="http://schemas.microsoft.com/office/powerpoint/2010/main" val="2891896806"/>
              </p:ext>
            </p:extLst>
          </p:nvPr>
        </p:nvGraphicFramePr>
        <p:xfrm>
          <a:off x="104693" y="1348003"/>
          <a:ext cx="2856470" cy="2200680"/>
        </p:xfrm>
        <a:graphic>
          <a:graphicData uri="http://schemas.openxmlformats.org/drawingml/2006/table">
            <a:tbl>
              <a:tblPr firstCol="1" bandRow="1">
                <a:noFill/>
              </a:tblPr>
              <a:tblGrid>
                <a:gridCol w="1320361">
                  <a:extLst>
                    <a:ext uri="{9D8B030D-6E8A-4147-A177-3AD203B41FA5}">
                      <a16:colId xmlns:a16="http://schemas.microsoft.com/office/drawing/2014/main" val="20000"/>
                    </a:ext>
                  </a:extLst>
                </a:gridCol>
                <a:gridCol w="1536109">
                  <a:extLst>
                    <a:ext uri="{9D8B030D-6E8A-4147-A177-3AD203B41FA5}">
                      <a16:colId xmlns:a16="http://schemas.microsoft.com/office/drawing/2014/main" val="20001"/>
                    </a:ext>
                  </a:extLst>
                </a:gridCol>
              </a:tblGrid>
              <a:tr h="212638">
                <a:tc>
                  <a:txBody>
                    <a:bodyPr/>
                    <a:lstStyle/>
                    <a:p>
                      <a:pPr marL="0" marR="0" lvl="0" indent="0" algn="ctr" rtl="0">
                        <a:spcBef>
                          <a:spcPts val="0"/>
                        </a:spcBef>
                        <a:spcAft>
                          <a:spcPts val="0"/>
                        </a:spcAft>
                        <a:buNone/>
                      </a:pPr>
                      <a:r>
                        <a:rPr lang="en-US" sz="1400" u="none" strike="noStrike" cap="none" dirty="0">
                          <a:latin typeface="+mn-lt"/>
                        </a:rPr>
                        <a:t>On target</a:t>
                      </a:r>
                      <a:endParaRPr sz="1400" dirty="0">
                        <a:latin typeface="+mn-lt"/>
                      </a:endParaRPr>
                    </a:p>
                  </a:txBody>
                  <a:tcPr marL="82300" marR="82300" marT="41150" marB="41150">
                    <a:solidFill>
                      <a:schemeClr val="accent6">
                        <a:lumMod val="20000"/>
                        <a:lumOff val="80000"/>
                      </a:schemeClr>
                    </a:solidFill>
                  </a:tcPr>
                </a:tc>
                <a:tc>
                  <a:txBody>
                    <a:bodyPr/>
                    <a:lstStyle/>
                    <a:p>
                      <a:pPr marL="0" marR="0" lvl="0" indent="0" algn="ctr" rtl="0">
                        <a:spcBef>
                          <a:spcPts val="0"/>
                        </a:spcBef>
                        <a:spcAft>
                          <a:spcPts val="0"/>
                        </a:spcAft>
                        <a:buNone/>
                      </a:pPr>
                      <a:r>
                        <a:rPr lang="en-US" sz="1400" u="none" strike="noStrike" cap="none" dirty="0">
                          <a:latin typeface="+mn-lt"/>
                        </a:rPr>
                        <a:t>Value</a:t>
                      </a:r>
                      <a:endParaRPr sz="1400" dirty="0">
                        <a:latin typeface="+mn-lt"/>
                      </a:endParaRPr>
                    </a:p>
                  </a:txBody>
                  <a:tcPr marL="82300" marR="82300" marT="41150" marB="41150">
                    <a:solidFill>
                      <a:schemeClr val="accent6">
                        <a:lumMod val="20000"/>
                        <a:lumOff val="80000"/>
                      </a:schemeClr>
                    </a:solidFill>
                  </a:tcPr>
                </a:tc>
                <a:extLst>
                  <a:ext uri="{0D108BD9-81ED-4DB2-BD59-A6C34878D82A}">
                    <a16:rowId xmlns:a16="http://schemas.microsoft.com/office/drawing/2014/main" val="10000"/>
                  </a:ext>
                </a:extLst>
              </a:tr>
              <a:tr h="212638">
                <a:tc>
                  <a:txBody>
                    <a:bodyPr/>
                    <a:lstStyle/>
                    <a:p>
                      <a:pPr marL="0" marR="0" lvl="0" indent="0" algn="ctr" rtl="0">
                        <a:spcBef>
                          <a:spcPts val="0"/>
                        </a:spcBef>
                        <a:spcAft>
                          <a:spcPts val="0"/>
                        </a:spcAft>
                        <a:buNone/>
                      </a:pPr>
                      <a:r>
                        <a:rPr lang="en-US" sz="1400" u="none" strike="noStrike" cap="none" dirty="0">
                          <a:solidFill>
                            <a:srgbClr val="000000"/>
                          </a:solidFill>
                          <a:latin typeface="+mn-lt"/>
                        </a:rPr>
                        <a:t>Rep-rate</a:t>
                      </a:r>
                      <a:endParaRPr sz="1400" u="none" strike="noStrike" cap="none" dirty="0">
                        <a:solidFill>
                          <a:srgbClr val="000000"/>
                        </a:solidFill>
                        <a:latin typeface="+mn-lt"/>
                      </a:endParaRPr>
                    </a:p>
                  </a:txBody>
                  <a:tcPr marL="82300" marR="82300" marT="41150" marB="41150">
                    <a:solidFill>
                      <a:schemeClr val="bg1"/>
                    </a:solidFill>
                  </a:tcPr>
                </a:tc>
                <a:tc>
                  <a:txBody>
                    <a:bodyPr/>
                    <a:lstStyle/>
                    <a:p>
                      <a:pPr marL="0" marR="0" lvl="0" indent="0" algn="ctr" rtl="0">
                        <a:spcBef>
                          <a:spcPts val="0"/>
                        </a:spcBef>
                        <a:spcAft>
                          <a:spcPts val="0"/>
                        </a:spcAft>
                        <a:buNone/>
                      </a:pPr>
                      <a:r>
                        <a:rPr lang="en-US" sz="1400" dirty="0">
                          <a:latin typeface="+mn-lt"/>
                        </a:rPr>
                        <a:t>1 [Hz]</a:t>
                      </a:r>
                      <a:endParaRPr sz="1400" dirty="0">
                        <a:latin typeface="+mn-lt"/>
                      </a:endParaRPr>
                    </a:p>
                  </a:txBody>
                  <a:tcPr marL="82300" marR="82300" marT="41150" marB="41150">
                    <a:solidFill>
                      <a:schemeClr val="bg1"/>
                    </a:solidFill>
                  </a:tcPr>
                </a:tc>
                <a:extLst>
                  <a:ext uri="{0D108BD9-81ED-4DB2-BD59-A6C34878D82A}">
                    <a16:rowId xmlns:a16="http://schemas.microsoft.com/office/drawing/2014/main" val="2249297334"/>
                  </a:ext>
                </a:extLst>
              </a:tr>
              <a:tr h="212638">
                <a:tc>
                  <a:txBody>
                    <a:bodyPr/>
                    <a:lstStyle/>
                    <a:p>
                      <a:pPr marL="0" marR="0" lvl="0" indent="0" algn="ctr" rtl="0">
                        <a:spcBef>
                          <a:spcPts val="0"/>
                        </a:spcBef>
                        <a:spcAft>
                          <a:spcPts val="0"/>
                        </a:spcAft>
                        <a:buNone/>
                      </a:pPr>
                      <a:r>
                        <a:rPr lang="en-US" sz="1400" u="none" strike="noStrike" cap="none" dirty="0">
                          <a:latin typeface="+mn-lt"/>
                        </a:rPr>
                        <a:t>Energy</a:t>
                      </a:r>
                      <a:endParaRPr sz="1400" u="none" strike="noStrike" cap="none" dirty="0">
                        <a:solidFill>
                          <a:srgbClr val="000000"/>
                        </a:solidFill>
                        <a:latin typeface="+mn-lt"/>
                      </a:endParaRPr>
                    </a:p>
                  </a:txBody>
                  <a:tcPr marL="82300" marR="82300" marT="41150" marB="41150">
                    <a:solidFill>
                      <a:schemeClr val="bg1"/>
                    </a:solidFill>
                  </a:tcPr>
                </a:tc>
                <a:tc>
                  <a:txBody>
                    <a:bodyPr/>
                    <a:lstStyle/>
                    <a:p>
                      <a:pPr marL="0" marR="0" lvl="0" indent="0" algn="ctr" rtl="0">
                        <a:spcBef>
                          <a:spcPts val="0"/>
                        </a:spcBef>
                        <a:spcAft>
                          <a:spcPts val="0"/>
                        </a:spcAft>
                        <a:buNone/>
                      </a:pPr>
                      <a:r>
                        <a:rPr lang="en-US" sz="1400" u="none" strike="noStrike" cap="none" dirty="0">
                          <a:latin typeface="+mn-lt"/>
                        </a:rPr>
                        <a:t>40 [J]</a:t>
                      </a:r>
                      <a:endParaRPr sz="1400" dirty="0">
                        <a:latin typeface="+mn-lt"/>
                      </a:endParaRPr>
                    </a:p>
                  </a:txBody>
                  <a:tcPr marL="82300" marR="82300" marT="41150" marB="41150">
                    <a:solidFill>
                      <a:schemeClr val="bg1"/>
                    </a:solidFill>
                  </a:tcPr>
                </a:tc>
                <a:extLst>
                  <a:ext uri="{0D108BD9-81ED-4DB2-BD59-A6C34878D82A}">
                    <a16:rowId xmlns:a16="http://schemas.microsoft.com/office/drawing/2014/main" val="10001"/>
                  </a:ext>
                </a:extLst>
              </a:tr>
              <a:tr h="262207">
                <a:tc>
                  <a:txBody>
                    <a:bodyPr/>
                    <a:lstStyle/>
                    <a:p>
                      <a:pPr marL="0" marR="0" lvl="0" indent="0" algn="ctr" rtl="0">
                        <a:spcBef>
                          <a:spcPts val="0"/>
                        </a:spcBef>
                        <a:spcAft>
                          <a:spcPts val="0"/>
                        </a:spcAft>
                        <a:buNone/>
                      </a:pPr>
                      <a:r>
                        <a:rPr lang="en-US" sz="1400" u="none" strike="noStrike" cap="none" dirty="0">
                          <a:latin typeface="+mn-lt"/>
                        </a:rPr>
                        <a:t>Peak Power</a:t>
                      </a:r>
                      <a:endParaRPr sz="1400" dirty="0">
                        <a:latin typeface="+mn-lt"/>
                      </a:endParaRPr>
                    </a:p>
                  </a:txBody>
                  <a:tcPr marL="82300" marR="82300" marT="41150" marB="41150">
                    <a:solidFill>
                      <a:schemeClr val="bg1"/>
                    </a:solidFill>
                  </a:tcPr>
                </a:tc>
                <a:tc>
                  <a:txBody>
                    <a:bodyPr/>
                    <a:lstStyle/>
                    <a:p>
                      <a:pPr marL="0" marR="0" lvl="0" indent="0" algn="ctr" rtl="0">
                        <a:spcBef>
                          <a:spcPts val="0"/>
                        </a:spcBef>
                        <a:spcAft>
                          <a:spcPts val="0"/>
                        </a:spcAft>
                        <a:buNone/>
                      </a:pPr>
                      <a:r>
                        <a:rPr lang="en-US" sz="1400" u="none" strike="noStrike" cap="none" dirty="0">
                          <a:latin typeface="+mn-lt"/>
                        </a:rPr>
                        <a:t>1 [PW] (for 40 fs)</a:t>
                      </a:r>
                      <a:endParaRPr sz="1400" dirty="0">
                        <a:latin typeface="+mn-lt"/>
                      </a:endParaRPr>
                    </a:p>
                  </a:txBody>
                  <a:tcPr marL="82300" marR="82300" marT="41150" marB="41150">
                    <a:solidFill>
                      <a:schemeClr val="bg1"/>
                    </a:solidFill>
                  </a:tcPr>
                </a:tc>
                <a:extLst>
                  <a:ext uri="{0D108BD9-81ED-4DB2-BD59-A6C34878D82A}">
                    <a16:rowId xmlns:a16="http://schemas.microsoft.com/office/drawing/2014/main" val="10002"/>
                  </a:ext>
                </a:extLst>
              </a:tr>
              <a:tr h="374379">
                <a:tc>
                  <a:txBody>
                    <a:bodyPr/>
                    <a:lstStyle/>
                    <a:p>
                      <a:pPr marL="0" marR="0" lvl="0" indent="0" algn="ctr" rtl="0">
                        <a:lnSpc>
                          <a:spcPct val="100000"/>
                        </a:lnSpc>
                        <a:spcBef>
                          <a:spcPts val="0"/>
                        </a:spcBef>
                        <a:spcAft>
                          <a:spcPts val="0"/>
                        </a:spcAft>
                        <a:buClr>
                          <a:schemeClr val="dk1"/>
                        </a:buClr>
                        <a:buSzPts val="1500"/>
                        <a:buFont typeface="Arial"/>
                        <a:buNone/>
                      </a:pPr>
                      <a:r>
                        <a:rPr lang="en-US" sz="1400" u="none" strike="noStrike" cap="none" dirty="0">
                          <a:latin typeface="+mn-lt"/>
                        </a:rPr>
                        <a:t>Peak Intensity</a:t>
                      </a:r>
                    </a:p>
                    <a:p>
                      <a:pPr marL="0" marR="0" lvl="0" indent="0" algn="ctr" rtl="0">
                        <a:lnSpc>
                          <a:spcPct val="100000"/>
                        </a:lnSpc>
                        <a:spcBef>
                          <a:spcPts val="0"/>
                        </a:spcBef>
                        <a:spcAft>
                          <a:spcPts val="0"/>
                        </a:spcAft>
                        <a:buClr>
                          <a:schemeClr val="dk1"/>
                        </a:buClr>
                        <a:buSzPts val="1500"/>
                        <a:buFont typeface="Arial"/>
                        <a:buNone/>
                      </a:pPr>
                      <a:r>
                        <a:rPr lang="en-US" sz="1400" u="none" strike="noStrike" cap="none" dirty="0">
                          <a:latin typeface="+mn-lt"/>
                        </a:rPr>
                        <a:t>(iP1)</a:t>
                      </a:r>
                      <a:endParaRPr sz="1400" dirty="0">
                        <a:latin typeface="+mn-lt"/>
                      </a:endParaRPr>
                    </a:p>
                  </a:txBody>
                  <a:tcPr marL="82300" marR="82300" marT="41150" marB="41150">
                    <a:solidFill>
                      <a:schemeClr val="bg1"/>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400" u="none" strike="noStrike" cap="none" dirty="0">
                          <a:latin typeface="+mn-lt"/>
                        </a:rPr>
                        <a:t>1.5 [10</a:t>
                      </a:r>
                      <a:r>
                        <a:rPr lang="en-US" sz="1400" u="none" strike="noStrike" cap="none" baseline="30000" dirty="0">
                          <a:latin typeface="+mn-lt"/>
                        </a:rPr>
                        <a:t>19</a:t>
                      </a:r>
                      <a:r>
                        <a:rPr lang="en-US" sz="1400" u="none" strike="noStrike" cap="none" dirty="0">
                          <a:latin typeface="+mn-lt"/>
                        </a:rPr>
                        <a:t> W/cm</a:t>
                      </a:r>
                      <a:r>
                        <a:rPr lang="en-US" sz="1400" u="none" strike="noStrike" cap="none" baseline="30000" dirty="0">
                          <a:latin typeface="+mn-lt"/>
                        </a:rPr>
                        <a:t>2</a:t>
                      </a:r>
                      <a:r>
                        <a:rPr lang="en-US" sz="1400" u="none" strike="noStrike" cap="none" dirty="0">
                          <a:latin typeface="+mn-lt"/>
                        </a:rPr>
                        <a:t>]</a:t>
                      </a:r>
                    </a:p>
                    <a:p>
                      <a:pPr marL="0" marR="0" lvl="0" indent="0" algn="ctr" rtl="0">
                        <a:lnSpc>
                          <a:spcPct val="100000"/>
                        </a:lnSpc>
                        <a:spcBef>
                          <a:spcPts val="0"/>
                        </a:spcBef>
                        <a:spcAft>
                          <a:spcPts val="0"/>
                        </a:spcAft>
                        <a:buClr>
                          <a:schemeClr val="dk1"/>
                        </a:buClr>
                        <a:buSzPts val="1500"/>
                        <a:buFont typeface="Arial"/>
                        <a:buNone/>
                      </a:pPr>
                      <a:r>
                        <a:rPr lang="en-US" sz="1400" u="none" strike="noStrike" cap="none" dirty="0">
                          <a:latin typeface="+mn-lt"/>
                        </a:rPr>
                        <a:t> (for w</a:t>
                      </a:r>
                      <a:r>
                        <a:rPr lang="en-US" sz="1400" u="none" strike="noStrike" cap="none" baseline="-25000" dirty="0">
                          <a:latin typeface="+mn-lt"/>
                        </a:rPr>
                        <a:t>0</a:t>
                      </a:r>
                      <a:r>
                        <a:rPr lang="en-US" sz="1400" u="none" strike="noStrike" cap="none" dirty="0">
                          <a:latin typeface="+mn-lt"/>
                        </a:rPr>
                        <a:t> 53 </a:t>
                      </a:r>
                      <a:r>
                        <a:rPr lang="en-US" sz="1400" u="none" strike="noStrike" cap="none" dirty="0" err="1">
                          <a:latin typeface="+mn-lt"/>
                          <a:ea typeface="Noto Sans Symbols"/>
                          <a:cs typeface="Noto Sans Symbols"/>
                          <a:sym typeface="Noto Sans Symbols"/>
                        </a:rPr>
                        <a:t>μ</a:t>
                      </a:r>
                      <a:r>
                        <a:rPr lang="en-US" sz="1400" u="none" strike="noStrike" cap="none" dirty="0" err="1">
                          <a:latin typeface="+mn-lt"/>
                        </a:rPr>
                        <a:t>m</a:t>
                      </a:r>
                      <a:r>
                        <a:rPr lang="en-US" sz="1400" u="none" strike="noStrike" cap="none" dirty="0">
                          <a:latin typeface="+mn-lt"/>
                        </a:rPr>
                        <a:t>)</a:t>
                      </a:r>
                      <a:endParaRPr sz="1400" dirty="0">
                        <a:latin typeface="+mn-lt"/>
                      </a:endParaRPr>
                    </a:p>
                  </a:txBody>
                  <a:tcPr marL="82300" marR="82300" marT="41150" marB="41150">
                    <a:solidFill>
                      <a:schemeClr val="bg1"/>
                    </a:solidFill>
                  </a:tcPr>
                </a:tc>
                <a:extLst>
                  <a:ext uri="{0D108BD9-81ED-4DB2-BD59-A6C34878D82A}">
                    <a16:rowId xmlns:a16="http://schemas.microsoft.com/office/drawing/2014/main" val="10003"/>
                  </a:ext>
                </a:extLst>
              </a:tr>
              <a:tr h="374379">
                <a:tc>
                  <a:txBody>
                    <a:bodyPr/>
                    <a:lstStyle/>
                    <a:p>
                      <a:pPr marL="0" marR="0" lvl="0" indent="0" algn="ctr" rtl="0">
                        <a:lnSpc>
                          <a:spcPct val="100000"/>
                        </a:lnSpc>
                        <a:spcBef>
                          <a:spcPts val="0"/>
                        </a:spcBef>
                        <a:spcAft>
                          <a:spcPts val="0"/>
                        </a:spcAft>
                        <a:buClr>
                          <a:schemeClr val="dk1"/>
                        </a:buClr>
                        <a:buSzPts val="1500"/>
                        <a:buFont typeface="Arial"/>
                        <a:buNone/>
                      </a:pPr>
                      <a:r>
                        <a:rPr lang="en-US" sz="1400" u="none" strike="noStrike" cap="none" dirty="0">
                          <a:latin typeface="+mn-lt"/>
                        </a:rPr>
                        <a:t>Peak Intensity</a:t>
                      </a:r>
                    </a:p>
                    <a:p>
                      <a:pPr marL="0" marR="0" lvl="0" indent="0" algn="ctr" rtl="0">
                        <a:lnSpc>
                          <a:spcPct val="100000"/>
                        </a:lnSpc>
                        <a:spcBef>
                          <a:spcPts val="0"/>
                        </a:spcBef>
                        <a:spcAft>
                          <a:spcPts val="0"/>
                        </a:spcAft>
                        <a:buClr>
                          <a:schemeClr val="dk1"/>
                        </a:buClr>
                        <a:buSzPts val="1500"/>
                        <a:buFont typeface="Arial"/>
                        <a:buNone/>
                      </a:pPr>
                      <a:r>
                        <a:rPr lang="en-US" sz="1400" u="none" strike="noStrike" cap="none" dirty="0">
                          <a:latin typeface="+mn-lt"/>
                        </a:rPr>
                        <a:t>(iP2)</a:t>
                      </a:r>
                      <a:endParaRPr sz="1400" dirty="0">
                        <a:latin typeface="+mn-lt"/>
                      </a:endParaRPr>
                    </a:p>
                  </a:txBody>
                  <a:tcPr marL="82300" marR="82300" marT="41150" marB="41150">
                    <a:solidFill>
                      <a:schemeClr val="bg1"/>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400" u="none" strike="noStrike" cap="none" dirty="0">
                          <a:latin typeface="+mn-lt"/>
                        </a:rPr>
                        <a:t>&gt; 1 [10</a:t>
                      </a:r>
                      <a:r>
                        <a:rPr lang="en-US" sz="1400" u="none" strike="noStrike" cap="none" baseline="30000" dirty="0">
                          <a:latin typeface="+mn-lt"/>
                        </a:rPr>
                        <a:t>21</a:t>
                      </a:r>
                      <a:r>
                        <a:rPr lang="en-US" sz="1400" u="none" strike="noStrike" cap="none" dirty="0">
                          <a:latin typeface="+mn-lt"/>
                        </a:rPr>
                        <a:t> W/cm</a:t>
                      </a:r>
                      <a:r>
                        <a:rPr lang="en-US" sz="1400" u="none" strike="noStrike" cap="none" baseline="30000" dirty="0">
                          <a:latin typeface="+mn-lt"/>
                        </a:rPr>
                        <a:t>2</a:t>
                      </a:r>
                      <a:r>
                        <a:rPr lang="en-US" sz="1400" u="none" strike="noStrike" cap="none" dirty="0">
                          <a:latin typeface="+mn-lt"/>
                        </a:rPr>
                        <a:t>]</a:t>
                      </a:r>
                    </a:p>
                    <a:p>
                      <a:pPr marL="0" marR="0" lvl="0" indent="0" algn="ctr" rtl="0">
                        <a:lnSpc>
                          <a:spcPct val="100000"/>
                        </a:lnSpc>
                        <a:spcBef>
                          <a:spcPts val="0"/>
                        </a:spcBef>
                        <a:spcAft>
                          <a:spcPts val="0"/>
                        </a:spcAft>
                        <a:buClr>
                          <a:schemeClr val="dk1"/>
                        </a:buClr>
                        <a:buSzPts val="1500"/>
                        <a:buFont typeface="Arial"/>
                        <a:buNone/>
                      </a:pPr>
                      <a:r>
                        <a:rPr lang="en-US" sz="1400" u="none" strike="noStrike" cap="none" dirty="0">
                          <a:latin typeface="+mn-lt"/>
                        </a:rPr>
                        <a:t> (for w</a:t>
                      </a:r>
                      <a:r>
                        <a:rPr lang="en-US" sz="1400" u="none" strike="noStrike" cap="none" baseline="-25000" dirty="0">
                          <a:latin typeface="+mn-lt"/>
                        </a:rPr>
                        <a:t>0</a:t>
                      </a:r>
                      <a:r>
                        <a:rPr lang="en-US" sz="1400" u="none" strike="noStrike" cap="none" dirty="0">
                          <a:latin typeface="+mn-lt"/>
                        </a:rPr>
                        <a:t> 2.7 </a:t>
                      </a:r>
                      <a:r>
                        <a:rPr lang="en-US" sz="1400" u="none" strike="noStrike" cap="none" dirty="0" err="1">
                          <a:latin typeface="+mn-lt"/>
                          <a:ea typeface="Noto Sans Symbols"/>
                          <a:cs typeface="Noto Sans Symbols"/>
                          <a:sym typeface="Noto Sans Symbols"/>
                        </a:rPr>
                        <a:t>μ</a:t>
                      </a:r>
                      <a:r>
                        <a:rPr lang="en-US" sz="1400" u="none" strike="noStrike" cap="none" dirty="0" err="1">
                          <a:latin typeface="+mn-lt"/>
                        </a:rPr>
                        <a:t>m</a:t>
                      </a:r>
                      <a:r>
                        <a:rPr lang="en-US" sz="1400" u="none" strike="noStrike" cap="none" dirty="0">
                          <a:latin typeface="+mn-lt"/>
                        </a:rPr>
                        <a:t>)</a:t>
                      </a:r>
                      <a:endParaRPr sz="1400" dirty="0">
                        <a:latin typeface="+mn-lt"/>
                      </a:endParaRPr>
                    </a:p>
                  </a:txBody>
                  <a:tcPr marL="82300" marR="82300" marT="41150" marB="41150">
                    <a:solidFill>
                      <a:schemeClr val="bg1"/>
                    </a:solidFill>
                  </a:tcPr>
                </a:tc>
                <a:extLst>
                  <a:ext uri="{0D108BD9-81ED-4DB2-BD59-A6C34878D82A}">
                    <a16:rowId xmlns:a16="http://schemas.microsoft.com/office/drawing/2014/main" val="2160106060"/>
                  </a:ext>
                </a:extLst>
              </a:tr>
            </a:tbl>
          </a:graphicData>
        </a:graphic>
      </p:graphicFrame>
      <p:pic>
        <p:nvPicPr>
          <p:cNvPr id="146" name="Google Shape;97;p1">
            <a:extLst>
              <a:ext uri="{FF2B5EF4-FFF2-40B4-BE49-F238E27FC236}">
                <a16:creationId xmlns:a16="http://schemas.microsoft.com/office/drawing/2014/main" id="{C4735FD2-1905-1B42-53F9-A96060AF8F10}"/>
              </a:ext>
            </a:extLst>
          </p:cNvPr>
          <p:cNvPicPr preferRelativeResize="0">
            <a:picLocks noChangeAspect="1"/>
          </p:cNvPicPr>
          <p:nvPr/>
        </p:nvPicPr>
        <p:blipFill rotWithShape="1">
          <a:blip r:embed="rId3">
            <a:alphaModFix/>
          </a:blip>
          <a:srcRect/>
          <a:stretch/>
        </p:blipFill>
        <p:spPr>
          <a:xfrm>
            <a:off x="1985851" y="5834097"/>
            <a:ext cx="1544938" cy="744881"/>
          </a:xfrm>
          <a:prstGeom prst="rect">
            <a:avLst/>
          </a:prstGeom>
          <a:noFill/>
          <a:ln>
            <a:noFill/>
          </a:ln>
        </p:spPr>
      </p:pic>
    </p:spTree>
    <p:extLst>
      <p:ext uri="{BB962C8B-B14F-4D97-AF65-F5344CB8AC3E}">
        <p14:creationId xmlns:p14="http://schemas.microsoft.com/office/powerpoint/2010/main" val="417049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1">
            <a:extLst>
              <a:ext uri="{FF2B5EF4-FFF2-40B4-BE49-F238E27FC236}">
                <a16:creationId xmlns:a16="http://schemas.microsoft.com/office/drawing/2014/main" id="{CE9D3B47-C530-4BA9-B661-24EF9949B888}"/>
              </a:ext>
            </a:extLst>
          </p:cNvPr>
          <p:cNvSpPr/>
          <p:nvPr/>
        </p:nvSpPr>
        <p:spPr>
          <a:xfrm>
            <a:off x="482593" y="6462167"/>
            <a:ext cx="436464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1" normalizeH="0" baseline="0" noProof="0" dirty="0">
                <a:ln>
                  <a:noFill/>
                </a:ln>
                <a:solidFill>
                  <a:srgbClr val="1F497D"/>
                </a:solidFill>
                <a:effectLst/>
                <a:uLnTx/>
                <a:uFillTx/>
                <a:latin typeface="Arial"/>
              </a:rPr>
              <a:t>S. Gupta et al., Radiation Research </a:t>
            </a:r>
            <a:r>
              <a:rPr kumimoji="0" lang="en-US" sz="1200" b="0" i="1" u="none" strike="noStrike" kern="1200" cap="none" spc="-1" normalizeH="0" baseline="0" noProof="0" dirty="0">
                <a:ln>
                  <a:noFill/>
                </a:ln>
                <a:solidFill>
                  <a:srgbClr val="1F497D"/>
                </a:solidFill>
                <a:effectLst/>
                <a:uLnTx/>
                <a:uFillTx/>
                <a:latin typeface="Franklin Gothic Book"/>
              </a:rPr>
              <a:t>200(6), 523-530 </a:t>
            </a:r>
            <a:r>
              <a:rPr kumimoji="0" lang="en-US" sz="1200" b="0" i="1" u="none" strike="noStrike" kern="1200" cap="none" spc="-1" normalizeH="0" baseline="0" noProof="0" dirty="0">
                <a:ln>
                  <a:noFill/>
                </a:ln>
                <a:solidFill>
                  <a:srgbClr val="1F497D"/>
                </a:solidFill>
                <a:effectLst/>
                <a:uLnTx/>
                <a:uFillTx/>
                <a:latin typeface="Arial"/>
              </a:rPr>
              <a:t>(2023)</a:t>
            </a:r>
            <a:endParaRPr kumimoji="0" lang="en-US" sz="1200" b="0" i="0" u="none" strike="noStrike" kern="1200" cap="none" spc="-1" normalizeH="0" baseline="0" noProof="0" dirty="0">
              <a:ln>
                <a:noFill/>
              </a:ln>
              <a:solidFill>
                <a:prstClr val="black"/>
              </a:solidFill>
              <a:effectLst/>
              <a:uLnTx/>
              <a:uFillTx/>
              <a:latin typeface="Arial"/>
            </a:endParaRPr>
          </a:p>
        </p:txBody>
      </p:sp>
      <p:sp>
        <p:nvSpPr>
          <p:cNvPr id="13" name="PlaceHolder 1">
            <a:extLst>
              <a:ext uri="{FF2B5EF4-FFF2-40B4-BE49-F238E27FC236}">
                <a16:creationId xmlns:a16="http://schemas.microsoft.com/office/drawing/2014/main" id="{3307401D-D225-441C-8F26-3BE9B003658E}"/>
              </a:ext>
            </a:extLst>
          </p:cNvPr>
          <p:cNvSpPr txBox="1">
            <a:spLocks/>
          </p:cNvSpPr>
          <p:nvPr/>
        </p:nvSpPr>
        <p:spPr>
          <a:xfrm>
            <a:off x="61532" y="57959"/>
            <a:ext cx="12065760" cy="936360"/>
          </a:xfrm>
          <a:prstGeom prst="rect">
            <a:avLst/>
          </a:prstGeom>
          <a:noFill/>
          <a:ln w="0">
            <a:noFill/>
          </a:ln>
        </p:spPr>
        <p:txBody>
          <a:bodyPr lIns="90000" tIns="45000" rIns="90000" bIns="4500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marR="0" lvl="0" indent="-343080" algn="ctr" defTabSz="914400" rtl="0" eaLnBrk="1" fontAlgn="auto" latinLnBrk="0" hangingPunct="1">
              <a:lnSpc>
                <a:spcPct val="100000"/>
              </a:lnSpc>
              <a:spcBef>
                <a:spcPts val="641"/>
              </a:spcBef>
              <a:spcAft>
                <a:spcPts val="0"/>
              </a:spcAft>
              <a:buClrTx/>
              <a:buSzTx/>
              <a:buFont typeface="Arial" panose="020B0604020202020204" pitchFamily="34" charset="0"/>
              <a:buNone/>
              <a:tabLst>
                <a:tab pos="0" algn="l"/>
              </a:tabLst>
              <a:defRPr/>
            </a:pPr>
            <a:r>
              <a:rPr kumimoji="0" lang="en-US" sz="2400" b="1" i="0" u="none" strike="noStrike" kern="1200" cap="none" spc="-1" normalizeH="0" baseline="0" noProof="0" dirty="0">
                <a:ln>
                  <a:noFill/>
                </a:ln>
                <a:solidFill>
                  <a:srgbClr val="FFFFFF"/>
                </a:solidFill>
                <a:effectLst/>
                <a:uLnTx/>
                <a:uFillTx/>
                <a:latin typeface="Arial"/>
              </a:rPr>
              <a:t>The dose rate and oxygen dependent modification of peptides is confirmed in x-ray irradiations at the ALS versus at a conventional x-ray tube</a:t>
            </a:r>
            <a:endParaRPr kumimoji="0" lang="en-US" sz="2400" b="0" i="0" u="none" strike="noStrike" kern="1200" cap="none" spc="-1" normalizeH="0" baseline="0" noProof="0" dirty="0">
              <a:ln>
                <a:noFill/>
              </a:ln>
              <a:solidFill>
                <a:prstClr val="black"/>
              </a:solidFill>
              <a:effectLst/>
              <a:uLnTx/>
              <a:uFillTx/>
              <a:latin typeface="Arial"/>
            </a:endParaRPr>
          </a:p>
        </p:txBody>
      </p:sp>
      <p:pic>
        <p:nvPicPr>
          <p:cNvPr id="10" name="Google Shape;837;g29902c222b0_0_5">
            <a:extLst>
              <a:ext uri="{FF2B5EF4-FFF2-40B4-BE49-F238E27FC236}">
                <a16:creationId xmlns:a16="http://schemas.microsoft.com/office/drawing/2014/main" id="{2091ADF5-21A5-4762-8B53-D080B8420722}"/>
              </a:ext>
            </a:extLst>
          </p:cNvPr>
          <p:cNvPicPr preferRelativeResize="0">
            <a:picLocks noChangeAspect="1"/>
          </p:cNvPicPr>
          <p:nvPr/>
        </p:nvPicPr>
        <p:blipFill rotWithShape="1">
          <a:blip r:embed="rId2">
            <a:alphaModFix/>
          </a:blip>
          <a:srcRect/>
          <a:stretch/>
        </p:blipFill>
        <p:spPr>
          <a:xfrm>
            <a:off x="6312271" y="1928516"/>
            <a:ext cx="5430699" cy="3685476"/>
          </a:xfrm>
          <a:prstGeom prst="rect">
            <a:avLst/>
          </a:prstGeom>
          <a:noFill/>
          <a:ln>
            <a:noFill/>
          </a:ln>
        </p:spPr>
      </p:pic>
      <p:sp>
        <p:nvSpPr>
          <p:cNvPr id="2" name="TextBox 1">
            <a:extLst>
              <a:ext uri="{FF2B5EF4-FFF2-40B4-BE49-F238E27FC236}">
                <a16:creationId xmlns:a16="http://schemas.microsoft.com/office/drawing/2014/main" id="{A5D74BF2-F059-45A2-B8FD-348785697943}"/>
              </a:ext>
            </a:extLst>
          </p:cNvPr>
          <p:cNvSpPr txBox="1"/>
          <p:nvPr/>
        </p:nvSpPr>
        <p:spPr>
          <a:xfrm>
            <a:off x="577072" y="1197782"/>
            <a:ext cx="5517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Less damage after ultra-high dose rate than conventional dose rate irradiations</a:t>
            </a:r>
          </a:p>
        </p:txBody>
      </p:sp>
      <p:sp>
        <p:nvSpPr>
          <p:cNvPr id="12" name="TextBox 11">
            <a:extLst>
              <a:ext uri="{FF2B5EF4-FFF2-40B4-BE49-F238E27FC236}">
                <a16:creationId xmlns:a16="http://schemas.microsoft.com/office/drawing/2014/main" id="{0E52085A-4BB4-41E7-90AD-B75225EA1ACE}"/>
              </a:ext>
            </a:extLst>
          </p:cNvPr>
          <p:cNvSpPr txBox="1"/>
          <p:nvPr/>
        </p:nvSpPr>
        <p:spPr>
          <a:xfrm>
            <a:off x="6841703" y="1197782"/>
            <a:ext cx="4770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Less damage at low than atmospheric oxygen content</a:t>
            </a:r>
          </a:p>
        </p:txBody>
      </p:sp>
      <p:pic>
        <p:nvPicPr>
          <p:cNvPr id="11" name="Google Shape;854;g29902c222b0_0_11">
            <a:extLst>
              <a:ext uri="{FF2B5EF4-FFF2-40B4-BE49-F238E27FC236}">
                <a16:creationId xmlns:a16="http://schemas.microsoft.com/office/drawing/2014/main" id="{C3F93551-0B67-4B65-9113-F757D79F75D9}"/>
              </a:ext>
            </a:extLst>
          </p:cNvPr>
          <p:cNvPicPr preferRelativeResize="0">
            <a:picLocks noChangeAspect="1"/>
          </p:cNvPicPr>
          <p:nvPr/>
        </p:nvPicPr>
        <p:blipFill rotWithShape="1">
          <a:blip r:embed="rId3">
            <a:alphaModFix/>
          </a:blip>
          <a:srcRect/>
          <a:stretch/>
        </p:blipFill>
        <p:spPr>
          <a:xfrm>
            <a:off x="482593" y="1910520"/>
            <a:ext cx="5611820" cy="3686095"/>
          </a:xfrm>
          <a:prstGeom prst="rect">
            <a:avLst/>
          </a:prstGeom>
          <a:noFill/>
          <a:ln>
            <a:noFill/>
          </a:ln>
        </p:spPr>
      </p:pic>
      <p:sp>
        <p:nvSpPr>
          <p:cNvPr id="5" name="TextBox 4">
            <a:extLst>
              <a:ext uri="{FF2B5EF4-FFF2-40B4-BE49-F238E27FC236}">
                <a16:creationId xmlns:a16="http://schemas.microsoft.com/office/drawing/2014/main" id="{463AE425-BD82-4556-9274-BAE18E12881C}"/>
              </a:ext>
            </a:extLst>
          </p:cNvPr>
          <p:cNvSpPr txBox="1"/>
          <p:nvPr/>
        </p:nvSpPr>
        <p:spPr>
          <a:xfrm>
            <a:off x="1020724" y="2047576"/>
            <a:ext cx="24986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A66AC"/>
                </a:solidFill>
                <a:effectLst/>
                <a:uLnTx/>
                <a:uFillTx/>
                <a:latin typeface="Arial"/>
                <a:ea typeface="Arial"/>
                <a:cs typeface="Arial"/>
                <a:sym typeface="Arial"/>
              </a:rPr>
              <a:t>6 MeV pulsed electron beam (</a:t>
            </a:r>
            <a:r>
              <a:rPr kumimoji="0" lang="en-US" sz="1600" b="0" i="0" u="none" strike="noStrike" kern="1200" cap="none" spc="0" normalizeH="0" baseline="0" noProof="0" dirty="0" err="1">
                <a:ln>
                  <a:noFill/>
                </a:ln>
                <a:solidFill>
                  <a:srgbClr val="4A66AC"/>
                </a:solidFill>
                <a:effectLst/>
                <a:uLnTx/>
                <a:uFillTx/>
                <a:latin typeface="Arial"/>
                <a:ea typeface="Arial"/>
                <a:cs typeface="Arial"/>
                <a:sym typeface="Arial"/>
              </a:rPr>
              <a:t>linac</a:t>
            </a:r>
            <a:r>
              <a:rPr kumimoji="0" lang="en-US" sz="1600" b="0" i="0" u="none" strike="noStrike" kern="1200" cap="none" spc="0" normalizeH="0" baseline="0" noProof="0" dirty="0">
                <a:ln>
                  <a:noFill/>
                </a:ln>
                <a:solidFill>
                  <a:srgbClr val="4A66AC"/>
                </a:solidFill>
                <a:effectLst/>
                <a:uLnTx/>
                <a:uFillTx/>
                <a:latin typeface="Arial"/>
                <a:ea typeface="Arial"/>
                <a:cs typeface="Arial"/>
                <a:sym typeface="Arial"/>
              </a:rPr>
              <a:t>)</a:t>
            </a:r>
            <a:endParaRPr kumimoji="0" lang="en-US" sz="1600" b="0" i="0" u="none" strike="noStrike" kern="1200" cap="none" spc="0" normalizeH="0" baseline="0" noProof="0" dirty="0">
              <a:ln>
                <a:noFill/>
              </a:ln>
              <a:solidFill>
                <a:prstClr val="black"/>
              </a:solidFill>
              <a:effectLst/>
              <a:uLnTx/>
              <a:uFillTx/>
              <a:latin typeface="Arial"/>
            </a:endParaRPr>
          </a:p>
        </p:txBody>
      </p:sp>
      <p:sp>
        <p:nvSpPr>
          <p:cNvPr id="14" name="TextBox 13">
            <a:extLst>
              <a:ext uri="{FF2B5EF4-FFF2-40B4-BE49-F238E27FC236}">
                <a16:creationId xmlns:a16="http://schemas.microsoft.com/office/drawing/2014/main" id="{595A11B6-6EB0-438D-A02E-EA3AA4511882}"/>
              </a:ext>
            </a:extLst>
          </p:cNvPr>
          <p:cNvSpPr txBox="1"/>
          <p:nvPr/>
        </p:nvSpPr>
        <p:spPr>
          <a:xfrm>
            <a:off x="360211" y="5612170"/>
            <a:ext cx="11468402" cy="646331"/>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Result: peptides can be used in a reductionist approach to study the damage by OH radicals under different radiation regimes and sample conditions</a:t>
            </a:r>
          </a:p>
        </p:txBody>
      </p:sp>
      <p:sp>
        <p:nvSpPr>
          <p:cNvPr id="15" name="PlaceHolder 2">
            <a:extLst>
              <a:ext uri="{FF2B5EF4-FFF2-40B4-BE49-F238E27FC236}">
                <a16:creationId xmlns:a16="http://schemas.microsoft.com/office/drawing/2014/main" id="{9DDDB29B-5F13-4A00-9A6A-E396A999014C}"/>
              </a:ext>
            </a:extLst>
          </p:cNvPr>
          <p:cNvSpPr txBox="1">
            <a:spLocks/>
          </p:cNvSpPr>
          <p:nvPr/>
        </p:nvSpPr>
        <p:spPr>
          <a:xfrm>
            <a:off x="11509560" y="6486120"/>
            <a:ext cx="677880" cy="363960"/>
          </a:xfrm>
          <a:prstGeom prst="rect">
            <a:avLst/>
          </a:prstGeom>
          <a:noFill/>
          <a:ln w="0">
            <a:noFill/>
          </a:ln>
        </p:spPr>
        <p:txBody>
          <a:bodyPr lIns="90000" tIns="45000" rIns="90000" bIns="45000" anchor="ctr">
            <a:noAutofit/>
          </a:bodyPr>
          <a:lstStyle>
            <a:defPPr>
              <a:defRPr lang="en-US"/>
            </a:defPPr>
            <a:lvl1pPr marL="0" algn="r" defTabSz="914400" rtl="0" eaLnBrk="1" latinLnBrk="0" hangingPunct="1">
              <a:lnSpc>
                <a:spcPct val="100000"/>
              </a:lnSpc>
              <a:buNone/>
              <a:defRPr lang="en-US" sz="10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315B08-BEE4-439B-ACBE-F68834FF3036}" type="slidenum">
              <a:rPr kumimoji="0" lang="en-US" sz="1000" b="0" i="0" u="none" strike="noStrike" kern="1200" cap="none" spc="-1" normalizeH="0" baseline="0" noProof="0" smtClean="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1" normalizeH="0" baseline="0" noProof="0" dirty="0">
              <a:ln>
                <a:noFill/>
              </a:ln>
              <a:solidFill>
                <a:srgbClr val="000000"/>
              </a:solidFill>
              <a:effectLst/>
              <a:uLnTx/>
              <a:uFillTx/>
              <a:latin typeface="Times New Roman"/>
            </a:endParaRPr>
          </a:p>
        </p:txBody>
      </p:sp>
    </p:spTree>
    <p:extLst>
      <p:ext uri="{BB962C8B-B14F-4D97-AF65-F5344CB8AC3E}">
        <p14:creationId xmlns:p14="http://schemas.microsoft.com/office/powerpoint/2010/main" val="284256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PlaceHolder 1"/>
          <p:cNvSpPr>
            <a:spLocks noGrp="1"/>
          </p:cNvSpPr>
          <p:nvPr>
            <p:ph type="title"/>
          </p:nvPr>
        </p:nvSpPr>
        <p:spPr>
          <a:xfrm>
            <a:off x="360" y="0"/>
            <a:ext cx="12187800" cy="913320"/>
          </a:xfrm>
          <a:prstGeom prst="rect">
            <a:avLst/>
          </a:prstGeom>
          <a:solidFill>
            <a:srgbClr val="00395A"/>
          </a:solidFill>
          <a:ln w="0">
            <a:noFill/>
          </a:ln>
          <a:effectLst>
            <a:outerShdw blurRad="50760" dist="37674" dir="2700000" rotWithShape="0">
              <a:srgbClr val="000000">
                <a:alpha val="43000"/>
              </a:srgbClr>
            </a:outerShdw>
          </a:effectLst>
        </p:spPr>
        <p:txBody>
          <a:bodyPr lIns="90000" tIns="45000" rIns="90000" bIns="45000" anchor="ctr">
            <a:normAutofit fontScale="96000"/>
          </a:bodyPr>
          <a:lstStyle/>
          <a:p>
            <a:pPr algn="ctr">
              <a:lnSpc>
                <a:spcPct val="100000"/>
              </a:lnSpc>
              <a:buNone/>
            </a:pPr>
            <a:r>
              <a:rPr lang="en-US" sz="2800" b="1" strike="noStrike" spc="-1">
                <a:solidFill>
                  <a:srgbClr val="FFFFFF"/>
                </a:solidFill>
                <a:latin typeface="Arial"/>
              </a:rPr>
              <a:t>BELLA iP2: Short focal length setup to achieve &gt;2 orders higher intensity on target for ion acceleration and HEDS studies</a:t>
            </a:r>
            <a:endParaRPr lang="en-US" sz="2800" b="0" strike="noStrike" spc="-1">
              <a:latin typeface="Arial"/>
            </a:endParaRPr>
          </a:p>
        </p:txBody>
      </p:sp>
      <p:sp>
        <p:nvSpPr>
          <p:cNvPr id="986" name="TextBox 20"/>
          <p:cNvSpPr/>
          <p:nvPr/>
        </p:nvSpPr>
        <p:spPr>
          <a:xfrm>
            <a:off x="144000" y="3429000"/>
            <a:ext cx="3035880" cy="302760"/>
          </a:xfrm>
          <a:prstGeom prst="rect">
            <a:avLst/>
          </a:prstGeom>
          <a:noFill/>
          <a:ln w="381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1F497D"/>
                </a:solidFill>
                <a:effectLst/>
                <a:uLnTx/>
                <a:uFillTx/>
                <a:latin typeface="Arial"/>
                <a:ea typeface="DejaVu Sans"/>
              </a:rPr>
              <a:t>iP2: New short focal length F/2.5</a:t>
            </a:r>
            <a:endParaRPr kumimoji="0" lang="en-US" sz="1400" b="0" i="0" u="none" strike="noStrike" kern="1200" cap="none" spc="-1" normalizeH="0" baseline="0" noProof="0">
              <a:ln>
                <a:noFill/>
              </a:ln>
              <a:solidFill>
                <a:prstClr val="black"/>
              </a:solidFill>
              <a:effectLst/>
              <a:uLnTx/>
              <a:uFillTx/>
              <a:latin typeface="Arial"/>
            </a:endParaRPr>
          </a:p>
        </p:txBody>
      </p:sp>
      <p:sp>
        <p:nvSpPr>
          <p:cNvPr id="987" name="TextBox 27"/>
          <p:cNvSpPr/>
          <p:nvPr/>
        </p:nvSpPr>
        <p:spPr>
          <a:xfrm>
            <a:off x="4873320" y="3769920"/>
            <a:ext cx="422784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00395A"/>
                </a:solidFill>
                <a:effectLst/>
                <a:uLnTx/>
                <a:uFillTx/>
                <a:latin typeface="Arial"/>
                <a:ea typeface="DejaVu Sans"/>
              </a:rPr>
              <a:t>Focal spot measurements indicate &gt;5x10</a:t>
            </a:r>
            <a:r>
              <a:rPr kumimoji="0" lang="en-US" sz="1400" b="0" i="0" u="none" strike="noStrike" kern="1200" cap="none" spc="-1" normalizeH="0" baseline="30000" noProof="0">
                <a:ln>
                  <a:noFill/>
                </a:ln>
                <a:solidFill>
                  <a:srgbClr val="00395A"/>
                </a:solidFill>
                <a:effectLst/>
                <a:uLnTx/>
                <a:uFillTx/>
                <a:latin typeface="Arial"/>
                <a:ea typeface="DejaVu Sans"/>
              </a:rPr>
              <a:t>21</a:t>
            </a:r>
            <a:r>
              <a:rPr kumimoji="0" lang="en-US" sz="1400" b="0" i="0" u="none" strike="noStrike" kern="1200" cap="none" spc="-1" normalizeH="0" baseline="0" noProof="0">
                <a:ln>
                  <a:noFill/>
                </a:ln>
                <a:solidFill>
                  <a:srgbClr val="00395A"/>
                </a:solidFill>
                <a:effectLst/>
                <a:uLnTx/>
                <a:uFillTx/>
                <a:latin typeface="Arial"/>
                <a:ea typeface="DejaVu Sans"/>
              </a:rPr>
              <a:t> W/cm</a:t>
            </a:r>
            <a:r>
              <a:rPr kumimoji="0" lang="en-US" sz="1400" b="0" i="0" u="none" strike="noStrike" kern="1200" cap="none" spc="-1" normalizeH="0" baseline="30000" noProof="0">
                <a:ln>
                  <a:noFill/>
                </a:ln>
                <a:solidFill>
                  <a:srgbClr val="00395A"/>
                </a:solidFill>
                <a:effectLst/>
                <a:uLnTx/>
                <a:uFillTx/>
                <a:latin typeface="Arial"/>
                <a:ea typeface="DejaVu Sans"/>
              </a:rPr>
              <a:t>2</a:t>
            </a:r>
            <a:r>
              <a:rPr kumimoji="0" lang="en-US" sz="1400" b="0" i="0" u="none" strike="noStrike" kern="1200" cap="none" spc="-1" normalizeH="0" baseline="0" noProof="0">
                <a:ln>
                  <a:noFill/>
                </a:ln>
                <a:solidFill>
                  <a:srgbClr val="00395A"/>
                </a:solidFill>
                <a:effectLst/>
                <a:uLnTx/>
                <a:uFillTx/>
                <a:latin typeface="Arial"/>
                <a:ea typeface="DejaVu Sans"/>
              </a:rPr>
              <a:t> for 40 J pulse energy</a:t>
            </a:r>
            <a:r>
              <a:rPr kumimoji="0" lang="en-US" sz="1400" b="0" i="0" u="none" strike="noStrike" kern="1200" cap="none" spc="-1" normalizeH="0" baseline="30000" noProof="0">
                <a:ln>
                  <a:noFill/>
                </a:ln>
                <a:solidFill>
                  <a:srgbClr val="00395A"/>
                </a:solidFill>
                <a:effectLst/>
                <a:uLnTx/>
                <a:uFillTx/>
                <a:latin typeface="Arial"/>
                <a:ea typeface="DejaVu Sans"/>
              </a:rPr>
              <a:t> </a:t>
            </a:r>
            <a:endParaRPr kumimoji="0" lang="en-US" sz="1400" b="0" i="0" u="none" strike="noStrike" kern="1200" cap="none" spc="-1" normalizeH="0" baseline="0" noProof="0">
              <a:ln>
                <a:noFill/>
              </a:ln>
              <a:solidFill>
                <a:prstClr val="black"/>
              </a:solidFill>
              <a:effectLst/>
              <a:uLnTx/>
              <a:uFillTx/>
              <a:latin typeface="Arial"/>
            </a:endParaRPr>
          </a:p>
        </p:txBody>
      </p:sp>
      <p:grpSp>
        <p:nvGrpSpPr>
          <p:cNvPr id="988" name="Group 31"/>
          <p:cNvGrpSpPr/>
          <p:nvPr/>
        </p:nvGrpSpPr>
        <p:grpSpPr>
          <a:xfrm>
            <a:off x="260280" y="1184040"/>
            <a:ext cx="11733840" cy="1485360"/>
            <a:chOff x="260280" y="1184040"/>
            <a:chExt cx="11733840" cy="1485360"/>
          </a:xfrm>
        </p:grpSpPr>
        <p:grpSp>
          <p:nvGrpSpPr>
            <p:cNvPr id="989" name="Group 25"/>
            <p:cNvGrpSpPr/>
            <p:nvPr/>
          </p:nvGrpSpPr>
          <p:grpSpPr>
            <a:xfrm>
              <a:off x="260280" y="1184040"/>
              <a:ext cx="11733840" cy="1485360"/>
              <a:chOff x="260280" y="1184040"/>
              <a:chExt cx="11733840" cy="1485360"/>
            </a:xfrm>
          </p:grpSpPr>
          <p:grpSp>
            <p:nvGrpSpPr>
              <p:cNvPr id="990" name="Group 10"/>
              <p:cNvGrpSpPr/>
              <p:nvPr/>
            </p:nvGrpSpPr>
            <p:grpSpPr>
              <a:xfrm>
                <a:off x="260280" y="1184040"/>
                <a:ext cx="11733840" cy="1485360"/>
                <a:chOff x="260280" y="1184040"/>
                <a:chExt cx="11733840" cy="1485360"/>
              </a:xfrm>
            </p:grpSpPr>
            <p:pic>
              <p:nvPicPr>
                <p:cNvPr id="991" name="image1.png"/>
                <p:cNvPicPr/>
                <p:nvPr/>
              </p:nvPicPr>
              <p:blipFill>
                <a:blip r:embed="rId3"/>
                <a:srcRect t="71315" r="23071"/>
                <a:stretch/>
              </p:blipFill>
              <p:spPr>
                <a:xfrm>
                  <a:off x="260280" y="1261440"/>
                  <a:ext cx="11733840" cy="1407960"/>
                </a:xfrm>
                <a:prstGeom prst="rect">
                  <a:avLst/>
                </a:prstGeom>
                <a:ln w="0">
                  <a:noFill/>
                </a:ln>
              </p:spPr>
            </p:pic>
            <p:sp>
              <p:nvSpPr>
                <p:cNvPr id="992" name="Rectangle 12"/>
                <p:cNvSpPr/>
                <p:nvPr/>
              </p:nvSpPr>
              <p:spPr>
                <a:xfrm>
                  <a:off x="9484200" y="1184040"/>
                  <a:ext cx="1423440" cy="182160"/>
                </a:xfrm>
                <a:prstGeom prst="rect">
                  <a:avLst/>
                </a:prstGeom>
                <a:solidFill>
                  <a:schemeClr val="bg1"/>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993" name="Rectangle 13"/>
                <p:cNvSpPr/>
                <p:nvPr/>
              </p:nvSpPr>
              <p:spPr>
                <a:xfrm>
                  <a:off x="6688800" y="1184040"/>
                  <a:ext cx="321120" cy="256320"/>
                </a:xfrm>
                <a:prstGeom prst="rect">
                  <a:avLst/>
                </a:prstGeom>
                <a:solidFill>
                  <a:schemeClr val="bg1"/>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994" name="Rectangle 14"/>
                <p:cNvSpPr/>
                <p:nvPr/>
              </p:nvSpPr>
              <p:spPr>
                <a:xfrm>
                  <a:off x="6599520" y="1273320"/>
                  <a:ext cx="775440" cy="367920"/>
                </a:xfrm>
                <a:prstGeom prst="rect">
                  <a:avLst/>
                </a:prstGeom>
                <a:noFill/>
                <a:ln w="19050">
                  <a:solidFill>
                    <a:srgbClr val="000000"/>
                  </a:solidFill>
                  <a:round/>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grpSp>
          <p:sp>
            <p:nvSpPr>
              <p:cNvPr id="995" name="TextBox 21"/>
              <p:cNvSpPr/>
              <p:nvPr/>
            </p:nvSpPr>
            <p:spPr>
              <a:xfrm>
                <a:off x="3879360" y="1720800"/>
                <a:ext cx="681120" cy="374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70" b="0" i="0" u="none" strike="noStrike" kern="1200" cap="none" spc="-1" normalizeH="0" baseline="0" noProof="0">
                    <a:ln>
                      <a:noFill/>
                    </a:ln>
                    <a:solidFill>
                      <a:srgbClr val="242852"/>
                    </a:solidFill>
                    <a:effectLst/>
                    <a:uLnTx/>
                    <a:uFillTx/>
                    <a:latin typeface="Arial"/>
                    <a:ea typeface="DejaVu Sans"/>
                  </a:rPr>
                  <a:t>OAP</a:t>
                </a:r>
                <a:endParaRPr kumimoji="0" lang="en-US" sz="1870" b="0" i="0" u="none" strike="noStrike" kern="1200" cap="none" spc="-1" normalizeH="0" baseline="0" noProof="0">
                  <a:ln>
                    <a:noFill/>
                  </a:ln>
                  <a:solidFill>
                    <a:prstClr val="black"/>
                  </a:solidFill>
                  <a:effectLst/>
                  <a:uLnTx/>
                  <a:uFillTx/>
                  <a:latin typeface="Arial"/>
                </a:endParaRPr>
              </a:p>
            </p:txBody>
          </p:sp>
        </p:grpSp>
        <p:sp>
          <p:nvSpPr>
            <p:cNvPr id="996" name="Rectangle 29"/>
            <p:cNvSpPr/>
            <p:nvPr/>
          </p:nvSpPr>
          <p:spPr>
            <a:xfrm>
              <a:off x="11696400" y="1422720"/>
              <a:ext cx="82080" cy="131760"/>
            </a:xfrm>
            <a:prstGeom prst="rect">
              <a:avLst/>
            </a:prstGeom>
            <a:solidFill>
              <a:srgbClr val="A8518A"/>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997" name="Rectangle 30"/>
            <p:cNvSpPr/>
            <p:nvPr/>
          </p:nvSpPr>
          <p:spPr>
            <a:xfrm rot="3024000">
              <a:off x="11781720" y="1421640"/>
              <a:ext cx="140760" cy="59760"/>
            </a:xfrm>
            <a:prstGeom prst="rect">
              <a:avLst/>
            </a:prstGeom>
            <a:solidFill>
              <a:srgbClr val="A8518A"/>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grpSp>
      <p:grpSp>
        <p:nvGrpSpPr>
          <p:cNvPr id="998" name="Group 39"/>
          <p:cNvGrpSpPr/>
          <p:nvPr/>
        </p:nvGrpSpPr>
        <p:grpSpPr>
          <a:xfrm>
            <a:off x="4148640" y="2225160"/>
            <a:ext cx="4227840" cy="1435680"/>
            <a:chOff x="4148640" y="2225160"/>
            <a:chExt cx="4227840" cy="1435680"/>
          </a:xfrm>
        </p:grpSpPr>
        <p:sp>
          <p:nvSpPr>
            <p:cNvPr id="999" name="TextBox 9"/>
            <p:cNvSpPr/>
            <p:nvPr/>
          </p:nvSpPr>
          <p:spPr>
            <a:xfrm>
              <a:off x="4148640" y="2841120"/>
              <a:ext cx="4227840" cy="819720"/>
            </a:xfrm>
            <a:prstGeom prst="rect">
              <a:avLst/>
            </a:prstGeom>
            <a:noFill/>
            <a:ln w="12700">
              <a:solidFill>
                <a:srgbClr val="242852"/>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 normalizeH="0" baseline="0" noProof="0">
                  <a:ln>
                    <a:noFill/>
                  </a:ln>
                  <a:solidFill>
                    <a:srgbClr val="00395A"/>
                  </a:solidFill>
                  <a:effectLst/>
                  <a:uLnTx/>
                  <a:uFillTx/>
                  <a:latin typeface="Arial"/>
                  <a:ea typeface="DejaVu Sans"/>
                </a:rPr>
                <a:t>Option for double plasma mirror in PL1 →</a:t>
              </a:r>
              <a:endParaRPr kumimoji="0" lang="en-US" sz="16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 normalizeH="0" baseline="0" noProof="0">
                  <a:ln>
                    <a:noFill/>
                  </a:ln>
                  <a:solidFill>
                    <a:srgbClr val="00395A"/>
                  </a:solidFill>
                  <a:effectLst/>
                  <a:uLnTx/>
                  <a:uFillTx/>
                  <a:latin typeface="Arial"/>
                  <a:ea typeface="DejaVu Sans"/>
                </a:rPr>
                <a:t>Ultra high contrast and advanced ion acceleration mechanisms for iP2</a:t>
              </a:r>
              <a:endParaRPr kumimoji="0" lang="en-US" sz="1600" b="0" i="0" u="none" strike="noStrike" kern="1200" cap="none" spc="-1" normalizeH="0" baseline="0" noProof="0">
                <a:ln>
                  <a:noFill/>
                </a:ln>
                <a:solidFill>
                  <a:prstClr val="black"/>
                </a:solidFill>
                <a:effectLst/>
                <a:uLnTx/>
                <a:uFillTx/>
                <a:latin typeface="Arial"/>
              </a:endParaRPr>
            </a:p>
          </p:txBody>
        </p:sp>
        <p:sp>
          <p:nvSpPr>
            <p:cNvPr id="1000" name="Straight Connector 34"/>
            <p:cNvSpPr/>
            <p:nvPr/>
          </p:nvSpPr>
          <p:spPr>
            <a:xfrm flipH="1">
              <a:off x="6598800" y="2225160"/>
              <a:ext cx="127800" cy="627840"/>
            </a:xfrm>
            <a:prstGeom prst="line">
              <a:avLst/>
            </a:prstGeom>
            <a:ln>
              <a:solidFill>
                <a:srgbClr val="4A66AC"/>
              </a:solidFill>
              <a:round/>
            </a:ln>
          </p:spPr>
          <p:style>
            <a:lnRef idx="2">
              <a:schemeClr val="accent1"/>
            </a:lnRef>
            <a:fillRef idx="0">
              <a:schemeClr val="accent1"/>
            </a:fillRef>
            <a:effectRef idx="1">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grpSp>
      <p:sp>
        <p:nvSpPr>
          <p:cNvPr id="1001" name="Straight Connector 36"/>
          <p:cNvSpPr/>
          <p:nvPr/>
        </p:nvSpPr>
        <p:spPr>
          <a:xfrm>
            <a:off x="819000" y="2528640"/>
            <a:ext cx="843480" cy="900360"/>
          </a:xfrm>
          <a:prstGeom prst="line">
            <a:avLst/>
          </a:prstGeom>
          <a:ln>
            <a:solidFill>
              <a:srgbClr val="4A66AC"/>
            </a:solidFill>
            <a:round/>
          </a:ln>
        </p:spPr>
        <p:style>
          <a:lnRef idx="2">
            <a:schemeClr val="accent1"/>
          </a:lnRef>
          <a:fillRef idx="0">
            <a:schemeClr val="accent1"/>
          </a:fillRef>
          <a:effectRef idx="1">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grpSp>
        <p:nvGrpSpPr>
          <p:cNvPr id="1002" name="Group 46"/>
          <p:cNvGrpSpPr/>
          <p:nvPr/>
        </p:nvGrpSpPr>
        <p:grpSpPr>
          <a:xfrm>
            <a:off x="3985920" y="4412520"/>
            <a:ext cx="2953080" cy="2232000"/>
            <a:chOff x="3985920" y="4412520"/>
            <a:chExt cx="2953080" cy="2232000"/>
          </a:xfrm>
        </p:grpSpPr>
        <p:pic>
          <p:nvPicPr>
            <p:cNvPr id="1003" name="Picture 47"/>
            <p:cNvPicPr/>
            <p:nvPr/>
          </p:nvPicPr>
          <p:blipFill>
            <a:blip r:embed="rId4"/>
            <a:srcRect l="5705" t="4725" r="7902" b="5646"/>
            <a:stretch/>
          </p:blipFill>
          <p:spPr>
            <a:xfrm>
              <a:off x="4094280" y="4412520"/>
              <a:ext cx="2844720" cy="2056320"/>
            </a:xfrm>
            <a:prstGeom prst="rect">
              <a:avLst/>
            </a:prstGeom>
            <a:ln w="0">
              <a:noFill/>
            </a:ln>
          </p:spPr>
        </p:pic>
        <p:pic>
          <p:nvPicPr>
            <p:cNvPr id="1004" name="Picture 2"/>
            <p:cNvPicPr/>
            <p:nvPr/>
          </p:nvPicPr>
          <p:blipFill>
            <a:blip r:embed="rId5"/>
            <a:srcRect l="850" t="8930" r="94047" b="15001"/>
            <a:stretch/>
          </p:blipFill>
          <p:spPr>
            <a:xfrm>
              <a:off x="6726960" y="4635720"/>
              <a:ext cx="151200" cy="1702080"/>
            </a:xfrm>
            <a:prstGeom prst="rect">
              <a:avLst/>
            </a:prstGeom>
            <a:ln w="0">
              <a:noFill/>
            </a:ln>
          </p:spPr>
        </p:pic>
        <p:pic>
          <p:nvPicPr>
            <p:cNvPr id="1005" name="Picture 2"/>
            <p:cNvPicPr/>
            <p:nvPr/>
          </p:nvPicPr>
          <p:blipFill>
            <a:blip r:embed="rId5"/>
            <a:srcRect l="13590" t="90527" r="19224" b="2173"/>
            <a:stretch/>
          </p:blipFill>
          <p:spPr>
            <a:xfrm>
              <a:off x="4185360" y="6482520"/>
              <a:ext cx="2004480" cy="162000"/>
            </a:xfrm>
            <a:prstGeom prst="rect">
              <a:avLst/>
            </a:prstGeom>
            <a:ln w="0">
              <a:noFill/>
            </a:ln>
          </p:spPr>
        </p:pic>
        <p:pic>
          <p:nvPicPr>
            <p:cNvPr id="1006" name="Picture 2"/>
            <p:cNvPicPr/>
            <p:nvPr/>
          </p:nvPicPr>
          <p:blipFill>
            <a:blip r:embed="rId5"/>
            <a:srcRect l="13590" t="90527" r="19224" b="2173"/>
            <a:stretch/>
          </p:blipFill>
          <p:spPr>
            <a:xfrm rot="16200000">
              <a:off x="3064320" y="5504040"/>
              <a:ext cx="2005200" cy="162000"/>
            </a:xfrm>
            <a:prstGeom prst="rect">
              <a:avLst/>
            </a:prstGeom>
            <a:ln w="0">
              <a:noFill/>
            </a:ln>
          </p:spPr>
        </p:pic>
      </p:grpSp>
      <p:grpSp>
        <p:nvGrpSpPr>
          <p:cNvPr id="1007" name="Group 38"/>
          <p:cNvGrpSpPr/>
          <p:nvPr/>
        </p:nvGrpSpPr>
        <p:grpSpPr>
          <a:xfrm>
            <a:off x="9650160" y="4043880"/>
            <a:ext cx="2500920" cy="1952280"/>
            <a:chOff x="9650160" y="4043880"/>
            <a:chExt cx="2500920" cy="1952280"/>
          </a:xfrm>
        </p:grpSpPr>
        <p:pic>
          <p:nvPicPr>
            <p:cNvPr id="1008" name="Picture 22" descr="Logo&#10;&#10;Description automatically generated"/>
            <p:cNvPicPr/>
            <p:nvPr/>
          </p:nvPicPr>
          <p:blipFill>
            <a:blip r:embed="rId6"/>
            <a:stretch/>
          </p:blipFill>
          <p:spPr>
            <a:xfrm>
              <a:off x="10391040" y="4977000"/>
              <a:ext cx="1019160" cy="1019160"/>
            </a:xfrm>
            <a:prstGeom prst="rect">
              <a:avLst/>
            </a:prstGeom>
            <a:ln w="0">
              <a:noFill/>
            </a:ln>
          </p:spPr>
        </p:pic>
        <p:sp>
          <p:nvSpPr>
            <p:cNvPr id="1009" name="TextBox 23"/>
            <p:cNvSpPr/>
            <p:nvPr/>
          </p:nvSpPr>
          <p:spPr>
            <a:xfrm>
              <a:off x="9650160" y="4043880"/>
              <a:ext cx="250092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1F497D"/>
                  </a:solidFill>
                  <a:effectLst/>
                  <a:uLnTx/>
                  <a:uFillTx/>
                  <a:latin typeface="Arial"/>
                  <a:ea typeface="DejaVu Sans"/>
                </a:rPr>
                <a:t>Available for user experiments through LaserNetUS</a:t>
              </a:r>
              <a:endParaRPr kumimoji="0" lang="en-US" sz="1400" b="0" i="0" u="none" strike="noStrike" kern="1200" cap="none" spc="-1" normalizeH="0" baseline="0" noProof="0">
                <a:ln>
                  <a:noFill/>
                </a:ln>
                <a:solidFill>
                  <a:prstClr val="black"/>
                </a:solidFill>
                <a:effectLst/>
                <a:uLnTx/>
                <a:uFillTx/>
                <a:latin typeface="Arial"/>
              </a:endParaRPr>
            </a:p>
          </p:txBody>
        </p:sp>
      </p:grpSp>
      <p:pic>
        <p:nvPicPr>
          <p:cNvPr id="1010" name="Picture 2"/>
          <p:cNvPicPr/>
          <p:nvPr/>
        </p:nvPicPr>
        <p:blipFill>
          <a:blip r:embed="rId5"/>
          <a:stretch/>
        </p:blipFill>
        <p:spPr>
          <a:xfrm>
            <a:off x="7039800" y="4500720"/>
            <a:ext cx="2772720" cy="2079720"/>
          </a:xfrm>
          <a:prstGeom prst="rect">
            <a:avLst/>
          </a:prstGeom>
          <a:ln w="0">
            <a:noFill/>
          </a:ln>
        </p:spPr>
      </p:pic>
      <p:pic>
        <p:nvPicPr>
          <p:cNvPr id="1011" name="Picture 5"/>
          <p:cNvPicPr/>
          <p:nvPr/>
        </p:nvPicPr>
        <p:blipFill>
          <a:blip r:embed="rId7"/>
          <a:stretch/>
        </p:blipFill>
        <p:spPr>
          <a:xfrm>
            <a:off x="144000" y="3836880"/>
            <a:ext cx="3594600" cy="2743560"/>
          </a:xfrm>
          <a:prstGeom prst="rect">
            <a:avLst/>
          </a:prstGeom>
          <a:ln w="0">
            <a:noFill/>
          </a:ln>
        </p:spPr>
      </p:pic>
      <p:sp>
        <p:nvSpPr>
          <p:cNvPr id="1012" name="Slide Number Placeholder 2"/>
          <p:cNvSpPr/>
          <p:nvPr/>
        </p:nvSpPr>
        <p:spPr>
          <a:xfrm>
            <a:off x="11655360" y="6477120"/>
            <a:ext cx="532440" cy="37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5FD602-F0F5-4148-9091-A10C951306EE}" type="slidenum">
              <a:rPr kumimoji="0" lang="en-US" sz="1200" b="0" i="0" u="none" strike="noStrike" kern="1200" cap="none" spc="-1" normalizeH="0" baseline="0" noProof="0">
                <a:ln>
                  <a:noFill/>
                </a:ln>
                <a:solidFill>
                  <a:srgbClr val="000000"/>
                </a:solidFill>
                <a:effectLst/>
                <a:uLnTx/>
                <a:uFillTx/>
                <a:latin typeface="Arial"/>
                <a:ea typeface="DejaVu San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1" normalizeH="0" baseline="0" noProof="0">
              <a:ln>
                <a:noFill/>
              </a:ln>
              <a:solidFill>
                <a:prstClr val="black"/>
              </a:solidFill>
              <a:effectLst/>
              <a:uLnTx/>
              <a:uFillTx/>
              <a:latin typeface="Arial"/>
            </a:endParaRPr>
          </a:p>
        </p:txBody>
      </p:sp>
      <p:pic>
        <p:nvPicPr>
          <p:cNvPr id="1013" name="Picture 32" descr="Diagram&#10;&#10;Description automatically generated"/>
          <p:cNvPicPr/>
          <p:nvPr/>
        </p:nvPicPr>
        <p:blipFill>
          <a:blip r:embed="rId8"/>
          <a:srcRect l="4378" t="6364" r="8712" b="6053"/>
          <a:stretch/>
        </p:blipFill>
        <p:spPr>
          <a:xfrm>
            <a:off x="4815000" y="1642320"/>
            <a:ext cx="1278000" cy="1149840"/>
          </a:xfrm>
          <a:prstGeom prst="rect">
            <a:avLst/>
          </a:prstGeom>
          <a:ln w="38100">
            <a:solidFill>
              <a:srgbClr val="FF6600"/>
            </a:solidFill>
            <a:round/>
          </a:ln>
        </p:spPr>
      </p:pic>
      <p:sp>
        <p:nvSpPr>
          <p:cNvPr id="1014" name="TextBox 33"/>
          <p:cNvSpPr/>
          <p:nvPr/>
        </p:nvSpPr>
        <p:spPr>
          <a:xfrm>
            <a:off x="6318000" y="6551280"/>
            <a:ext cx="5483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000000"/>
                </a:solidFill>
                <a:effectLst/>
                <a:uLnTx/>
                <a:uFillTx/>
                <a:latin typeface="Franklin Gothic Book"/>
                <a:ea typeface="DejaVu Sans"/>
              </a:rPr>
              <a:t>L. Obst-Huebl et al., Proc. SPIE Optics and Optoelectronics (2023) submitted.</a:t>
            </a:r>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98"/>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PlaceHolder 1"/>
          <p:cNvSpPr>
            <a:spLocks noGrp="1"/>
          </p:cNvSpPr>
          <p:nvPr>
            <p:ph type="title"/>
          </p:nvPr>
        </p:nvSpPr>
        <p:spPr>
          <a:xfrm>
            <a:off x="360" y="0"/>
            <a:ext cx="12187800" cy="913320"/>
          </a:xfrm>
          <a:prstGeom prst="rect">
            <a:avLst/>
          </a:prstGeom>
          <a:solidFill>
            <a:srgbClr val="00395A"/>
          </a:solidFill>
          <a:ln w="0">
            <a:noFill/>
          </a:ln>
          <a:effectLst>
            <a:outerShdw blurRad="50760" dist="37674" dir="2700000" rotWithShape="0">
              <a:srgbClr val="000000">
                <a:alpha val="43000"/>
              </a:srgbClr>
            </a:outerShdw>
          </a:effectLst>
        </p:spPr>
        <p:txBody>
          <a:bodyPr lIns="90000" tIns="45000" rIns="90000" bIns="45000" anchor="ctr">
            <a:noAutofit/>
          </a:bodyPr>
          <a:lstStyle/>
          <a:p>
            <a:pPr algn="ctr">
              <a:lnSpc>
                <a:spcPct val="100000"/>
              </a:lnSpc>
              <a:buNone/>
            </a:pPr>
            <a:r>
              <a:rPr lang="en-US" sz="2800" b="1" strike="noStrike" spc="-1">
                <a:solidFill>
                  <a:srgbClr val="FFFFFF"/>
                </a:solidFill>
                <a:latin typeface="Arial"/>
              </a:rPr>
              <a:t>Back reflections limited iP2 operation at higher laser pulse energies</a:t>
            </a:r>
            <a:endParaRPr lang="en-US" sz="2800" b="0" strike="noStrike" spc="-1">
              <a:latin typeface="Arial"/>
            </a:endParaRPr>
          </a:p>
        </p:txBody>
      </p:sp>
      <p:sp>
        <p:nvSpPr>
          <p:cNvPr id="1016" name="PlaceHolder 2"/>
          <p:cNvSpPr>
            <a:spLocks noGrp="1"/>
          </p:cNvSpPr>
          <p:nvPr>
            <p:ph type="sldNum" idx="30"/>
          </p:nvPr>
        </p:nvSpPr>
        <p:spPr>
          <a:xfrm>
            <a:off x="11318040" y="6523560"/>
            <a:ext cx="814320" cy="363960"/>
          </a:xfrm>
          <a:prstGeom prst="rect">
            <a:avLst/>
          </a:prstGeom>
          <a:noFill/>
          <a:ln w="0">
            <a:noFill/>
          </a:ln>
        </p:spPr>
        <p:txBody>
          <a:bodyPr lIns="90000" tIns="45000" rIns="90000" bIns="45000" anchor="ctr">
            <a:noAutofit/>
          </a:bodyPr>
          <a:lstStyle>
            <a:lvl1pPr algn="r">
              <a:lnSpc>
                <a:spcPct val="100000"/>
              </a:lnSpc>
              <a:buNone/>
              <a:defRPr lang="en-US" sz="1000" b="0" strike="noStrike" spc="-1">
                <a:solidFill>
                  <a:srgbClr val="000000"/>
                </a:solidFill>
                <a:latin typeface="Aria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B24092-872C-4415-80D2-4CEC61943A55}" type="slidenum">
              <a:rPr kumimoji="0" lang="en-US" sz="10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1" normalizeH="0" baseline="0" noProof="0">
              <a:ln>
                <a:noFill/>
              </a:ln>
              <a:solidFill>
                <a:srgbClr val="000000"/>
              </a:solidFill>
              <a:effectLst/>
              <a:uLnTx/>
              <a:uFillTx/>
              <a:latin typeface="Times New Roman"/>
            </a:endParaRPr>
          </a:p>
        </p:txBody>
      </p:sp>
      <p:pic>
        <p:nvPicPr>
          <p:cNvPr id="1017" name="Picture 14"/>
          <p:cNvPicPr/>
          <p:nvPr/>
        </p:nvPicPr>
        <p:blipFill>
          <a:blip r:embed="rId2"/>
          <a:stretch/>
        </p:blipFill>
        <p:spPr>
          <a:xfrm>
            <a:off x="1381680" y="1912680"/>
            <a:ext cx="9434160" cy="4437720"/>
          </a:xfrm>
          <a:prstGeom prst="rect">
            <a:avLst/>
          </a:prstGeom>
          <a:ln w="0">
            <a:noFill/>
          </a:ln>
        </p:spPr>
      </p:pic>
      <p:sp>
        <p:nvSpPr>
          <p:cNvPr id="1018" name="TextBox 5"/>
          <p:cNvSpPr/>
          <p:nvPr/>
        </p:nvSpPr>
        <p:spPr>
          <a:xfrm>
            <a:off x="4860000" y="2088000"/>
            <a:ext cx="32976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800" b="0" i="0" u="none" strike="noStrike" kern="1200" cap="none" spc="-1" normalizeH="0" baseline="0" noProof="0">
                <a:ln>
                  <a:noFill/>
                </a:ln>
                <a:solidFill>
                  <a:srgbClr val="000000"/>
                </a:solidFill>
                <a:effectLst/>
                <a:uLnTx/>
                <a:uFillTx/>
                <a:latin typeface="Arial"/>
                <a:ea typeface="DejaVu Sans"/>
              </a:rPr>
              <a:t>1-10 mJ back reflected energy measured in rejected beam</a:t>
            </a:r>
            <a:endParaRPr kumimoji="0" lang="en-US" sz="1800" b="0" i="0" u="none" strike="noStrike" kern="1200" cap="none" spc="-1" normalizeH="0" baseline="0" noProof="0">
              <a:ln>
                <a:noFill/>
              </a:ln>
              <a:solidFill>
                <a:prstClr val="black"/>
              </a:solidFill>
              <a:effectLst/>
              <a:uLnTx/>
              <a:uFillTx/>
              <a:latin typeface="Arial"/>
            </a:endParaRPr>
          </a:p>
        </p:txBody>
      </p:sp>
      <p:sp>
        <p:nvSpPr>
          <p:cNvPr id="1019" name="Straight Arrow Connector 7"/>
          <p:cNvSpPr/>
          <p:nvPr/>
        </p:nvSpPr>
        <p:spPr>
          <a:xfrm>
            <a:off x="1881360" y="3177720"/>
            <a:ext cx="360" cy="1469520"/>
          </a:xfrm>
          <a:custGeom>
            <a:avLst/>
            <a:gdLst/>
            <a:ahLst/>
            <a:cxnLst/>
            <a:rect l="l" t="t" r="r" b="b"/>
            <a:pathLst>
              <a:path w="21600" h="21600">
                <a:moveTo>
                  <a:pt x="0" y="0"/>
                </a:moveTo>
                <a:lnTo>
                  <a:pt x="21600" y="21600"/>
                </a:lnTo>
              </a:path>
            </a:pathLst>
          </a:custGeom>
          <a:noFill/>
          <a:ln>
            <a:solidFill>
              <a:srgbClr val="4A66AC"/>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1020" name="Straight Arrow Connector 9"/>
          <p:cNvSpPr/>
          <p:nvPr/>
        </p:nvSpPr>
        <p:spPr>
          <a:xfrm flipV="1">
            <a:off x="6025680" y="2658600"/>
            <a:ext cx="360" cy="616320"/>
          </a:xfrm>
          <a:custGeom>
            <a:avLst/>
            <a:gdLst/>
            <a:ahLst/>
            <a:cxnLst/>
            <a:rect l="l" t="t" r="r" b="b"/>
            <a:pathLst>
              <a:path w="21600" h="21600">
                <a:moveTo>
                  <a:pt x="0" y="0"/>
                </a:moveTo>
                <a:lnTo>
                  <a:pt x="21600" y="21600"/>
                </a:lnTo>
              </a:path>
            </a:pathLst>
          </a:custGeom>
          <a:noFill/>
          <a:ln>
            <a:solidFill>
              <a:srgbClr val="4A66AC"/>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1021" name="TextBox 10"/>
          <p:cNvSpPr/>
          <p:nvPr/>
        </p:nvSpPr>
        <p:spPr>
          <a:xfrm>
            <a:off x="7538760" y="3429000"/>
            <a:ext cx="14144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800" b="0" i="0" u="none" strike="noStrike" kern="1200" cap="none" spc="-1" normalizeH="0" baseline="0" noProof="0">
                <a:ln>
                  <a:noFill/>
                </a:ln>
                <a:solidFill>
                  <a:srgbClr val="000000"/>
                </a:solidFill>
                <a:effectLst/>
                <a:uLnTx/>
                <a:uFillTx/>
                <a:latin typeface="Arial"/>
                <a:ea typeface="DejaVu Sans"/>
              </a:rPr>
              <a:t>μs HV pulse</a:t>
            </a:r>
            <a:endParaRPr kumimoji="0" lang="en-US" sz="1800" b="0" i="0" u="none" strike="noStrike" kern="1200" cap="none" spc="-1" normalizeH="0" baseline="0" noProof="0">
              <a:ln>
                <a:noFill/>
              </a:ln>
              <a:solidFill>
                <a:prstClr val="black"/>
              </a:solidFill>
              <a:effectLst/>
              <a:uLnTx/>
              <a:uFillTx/>
              <a:latin typeface="Arial"/>
            </a:endParaRPr>
          </a:p>
        </p:txBody>
      </p:sp>
      <p:sp>
        <p:nvSpPr>
          <p:cNvPr id="1022" name="Star: 5 Points 11"/>
          <p:cNvSpPr/>
          <p:nvPr/>
        </p:nvSpPr>
        <p:spPr>
          <a:xfrm>
            <a:off x="8890200" y="3688200"/>
            <a:ext cx="280800" cy="273240"/>
          </a:xfrm>
          <a:prstGeom prst="star5">
            <a:avLst>
              <a:gd name="adj" fmla="val 19098"/>
              <a:gd name="hf" fmla="val 105146"/>
              <a:gd name="vf" fmla="val 110557"/>
            </a:avLst>
          </a:prstGeom>
          <a:solidFill>
            <a:srgbClr val="FFFF00"/>
          </a:solidFill>
          <a:ln>
            <a:solidFill>
              <a:srgbClr val="FF0000"/>
            </a:solidFill>
            <a:round/>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1023" name="TextBox 12"/>
          <p:cNvSpPr/>
          <p:nvPr/>
        </p:nvSpPr>
        <p:spPr>
          <a:xfrm>
            <a:off x="221040" y="1012680"/>
            <a:ext cx="1152612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800" b="0" i="0" u="none" strike="noStrike" kern="1200" cap="none" spc="-1" normalizeH="0" baseline="0" noProof="0">
                <a:ln>
                  <a:noFill/>
                </a:ln>
                <a:solidFill>
                  <a:srgbClr val="000000"/>
                </a:solidFill>
                <a:effectLst/>
                <a:uLnTx/>
                <a:uFillTx/>
                <a:latin typeface="Arial"/>
                <a:ea typeface="DejaVu Sans"/>
              </a:rPr>
              <a:t>Faraday rotation isolator and saturable absorber on selected shots were not able to prevent damage in Booster amplifier (focused geometry) ---- downstream 1 Hz PC did not function to specs (1</a:t>
            </a:r>
            <a:r>
              <a:rPr kumimoji="0" lang="en-US" sz="1800" b="0" i="0" u="none" strike="noStrike" kern="1200" cap="none" spc="-1" normalizeH="0" baseline="0" noProof="0">
                <a:ln>
                  <a:noFill/>
                </a:ln>
                <a:solidFill>
                  <a:srgbClr val="000000"/>
                </a:solidFill>
                <a:effectLst/>
                <a:uLnTx/>
                <a:uFillTx/>
                <a:latin typeface="Franklin Gothic Book"/>
                <a:ea typeface="DejaVu Sans"/>
              </a:rPr>
              <a:t>μ</a:t>
            </a:r>
            <a:r>
              <a:rPr kumimoji="0" lang="en-US" sz="1800" b="0" i="0" u="none" strike="noStrike" kern="1200" cap="none" spc="-1" normalizeH="0" baseline="0" noProof="0">
                <a:ln>
                  <a:noFill/>
                </a:ln>
                <a:solidFill>
                  <a:srgbClr val="000000"/>
                </a:solidFill>
                <a:effectLst/>
                <a:uLnTx/>
                <a:uFillTx/>
                <a:latin typeface="Arial"/>
                <a:ea typeface="DejaVu Sans"/>
              </a:rPr>
              <a:t>s HV pulse instead of 10 ns) --- now fixed</a:t>
            </a:r>
            <a:endParaRPr kumimoji="0" lang="en-US" sz="1800" b="0" i="0" u="none" strike="noStrike" kern="1200" cap="none" spc="-1" normalizeH="0" baseline="0" noProof="0">
              <a:ln>
                <a:noFill/>
              </a:ln>
              <a:solidFill>
                <a:prstClr val="black"/>
              </a:solidFill>
              <a:effectLst/>
              <a:uLnTx/>
              <a:uFillTx/>
              <a:latin typeface="Arial"/>
            </a:endParaRPr>
          </a:p>
        </p:txBody>
      </p:sp>
      <p:sp>
        <p:nvSpPr>
          <p:cNvPr id="1024" name="TextBox 15"/>
          <p:cNvSpPr/>
          <p:nvPr/>
        </p:nvSpPr>
        <p:spPr>
          <a:xfrm>
            <a:off x="8201520" y="1707480"/>
            <a:ext cx="39171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800" b="0" i="0" u="none" strike="noStrike" kern="1200" cap="none" spc="-1" normalizeH="0" baseline="0" noProof="0">
                <a:ln>
                  <a:noFill/>
                </a:ln>
                <a:solidFill>
                  <a:srgbClr val="000000"/>
                </a:solidFill>
                <a:effectLst/>
                <a:highlight>
                  <a:srgbClr val="FFFF00"/>
                </a:highlight>
                <a:uLnTx/>
                <a:uFillTx/>
                <a:latin typeface="Arial"/>
                <a:ea typeface="DejaVu Sans"/>
              </a:rPr>
              <a:t>Safe operation up to 12 J on plastic foil target</a:t>
            </a:r>
            <a:endParaRPr kumimoji="0" lang="en-US" sz="1800" b="0" i="0" u="none" strike="noStrike" kern="1200" cap="none" spc="-1" normalizeH="0" baseline="0" noProof="0">
              <a:ln>
                <a:noFill/>
              </a:ln>
              <a:solidFill>
                <a:prstClr val="black"/>
              </a:solidFill>
              <a:effectLst/>
              <a:uLnTx/>
              <a:uFillTx/>
              <a:latin typeface="Arial"/>
            </a:endParaRPr>
          </a:p>
        </p:txBody>
      </p:sp>
      <p:pic>
        <p:nvPicPr>
          <p:cNvPr id="1025" name="Picture 4"/>
          <p:cNvPicPr/>
          <p:nvPr/>
        </p:nvPicPr>
        <p:blipFill>
          <a:blip r:embed="rId3"/>
          <a:srcRect l="22478" t="15731" r="17255" b="21171"/>
          <a:stretch/>
        </p:blipFill>
        <p:spPr>
          <a:xfrm>
            <a:off x="9408960" y="2190240"/>
            <a:ext cx="1144440" cy="1105920"/>
          </a:xfrm>
          <a:prstGeom prst="rect">
            <a:avLst/>
          </a:prstGeom>
          <a:ln w="0">
            <a:noFill/>
          </a:ln>
        </p:spPr>
      </p:pic>
      <p:sp>
        <p:nvSpPr>
          <p:cNvPr id="1026" name="TextBox 16"/>
          <p:cNvSpPr/>
          <p:nvPr/>
        </p:nvSpPr>
        <p:spPr>
          <a:xfrm>
            <a:off x="10529640" y="2257920"/>
            <a:ext cx="1666080" cy="638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800" b="0" i="0" u="none" strike="noStrike" kern="1200" cap="none" spc="-1" normalizeH="0" baseline="0" noProof="0">
                <a:ln>
                  <a:noFill/>
                </a:ln>
                <a:solidFill>
                  <a:srgbClr val="000000"/>
                </a:solidFill>
                <a:effectLst/>
                <a:uLnTx/>
                <a:uFillTx/>
                <a:latin typeface="Arial"/>
                <a:ea typeface="DejaVu Sans"/>
              </a:rPr>
              <a:t>1 cm diameter Ti:Sa crystal</a:t>
            </a:r>
            <a:endParaRPr kumimoji="0" lang="en-US" sz="1800" b="0" i="0" u="none" strike="noStrike" kern="1200" cap="none" spc="-1" normalizeH="0" baseline="0" noProof="0">
              <a:ln>
                <a:noFill/>
              </a:ln>
              <a:solidFill>
                <a:prstClr val="black"/>
              </a:solidFill>
              <a:effectLst/>
              <a:uLnTx/>
              <a:uFillTx/>
              <a:latin typeface="Arial"/>
            </a:endParaRPr>
          </a:p>
        </p:txBody>
      </p:sp>
      <p:sp>
        <p:nvSpPr>
          <p:cNvPr id="1027" name="TextBox 17"/>
          <p:cNvSpPr/>
          <p:nvPr/>
        </p:nvSpPr>
        <p:spPr>
          <a:xfrm>
            <a:off x="6318000" y="6551280"/>
            <a:ext cx="54838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000000"/>
                </a:solidFill>
                <a:effectLst/>
                <a:uLnTx/>
                <a:uFillTx/>
                <a:latin typeface="Franklin Gothic Book"/>
                <a:ea typeface="DejaVu Sans"/>
              </a:rPr>
              <a:t>L. Obst-Huebl et al., Proc. SPIE Optics and Optoelectronics (2023) submitted.</a:t>
            </a:r>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TextBox 38"/>
          <p:cNvSpPr/>
          <p:nvPr/>
        </p:nvSpPr>
        <p:spPr>
          <a:xfrm>
            <a:off x="4169088" y="3702344"/>
            <a:ext cx="7757001" cy="175287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US" sz="1800" b="1" i="0" u="none" strike="noStrike" kern="1200" cap="none" spc="-1" normalizeH="0" baseline="0" noProof="0" dirty="0">
                <a:ln>
                  <a:noFill/>
                </a:ln>
                <a:solidFill>
                  <a:srgbClr val="44546A"/>
                </a:solidFill>
                <a:effectLst/>
                <a:uLnTx/>
                <a:uFillTx/>
                <a:latin typeface="Arial"/>
                <a:ea typeface="DejaVu Sans"/>
              </a:rPr>
              <a:t>Mechanism of FLASH effect is not well understood</a:t>
            </a:r>
            <a:endParaRPr kumimoji="0" lang="en-US" sz="1800" b="1" i="0" u="none" strike="noStrike" kern="1200" cap="none" spc="-1" normalizeH="0" baseline="0" noProof="0" dirty="0">
              <a:ln>
                <a:noFill/>
              </a:ln>
              <a:solidFill>
                <a:prstClr val="black"/>
              </a:solidFill>
              <a:effectLst/>
              <a:uLnTx/>
              <a:uFillTx/>
              <a:latin typeface="Arial"/>
            </a:endParaRPr>
          </a:p>
          <a:p>
            <a:pPr marL="285840" marR="0" lvl="0" indent="-285840" algn="l" defTabSz="914400" rtl="0" eaLnBrk="1" fontAlgn="auto" latinLnBrk="0" hangingPunct="1">
              <a:lnSpc>
                <a:spcPct val="100000"/>
              </a:lnSpc>
              <a:spcBef>
                <a:spcPts val="0"/>
              </a:spcBef>
              <a:spcAft>
                <a:spcPts val="0"/>
              </a:spcAft>
              <a:buClr>
                <a:srgbClr val="44546A"/>
              </a:buClr>
              <a:buSzTx/>
              <a:buFont typeface="Wingdings" charset="2"/>
              <a:buChar char=""/>
              <a:tabLst/>
              <a:defRPr/>
            </a:pPr>
            <a:r>
              <a:rPr kumimoji="0" lang="en-US" sz="1800" b="0" i="0" u="none" strike="noStrike" kern="1200" cap="none" spc="-1" normalizeH="0" baseline="0" noProof="0" dirty="0">
                <a:ln>
                  <a:noFill/>
                </a:ln>
                <a:solidFill>
                  <a:srgbClr val="44546A"/>
                </a:solidFill>
                <a:effectLst/>
                <a:uLnTx/>
                <a:uFillTx/>
                <a:latin typeface="Arial"/>
                <a:ea typeface="DejaVu Sans"/>
              </a:rPr>
              <a:t>Laser-driven radiation sources provide uniquely high intra-pulse (“instantaneous”) dose rates and are increasingly available in university-scale laser labs</a:t>
            </a:r>
            <a:endParaRPr kumimoji="0" lang="en-US" sz="1800" b="0" i="0" u="none" strike="noStrike" kern="1200" cap="none" spc="-1" normalizeH="0" baseline="0" noProof="0" dirty="0">
              <a:ln>
                <a:noFill/>
              </a:ln>
              <a:solidFill>
                <a:prstClr val="black"/>
              </a:solidFill>
              <a:effectLst/>
              <a:uLnTx/>
              <a:uFillTx/>
              <a:latin typeface="Arial"/>
            </a:endParaRPr>
          </a:p>
          <a:p>
            <a:pPr marL="285840" marR="0" lvl="0" indent="-285840" algn="l" defTabSz="914400" rtl="0" eaLnBrk="1" fontAlgn="auto" latinLnBrk="0" hangingPunct="1">
              <a:lnSpc>
                <a:spcPct val="100000"/>
              </a:lnSpc>
              <a:spcBef>
                <a:spcPts val="0"/>
              </a:spcBef>
              <a:spcAft>
                <a:spcPts val="0"/>
              </a:spcAft>
              <a:buClr>
                <a:srgbClr val="44546A"/>
              </a:buClr>
              <a:buSzTx/>
              <a:buFont typeface="Wingdings" charset="2"/>
              <a:buChar char=""/>
              <a:tabLst/>
              <a:defRPr/>
            </a:pPr>
            <a:r>
              <a:rPr kumimoji="0" lang="en-US" sz="1800" b="0" i="0" u="none" strike="noStrike" kern="1200" cap="none" spc="-1" normalizeH="0" baseline="0" noProof="0" dirty="0">
                <a:ln>
                  <a:noFill/>
                </a:ln>
                <a:solidFill>
                  <a:srgbClr val="44546A"/>
                </a:solidFill>
                <a:effectLst/>
                <a:uLnTx/>
                <a:uFillTx/>
                <a:latin typeface="Arial"/>
                <a:ea typeface="DejaVu Sans"/>
              </a:rPr>
              <a:t>They can contribute to FLASH research by complementing conventional accelerator facilities</a:t>
            </a:r>
            <a:endParaRPr kumimoji="0" lang="en-US" sz="1800" b="0" i="0" u="none" strike="noStrike" kern="1200" cap="none" spc="-1" normalizeH="0" baseline="0" noProof="0" dirty="0">
              <a:ln>
                <a:noFill/>
              </a:ln>
              <a:solidFill>
                <a:prstClr val="black"/>
              </a:solidFill>
              <a:effectLst/>
              <a:uLnTx/>
              <a:uFillTx/>
              <a:latin typeface="Arial"/>
            </a:endParaRPr>
          </a:p>
        </p:txBody>
      </p:sp>
      <p:pic>
        <p:nvPicPr>
          <p:cNvPr id="617" name="Picture 25"/>
          <p:cNvPicPr/>
          <p:nvPr/>
        </p:nvPicPr>
        <p:blipFill>
          <a:blip r:embed="rId3"/>
          <a:stretch/>
        </p:blipFill>
        <p:spPr>
          <a:xfrm>
            <a:off x="381240" y="2652120"/>
            <a:ext cx="3669120" cy="2579040"/>
          </a:xfrm>
          <a:prstGeom prst="rect">
            <a:avLst/>
          </a:prstGeom>
          <a:ln w="0">
            <a:noFill/>
          </a:ln>
        </p:spPr>
      </p:pic>
      <p:sp>
        <p:nvSpPr>
          <p:cNvPr id="619" name="Line 23"/>
          <p:cNvSpPr/>
          <p:nvPr/>
        </p:nvSpPr>
        <p:spPr>
          <a:xfrm flipV="1">
            <a:off x="6087600" y="2263680"/>
            <a:ext cx="360" cy="1085040"/>
          </a:xfrm>
          <a:prstGeom prst="line">
            <a:avLst/>
          </a:prstGeom>
          <a:ln w="57150">
            <a:solidFill>
              <a:srgbClr val="808080"/>
            </a:solidFill>
            <a:round/>
            <a:tailEnd type="stealth" w="lg" len="lg"/>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20" name="Line 24"/>
          <p:cNvSpPr/>
          <p:nvPr/>
        </p:nvSpPr>
        <p:spPr>
          <a:xfrm>
            <a:off x="6352920" y="2311920"/>
            <a:ext cx="360" cy="965520"/>
          </a:xfrm>
          <a:prstGeom prst="line">
            <a:avLst/>
          </a:prstGeom>
          <a:ln w="63500">
            <a:solidFill>
              <a:srgbClr val="ED7D31"/>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21" name="Text Box 5"/>
          <p:cNvSpPr/>
          <p:nvPr/>
        </p:nvSpPr>
        <p:spPr>
          <a:xfrm>
            <a:off x="10675080" y="3008880"/>
            <a:ext cx="6746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601"/>
              </a:spcBef>
              <a:spcAft>
                <a:spcPts val="0"/>
              </a:spcAft>
              <a:buClrTx/>
              <a:buSzTx/>
              <a:buFontTx/>
              <a:buNone/>
              <a:tabLst>
                <a:tab pos="0" algn="l"/>
              </a:tabLst>
              <a:defRPr/>
            </a:pPr>
            <a:r>
              <a:rPr kumimoji="0" lang="de-DE" sz="1200" b="0" i="0" u="none" strike="noStrike" kern="1200" cap="none" spc="-1" normalizeH="0" baseline="0" noProof="0">
                <a:ln>
                  <a:noFill/>
                </a:ln>
                <a:solidFill>
                  <a:srgbClr val="000000"/>
                </a:solidFill>
                <a:effectLst/>
                <a:uLnTx/>
                <a:uFillTx/>
                <a:latin typeface="Arial"/>
                <a:ea typeface="DejaVu Sans"/>
              </a:rPr>
              <a:t>Time </a:t>
            </a:r>
            <a:endParaRPr kumimoji="0" lang="en-US" sz="1200" b="0" i="0" u="none" strike="noStrike" kern="1200" cap="none" spc="-1" normalizeH="0" baseline="0" noProof="0">
              <a:ln>
                <a:noFill/>
              </a:ln>
              <a:solidFill>
                <a:prstClr val="black"/>
              </a:solidFill>
              <a:effectLst/>
              <a:uLnTx/>
              <a:uFillTx/>
              <a:latin typeface="Arial"/>
            </a:endParaRPr>
          </a:p>
        </p:txBody>
      </p:sp>
      <p:sp>
        <p:nvSpPr>
          <p:cNvPr id="622" name="Text Box 6"/>
          <p:cNvSpPr/>
          <p:nvPr/>
        </p:nvSpPr>
        <p:spPr>
          <a:xfrm rot="16200000">
            <a:off x="5247360" y="2612520"/>
            <a:ext cx="12459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601"/>
              </a:spcBef>
              <a:spcAft>
                <a:spcPts val="0"/>
              </a:spcAft>
              <a:buClrTx/>
              <a:buSzTx/>
              <a:buFontTx/>
              <a:buNone/>
              <a:tabLst>
                <a:tab pos="0" algn="l"/>
              </a:tabLst>
              <a:defRPr/>
            </a:pPr>
            <a:r>
              <a:rPr kumimoji="0" lang="de-DE" sz="1200" b="0" i="0" u="none" strike="noStrike" kern="1200" cap="none" spc="-1" normalizeH="0" baseline="0" noProof="0">
                <a:ln>
                  <a:noFill/>
                </a:ln>
                <a:solidFill>
                  <a:srgbClr val="000000"/>
                </a:solidFill>
                <a:effectLst/>
                <a:uLnTx/>
                <a:uFillTx/>
                <a:latin typeface="Arial"/>
                <a:ea typeface="DejaVu Sans"/>
              </a:rPr>
              <a:t>Log(amplitude)</a:t>
            </a:r>
            <a:endParaRPr kumimoji="0" lang="en-US" sz="1200" b="0" i="0" u="none" strike="noStrike" kern="1200" cap="none" spc="-1" normalizeH="0" baseline="0" noProof="0">
              <a:ln>
                <a:noFill/>
              </a:ln>
              <a:solidFill>
                <a:prstClr val="black"/>
              </a:solidFill>
              <a:effectLst/>
              <a:uLnTx/>
              <a:uFillTx/>
              <a:latin typeface="Arial"/>
            </a:endParaRPr>
          </a:p>
        </p:txBody>
      </p:sp>
      <p:sp>
        <p:nvSpPr>
          <p:cNvPr id="623" name="Line 25"/>
          <p:cNvSpPr/>
          <p:nvPr/>
        </p:nvSpPr>
        <p:spPr>
          <a:xfrm>
            <a:off x="9635400" y="2311920"/>
            <a:ext cx="360" cy="966600"/>
          </a:xfrm>
          <a:prstGeom prst="line">
            <a:avLst/>
          </a:prstGeom>
          <a:ln w="63500">
            <a:solidFill>
              <a:srgbClr val="ED7D31"/>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24" name="Line 26"/>
          <p:cNvSpPr/>
          <p:nvPr/>
        </p:nvSpPr>
        <p:spPr>
          <a:xfrm>
            <a:off x="9949680" y="301140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25" name="Line 27"/>
          <p:cNvSpPr/>
          <p:nvPr/>
        </p:nvSpPr>
        <p:spPr>
          <a:xfrm>
            <a:off x="10118880" y="301140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26" name="Line 28"/>
          <p:cNvSpPr/>
          <p:nvPr/>
        </p:nvSpPr>
        <p:spPr>
          <a:xfrm>
            <a:off x="10287000" y="3011400"/>
            <a:ext cx="108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27" name="Text Box 7"/>
          <p:cNvSpPr/>
          <p:nvPr/>
        </p:nvSpPr>
        <p:spPr>
          <a:xfrm>
            <a:off x="6541200" y="1973160"/>
            <a:ext cx="126468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1" i="0" u="none" strike="noStrike" kern="1200" cap="none" spc="-1" normalizeH="0" baseline="0" noProof="0" dirty="0">
                <a:ln>
                  <a:noFill/>
                </a:ln>
                <a:solidFill>
                  <a:srgbClr val="ED7D31"/>
                </a:solidFill>
                <a:effectLst/>
                <a:uLnTx/>
                <a:uFillTx/>
                <a:latin typeface="Arial"/>
                <a:ea typeface="DejaVu Sans"/>
              </a:rPr>
              <a:t>Laser-driven</a:t>
            </a:r>
            <a:endParaRPr kumimoji="0" lang="en-US" sz="1400" b="0" i="0" u="none" strike="noStrike" kern="1200" cap="none" spc="-1" normalizeH="0" baseline="0" noProof="0" dirty="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1" i="0" u="none" strike="noStrike" kern="1200" cap="none" spc="-1" normalizeH="0" baseline="0" noProof="0" dirty="0">
                <a:ln>
                  <a:noFill/>
                </a:ln>
                <a:solidFill>
                  <a:srgbClr val="ED7D31"/>
                </a:solidFill>
                <a:effectLst/>
                <a:uLnTx/>
                <a:uFillTx/>
                <a:latin typeface="Arial"/>
                <a:ea typeface="DejaVu Sans"/>
              </a:rPr>
              <a:t>protons</a:t>
            </a:r>
            <a:endParaRPr kumimoji="0" lang="en-US" sz="1400" b="0" i="0" u="none" strike="noStrike" kern="1200" cap="none" spc="-1" normalizeH="0" baseline="0" noProof="0" dirty="0">
              <a:ln>
                <a:noFill/>
              </a:ln>
              <a:solidFill>
                <a:prstClr val="black"/>
              </a:solidFill>
              <a:effectLst/>
              <a:uLnTx/>
              <a:uFillTx/>
              <a:latin typeface="Arial"/>
            </a:endParaRPr>
          </a:p>
        </p:txBody>
      </p:sp>
      <p:sp>
        <p:nvSpPr>
          <p:cNvPr id="628" name="Text Box 8"/>
          <p:cNvSpPr/>
          <p:nvPr/>
        </p:nvSpPr>
        <p:spPr>
          <a:xfrm>
            <a:off x="7655760" y="2493360"/>
            <a:ext cx="188100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1" i="0" u="none" strike="noStrike" kern="1200" cap="none" spc="-1" normalizeH="0" baseline="0" noProof="0" dirty="0">
                <a:ln>
                  <a:noFill/>
                </a:ln>
                <a:solidFill>
                  <a:srgbClr val="3333FF"/>
                </a:solidFill>
                <a:effectLst/>
                <a:uLnTx/>
                <a:uFillTx/>
                <a:latin typeface="Arial"/>
                <a:ea typeface="DejaVu Sans"/>
              </a:rPr>
              <a:t>Conventional</a:t>
            </a:r>
            <a:endParaRPr kumimoji="0" lang="en-US" sz="1400" b="0" i="0" u="none" strike="noStrike" kern="1200" cap="none" spc="-1" normalizeH="0" baseline="0" noProof="0" dirty="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1" i="0" u="none" strike="noStrike" kern="1200" cap="none" spc="-1" normalizeH="0" baseline="0" noProof="0" dirty="0">
                <a:ln>
                  <a:noFill/>
                </a:ln>
                <a:solidFill>
                  <a:srgbClr val="3333FF"/>
                </a:solidFill>
                <a:effectLst/>
                <a:uLnTx/>
                <a:uFillTx/>
                <a:latin typeface="Arial"/>
                <a:ea typeface="DejaVu Sans"/>
              </a:rPr>
              <a:t>Protons</a:t>
            </a:r>
            <a:endParaRPr kumimoji="0" lang="en-US" sz="1400" b="0" i="0" u="none" strike="noStrike" kern="1200" cap="none" spc="-1" normalizeH="0" baseline="0" noProof="0" dirty="0">
              <a:ln>
                <a:noFill/>
              </a:ln>
              <a:solidFill>
                <a:prstClr val="black"/>
              </a:solidFill>
              <a:effectLst/>
              <a:uLnTx/>
              <a:uFillTx/>
              <a:latin typeface="Arial"/>
            </a:endParaRPr>
          </a:p>
        </p:txBody>
      </p:sp>
      <p:sp>
        <p:nvSpPr>
          <p:cNvPr id="629" name="TextBox 46"/>
          <p:cNvSpPr/>
          <p:nvPr/>
        </p:nvSpPr>
        <p:spPr>
          <a:xfrm>
            <a:off x="9700920" y="2652120"/>
            <a:ext cx="554400" cy="333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600" b="0" i="0" u="none" strike="noStrike" kern="1200" cap="none" spc="-1" normalizeH="0" baseline="0" noProof="0">
                <a:ln>
                  <a:noFill/>
                </a:ln>
                <a:solidFill>
                  <a:srgbClr val="3333FF"/>
                </a:solidFill>
                <a:effectLst/>
                <a:uLnTx/>
                <a:uFillTx/>
                <a:latin typeface="Calibri Light"/>
                <a:ea typeface="DejaVu Sans"/>
              </a:rPr>
              <a:t>MHz</a:t>
            </a:r>
            <a:endParaRPr kumimoji="0" lang="en-US" sz="1600" b="0" i="0" u="none" strike="noStrike" kern="1200" cap="none" spc="-1" normalizeH="0" baseline="0" noProof="0">
              <a:ln>
                <a:noFill/>
              </a:ln>
              <a:solidFill>
                <a:prstClr val="black"/>
              </a:solidFill>
              <a:effectLst/>
              <a:uLnTx/>
              <a:uFillTx/>
              <a:latin typeface="Arial"/>
            </a:endParaRPr>
          </a:p>
        </p:txBody>
      </p:sp>
      <p:sp>
        <p:nvSpPr>
          <p:cNvPr id="630" name="Straight Arrow Connector 6"/>
          <p:cNvSpPr/>
          <p:nvPr/>
        </p:nvSpPr>
        <p:spPr>
          <a:xfrm>
            <a:off x="9949320" y="2941200"/>
            <a:ext cx="168120" cy="360"/>
          </a:xfrm>
          <a:custGeom>
            <a:avLst/>
            <a:gdLst/>
            <a:ahLst/>
            <a:cxnLst/>
            <a:rect l="l" t="t" r="r" b="b"/>
            <a:pathLst>
              <a:path w="21600" h="21600">
                <a:moveTo>
                  <a:pt x="0" y="0"/>
                </a:moveTo>
                <a:lnTo>
                  <a:pt x="21600" y="21600"/>
                </a:lnTo>
              </a:path>
            </a:pathLst>
          </a:custGeom>
          <a:noFill/>
          <a:ln>
            <a:solidFill>
              <a:srgbClr val="3333FF"/>
            </a:solidFill>
            <a:round/>
            <a:headEnd type="triangle" w="med" len="me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31" name="Straight Arrow Connector 10"/>
          <p:cNvSpPr/>
          <p:nvPr/>
        </p:nvSpPr>
        <p:spPr>
          <a:xfrm>
            <a:off x="6474240" y="2490120"/>
            <a:ext cx="3029760" cy="360"/>
          </a:xfrm>
          <a:custGeom>
            <a:avLst/>
            <a:gdLst/>
            <a:ahLst/>
            <a:cxnLst/>
            <a:rect l="l" t="t" r="r" b="b"/>
            <a:pathLst>
              <a:path w="21600" h="21600">
                <a:moveTo>
                  <a:pt x="0" y="0"/>
                </a:moveTo>
                <a:lnTo>
                  <a:pt x="21600" y="21600"/>
                </a:lnTo>
              </a:path>
            </a:pathLst>
          </a:custGeom>
          <a:noFill/>
          <a:ln w="28575">
            <a:solidFill>
              <a:srgbClr val="ED7D31"/>
            </a:solidFill>
            <a:round/>
            <a:headEnd type="triangle" w="med" len="me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32" name="TextBox 52"/>
          <p:cNvSpPr/>
          <p:nvPr/>
        </p:nvSpPr>
        <p:spPr>
          <a:xfrm>
            <a:off x="7794720" y="2197440"/>
            <a:ext cx="384480" cy="333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600" b="0" i="0" u="none" strike="noStrike" kern="1200" cap="none" spc="-1" normalizeH="0" baseline="0" noProof="0">
                <a:ln>
                  <a:noFill/>
                </a:ln>
                <a:solidFill>
                  <a:srgbClr val="ED7D31"/>
                </a:solidFill>
                <a:effectLst/>
                <a:uLnTx/>
                <a:uFillTx/>
                <a:latin typeface="Calibri Light"/>
                <a:ea typeface="DejaVu Sans"/>
              </a:rPr>
              <a:t>Hz</a:t>
            </a:r>
            <a:endParaRPr kumimoji="0" lang="en-US" sz="1600" b="0" i="0" u="none" strike="noStrike" kern="1200" cap="none" spc="-1" normalizeH="0" baseline="0" noProof="0">
              <a:ln>
                <a:noFill/>
              </a:ln>
              <a:solidFill>
                <a:prstClr val="black"/>
              </a:solidFill>
              <a:effectLst/>
              <a:uLnTx/>
              <a:uFillTx/>
              <a:latin typeface="Arial"/>
            </a:endParaRPr>
          </a:p>
        </p:txBody>
      </p:sp>
      <p:grpSp>
        <p:nvGrpSpPr>
          <p:cNvPr id="633" name="Group 12"/>
          <p:cNvGrpSpPr/>
          <p:nvPr/>
        </p:nvGrpSpPr>
        <p:grpSpPr>
          <a:xfrm>
            <a:off x="8755920" y="3009240"/>
            <a:ext cx="687240" cy="269280"/>
            <a:chOff x="8755920" y="3009240"/>
            <a:chExt cx="687240" cy="269280"/>
          </a:xfrm>
        </p:grpSpPr>
        <p:sp>
          <p:nvSpPr>
            <p:cNvPr id="634" name="Line 29"/>
            <p:cNvSpPr/>
            <p:nvPr/>
          </p:nvSpPr>
          <p:spPr>
            <a:xfrm>
              <a:off x="9442800" y="301140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35" name="Line 30"/>
            <p:cNvSpPr/>
            <p:nvPr/>
          </p:nvSpPr>
          <p:spPr>
            <a:xfrm>
              <a:off x="9275760" y="301140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36" name="Line 31"/>
            <p:cNvSpPr/>
            <p:nvPr/>
          </p:nvSpPr>
          <p:spPr>
            <a:xfrm>
              <a:off x="9104040" y="301140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37" name="Line 32"/>
            <p:cNvSpPr/>
            <p:nvPr/>
          </p:nvSpPr>
          <p:spPr>
            <a:xfrm>
              <a:off x="8932680" y="300924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38" name="Line 33"/>
            <p:cNvSpPr/>
            <p:nvPr/>
          </p:nvSpPr>
          <p:spPr>
            <a:xfrm>
              <a:off x="8755920" y="300924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grpSp>
      <p:grpSp>
        <p:nvGrpSpPr>
          <p:cNvPr id="639" name="Group 13"/>
          <p:cNvGrpSpPr/>
          <p:nvPr/>
        </p:nvGrpSpPr>
        <p:grpSpPr>
          <a:xfrm>
            <a:off x="7585560" y="3009240"/>
            <a:ext cx="687600" cy="269280"/>
            <a:chOff x="7585560" y="3009240"/>
            <a:chExt cx="687600" cy="269280"/>
          </a:xfrm>
        </p:grpSpPr>
        <p:sp>
          <p:nvSpPr>
            <p:cNvPr id="640" name="Line 34"/>
            <p:cNvSpPr/>
            <p:nvPr/>
          </p:nvSpPr>
          <p:spPr>
            <a:xfrm>
              <a:off x="8272800" y="301140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41" name="Line 35"/>
            <p:cNvSpPr/>
            <p:nvPr/>
          </p:nvSpPr>
          <p:spPr>
            <a:xfrm>
              <a:off x="8105400" y="301140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42" name="Line 36"/>
            <p:cNvSpPr/>
            <p:nvPr/>
          </p:nvSpPr>
          <p:spPr>
            <a:xfrm>
              <a:off x="7934040" y="301140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43" name="Line 37"/>
            <p:cNvSpPr/>
            <p:nvPr/>
          </p:nvSpPr>
          <p:spPr>
            <a:xfrm>
              <a:off x="7762320" y="300924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44" name="Line 38"/>
            <p:cNvSpPr/>
            <p:nvPr/>
          </p:nvSpPr>
          <p:spPr>
            <a:xfrm>
              <a:off x="7585560" y="300924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grpSp>
      <p:grpSp>
        <p:nvGrpSpPr>
          <p:cNvPr id="645" name="Group 21"/>
          <p:cNvGrpSpPr/>
          <p:nvPr/>
        </p:nvGrpSpPr>
        <p:grpSpPr>
          <a:xfrm>
            <a:off x="6422040" y="3012840"/>
            <a:ext cx="687240" cy="269280"/>
            <a:chOff x="6422040" y="3012840"/>
            <a:chExt cx="687240" cy="269280"/>
          </a:xfrm>
        </p:grpSpPr>
        <p:sp>
          <p:nvSpPr>
            <p:cNvPr id="646" name="Line 39"/>
            <p:cNvSpPr/>
            <p:nvPr/>
          </p:nvSpPr>
          <p:spPr>
            <a:xfrm>
              <a:off x="7108920" y="301500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47" name="Line 40"/>
            <p:cNvSpPr/>
            <p:nvPr/>
          </p:nvSpPr>
          <p:spPr>
            <a:xfrm>
              <a:off x="6941520" y="301500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48" name="Line 41"/>
            <p:cNvSpPr/>
            <p:nvPr/>
          </p:nvSpPr>
          <p:spPr>
            <a:xfrm>
              <a:off x="6770160" y="301500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49" name="Line 42"/>
            <p:cNvSpPr/>
            <p:nvPr/>
          </p:nvSpPr>
          <p:spPr>
            <a:xfrm>
              <a:off x="6598800" y="301284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50" name="Line 43"/>
            <p:cNvSpPr/>
            <p:nvPr/>
          </p:nvSpPr>
          <p:spPr>
            <a:xfrm>
              <a:off x="6422040" y="3012840"/>
              <a:ext cx="360" cy="267120"/>
            </a:xfrm>
            <a:prstGeom prst="line">
              <a:avLst/>
            </a:prstGeom>
            <a:ln w="152400">
              <a:solidFill>
                <a:srgbClr val="3333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grpSp>
      <p:sp>
        <p:nvSpPr>
          <p:cNvPr id="651" name="Line 44"/>
          <p:cNvSpPr/>
          <p:nvPr/>
        </p:nvSpPr>
        <p:spPr>
          <a:xfrm>
            <a:off x="5991840" y="3276360"/>
            <a:ext cx="4995000" cy="1080"/>
          </a:xfrm>
          <a:prstGeom prst="line">
            <a:avLst/>
          </a:prstGeom>
          <a:ln w="57150">
            <a:solidFill>
              <a:srgbClr val="808080"/>
            </a:solidFill>
            <a:round/>
            <a:tailEnd type="stealth" w="lg" len="lg"/>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653" name="TextBox 56"/>
          <p:cNvSpPr/>
          <p:nvPr/>
        </p:nvSpPr>
        <p:spPr>
          <a:xfrm>
            <a:off x="99000" y="1174320"/>
            <a:ext cx="10785600" cy="379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900" b="1" i="0" u="none" strike="noStrike" kern="1200" cap="none" spc="-1" normalizeH="0" baseline="0" noProof="0">
                <a:ln>
                  <a:noFill/>
                </a:ln>
                <a:solidFill>
                  <a:srgbClr val="44546A"/>
                </a:solidFill>
                <a:effectLst/>
                <a:uLnTx/>
                <a:uFillTx/>
                <a:latin typeface="Arial"/>
                <a:ea typeface="DejaVu Sans"/>
              </a:rPr>
              <a:t>FLASH effect</a:t>
            </a:r>
            <a:r>
              <a:rPr kumimoji="0" lang="en-US" sz="1900" b="0" i="0" u="none" strike="noStrike" kern="1200" cap="none" spc="-1" normalizeH="0" baseline="0" noProof="0">
                <a:ln>
                  <a:noFill/>
                </a:ln>
                <a:solidFill>
                  <a:srgbClr val="44546A"/>
                </a:solidFill>
                <a:effectLst/>
                <a:uLnTx/>
                <a:uFillTx/>
                <a:latin typeface="Arial"/>
                <a:ea typeface="DejaVu Sans"/>
              </a:rPr>
              <a:t>: the differential </a:t>
            </a:r>
            <a:r>
              <a:rPr kumimoji="0" lang="en-US" sz="1900" b="1" i="0" u="none" strike="noStrike" kern="1200" cap="none" spc="-1" normalizeH="0" baseline="0" noProof="0">
                <a:ln>
                  <a:noFill/>
                </a:ln>
                <a:solidFill>
                  <a:srgbClr val="44546A"/>
                </a:solidFill>
                <a:effectLst/>
                <a:uLnTx/>
                <a:uFillTx/>
                <a:latin typeface="Arial"/>
                <a:ea typeface="DejaVu Sans"/>
              </a:rPr>
              <a:t>sparing of healthy tissue</a:t>
            </a:r>
            <a:r>
              <a:rPr kumimoji="0" lang="en-US" sz="1900" b="0" i="0" u="none" strike="noStrike" kern="1200" cap="none" spc="-1" normalizeH="0" baseline="0" noProof="0">
                <a:ln>
                  <a:noFill/>
                </a:ln>
                <a:solidFill>
                  <a:srgbClr val="44546A"/>
                </a:solidFill>
                <a:effectLst/>
                <a:uLnTx/>
                <a:uFillTx/>
                <a:latin typeface="Arial"/>
                <a:ea typeface="DejaVu Sans"/>
              </a:rPr>
              <a:t> under irradiation at </a:t>
            </a:r>
            <a:r>
              <a:rPr kumimoji="0" lang="en-US" sz="1900" b="1" i="0" u="none" strike="noStrike" kern="1200" cap="none" spc="-1" normalizeH="0" baseline="0" noProof="0">
                <a:ln>
                  <a:noFill/>
                </a:ln>
                <a:solidFill>
                  <a:srgbClr val="44546A"/>
                </a:solidFill>
                <a:effectLst/>
                <a:uLnTx/>
                <a:uFillTx/>
                <a:latin typeface="Arial"/>
                <a:ea typeface="DejaVu Sans"/>
              </a:rPr>
              <a:t>ultra-high dose rates</a:t>
            </a:r>
            <a:endParaRPr kumimoji="0" lang="en-US" sz="1900" b="0" i="0" u="none" strike="noStrike" kern="1200" cap="none" spc="-1" normalizeH="0" baseline="0" noProof="0">
              <a:ln>
                <a:noFill/>
              </a:ln>
              <a:solidFill>
                <a:prstClr val="black"/>
              </a:solidFill>
              <a:effectLst/>
              <a:uLnTx/>
              <a:uFillTx/>
              <a:latin typeface="Arial"/>
            </a:endParaRPr>
          </a:p>
        </p:txBody>
      </p:sp>
      <p:sp>
        <p:nvSpPr>
          <p:cNvPr id="654" name="TextBox 57"/>
          <p:cNvSpPr/>
          <p:nvPr/>
        </p:nvSpPr>
        <p:spPr>
          <a:xfrm>
            <a:off x="344160" y="1753920"/>
            <a:ext cx="4015800" cy="94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marR="0" lvl="0" indent="-285840" algn="l" defTabSz="914400" rtl="0" eaLnBrk="1" fontAlgn="auto" latinLnBrk="0" hangingPunct="1">
              <a:lnSpc>
                <a:spcPct val="100000"/>
              </a:lnSpc>
              <a:spcBef>
                <a:spcPts val="0"/>
              </a:spcBef>
              <a:spcAft>
                <a:spcPts val="0"/>
              </a:spcAft>
              <a:buClr>
                <a:srgbClr val="44546A"/>
              </a:buClr>
              <a:buSzTx/>
              <a:buFont typeface="Arial"/>
              <a:buChar char="•"/>
              <a:tabLst/>
              <a:defRPr/>
            </a:pPr>
            <a:r>
              <a:rPr kumimoji="0" lang="en-US" sz="1400" b="0" i="0" u="none" strike="noStrike" kern="1200" cap="none" spc="-1" normalizeH="0" baseline="0" noProof="0">
                <a:ln>
                  <a:noFill/>
                </a:ln>
                <a:solidFill>
                  <a:srgbClr val="44546A"/>
                </a:solidFill>
                <a:effectLst/>
                <a:uLnTx/>
                <a:uFillTx/>
                <a:latin typeface="Arial"/>
                <a:ea typeface="DejaVu Sans"/>
              </a:rPr>
              <a:t>In-vivo study on mice irradiated with electrons</a:t>
            </a:r>
            <a:endParaRPr kumimoji="0" lang="en-US" sz="1400" b="0" i="0" u="none" strike="noStrike" kern="1200" cap="none" spc="-1" normalizeH="0" baseline="0" noProof="0">
              <a:ln>
                <a:noFill/>
              </a:ln>
              <a:solidFill>
                <a:prstClr val="black"/>
              </a:solidFill>
              <a:effectLst/>
              <a:uLnTx/>
              <a:uFillTx/>
              <a:latin typeface="Arial"/>
            </a:endParaRPr>
          </a:p>
          <a:p>
            <a:pPr marL="285840" marR="0" lvl="0" indent="-285840" algn="l" defTabSz="914400" rtl="0" eaLnBrk="1" fontAlgn="auto" latinLnBrk="0" hangingPunct="1">
              <a:lnSpc>
                <a:spcPct val="100000"/>
              </a:lnSpc>
              <a:spcBef>
                <a:spcPts val="0"/>
              </a:spcBef>
              <a:spcAft>
                <a:spcPts val="0"/>
              </a:spcAft>
              <a:buClr>
                <a:srgbClr val="44546A"/>
              </a:buClr>
              <a:buSzTx/>
              <a:buFont typeface="Arial"/>
              <a:buChar char="•"/>
              <a:tabLst/>
              <a:defRPr/>
            </a:pPr>
            <a:r>
              <a:rPr kumimoji="0" lang="en-US" sz="1400" b="0" i="0" u="none" strike="noStrike" kern="1200" cap="none" spc="-1" normalizeH="0" baseline="0" noProof="0">
                <a:ln>
                  <a:noFill/>
                </a:ln>
                <a:solidFill>
                  <a:srgbClr val="44546A"/>
                </a:solidFill>
                <a:effectLst/>
                <a:uLnTx/>
                <a:uFillTx/>
                <a:latin typeface="Arial"/>
                <a:ea typeface="DejaVu Sans"/>
              </a:rPr>
              <a:t>Constant </a:t>
            </a:r>
            <a:r>
              <a:rPr kumimoji="0" lang="en-US" sz="1400" b="1" i="0" u="none" strike="noStrike" kern="1200" cap="none" spc="-1" normalizeH="0" baseline="0" noProof="0">
                <a:ln>
                  <a:noFill/>
                </a:ln>
                <a:solidFill>
                  <a:srgbClr val="44546A"/>
                </a:solidFill>
                <a:effectLst/>
                <a:uLnTx/>
                <a:uFillTx/>
                <a:latin typeface="Arial"/>
                <a:ea typeface="DejaVu Sans"/>
              </a:rPr>
              <a:t>total dose </a:t>
            </a:r>
            <a:r>
              <a:rPr kumimoji="0" lang="en-US" sz="1400" b="0" i="0" u="none" strike="noStrike" kern="1200" cap="none" spc="-1" normalizeH="0" baseline="0" noProof="0">
                <a:ln>
                  <a:noFill/>
                </a:ln>
                <a:solidFill>
                  <a:srgbClr val="44546A"/>
                </a:solidFill>
                <a:effectLst/>
                <a:uLnTx/>
                <a:uFillTx/>
                <a:latin typeface="Arial"/>
                <a:ea typeface="DejaVu Sans"/>
              </a:rPr>
              <a:t>but different </a:t>
            </a:r>
            <a:r>
              <a:rPr kumimoji="0" lang="en-US" sz="1400" b="1" i="0" u="none" strike="noStrike" kern="1200" cap="none" spc="-1" normalizeH="0" baseline="0" noProof="0">
                <a:ln>
                  <a:noFill/>
                </a:ln>
                <a:solidFill>
                  <a:srgbClr val="44546A"/>
                </a:solidFill>
                <a:effectLst/>
                <a:uLnTx/>
                <a:uFillTx/>
                <a:latin typeface="Arial"/>
                <a:ea typeface="DejaVu Sans"/>
              </a:rPr>
              <a:t>(mean)</a:t>
            </a:r>
            <a:r>
              <a:rPr kumimoji="0" lang="en-US" sz="1400" b="0" i="0" u="none" strike="noStrike" kern="1200" cap="none" spc="-1" normalizeH="0" baseline="0" noProof="0">
                <a:ln>
                  <a:noFill/>
                </a:ln>
                <a:solidFill>
                  <a:srgbClr val="44546A"/>
                </a:solidFill>
                <a:effectLst/>
                <a:uLnTx/>
                <a:uFillTx/>
                <a:latin typeface="Arial"/>
                <a:ea typeface="DejaVu Sans"/>
              </a:rPr>
              <a:t> </a:t>
            </a:r>
            <a:r>
              <a:rPr kumimoji="0" lang="en-US" sz="1400" b="1" i="0" u="none" strike="noStrike" kern="1200" cap="none" spc="-1" normalizeH="0" baseline="0" noProof="0">
                <a:ln>
                  <a:noFill/>
                </a:ln>
                <a:solidFill>
                  <a:srgbClr val="44546A"/>
                </a:solidFill>
                <a:effectLst/>
                <a:uLnTx/>
                <a:uFillTx/>
                <a:latin typeface="Arial"/>
                <a:ea typeface="DejaVu Sans"/>
              </a:rPr>
              <a:t>dose rates</a:t>
            </a:r>
            <a:r>
              <a:rPr kumimoji="0" lang="en-US" sz="1400" b="0" i="0" u="none" strike="noStrike" kern="1200" cap="none" spc="-1" normalizeH="0" baseline="0" noProof="0">
                <a:ln>
                  <a:noFill/>
                </a:ln>
                <a:solidFill>
                  <a:srgbClr val="44546A"/>
                </a:solidFill>
                <a:effectLst/>
                <a:uLnTx/>
                <a:uFillTx/>
                <a:latin typeface="Arial"/>
                <a:ea typeface="DejaVu Sans"/>
              </a:rPr>
              <a:t> (</a:t>
            </a:r>
            <a:r>
              <a:rPr kumimoji="0" lang="en-US" sz="1400" b="0" i="0" u="none" strike="noStrike" kern="1200" cap="none" spc="-1" normalizeH="0" baseline="0" noProof="0">
                <a:ln>
                  <a:noFill/>
                </a:ln>
                <a:solidFill>
                  <a:srgbClr val="1313FF"/>
                </a:solidFill>
                <a:effectLst/>
                <a:uLnTx/>
                <a:uFillTx/>
                <a:latin typeface="Arial"/>
                <a:ea typeface="DejaVu Sans"/>
              </a:rPr>
              <a:t>blue</a:t>
            </a:r>
            <a:r>
              <a:rPr kumimoji="0" lang="en-US" sz="1400" b="0" i="0" u="none" strike="noStrike" kern="1200" cap="none" spc="-1" normalizeH="0" baseline="0" noProof="0">
                <a:ln>
                  <a:noFill/>
                </a:ln>
                <a:solidFill>
                  <a:srgbClr val="44546A"/>
                </a:solidFill>
                <a:effectLst/>
                <a:uLnTx/>
                <a:uFillTx/>
                <a:latin typeface="Arial"/>
                <a:ea typeface="DejaVu Sans"/>
              </a:rPr>
              <a:t> vs. </a:t>
            </a:r>
            <a:r>
              <a:rPr kumimoji="0" lang="en-US" sz="1400" b="0" i="0" u="none" strike="noStrike" kern="1200" cap="none" spc="-1" normalizeH="0" baseline="0" noProof="0">
                <a:ln>
                  <a:noFill/>
                </a:ln>
                <a:solidFill>
                  <a:srgbClr val="FF3232"/>
                </a:solidFill>
                <a:effectLst/>
                <a:uLnTx/>
                <a:uFillTx/>
                <a:latin typeface="Arial"/>
                <a:ea typeface="DejaVu Sans"/>
              </a:rPr>
              <a:t>red</a:t>
            </a:r>
            <a:r>
              <a:rPr kumimoji="0" lang="en-US" sz="1400" b="0" i="0" u="none" strike="noStrike" kern="1200" cap="none" spc="-1" normalizeH="0" baseline="0" noProof="0">
                <a:ln>
                  <a:noFill/>
                </a:ln>
                <a:solidFill>
                  <a:srgbClr val="44546A"/>
                </a:solidFill>
                <a:effectLst/>
                <a:uLnTx/>
                <a:uFillTx/>
                <a:latin typeface="Arial"/>
                <a:ea typeface="DejaVu Sans"/>
              </a:rPr>
              <a:t>)</a:t>
            </a:r>
            <a:endParaRPr kumimoji="0" lang="en-US" sz="1400" b="0" i="0" u="none" strike="noStrike" kern="1200" cap="none" spc="-1" normalizeH="0" baseline="0" noProof="0">
              <a:ln>
                <a:noFill/>
              </a:ln>
              <a:solidFill>
                <a:prstClr val="black"/>
              </a:solidFill>
              <a:effectLst/>
              <a:uLnTx/>
              <a:uFillTx/>
              <a:latin typeface="Arial"/>
            </a:endParaRPr>
          </a:p>
        </p:txBody>
      </p:sp>
      <p:sp>
        <p:nvSpPr>
          <p:cNvPr id="655" name="TextBox 58"/>
          <p:cNvSpPr/>
          <p:nvPr/>
        </p:nvSpPr>
        <p:spPr>
          <a:xfrm>
            <a:off x="1734120" y="3443400"/>
            <a:ext cx="210600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200" b="0" i="0" u="none" strike="noStrike" kern="1200" cap="none" spc="-1" normalizeH="0" baseline="0" noProof="0">
                <a:ln>
                  <a:noFill/>
                </a:ln>
                <a:solidFill>
                  <a:srgbClr val="44546A"/>
                </a:solidFill>
                <a:effectLst/>
                <a:uLnTx/>
                <a:uFillTx/>
                <a:latin typeface="Arial"/>
                <a:ea typeface="DejaVu Sans"/>
              </a:rPr>
              <a:t>(reminder: 1 Gy of dose equals the absorption of 1J of radiation energy per kilogram of matter)</a:t>
            </a:r>
            <a:endParaRPr kumimoji="0" lang="en-US" sz="1200" b="0" i="0" u="none" strike="noStrike" kern="1200" cap="none" spc="-1" normalizeH="0" baseline="0" noProof="0">
              <a:ln>
                <a:noFill/>
              </a:ln>
              <a:solidFill>
                <a:prstClr val="black"/>
              </a:solidFill>
              <a:effectLst/>
              <a:uLnTx/>
              <a:uFillTx/>
              <a:latin typeface="Arial"/>
            </a:endParaRPr>
          </a:p>
        </p:txBody>
      </p:sp>
      <p:sp>
        <p:nvSpPr>
          <p:cNvPr id="656" name="TextBox 59"/>
          <p:cNvSpPr/>
          <p:nvPr/>
        </p:nvSpPr>
        <p:spPr>
          <a:xfrm>
            <a:off x="8824320" y="1824480"/>
            <a:ext cx="3393360" cy="521766"/>
          </a:xfrm>
          <a:prstGeom prst="rect">
            <a:avLst/>
          </a:prstGeom>
          <a:noFill/>
          <a:ln w="1905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400" b="0" i="0" u="none" strike="noStrike" kern="1200" cap="none" spc="-1" normalizeH="0" baseline="0" noProof="0" dirty="0">
                <a:ln>
                  <a:noFill/>
                </a:ln>
                <a:solidFill>
                  <a:srgbClr val="F79646"/>
                </a:solidFill>
                <a:effectLst/>
                <a:uLnTx/>
                <a:uFillTx/>
                <a:latin typeface="Arial"/>
                <a:ea typeface="DejaVu Sans"/>
              </a:rPr>
              <a:t>Mean dose rate might be low but</a:t>
            </a:r>
            <a:endParaRPr kumimoji="0" lang="en-US" sz="1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400" b="0" i="0" u="sng" strike="noStrike" kern="1200" cap="none" spc="-1" normalizeH="0" baseline="0" noProof="0" dirty="0">
                <a:ln>
                  <a:noFill/>
                </a:ln>
                <a:solidFill>
                  <a:srgbClr val="F79646"/>
                </a:solidFill>
                <a:effectLst/>
                <a:uLnTx/>
                <a:uFillTx/>
                <a:latin typeface="Arial"/>
                <a:ea typeface="DejaVu Sans"/>
              </a:rPr>
              <a:t>instantaneous dose rate &gt;10</a:t>
            </a:r>
            <a:r>
              <a:rPr kumimoji="0" lang="en-US" sz="1400" b="0" i="0" u="sng" strike="noStrike" kern="1200" cap="none" spc="-1" normalizeH="0" baseline="30000" noProof="0" dirty="0">
                <a:ln>
                  <a:noFill/>
                </a:ln>
                <a:solidFill>
                  <a:srgbClr val="F79646"/>
                </a:solidFill>
                <a:effectLst/>
                <a:uLnTx/>
                <a:uFillTx/>
                <a:latin typeface="Arial"/>
                <a:ea typeface="DejaVu Sans"/>
              </a:rPr>
              <a:t>7</a:t>
            </a:r>
            <a:r>
              <a:rPr kumimoji="0" lang="en-US" sz="1400" b="0" i="0" u="sng" strike="noStrike" kern="1200" cap="none" spc="-1" normalizeH="0" baseline="0" noProof="0" dirty="0">
                <a:ln>
                  <a:noFill/>
                </a:ln>
                <a:solidFill>
                  <a:srgbClr val="F79646"/>
                </a:solidFill>
                <a:effectLst/>
                <a:uLnTx/>
                <a:uFillTx/>
                <a:latin typeface="Arial"/>
                <a:ea typeface="DejaVu Sans"/>
              </a:rPr>
              <a:t> </a:t>
            </a:r>
            <a:r>
              <a:rPr kumimoji="0" lang="en-US" sz="1400" b="0" i="0" u="sng" strike="noStrike" kern="1200" cap="none" spc="-1" normalizeH="0" baseline="0" noProof="0" dirty="0" err="1">
                <a:ln>
                  <a:noFill/>
                </a:ln>
                <a:solidFill>
                  <a:srgbClr val="F79646"/>
                </a:solidFill>
                <a:effectLst/>
                <a:uLnTx/>
                <a:uFillTx/>
                <a:latin typeface="Arial"/>
                <a:ea typeface="DejaVu Sans"/>
              </a:rPr>
              <a:t>Gy</a:t>
            </a:r>
            <a:r>
              <a:rPr kumimoji="0" lang="en-US" sz="1400" b="0" i="0" u="sng" strike="noStrike" kern="1200" cap="none" spc="-1" normalizeH="0" baseline="0" noProof="0" dirty="0">
                <a:ln>
                  <a:noFill/>
                </a:ln>
                <a:solidFill>
                  <a:srgbClr val="F79646"/>
                </a:solidFill>
                <a:effectLst/>
                <a:uLnTx/>
                <a:uFillTx/>
                <a:latin typeface="Arial"/>
                <a:ea typeface="DejaVu Sans"/>
              </a:rPr>
              <a:t>/min</a:t>
            </a:r>
            <a:endParaRPr kumimoji="0" lang="en-US" sz="1400" b="0" i="0" u="none" strike="noStrike" kern="1200" cap="none" spc="-1" normalizeH="0" baseline="0" noProof="0" dirty="0">
              <a:ln>
                <a:noFill/>
              </a:ln>
              <a:solidFill>
                <a:prstClr val="black"/>
              </a:solidFill>
              <a:effectLst/>
              <a:uLnTx/>
              <a:uFillTx/>
              <a:latin typeface="Arial"/>
            </a:endParaRPr>
          </a:p>
        </p:txBody>
      </p:sp>
      <p:sp>
        <p:nvSpPr>
          <p:cNvPr id="657" name="TextBox 60"/>
          <p:cNvSpPr/>
          <p:nvPr/>
        </p:nvSpPr>
        <p:spPr>
          <a:xfrm>
            <a:off x="6312600" y="3323520"/>
            <a:ext cx="2577960" cy="302760"/>
          </a:xfrm>
          <a:prstGeom prst="rect">
            <a:avLst/>
          </a:prstGeom>
          <a:noFill/>
          <a:ln w="1905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400" b="0" i="0" u="none" strike="noStrike" kern="1200" cap="none" spc="-1" normalizeH="0" baseline="0" noProof="0">
                <a:ln>
                  <a:noFill/>
                </a:ln>
                <a:solidFill>
                  <a:srgbClr val="3333FF"/>
                </a:solidFill>
                <a:effectLst/>
                <a:uLnTx/>
                <a:uFillTx/>
                <a:latin typeface="Arial"/>
                <a:ea typeface="DejaVu Sans"/>
              </a:rPr>
              <a:t>Mean dose rate 1800 Gy/min</a:t>
            </a:r>
            <a:endParaRPr kumimoji="0" lang="en-US" sz="1400" b="0" i="0" u="none" strike="noStrike" kern="1200" cap="none" spc="-1" normalizeH="0" baseline="0" noProof="0">
              <a:ln>
                <a:noFill/>
              </a:ln>
              <a:solidFill>
                <a:prstClr val="black"/>
              </a:solidFill>
              <a:effectLst/>
              <a:uLnTx/>
              <a:uFillTx/>
              <a:latin typeface="Arial"/>
            </a:endParaRPr>
          </a:p>
        </p:txBody>
      </p:sp>
      <p:sp>
        <p:nvSpPr>
          <p:cNvPr id="662" name="PlaceHolder 2"/>
          <p:cNvSpPr>
            <a:spLocks noGrp="1"/>
          </p:cNvSpPr>
          <p:nvPr>
            <p:ph type="sldNum" idx="11"/>
          </p:nvPr>
        </p:nvSpPr>
        <p:spPr>
          <a:xfrm>
            <a:off x="11509560" y="6486120"/>
            <a:ext cx="677880" cy="363960"/>
          </a:xfrm>
          <a:prstGeom prst="rect">
            <a:avLst/>
          </a:prstGeom>
          <a:noFill/>
          <a:ln w="0">
            <a:noFill/>
          </a:ln>
        </p:spPr>
        <p:txBody>
          <a:bodyPr lIns="90000" tIns="45000" rIns="90000" bIns="45000" anchor="ctr">
            <a:noAutofit/>
          </a:bodyPr>
          <a:lstStyle>
            <a:lvl1pPr algn="r">
              <a:lnSpc>
                <a:spcPct val="100000"/>
              </a:lnSpc>
              <a:buNone/>
              <a:defRPr lang="en-US" sz="1000" b="0" strike="noStrike" spc="-1">
                <a:solidFill>
                  <a:srgbClr val="000000"/>
                </a:solidFill>
                <a:latin typeface="Aria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11FFE9-FB9B-495B-8CE8-0E4FF182B902}" type="slidenum">
              <a:rPr kumimoji="0" lang="en-US" sz="10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1" normalizeH="0" baseline="0" noProof="0">
              <a:ln>
                <a:noFill/>
              </a:ln>
              <a:solidFill>
                <a:srgbClr val="000000"/>
              </a:solidFill>
              <a:effectLst/>
              <a:uLnTx/>
              <a:uFillTx/>
              <a:latin typeface="Times New Roman"/>
            </a:endParaRPr>
          </a:p>
        </p:txBody>
      </p:sp>
      <p:sp>
        <p:nvSpPr>
          <p:cNvPr id="663" name="TextBox 62"/>
          <p:cNvSpPr/>
          <p:nvPr/>
        </p:nvSpPr>
        <p:spPr>
          <a:xfrm>
            <a:off x="1617480" y="5085720"/>
            <a:ext cx="17071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200" b="0" i="0" u="none" strike="noStrike" kern="1200" cap="none" spc="-1" normalizeH="0" baseline="0" noProof="0">
                <a:ln>
                  <a:noFill/>
                </a:ln>
                <a:solidFill>
                  <a:srgbClr val="000000"/>
                </a:solidFill>
                <a:effectLst/>
                <a:uLnTx/>
                <a:uFillTx/>
                <a:latin typeface="Arial"/>
                <a:ea typeface="DejaVu Sans"/>
              </a:rPr>
              <a:t>Weeks after irradiation</a:t>
            </a:r>
            <a:endParaRPr kumimoji="0" lang="en-US" sz="1200" b="0" i="0" u="none" strike="noStrike" kern="1200" cap="none" spc="-1" normalizeH="0" baseline="0" noProof="0">
              <a:ln>
                <a:noFill/>
              </a:ln>
              <a:solidFill>
                <a:prstClr val="black"/>
              </a:solidFill>
              <a:effectLst/>
              <a:uLnTx/>
              <a:uFillTx/>
              <a:latin typeface="Arial"/>
            </a:endParaRPr>
          </a:p>
        </p:txBody>
      </p:sp>
      <p:sp>
        <p:nvSpPr>
          <p:cNvPr id="664" name="TextBox 63"/>
          <p:cNvSpPr/>
          <p:nvPr/>
        </p:nvSpPr>
        <p:spPr>
          <a:xfrm rot="16200000">
            <a:off x="-368280" y="3753720"/>
            <a:ext cx="171468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200" b="0" i="0" u="none" strike="noStrike" kern="1200" cap="none" spc="-1" normalizeH="0" baseline="0" noProof="0">
                <a:ln>
                  <a:noFill/>
                </a:ln>
                <a:solidFill>
                  <a:srgbClr val="000000"/>
                </a:solidFill>
                <a:effectLst/>
                <a:uLnTx/>
                <a:uFillTx/>
                <a:latin typeface="Arial"/>
                <a:ea typeface="DejaVu Sans"/>
              </a:rPr>
              <a:t>Pulmonary fibrosis (%)</a:t>
            </a:r>
            <a:endParaRPr kumimoji="0" lang="en-US" sz="1200" b="0" i="0" u="none" strike="noStrike" kern="1200" cap="none" spc="-1" normalizeH="0" baseline="0" noProof="0">
              <a:ln>
                <a:noFill/>
              </a:ln>
              <a:solidFill>
                <a:prstClr val="black"/>
              </a:solidFill>
              <a:effectLst/>
              <a:uLnTx/>
              <a:uFillTx/>
              <a:latin typeface="Arial"/>
            </a:endParaRPr>
          </a:p>
        </p:txBody>
      </p:sp>
      <p:sp>
        <p:nvSpPr>
          <p:cNvPr id="2" name="TextBox 1">
            <a:extLst>
              <a:ext uri="{FF2B5EF4-FFF2-40B4-BE49-F238E27FC236}">
                <a16:creationId xmlns:a16="http://schemas.microsoft.com/office/drawing/2014/main" id="{85E29544-28A1-4BBE-A113-0D0E4E0BBE21}"/>
              </a:ext>
            </a:extLst>
          </p:cNvPr>
          <p:cNvSpPr txBox="1"/>
          <p:nvPr/>
        </p:nvSpPr>
        <p:spPr>
          <a:xfrm>
            <a:off x="0" y="5411212"/>
            <a:ext cx="12122080" cy="1323439"/>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Arial"/>
              </a:rPr>
              <a:t>Continuous growth of radiobiological research with laser-driven proton beams</a:t>
            </a:r>
            <a:r>
              <a:rPr kumimoji="0" lang="en-US" sz="1600" b="0" i="0" u="none" strike="noStrike" kern="1200" cap="none" spc="0" normalizeH="0" baseline="0" noProof="0" dirty="0">
                <a:ln>
                  <a:noFill/>
                </a:ln>
                <a:solidFill>
                  <a:prstClr val="black"/>
                </a:solidFill>
                <a:effectLst/>
                <a:uLnTx/>
                <a:uFillTx/>
                <a:latin typeface="Arial"/>
              </a:rPr>
              <a:t>: A. </a:t>
            </a:r>
            <a:r>
              <a:rPr kumimoji="0" lang="en-US" sz="1600" b="0" i="0" u="none" strike="noStrike" kern="1200" cap="none" spc="0" normalizeH="0" baseline="0" noProof="0" dirty="0" err="1">
                <a:ln>
                  <a:noFill/>
                </a:ln>
                <a:solidFill>
                  <a:prstClr val="black"/>
                </a:solidFill>
                <a:effectLst/>
                <a:uLnTx/>
                <a:uFillTx/>
                <a:latin typeface="Arial"/>
              </a:rPr>
              <a:t>Yogo</a:t>
            </a:r>
            <a:r>
              <a:rPr kumimoji="0" lang="en-US" sz="1600" b="0" i="0" u="none" strike="noStrike" kern="1200" cap="none" spc="0" normalizeH="0" baseline="0" noProof="0" dirty="0">
                <a:ln>
                  <a:noFill/>
                </a:ln>
                <a:solidFill>
                  <a:prstClr val="black"/>
                </a:solidFill>
                <a:effectLst/>
                <a:uLnTx/>
                <a:uFillTx/>
                <a:latin typeface="Arial"/>
              </a:rPr>
              <a:t> et al., Appl. Phys. Lett. 94:181502 (2009), S. Kraft et al., New J. Phys. 12:085003 (2010), D. </a:t>
            </a:r>
            <a:r>
              <a:rPr kumimoji="0" lang="en-US" sz="1600" b="0" i="0" u="none" strike="noStrike" kern="1200" cap="none" spc="0" normalizeH="0" baseline="0" noProof="0" dirty="0" err="1">
                <a:ln>
                  <a:noFill/>
                </a:ln>
                <a:solidFill>
                  <a:prstClr val="black"/>
                </a:solidFill>
                <a:effectLst/>
                <a:uLnTx/>
                <a:uFillTx/>
                <a:latin typeface="Arial"/>
              </a:rPr>
              <a:t>Doria</a:t>
            </a:r>
            <a:r>
              <a:rPr kumimoji="0" lang="en-US" sz="1600" b="0" i="0" u="none" strike="noStrike" kern="1200" cap="none" spc="0" normalizeH="0" baseline="0" noProof="0" dirty="0">
                <a:ln>
                  <a:noFill/>
                </a:ln>
                <a:solidFill>
                  <a:prstClr val="black"/>
                </a:solidFill>
                <a:effectLst/>
                <a:uLnTx/>
                <a:uFillTx/>
                <a:latin typeface="Arial"/>
              </a:rPr>
              <a:t> et al., AIP Advances 2:011209, </a:t>
            </a:r>
            <a:r>
              <a:rPr kumimoji="0" lang="en-US" sz="1600" b="1" i="0" u="none" strike="noStrike" kern="1200" cap="none" spc="0" normalizeH="0" baseline="0" noProof="0" dirty="0">
                <a:ln>
                  <a:noFill/>
                </a:ln>
                <a:solidFill>
                  <a:prstClr val="black"/>
                </a:solidFill>
                <a:effectLst/>
                <a:uLnTx/>
                <a:uFillTx/>
                <a:latin typeface="Arial"/>
              </a:rPr>
              <a:t>E. </a:t>
            </a:r>
            <a:r>
              <a:rPr kumimoji="0" lang="en-US" sz="1600" b="1" i="0" u="none" strike="noStrike" kern="1200" cap="none" spc="0" normalizeH="0" baseline="0" noProof="0" dirty="0" err="1">
                <a:ln>
                  <a:noFill/>
                </a:ln>
                <a:solidFill>
                  <a:prstClr val="black"/>
                </a:solidFill>
                <a:effectLst/>
                <a:uLnTx/>
                <a:uFillTx/>
                <a:latin typeface="Arial"/>
              </a:rPr>
              <a:t>Bayart</a:t>
            </a:r>
            <a:r>
              <a:rPr kumimoji="0" lang="en-US" sz="1600" b="1" i="0" u="none" strike="noStrike" kern="1200" cap="none" spc="0" normalizeH="0" baseline="0" noProof="0" dirty="0">
                <a:ln>
                  <a:noFill/>
                </a:ln>
                <a:solidFill>
                  <a:prstClr val="black"/>
                </a:solidFill>
                <a:effectLst/>
                <a:uLnTx/>
                <a:uFillTx/>
                <a:latin typeface="Arial"/>
              </a:rPr>
              <a:t> et al., Sci. Rep. 9:10132 (2019), F. </a:t>
            </a:r>
            <a:r>
              <a:rPr kumimoji="0" lang="en-US" sz="1600" b="1" i="0" u="none" strike="noStrike" kern="1200" cap="none" spc="0" normalizeH="0" baseline="0" noProof="0" dirty="0" err="1">
                <a:ln>
                  <a:noFill/>
                </a:ln>
                <a:solidFill>
                  <a:prstClr val="black"/>
                </a:solidFill>
                <a:effectLst/>
                <a:uLnTx/>
                <a:uFillTx/>
                <a:latin typeface="Arial"/>
              </a:rPr>
              <a:t>Hanton</a:t>
            </a:r>
            <a:r>
              <a:rPr kumimoji="0" lang="en-US" sz="1600" b="1" i="0" u="none" strike="noStrike" kern="1200" cap="none" spc="0" normalizeH="0" baseline="0" noProof="0" dirty="0">
                <a:ln>
                  <a:noFill/>
                </a:ln>
                <a:solidFill>
                  <a:prstClr val="black"/>
                </a:solidFill>
                <a:effectLst/>
                <a:uLnTx/>
                <a:uFillTx/>
                <a:latin typeface="Arial"/>
              </a:rPr>
              <a:t> et al., Sci Rep. 9:1-10 (2019)</a:t>
            </a:r>
            <a:r>
              <a:rPr kumimoji="0" lang="en-US" sz="1600" b="0" i="0" u="none" strike="noStrike" kern="1200" cap="none" spc="0" normalizeH="0" baseline="0" noProof="0" dirty="0">
                <a:ln>
                  <a:noFill/>
                </a:ln>
                <a:solidFill>
                  <a:prstClr val="black"/>
                </a:solidFill>
                <a:effectLst/>
                <a:uLnTx/>
                <a:uFillTx/>
                <a:latin typeface="Arial"/>
              </a:rPr>
              <a:t>, F. Kroll et al., Nat. Phys. 18:316-322 (2022), </a:t>
            </a:r>
            <a:r>
              <a:rPr kumimoji="0" lang="en-US" sz="1600" b="1" i="0" u="none" strike="noStrike" kern="1200" cap="none" spc="0" normalizeH="0" baseline="0" noProof="0" dirty="0">
                <a:ln>
                  <a:noFill/>
                </a:ln>
                <a:solidFill>
                  <a:prstClr val="black"/>
                </a:solidFill>
                <a:effectLst/>
                <a:uLnTx/>
                <a:uFillTx/>
                <a:latin typeface="Arial"/>
              </a:rPr>
              <a:t>J. </a:t>
            </a:r>
            <a:r>
              <a:rPr kumimoji="0" lang="en-US" sz="1600" b="1" i="0" u="none" strike="noStrike" kern="1200" cap="none" spc="0" normalizeH="0" baseline="0" noProof="0" dirty="0" err="1">
                <a:ln>
                  <a:noFill/>
                </a:ln>
                <a:solidFill>
                  <a:prstClr val="black"/>
                </a:solidFill>
                <a:effectLst/>
                <a:uLnTx/>
                <a:uFillTx/>
                <a:latin typeface="Arial"/>
              </a:rPr>
              <a:t>Metzkes</a:t>
            </a:r>
            <a:r>
              <a:rPr kumimoji="0" lang="en-US" sz="1600" b="1" i="0" u="none" strike="noStrike" kern="1200" cap="none" spc="0" normalizeH="0" baseline="0" noProof="0" dirty="0">
                <a:ln>
                  <a:noFill/>
                </a:ln>
                <a:solidFill>
                  <a:prstClr val="black"/>
                </a:solidFill>
                <a:effectLst/>
                <a:uLnTx/>
                <a:uFillTx/>
                <a:latin typeface="Arial"/>
              </a:rPr>
              <a:t>, et al., Sci. Rep. 13:20611 (2023)</a:t>
            </a:r>
            <a:r>
              <a:rPr kumimoji="0" lang="en-US" sz="1600" b="0" i="0" u="none" strike="noStrike" kern="1200" cap="none" spc="0" normalizeH="0" baseline="0" noProof="0" dirty="0">
                <a:ln>
                  <a:noFill/>
                </a:ln>
                <a:solidFill>
                  <a:prstClr val="black"/>
                </a:solidFill>
                <a:effectLst/>
                <a:uLnTx/>
                <a:uFillTx/>
                <a:latin typeface="Arial"/>
              </a:rPr>
              <a:t>, </a:t>
            </a:r>
            <a:r>
              <a:rPr kumimoji="0" lang="en-US" sz="1600" b="1" i="0" u="sng" strike="noStrike" kern="1200" cap="none" spc="0" normalizeH="0" baseline="0" noProof="0" dirty="0">
                <a:ln>
                  <a:noFill/>
                </a:ln>
                <a:solidFill>
                  <a:prstClr val="black"/>
                </a:solidFill>
                <a:effectLst/>
                <a:uLnTx/>
                <a:uFillTx/>
                <a:latin typeface="Arial"/>
              </a:rPr>
              <a:t>Snowmass/Journal article</a:t>
            </a:r>
            <a:r>
              <a:rPr kumimoji="0" lang="en-US" sz="1600" b="1" i="0" u="none" strike="noStrike" kern="1200" cap="none" spc="0" normalizeH="0" baseline="0" noProof="0" dirty="0">
                <a:ln>
                  <a:noFill/>
                </a:ln>
                <a:solidFill>
                  <a:prstClr val="black"/>
                </a:solidFill>
                <a:effectLst/>
                <a:uLnTx/>
                <a:uFillTx/>
                <a:latin typeface="Arial"/>
              </a:rPr>
              <a:t>: R. Schulte et al., Transformative Technology for FLASH Radiation Therapy, Appl. Sciences 13:5021 (2023)</a:t>
            </a:r>
          </a:p>
        </p:txBody>
      </p:sp>
      <p:sp>
        <p:nvSpPr>
          <p:cNvPr id="48" name="PlaceHolder 1">
            <a:extLst>
              <a:ext uri="{FF2B5EF4-FFF2-40B4-BE49-F238E27FC236}">
                <a16:creationId xmlns:a16="http://schemas.microsoft.com/office/drawing/2014/main" id="{C5738E36-B8E9-4D14-A92A-17321C16083E}"/>
              </a:ext>
            </a:extLst>
          </p:cNvPr>
          <p:cNvSpPr txBox="1">
            <a:spLocks/>
          </p:cNvSpPr>
          <p:nvPr/>
        </p:nvSpPr>
        <p:spPr>
          <a:xfrm>
            <a:off x="228240" y="98280"/>
            <a:ext cx="11883960" cy="760320"/>
          </a:xfrm>
          <a:prstGeom prst="rect">
            <a:avLst/>
          </a:prstGeom>
          <a:noFill/>
          <a:ln w="0">
            <a:noFill/>
          </a:ln>
          <a:effectLst>
            <a:outerShdw blurRad="50760" dist="37674" dir="2700000" rotWithShape="0">
              <a:srgbClr val="000000">
                <a:alpha val="43000"/>
              </a:srgbClr>
            </a:outerShdw>
          </a:effectLst>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1" normalizeH="0" baseline="0" noProof="0">
                <a:ln>
                  <a:noFill/>
                </a:ln>
                <a:solidFill>
                  <a:srgbClr val="FFFFFF"/>
                </a:solidFill>
                <a:effectLst/>
                <a:uLnTx/>
                <a:uFillTx/>
                <a:latin typeface="Arial"/>
              </a:rPr>
              <a:t>Laser-driven proton pulses are uniquely short and intense and are therefore of interest to study radiobiological/radiotherapeutical effects induced by ultra-high dose rates</a:t>
            </a:r>
            <a:endParaRPr kumimoji="0" lang="en-US" sz="2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070430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PlaceHolder 1"/>
          <p:cNvSpPr>
            <a:spLocks noGrp="1"/>
          </p:cNvSpPr>
          <p:nvPr>
            <p:ph type="title"/>
          </p:nvPr>
        </p:nvSpPr>
        <p:spPr>
          <a:xfrm>
            <a:off x="360" y="0"/>
            <a:ext cx="12187800" cy="913320"/>
          </a:xfrm>
          <a:prstGeom prst="rect">
            <a:avLst/>
          </a:prstGeom>
          <a:solidFill>
            <a:srgbClr val="00395A"/>
          </a:solidFill>
          <a:ln w="0">
            <a:noFill/>
          </a:ln>
          <a:effectLst>
            <a:outerShdw blurRad="50760" dist="37674" dir="2700000" rotWithShape="0">
              <a:srgbClr val="000000">
                <a:alpha val="43000"/>
              </a:srgbClr>
            </a:outerShdw>
          </a:effectLst>
        </p:spPr>
        <p:txBody>
          <a:bodyPr lIns="90000" tIns="45000" rIns="90000" bIns="45000" anchor="ctr">
            <a:noAutofit/>
          </a:bodyPr>
          <a:lstStyle/>
          <a:p>
            <a:pPr algn="ctr">
              <a:lnSpc>
                <a:spcPct val="100000"/>
              </a:lnSpc>
              <a:buNone/>
            </a:pPr>
            <a:r>
              <a:rPr lang="en-US" sz="2800" b="1" spc="-1" dirty="0">
                <a:solidFill>
                  <a:srgbClr val="FFFFFF"/>
                </a:solidFill>
                <a:latin typeface="Arial"/>
              </a:rPr>
              <a:t>In general, the literature recognizes that oxygen concentration may play an important role in the FLASH effect</a:t>
            </a:r>
            <a:endParaRPr lang="en-US" sz="2800" b="0" strike="noStrike" spc="-1" dirty="0">
              <a:latin typeface="Arial"/>
            </a:endParaRPr>
          </a:p>
        </p:txBody>
      </p:sp>
      <p:sp>
        <p:nvSpPr>
          <p:cNvPr id="1191" name="PlaceHolder 2"/>
          <p:cNvSpPr>
            <a:spLocks noGrp="1"/>
          </p:cNvSpPr>
          <p:nvPr>
            <p:ph type="sldNum" idx="39"/>
          </p:nvPr>
        </p:nvSpPr>
        <p:spPr>
          <a:xfrm>
            <a:off x="10817640" y="6324480"/>
            <a:ext cx="814320" cy="363960"/>
          </a:xfrm>
          <a:prstGeom prst="rect">
            <a:avLst/>
          </a:prstGeom>
          <a:noFill/>
          <a:ln w="0">
            <a:noFill/>
          </a:ln>
        </p:spPr>
        <p:txBody>
          <a:bodyPr lIns="90000" tIns="45000" rIns="90000" bIns="45000" anchor="ctr">
            <a:noAutofit/>
          </a:bodyPr>
          <a:lstStyle>
            <a:lvl1pPr algn="r">
              <a:lnSpc>
                <a:spcPct val="100000"/>
              </a:lnSpc>
              <a:buNone/>
              <a:defRPr lang="en-US" sz="1000" b="0" strike="noStrike" spc="-1">
                <a:solidFill>
                  <a:srgbClr val="FFFFFF"/>
                </a:solidFill>
                <a:latin typeface="Aria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31A878-37D4-4E24-81DA-666E297E9A16}" type="slidenum">
              <a:rPr kumimoji="0" lang="en-US" sz="1000" b="0" i="0" u="none" strike="noStrike" kern="1200" cap="none" spc="-1" normalizeH="0" baseline="0" noProof="0">
                <a:ln>
                  <a:noFill/>
                </a:ln>
                <a:solidFill>
                  <a:srgbClr val="FFFFFF"/>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1" normalizeH="0" baseline="0" noProof="0">
              <a:ln>
                <a:noFill/>
              </a:ln>
              <a:solidFill>
                <a:srgbClr val="FFFFFF"/>
              </a:solidFill>
              <a:effectLst/>
              <a:uLnTx/>
              <a:uFillTx/>
              <a:latin typeface="Times New Roman"/>
            </a:endParaRPr>
          </a:p>
        </p:txBody>
      </p:sp>
      <p:pic>
        <p:nvPicPr>
          <p:cNvPr id="1192" name="Picture 3"/>
          <p:cNvPicPr/>
          <p:nvPr/>
        </p:nvPicPr>
        <p:blipFill>
          <a:blip r:embed="rId3"/>
          <a:stretch/>
        </p:blipFill>
        <p:spPr>
          <a:xfrm>
            <a:off x="740160" y="1218240"/>
            <a:ext cx="10707120" cy="4420440"/>
          </a:xfrm>
          <a:prstGeom prst="rect">
            <a:avLst/>
          </a:prstGeom>
          <a:ln w="0">
            <a:noFill/>
          </a:ln>
        </p:spPr>
      </p:pic>
      <p:sp>
        <p:nvSpPr>
          <p:cNvPr id="1193" name="TextBox 4"/>
          <p:cNvSpPr/>
          <p:nvPr/>
        </p:nvSpPr>
        <p:spPr>
          <a:xfrm>
            <a:off x="6403680" y="5869440"/>
            <a:ext cx="5423760" cy="302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242852"/>
                </a:solidFill>
                <a:effectLst/>
                <a:uLnTx/>
                <a:uFillTx/>
                <a:latin typeface="Arial"/>
                <a:ea typeface="DejaVu Sans"/>
              </a:rPr>
              <a:t>Wilson et al. Frontiers in Oncology 2020 10.3389/fonc.2019.01563</a:t>
            </a:r>
            <a:endParaRPr kumimoji="0" lang="en-US" sz="1400" b="0" i="0" u="none" strike="noStrike" kern="1200" cap="none" spc="-1" normalizeH="0" baseline="0" noProof="0">
              <a:ln>
                <a:noFill/>
              </a:ln>
              <a:solidFill>
                <a:prstClr val="black"/>
              </a:solidFill>
              <a:effectLst/>
              <a:uLnTx/>
              <a:uFillTx/>
              <a:latin typeface="Arial"/>
            </a:endParaRPr>
          </a:p>
        </p:txBody>
      </p:sp>
      <p:pic>
        <p:nvPicPr>
          <p:cNvPr id="1194" name="Picture 5"/>
          <p:cNvPicPr/>
          <p:nvPr/>
        </p:nvPicPr>
        <p:blipFill>
          <a:blip r:embed="rId4"/>
          <a:stretch/>
        </p:blipFill>
        <p:spPr>
          <a:xfrm>
            <a:off x="4889160" y="6311160"/>
            <a:ext cx="1963080" cy="457920"/>
          </a:xfrm>
          <a:prstGeom prst="rect">
            <a:avLst/>
          </a:prstGeom>
          <a:ln w="0">
            <a:noFill/>
          </a:ln>
        </p:spPr>
      </p:pic>
      <p:pic>
        <p:nvPicPr>
          <p:cNvPr id="1195" name="Picture 6"/>
          <p:cNvPicPr/>
          <p:nvPr/>
        </p:nvPicPr>
        <p:blipFill>
          <a:blip r:embed="rId5"/>
          <a:stretch/>
        </p:blipFill>
        <p:spPr>
          <a:xfrm>
            <a:off x="6850080" y="6311160"/>
            <a:ext cx="1230480" cy="457920"/>
          </a:xfrm>
          <a:prstGeom prst="rect">
            <a:avLst/>
          </a:prstGeom>
          <a:ln w="0">
            <a:noFill/>
          </a:ln>
        </p:spPr>
      </p:pic>
      <p:sp>
        <p:nvSpPr>
          <p:cNvPr id="8" name="Slide Number Placeholder 2">
            <a:extLst>
              <a:ext uri="{FF2B5EF4-FFF2-40B4-BE49-F238E27FC236}">
                <a16:creationId xmlns:a16="http://schemas.microsoft.com/office/drawing/2014/main" id="{BD271C11-FA86-4390-A712-24CBD027D633}"/>
              </a:ext>
            </a:extLst>
          </p:cNvPr>
          <p:cNvSpPr/>
          <p:nvPr/>
        </p:nvSpPr>
        <p:spPr>
          <a:xfrm>
            <a:off x="11822400" y="6564600"/>
            <a:ext cx="532440" cy="37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2AFA88-61D9-4DE9-AB2C-21AFBFC72CE8}" type="slidenum">
              <a:rPr kumimoji="0" lang="en-US" sz="1200" b="0" i="0" u="none" strike="noStrike" kern="1200" cap="none" spc="-1" normalizeH="0" baseline="0" noProof="0">
                <a:ln>
                  <a:noFill/>
                </a:ln>
                <a:solidFill>
                  <a:srgbClr val="000000"/>
                </a:solidFill>
                <a:effectLst/>
                <a:uLnTx/>
                <a:uFillTx/>
                <a:latin typeface="Arial"/>
                <a:ea typeface="DejaVu San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747371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 name="Picture 19"/>
          <p:cNvPicPr/>
          <p:nvPr/>
        </p:nvPicPr>
        <p:blipFill>
          <a:blip r:embed="rId3"/>
          <a:srcRect t="4789" b="46813"/>
          <a:stretch/>
        </p:blipFill>
        <p:spPr>
          <a:xfrm>
            <a:off x="669240" y="1080720"/>
            <a:ext cx="7280280" cy="2293920"/>
          </a:xfrm>
          <a:prstGeom prst="rect">
            <a:avLst/>
          </a:prstGeom>
          <a:ln w="0">
            <a:noFill/>
          </a:ln>
        </p:spPr>
      </p:pic>
      <p:grpSp>
        <p:nvGrpSpPr>
          <p:cNvPr id="774" name="Group 23"/>
          <p:cNvGrpSpPr/>
          <p:nvPr/>
        </p:nvGrpSpPr>
        <p:grpSpPr>
          <a:xfrm>
            <a:off x="4782960" y="2173320"/>
            <a:ext cx="2436480" cy="666360"/>
            <a:chOff x="4782960" y="2173320"/>
            <a:chExt cx="2436480" cy="666360"/>
          </a:xfrm>
        </p:grpSpPr>
        <p:sp>
          <p:nvSpPr>
            <p:cNvPr id="775" name="Straight Arrow Connector 24"/>
            <p:cNvSpPr/>
            <p:nvPr/>
          </p:nvSpPr>
          <p:spPr>
            <a:xfrm>
              <a:off x="4782960" y="2173320"/>
              <a:ext cx="2055600" cy="29088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776" name="Straight Arrow Connector 25"/>
            <p:cNvSpPr/>
            <p:nvPr/>
          </p:nvSpPr>
          <p:spPr>
            <a:xfrm>
              <a:off x="4782960" y="2173320"/>
              <a:ext cx="2055600" cy="66636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777" name="Straight Arrow Connector 26"/>
            <p:cNvSpPr/>
            <p:nvPr/>
          </p:nvSpPr>
          <p:spPr>
            <a:xfrm>
              <a:off x="4782960" y="2173320"/>
              <a:ext cx="2436480" cy="576720"/>
            </a:xfrm>
            <a:custGeom>
              <a:avLst/>
              <a:gdLst/>
              <a:ahLst/>
              <a:cxnLst/>
              <a:rect l="l" t="t" r="r" b="b"/>
              <a:pathLst>
                <a:path w="21600" h="21600">
                  <a:moveTo>
                    <a:pt x="0" y="0"/>
                  </a:moveTo>
                  <a:lnTo>
                    <a:pt x="21600" y="21600"/>
                  </a:lnTo>
                </a:path>
              </a:pathLst>
            </a:custGeom>
            <a:noFill/>
            <a:ln w="31750">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grpSp>
      <p:pic>
        <p:nvPicPr>
          <p:cNvPr id="778" name="Picture 27"/>
          <p:cNvPicPr/>
          <p:nvPr/>
        </p:nvPicPr>
        <p:blipFill>
          <a:blip r:embed="rId4"/>
          <a:srcRect l="30397" t="21747" r="52723" b="70002"/>
          <a:stretch/>
        </p:blipFill>
        <p:spPr>
          <a:xfrm>
            <a:off x="7972920" y="1096200"/>
            <a:ext cx="847440" cy="902880"/>
          </a:xfrm>
          <a:prstGeom prst="rect">
            <a:avLst/>
          </a:prstGeom>
          <a:ln w="0">
            <a:noFill/>
          </a:ln>
        </p:spPr>
      </p:pic>
      <p:sp>
        <p:nvSpPr>
          <p:cNvPr id="779" name="Straight Arrow Connector 28"/>
          <p:cNvSpPr/>
          <p:nvPr/>
        </p:nvSpPr>
        <p:spPr>
          <a:xfrm flipH="1">
            <a:off x="7526160" y="1698480"/>
            <a:ext cx="389880" cy="411840"/>
          </a:xfrm>
          <a:custGeom>
            <a:avLst/>
            <a:gdLst/>
            <a:ahLst/>
            <a:cxnLst/>
            <a:rect l="l" t="t" r="r" b="b"/>
            <a:pathLst>
              <a:path w="21600" h="21600">
                <a:moveTo>
                  <a:pt x="0" y="0"/>
                </a:moveTo>
                <a:lnTo>
                  <a:pt x="21600" y="21600"/>
                </a:lnTo>
              </a:path>
            </a:pathLst>
          </a:custGeom>
          <a:noFill/>
          <a:ln>
            <a:solidFill>
              <a:srgbClr val="4A66AC"/>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780" name="Straight Connector 29"/>
          <p:cNvSpPr/>
          <p:nvPr/>
        </p:nvSpPr>
        <p:spPr>
          <a:xfrm>
            <a:off x="8028360" y="1522440"/>
            <a:ext cx="723240" cy="360"/>
          </a:xfrm>
          <a:prstGeom prst="line">
            <a:avLst/>
          </a:prstGeom>
          <a:ln>
            <a:solidFill>
              <a:srgbClr val="FF0000"/>
            </a:solidFill>
            <a:prstDash val="sysDot"/>
            <a:round/>
          </a:ln>
        </p:spPr>
        <p:style>
          <a:lnRef idx="2">
            <a:schemeClr val="accent1"/>
          </a:lnRef>
          <a:fillRef idx="0">
            <a:schemeClr val="accent1"/>
          </a:fillRef>
          <a:effectRef idx="1">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781" name="TextBox 30"/>
          <p:cNvSpPr/>
          <p:nvPr/>
        </p:nvSpPr>
        <p:spPr>
          <a:xfrm>
            <a:off x="8192880" y="1342080"/>
            <a:ext cx="404280" cy="226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900" b="0" i="0" u="none" strike="noStrike" kern="1200" cap="none" spc="-1" normalizeH="0" baseline="0" noProof="0">
                <a:ln>
                  <a:noFill/>
                </a:ln>
                <a:solidFill>
                  <a:srgbClr val="FF0000"/>
                </a:solidFill>
                <a:effectLst/>
                <a:uLnTx/>
                <a:uFillTx/>
                <a:latin typeface="Calibri"/>
                <a:ea typeface="DejaVu Sans"/>
              </a:rPr>
              <a:t>1 cm</a:t>
            </a:r>
            <a:endParaRPr kumimoji="0" lang="en-US" sz="900" b="0" i="0" u="none" strike="noStrike" kern="1200" cap="none" spc="-1" normalizeH="0" baseline="0" noProof="0">
              <a:ln>
                <a:noFill/>
              </a:ln>
              <a:solidFill>
                <a:prstClr val="black"/>
              </a:solidFill>
              <a:effectLst/>
              <a:uLnTx/>
              <a:uFillTx/>
              <a:latin typeface="Arial"/>
            </a:endParaRPr>
          </a:p>
        </p:txBody>
      </p:sp>
      <p:sp>
        <p:nvSpPr>
          <p:cNvPr id="782" name="TextBox 31"/>
          <p:cNvSpPr/>
          <p:nvPr/>
        </p:nvSpPr>
        <p:spPr>
          <a:xfrm>
            <a:off x="8028720" y="1940760"/>
            <a:ext cx="203004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600" b="0" i="0" u="none" strike="noStrike" kern="1200" cap="none" spc="-1" normalizeH="0" baseline="0" noProof="0">
                <a:ln>
                  <a:noFill/>
                </a:ln>
                <a:solidFill>
                  <a:srgbClr val="44546A"/>
                </a:solidFill>
                <a:effectLst/>
                <a:uLnTx/>
                <a:uFillTx/>
                <a:latin typeface="Arial"/>
                <a:ea typeface="DejaVu Sans"/>
              </a:rPr>
              <a:t>Dose on cells: </a:t>
            </a:r>
            <a:endParaRPr kumimoji="0" lang="en-US" sz="16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600" b="0" i="0" u="none" strike="noStrike" kern="1200" cap="none" spc="-1" normalizeH="0" baseline="0" noProof="0">
                <a:ln>
                  <a:noFill/>
                </a:ln>
                <a:solidFill>
                  <a:srgbClr val="44546A"/>
                </a:solidFill>
                <a:effectLst/>
                <a:uLnTx/>
                <a:uFillTx/>
                <a:latin typeface="Arial"/>
                <a:ea typeface="DejaVu Sans"/>
              </a:rPr>
              <a:t>1 Gy per shot</a:t>
            </a:r>
            <a:endParaRPr kumimoji="0" lang="en-US" sz="1600" b="0" i="0" u="none" strike="noStrike" kern="1200" cap="none" spc="-1" normalizeH="0" baseline="0" noProof="0">
              <a:ln>
                <a:noFill/>
              </a:ln>
              <a:solidFill>
                <a:prstClr val="black"/>
              </a:solidFill>
              <a:effectLst/>
              <a:uLnTx/>
              <a:uFillTx/>
              <a:latin typeface="Arial"/>
            </a:endParaRPr>
          </a:p>
        </p:txBody>
      </p:sp>
      <p:sp>
        <p:nvSpPr>
          <p:cNvPr id="783" name="PlaceHolder 1"/>
          <p:cNvSpPr>
            <a:spLocks noGrp="1"/>
          </p:cNvSpPr>
          <p:nvPr>
            <p:ph/>
          </p:nvPr>
        </p:nvSpPr>
        <p:spPr>
          <a:xfrm>
            <a:off x="0" y="0"/>
            <a:ext cx="12187800" cy="963720"/>
          </a:xfrm>
          <a:prstGeom prst="rect">
            <a:avLst/>
          </a:prstGeom>
          <a:noFill/>
          <a:ln w="0">
            <a:noFill/>
          </a:ln>
        </p:spPr>
        <p:txBody>
          <a:bodyPr lIns="90000" tIns="45000" rIns="90000" bIns="45000" anchor="t">
            <a:noAutofit/>
          </a:bodyPr>
          <a:lstStyle/>
          <a:p>
            <a:pPr marL="343080" indent="-343080" algn="ctr">
              <a:lnSpc>
                <a:spcPct val="100000"/>
              </a:lnSpc>
              <a:spcBef>
                <a:spcPts val="561"/>
              </a:spcBef>
              <a:buNone/>
              <a:tabLst>
                <a:tab pos="0" algn="l"/>
              </a:tabLst>
            </a:pPr>
            <a:r>
              <a:rPr lang="en-US" sz="2800" b="1" strike="noStrike" spc="-1" dirty="0">
                <a:solidFill>
                  <a:srgbClr val="FFFFFF"/>
                </a:solidFill>
                <a:latin typeface="Arial"/>
              </a:rPr>
              <a:t>RNA sequencing of cell samples suggests a possible role of different responses of normal versus tumor cells to oxidative stress</a:t>
            </a:r>
            <a:endParaRPr lang="en-US" sz="2800" b="0" strike="noStrike" spc="-1" dirty="0">
              <a:latin typeface="Arial"/>
            </a:endParaRPr>
          </a:p>
        </p:txBody>
      </p:sp>
      <p:sp>
        <p:nvSpPr>
          <p:cNvPr id="785" name="Rectangle 12"/>
          <p:cNvSpPr/>
          <p:nvPr/>
        </p:nvSpPr>
        <p:spPr>
          <a:xfrm>
            <a:off x="181800" y="2944800"/>
            <a:ext cx="1455840" cy="599400"/>
          </a:xfrm>
          <a:prstGeom prst="rect">
            <a:avLst/>
          </a:prstGeom>
          <a:solidFill>
            <a:schemeClr val="bg1"/>
          </a:solidFill>
          <a:ln>
            <a:noFill/>
          </a:ln>
          <a:effectLst/>
        </p:spPr>
        <p:style>
          <a:lnRef idx="1">
            <a:schemeClr val="accent1"/>
          </a:lnRef>
          <a:fillRef idx="3">
            <a:schemeClr val="accent1"/>
          </a:fillRef>
          <a:effectRef idx="2">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786" name="TextBox 5"/>
          <p:cNvSpPr/>
          <p:nvPr/>
        </p:nvSpPr>
        <p:spPr>
          <a:xfrm>
            <a:off x="8450640" y="2729520"/>
            <a:ext cx="329760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1F497D"/>
                </a:solidFill>
                <a:effectLst/>
                <a:uLnTx/>
                <a:uFillTx/>
                <a:latin typeface="Arial"/>
                <a:ea typeface="DejaVu Sans"/>
              </a:rPr>
              <a:t>- PC3 prostate tumor cells</a:t>
            </a:r>
            <a:endParaRPr kumimoji="0" lang="en-US"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1F497D"/>
                </a:solidFill>
                <a:effectLst/>
                <a:uLnTx/>
                <a:uFillTx/>
                <a:latin typeface="Arial"/>
                <a:ea typeface="DejaVu Sans"/>
              </a:rPr>
              <a:t>- RWPE1 normal prostate cells</a:t>
            </a:r>
            <a:endParaRPr kumimoji="0" lang="en-US" sz="1800" b="0" i="0" u="none" strike="noStrike" kern="1200" cap="none" spc="-1" normalizeH="0" baseline="0" noProof="0">
              <a:ln>
                <a:noFill/>
              </a:ln>
              <a:solidFill>
                <a:prstClr val="black"/>
              </a:solidFill>
              <a:effectLst/>
              <a:uLnTx/>
              <a:uFillTx/>
              <a:latin typeface="Arial"/>
            </a:endParaRPr>
          </a:p>
        </p:txBody>
      </p:sp>
      <p:sp>
        <p:nvSpPr>
          <p:cNvPr id="788" name="Rectangle 15"/>
          <p:cNvSpPr/>
          <p:nvPr/>
        </p:nvSpPr>
        <p:spPr>
          <a:xfrm>
            <a:off x="3450600" y="3424680"/>
            <a:ext cx="259560" cy="231840"/>
          </a:xfrm>
          <a:prstGeom prst="rect">
            <a:avLst/>
          </a:prstGeom>
          <a:solidFill>
            <a:schemeClr val="bg1"/>
          </a:solidFill>
          <a:ln>
            <a:noFill/>
          </a:ln>
          <a:effectLst/>
        </p:spPr>
        <p:style>
          <a:lnRef idx="1">
            <a:schemeClr val="accent1"/>
          </a:lnRef>
          <a:fillRef idx="3">
            <a:schemeClr val="accent1"/>
          </a:fillRef>
          <a:effectRef idx="2">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790" name="TextBox 14"/>
          <p:cNvSpPr/>
          <p:nvPr/>
        </p:nvSpPr>
        <p:spPr>
          <a:xfrm>
            <a:off x="3600" y="6580800"/>
            <a:ext cx="38980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1" normalizeH="0" baseline="0" noProof="0">
                <a:ln>
                  <a:noFill/>
                </a:ln>
                <a:solidFill>
                  <a:srgbClr val="000000"/>
                </a:solidFill>
                <a:effectLst/>
                <a:uLnTx/>
                <a:uFillTx/>
                <a:latin typeface="Franklin Gothic Book"/>
                <a:ea typeface="DejaVu Sans"/>
              </a:rPr>
              <a:t>J. H. Bin et al., Sci. Rep. </a:t>
            </a:r>
            <a:r>
              <a:rPr kumimoji="0" lang="en-US" sz="1400" b="1" i="1" u="none" strike="noStrike" kern="1200" cap="none" spc="-1" normalizeH="0" baseline="0" noProof="0">
                <a:ln>
                  <a:noFill/>
                </a:ln>
                <a:solidFill>
                  <a:srgbClr val="000000"/>
                </a:solidFill>
                <a:effectLst/>
                <a:uLnTx/>
                <a:uFillTx/>
                <a:latin typeface="Franklin Gothic Book"/>
                <a:ea typeface="DejaVu Sans"/>
              </a:rPr>
              <a:t>12</a:t>
            </a:r>
            <a:r>
              <a:rPr kumimoji="0" lang="en-US" sz="1400" b="0" i="1" u="none" strike="noStrike" kern="1200" cap="none" spc="-1" normalizeH="0" baseline="0" noProof="0">
                <a:ln>
                  <a:noFill/>
                </a:ln>
                <a:solidFill>
                  <a:srgbClr val="000000"/>
                </a:solidFill>
                <a:effectLst/>
                <a:uLnTx/>
                <a:uFillTx/>
                <a:latin typeface="Franklin Gothic Book"/>
                <a:ea typeface="DejaVu Sans"/>
              </a:rPr>
              <a:t> 1585 (2022)</a:t>
            </a:r>
            <a:endParaRPr kumimoji="0" lang="en-US" sz="1400" b="0" i="0" u="none" strike="noStrike" kern="1200" cap="none" spc="-1" normalizeH="0" baseline="0" noProof="0">
              <a:ln>
                <a:noFill/>
              </a:ln>
              <a:solidFill>
                <a:prstClr val="black"/>
              </a:solidFill>
              <a:effectLst/>
              <a:uLnTx/>
              <a:uFillTx/>
              <a:latin typeface="Arial"/>
            </a:endParaRPr>
          </a:p>
        </p:txBody>
      </p:sp>
      <p:sp>
        <p:nvSpPr>
          <p:cNvPr id="791" name="Rectangle 32"/>
          <p:cNvSpPr/>
          <p:nvPr/>
        </p:nvSpPr>
        <p:spPr>
          <a:xfrm>
            <a:off x="1312920" y="2936520"/>
            <a:ext cx="903240" cy="438480"/>
          </a:xfrm>
          <a:prstGeom prst="rect">
            <a:avLst/>
          </a:prstGeom>
          <a:solidFill>
            <a:schemeClr val="bg1"/>
          </a:solidFill>
          <a:ln>
            <a:noFill/>
          </a:ln>
          <a:effectLst/>
        </p:spPr>
        <p:style>
          <a:lnRef idx="1">
            <a:schemeClr val="accent1"/>
          </a:lnRef>
          <a:fillRef idx="3">
            <a:schemeClr val="accent1"/>
          </a:fillRef>
          <a:effectRef idx="2">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792" name="Slide Number Placeholder 2"/>
          <p:cNvSpPr/>
          <p:nvPr/>
        </p:nvSpPr>
        <p:spPr>
          <a:xfrm>
            <a:off x="11822400" y="6564600"/>
            <a:ext cx="532440" cy="37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2AFA88-61D9-4DE9-AB2C-21AFBFC72CE8}" type="slidenum">
              <a:rPr kumimoji="0" lang="en-US" sz="1200" b="0" i="0" u="none" strike="noStrike" kern="1200" cap="none" spc="-1" normalizeH="0" baseline="0" noProof="0">
                <a:ln>
                  <a:noFill/>
                </a:ln>
                <a:solidFill>
                  <a:srgbClr val="000000"/>
                </a:solidFill>
                <a:effectLst/>
                <a:uLnTx/>
                <a:uFillTx/>
                <a:latin typeface="Arial"/>
                <a:ea typeface="DejaVu San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1" normalizeH="0" baseline="0" noProof="0" dirty="0">
              <a:ln>
                <a:noFill/>
              </a:ln>
              <a:solidFill>
                <a:prstClr val="black"/>
              </a:solidFill>
              <a:effectLst/>
              <a:uLnTx/>
              <a:uFillTx/>
              <a:latin typeface="Arial"/>
            </a:endParaRPr>
          </a:p>
        </p:txBody>
      </p:sp>
      <p:pic>
        <p:nvPicPr>
          <p:cNvPr id="2" name="Picture 1">
            <a:extLst>
              <a:ext uri="{FF2B5EF4-FFF2-40B4-BE49-F238E27FC236}">
                <a16:creationId xmlns:a16="http://schemas.microsoft.com/office/drawing/2014/main" id="{F1F8EB7A-1191-4E0E-993E-9648CFB12EFE}"/>
              </a:ext>
            </a:extLst>
          </p:cNvPr>
          <p:cNvPicPr>
            <a:picLocks noChangeAspect="1"/>
          </p:cNvPicPr>
          <p:nvPr/>
        </p:nvPicPr>
        <p:blipFill>
          <a:blip r:embed="rId5"/>
          <a:stretch>
            <a:fillRect/>
          </a:stretch>
        </p:blipFill>
        <p:spPr>
          <a:xfrm>
            <a:off x="5017350" y="3566548"/>
            <a:ext cx="6057212" cy="3214440"/>
          </a:xfrm>
          <a:prstGeom prst="rect">
            <a:avLst/>
          </a:prstGeom>
        </p:spPr>
      </p:pic>
      <p:sp>
        <p:nvSpPr>
          <p:cNvPr id="3" name="Rectangle 2">
            <a:extLst>
              <a:ext uri="{FF2B5EF4-FFF2-40B4-BE49-F238E27FC236}">
                <a16:creationId xmlns:a16="http://schemas.microsoft.com/office/drawing/2014/main" id="{55923840-E549-457E-8B25-6417D93E0332}"/>
              </a:ext>
            </a:extLst>
          </p:cNvPr>
          <p:cNvSpPr/>
          <p:nvPr/>
        </p:nvSpPr>
        <p:spPr>
          <a:xfrm>
            <a:off x="7098632" y="3898232"/>
            <a:ext cx="427528" cy="2478505"/>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4" name="TextBox 3">
            <a:extLst>
              <a:ext uri="{FF2B5EF4-FFF2-40B4-BE49-F238E27FC236}">
                <a16:creationId xmlns:a16="http://schemas.microsoft.com/office/drawing/2014/main" id="{850DF331-9AF8-4A87-A568-BFBB5FBD559D}"/>
              </a:ext>
            </a:extLst>
          </p:cNvPr>
          <p:cNvSpPr txBox="1"/>
          <p:nvPr/>
        </p:nvSpPr>
        <p:spPr>
          <a:xfrm>
            <a:off x="181800" y="3453089"/>
            <a:ext cx="4908393"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rPr>
              <a:t>Cell samples were sealed off from air 24 </a:t>
            </a:r>
            <a:r>
              <a:rPr kumimoji="0" lang="en-US" sz="1800" b="0" i="0" u="none" strike="noStrike" kern="1200" cap="none" spc="0" normalizeH="0" baseline="0" noProof="0" dirty="0" err="1">
                <a:ln>
                  <a:noFill/>
                </a:ln>
                <a:solidFill>
                  <a:prstClr val="black"/>
                </a:solidFill>
                <a:effectLst/>
                <a:uLnTx/>
                <a:uFillTx/>
                <a:latin typeface="Arial"/>
              </a:rPr>
              <a:t>hrs</a:t>
            </a:r>
            <a:r>
              <a:rPr kumimoji="0" lang="en-US" sz="1800" b="0" i="0" u="none" strike="noStrike" kern="1200" cap="none" spc="0" normalizeH="0" baseline="0" noProof="0" dirty="0">
                <a:ln>
                  <a:noFill/>
                </a:ln>
                <a:solidFill>
                  <a:prstClr val="black"/>
                </a:solidFill>
                <a:effectLst/>
                <a:uLnTx/>
                <a:uFillTx/>
                <a:latin typeface="Arial"/>
              </a:rPr>
              <a:t> prior and 24 </a:t>
            </a:r>
            <a:r>
              <a:rPr kumimoji="0" lang="en-US" sz="1800" b="0" i="0" u="none" strike="noStrike" kern="1200" cap="none" spc="0" normalizeH="0" baseline="0" noProof="0" dirty="0" err="1">
                <a:ln>
                  <a:noFill/>
                </a:ln>
                <a:solidFill>
                  <a:prstClr val="black"/>
                </a:solidFill>
                <a:effectLst/>
                <a:uLnTx/>
                <a:uFillTx/>
                <a:latin typeface="Arial"/>
              </a:rPr>
              <a:t>hrs</a:t>
            </a:r>
            <a:r>
              <a:rPr kumimoji="0" lang="en-US" sz="1800" b="0" i="0" u="none" strike="noStrike" kern="1200" cap="none" spc="0" normalizeH="0" baseline="0" noProof="0" dirty="0">
                <a:ln>
                  <a:noFill/>
                </a:ln>
                <a:solidFill>
                  <a:prstClr val="black"/>
                </a:solidFill>
                <a:effectLst/>
                <a:uLnTx/>
                <a:uFillTx/>
                <a:latin typeface="Arial"/>
              </a:rPr>
              <a:t> after irradiation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800" b="0" i="0" u="none" strike="noStrike" kern="1200" cap="none" spc="0" normalizeH="0" baseline="0" noProof="0" dirty="0">
                <a:ln>
                  <a:noFill/>
                </a:ln>
                <a:solidFill>
                  <a:prstClr val="black"/>
                </a:solidFill>
                <a:effectLst/>
                <a:uLnTx/>
                <a:uFillTx/>
                <a:latin typeface="Arial"/>
              </a:rPr>
              <a:t>Artificially reducing oxygen concentration to be more similar to </a:t>
            </a:r>
            <a:r>
              <a:rPr kumimoji="0" lang="en-US" sz="1800" b="0" i="1" u="none" strike="noStrike" kern="1200" cap="none" spc="0" normalizeH="0" baseline="0" noProof="0" dirty="0">
                <a:ln>
                  <a:noFill/>
                </a:ln>
                <a:solidFill>
                  <a:prstClr val="black"/>
                </a:solidFill>
                <a:effectLst/>
                <a:uLnTx/>
                <a:uFillTx/>
                <a:latin typeface="Arial"/>
              </a:rPr>
              <a:t>in vivo </a:t>
            </a:r>
            <a:r>
              <a:rPr kumimoji="0" lang="en-US" sz="1800" b="0" i="0" u="none" strike="noStrike" kern="1200" cap="none" spc="0" normalizeH="0" baseline="0" noProof="0" dirty="0">
                <a:ln>
                  <a:noFill/>
                </a:ln>
                <a:solidFill>
                  <a:prstClr val="black"/>
                </a:solidFill>
                <a:effectLst/>
                <a:uLnTx/>
                <a:uFillTx/>
                <a:latin typeface="Arial"/>
              </a:rPr>
              <a:t>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rPr>
              <a:t>RNA sequencing of cell samples showed differential expression of genes responsible for dealing with oxidative stress.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sym typeface="Wingdings" panose="05000000000000000000" pitchFamily="2" charset="2"/>
              </a:rPr>
              <a:t> E.g., d</a:t>
            </a:r>
            <a:r>
              <a:rPr kumimoji="0" lang="en-US" sz="1800" b="0" i="0" u="none" strike="noStrike" kern="1200" cap="none" spc="0" normalizeH="0" baseline="0" noProof="0" dirty="0">
                <a:ln>
                  <a:noFill/>
                </a:ln>
                <a:solidFill>
                  <a:prstClr val="black"/>
                </a:solidFill>
                <a:effectLst/>
                <a:uLnTx/>
                <a:uFillTx/>
                <a:latin typeface="Arial"/>
              </a:rPr>
              <a:t>own/up regulated in RWPE1/PC3: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rPr>
              <a:t>ATF3: responsive to reactive oxygen species (ROS), which induce permanent damage in cells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ndParaRPr>
          </a:p>
        </p:txBody>
      </p:sp>
      <p:cxnSp>
        <p:nvCxnSpPr>
          <p:cNvPr id="6" name="Straight Arrow Connector 5">
            <a:extLst>
              <a:ext uri="{FF2B5EF4-FFF2-40B4-BE49-F238E27FC236}">
                <a16:creationId xmlns:a16="http://schemas.microsoft.com/office/drawing/2014/main" id="{E36CF76A-F1E3-43C3-B515-94E49F988084}"/>
              </a:ext>
            </a:extLst>
          </p:cNvPr>
          <p:cNvCxnSpPr/>
          <p:nvPr/>
        </p:nvCxnSpPr>
        <p:spPr>
          <a:xfrm>
            <a:off x="4830633" y="5831386"/>
            <a:ext cx="2267999"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783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normAutofit fontScale="90000"/>
          </a:bodyPr>
          <a:lstStyle/>
          <a:p>
            <a:r>
              <a:rPr lang="en-US" dirty="0"/>
              <a:t>The laser-driven ion accelerator at BELLA is a good platform for studying ultra-high dose rate radiobiology due to its short pulse and high intensity</a:t>
            </a:r>
          </a:p>
        </p:txBody>
      </p:sp>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grpSp>
        <p:nvGrpSpPr>
          <p:cNvPr id="5" name="Group 4">
            <a:extLst>
              <a:ext uri="{FF2B5EF4-FFF2-40B4-BE49-F238E27FC236}">
                <a16:creationId xmlns:a16="http://schemas.microsoft.com/office/drawing/2014/main" id="{743C3C99-0EEA-1FD2-FBF1-0D9326907827}"/>
              </a:ext>
            </a:extLst>
          </p:cNvPr>
          <p:cNvGrpSpPr/>
          <p:nvPr/>
        </p:nvGrpSpPr>
        <p:grpSpPr>
          <a:xfrm>
            <a:off x="5579486" y="5051676"/>
            <a:ext cx="5617557" cy="1658113"/>
            <a:chOff x="5752719" y="1791956"/>
            <a:chExt cx="5617557" cy="1658113"/>
          </a:xfrm>
        </p:grpSpPr>
        <p:cxnSp>
          <p:nvCxnSpPr>
            <p:cNvPr id="6" name="Google Shape;436;p12">
              <a:extLst>
                <a:ext uri="{FF2B5EF4-FFF2-40B4-BE49-F238E27FC236}">
                  <a16:creationId xmlns:a16="http://schemas.microsoft.com/office/drawing/2014/main" id="{01764C6D-5937-3FD3-552C-614DDD6ADDD1}"/>
                </a:ext>
              </a:extLst>
            </p:cNvPr>
            <p:cNvCxnSpPr/>
            <p:nvPr/>
          </p:nvCxnSpPr>
          <p:spPr>
            <a:xfrm rot="10800000">
              <a:off x="6105967" y="2082733"/>
              <a:ext cx="0" cy="1084815"/>
            </a:xfrm>
            <a:prstGeom prst="straightConnector1">
              <a:avLst/>
            </a:prstGeom>
            <a:noFill/>
            <a:ln w="57150" cap="flat" cmpd="sng">
              <a:solidFill>
                <a:srgbClr val="7F7F7F"/>
              </a:solidFill>
              <a:prstDash val="solid"/>
              <a:round/>
              <a:headEnd type="none" w="med" len="med"/>
              <a:tailEnd type="stealth" w="lg" len="lg"/>
            </a:ln>
          </p:spPr>
        </p:cxnSp>
        <p:cxnSp>
          <p:nvCxnSpPr>
            <p:cNvPr id="7" name="Google Shape;437;p12">
              <a:extLst>
                <a:ext uri="{FF2B5EF4-FFF2-40B4-BE49-F238E27FC236}">
                  <a16:creationId xmlns:a16="http://schemas.microsoft.com/office/drawing/2014/main" id="{AE1AB34C-1625-2A88-2D11-074ECF2DC220}"/>
                </a:ext>
              </a:extLst>
            </p:cNvPr>
            <p:cNvCxnSpPr/>
            <p:nvPr/>
          </p:nvCxnSpPr>
          <p:spPr>
            <a:xfrm>
              <a:off x="6371545" y="2131006"/>
              <a:ext cx="106" cy="965240"/>
            </a:xfrm>
            <a:prstGeom prst="straightConnector1">
              <a:avLst/>
            </a:prstGeom>
            <a:noFill/>
            <a:ln w="63500" cap="flat" cmpd="sng">
              <a:solidFill>
                <a:srgbClr val="ED7D31"/>
              </a:solidFill>
              <a:prstDash val="solid"/>
              <a:round/>
              <a:headEnd type="none" w="med" len="med"/>
              <a:tailEnd type="none" w="med" len="med"/>
            </a:ln>
          </p:spPr>
        </p:cxnSp>
        <p:sp>
          <p:nvSpPr>
            <p:cNvPr id="8" name="Google Shape;438;p12">
              <a:extLst>
                <a:ext uri="{FF2B5EF4-FFF2-40B4-BE49-F238E27FC236}">
                  <a16:creationId xmlns:a16="http://schemas.microsoft.com/office/drawing/2014/main" id="{808AFFEE-2162-2D8F-9AF7-6FC5CEB04C62}"/>
                </a:ext>
              </a:extLst>
            </p:cNvPr>
            <p:cNvSpPr txBox="1"/>
            <p:nvPr/>
          </p:nvSpPr>
          <p:spPr>
            <a:xfrm>
              <a:off x="10694502" y="2827489"/>
              <a:ext cx="675774" cy="2473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Time </a:t>
              </a:r>
              <a:endParaRPr/>
            </a:p>
          </p:txBody>
        </p:sp>
        <p:sp>
          <p:nvSpPr>
            <p:cNvPr id="9" name="Google Shape;439;p12">
              <a:extLst>
                <a:ext uri="{FF2B5EF4-FFF2-40B4-BE49-F238E27FC236}">
                  <a16:creationId xmlns:a16="http://schemas.microsoft.com/office/drawing/2014/main" id="{A69CAEE5-3C81-DC76-BB51-84D2F0C0C5C4}"/>
                </a:ext>
              </a:extLst>
            </p:cNvPr>
            <p:cNvSpPr txBox="1"/>
            <p:nvPr/>
          </p:nvSpPr>
          <p:spPr>
            <a:xfrm rot="-5400000">
              <a:off x="5267691" y="2428387"/>
              <a:ext cx="124705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Log(amplitude)</a:t>
              </a:r>
              <a:endParaRPr dirty="0"/>
            </a:p>
          </p:txBody>
        </p:sp>
        <p:cxnSp>
          <p:nvCxnSpPr>
            <p:cNvPr id="10" name="Google Shape;440;p12">
              <a:extLst>
                <a:ext uri="{FF2B5EF4-FFF2-40B4-BE49-F238E27FC236}">
                  <a16:creationId xmlns:a16="http://schemas.microsoft.com/office/drawing/2014/main" id="{83B314D6-7E36-DCEF-4AB9-4D83526A0F6F}"/>
                </a:ext>
              </a:extLst>
            </p:cNvPr>
            <p:cNvCxnSpPr/>
            <p:nvPr/>
          </p:nvCxnSpPr>
          <p:spPr>
            <a:xfrm>
              <a:off x="9655115" y="2131006"/>
              <a:ext cx="0" cy="966305"/>
            </a:xfrm>
            <a:prstGeom prst="straightConnector1">
              <a:avLst/>
            </a:prstGeom>
            <a:noFill/>
            <a:ln w="63500" cap="flat" cmpd="sng">
              <a:solidFill>
                <a:srgbClr val="ED7D31"/>
              </a:solidFill>
              <a:prstDash val="solid"/>
              <a:round/>
              <a:headEnd type="none" w="med" len="med"/>
              <a:tailEnd type="none" w="med" len="med"/>
            </a:ln>
          </p:spPr>
        </p:cxnSp>
        <p:cxnSp>
          <p:nvCxnSpPr>
            <p:cNvPr id="11" name="Google Shape;441;p12">
              <a:extLst>
                <a:ext uri="{FF2B5EF4-FFF2-40B4-BE49-F238E27FC236}">
                  <a16:creationId xmlns:a16="http://schemas.microsoft.com/office/drawing/2014/main" id="{852EB14C-E6C0-5D03-B65A-2B52FFA7C6C4}"/>
                </a:ext>
              </a:extLst>
            </p:cNvPr>
            <p:cNvCxnSpPr/>
            <p:nvPr/>
          </p:nvCxnSpPr>
          <p:spPr>
            <a:xfrm>
              <a:off x="9969057" y="2830193"/>
              <a:ext cx="0" cy="267117"/>
            </a:xfrm>
            <a:prstGeom prst="straightConnector1">
              <a:avLst/>
            </a:prstGeom>
            <a:noFill/>
            <a:ln w="152400" cap="flat" cmpd="sng">
              <a:solidFill>
                <a:srgbClr val="3333FF"/>
              </a:solidFill>
              <a:prstDash val="solid"/>
              <a:round/>
              <a:headEnd type="none" w="med" len="med"/>
              <a:tailEnd type="none" w="med" len="med"/>
            </a:ln>
          </p:spPr>
        </p:cxnSp>
        <p:cxnSp>
          <p:nvCxnSpPr>
            <p:cNvPr id="12" name="Google Shape;442;p12">
              <a:extLst>
                <a:ext uri="{FF2B5EF4-FFF2-40B4-BE49-F238E27FC236}">
                  <a16:creationId xmlns:a16="http://schemas.microsoft.com/office/drawing/2014/main" id="{BCAC105E-E2E3-6B0C-BB6C-AE501D9161B4}"/>
                </a:ext>
              </a:extLst>
            </p:cNvPr>
            <p:cNvCxnSpPr/>
            <p:nvPr/>
          </p:nvCxnSpPr>
          <p:spPr>
            <a:xfrm>
              <a:off x="10138267" y="2830193"/>
              <a:ext cx="0" cy="267117"/>
            </a:xfrm>
            <a:prstGeom prst="straightConnector1">
              <a:avLst/>
            </a:prstGeom>
            <a:noFill/>
            <a:ln w="152400" cap="flat" cmpd="sng">
              <a:solidFill>
                <a:srgbClr val="3333FF"/>
              </a:solidFill>
              <a:prstDash val="solid"/>
              <a:round/>
              <a:headEnd type="none" w="med" len="med"/>
              <a:tailEnd type="none" w="med" len="med"/>
            </a:ln>
          </p:spPr>
        </p:cxnSp>
        <p:cxnSp>
          <p:nvCxnSpPr>
            <p:cNvPr id="13" name="Google Shape;443;p12">
              <a:extLst>
                <a:ext uri="{FF2B5EF4-FFF2-40B4-BE49-F238E27FC236}">
                  <a16:creationId xmlns:a16="http://schemas.microsoft.com/office/drawing/2014/main" id="{786ECC76-2EDF-ECD9-FE17-F599DF2E7179}"/>
                </a:ext>
              </a:extLst>
            </p:cNvPr>
            <p:cNvCxnSpPr/>
            <p:nvPr/>
          </p:nvCxnSpPr>
          <p:spPr>
            <a:xfrm>
              <a:off x="10306412" y="2830193"/>
              <a:ext cx="1064" cy="267117"/>
            </a:xfrm>
            <a:prstGeom prst="straightConnector1">
              <a:avLst/>
            </a:prstGeom>
            <a:noFill/>
            <a:ln w="152400" cap="flat" cmpd="sng">
              <a:solidFill>
                <a:srgbClr val="3333FF"/>
              </a:solidFill>
              <a:prstDash val="solid"/>
              <a:round/>
              <a:headEnd type="none" w="med" len="med"/>
              <a:tailEnd type="none" w="med" len="med"/>
            </a:ln>
          </p:spPr>
        </p:cxnSp>
        <p:sp>
          <p:nvSpPr>
            <p:cNvPr id="14" name="Google Shape;444;p12">
              <a:extLst>
                <a:ext uri="{FF2B5EF4-FFF2-40B4-BE49-F238E27FC236}">
                  <a16:creationId xmlns:a16="http://schemas.microsoft.com/office/drawing/2014/main" id="{8C0BA220-FEF9-D258-1A5E-E2149CE8DDEF}"/>
                </a:ext>
              </a:extLst>
            </p:cNvPr>
            <p:cNvSpPr txBox="1"/>
            <p:nvPr/>
          </p:nvSpPr>
          <p:spPr>
            <a:xfrm>
              <a:off x="6559300" y="1791956"/>
              <a:ext cx="126608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D7D31"/>
                </a:buClr>
                <a:buSzPts val="1400"/>
                <a:buFont typeface="Arial"/>
                <a:buNone/>
              </a:pPr>
              <a:r>
                <a:rPr lang="en-US" sz="1400" b="1" i="0" u="none" strike="noStrike" cap="none" dirty="0">
                  <a:solidFill>
                    <a:srgbClr val="ED7D31"/>
                  </a:solidFill>
                  <a:latin typeface="Arial"/>
                  <a:ea typeface="Arial"/>
                  <a:cs typeface="Arial"/>
                  <a:sym typeface="Arial"/>
                </a:rPr>
                <a:t>Laser-driven</a:t>
              </a:r>
              <a:endParaRPr dirty="0"/>
            </a:p>
            <a:p>
              <a:pPr marL="0" marR="0" lvl="0" indent="0" algn="ctr" rtl="0">
                <a:lnSpc>
                  <a:spcPct val="100000"/>
                </a:lnSpc>
                <a:spcBef>
                  <a:spcPts val="0"/>
                </a:spcBef>
                <a:spcAft>
                  <a:spcPts val="0"/>
                </a:spcAft>
                <a:buClr>
                  <a:srgbClr val="ED7D31"/>
                </a:buClr>
                <a:buSzPts val="1400"/>
                <a:buFont typeface="Arial"/>
                <a:buNone/>
              </a:pPr>
              <a:r>
                <a:rPr lang="en-US" sz="1400" b="1" i="0" u="none" strike="noStrike" cap="none" dirty="0">
                  <a:solidFill>
                    <a:srgbClr val="ED7D31"/>
                  </a:solidFill>
                  <a:latin typeface="Arial"/>
                  <a:ea typeface="Arial"/>
                  <a:cs typeface="Arial"/>
                  <a:sym typeface="Arial"/>
                </a:rPr>
                <a:t>protons</a:t>
              </a:r>
              <a:endParaRPr dirty="0"/>
            </a:p>
          </p:txBody>
        </p:sp>
        <p:sp>
          <p:nvSpPr>
            <p:cNvPr id="15" name="Google Shape;445;p12">
              <a:extLst>
                <a:ext uri="{FF2B5EF4-FFF2-40B4-BE49-F238E27FC236}">
                  <a16:creationId xmlns:a16="http://schemas.microsoft.com/office/drawing/2014/main" id="{CDD1FD7A-FF87-F700-D596-4662C3CB98B7}"/>
                </a:ext>
              </a:extLst>
            </p:cNvPr>
            <p:cNvSpPr txBox="1"/>
            <p:nvPr/>
          </p:nvSpPr>
          <p:spPr>
            <a:xfrm>
              <a:off x="7674433" y="2312112"/>
              <a:ext cx="1882592" cy="4671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333FF"/>
                </a:buClr>
                <a:buSzPts val="1400"/>
                <a:buFont typeface="Arial"/>
                <a:buNone/>
              </a:pPr>
              <a:r>
                <a:rPr lang="en-US" sz="1400" b="1" i="0" u="none" strike="noStrike" cap="none" dirty="0">
                  <a:solidFill>
                    <a:srgbClr val="3333FF"/>
                  </a:solidFill>
                  <a:latin typeface="Arial"/>
                  <a:ea typeface="Arial"/>
                  <a:cs typeface="Arial"/>
                  <a:sym typeface="Arial"/>
                </a:rPr>
                <a:t>Conventional</a:t>
              </a:r>
              <a:endParaRPr dirty="0"/>
            </a:p>
            <a:p>
              <a:pPr marL="0" marR="0" lvl="0" indent="0" algn="ctr" rtl="0">
                <a:lnSpc>
                  <a:spcPct val="100000"/>
                </a:lnSpc>
                <a:spcBef>
                  <a:spcPts val="0"/>
                </a:spcBef>
                <a:spcAft>
                  <a:spcPts val="0"/>
                </a:spcAft>
                <a:buClr>
                  <a:srgbClr val="3333FF"/>
                </a:buClr>
                <a:buSzPts val="1400"/>
                <a:buFont typeface="Arial"/>
                <a:buNone/>
              </a:pPr>
              <a:r>
                <a:rPr lang="en-US" sz="1400" b="1" i="0" u="none" strike="noStrike" cap="none" dirty="0">
                  <a:solidFill>
                    <a:srgbClr val="3333FF"/>
                  </a:solidFill>
                  <a:latin typeface="Arial"/>
                  <a:ea typeface="Arial"/>
                  <a:cs typeface="Arial"/>
                  <a:sym typeface="Arial"/>
                </a:rPr>
                <a:t>Protons</a:t>
              </a:r>
              <a:endParaRPr dirty="0"/>
            </a:p>
          </p:txBody>
        </p:sp>
        <p:sp>
          <p:nvSpPr>
            <p:cNvPr id="16" name="Google Shape;446;p12">
              <a:extLst>
                <a:ext uri="{FF2B5EF4-FFF2-40B4-BE49-F238E27FC236}">
                  <a16:creationId xmlns:a16="http://schemas.microsoft.com/office/drawing/2014/main" id="{BC5AD971-1665-81D5-47B2-2A6255A76655}"/>
                </a:ext>
              </a:extLst>
            </p:cNvPr>
            <p:cNvSpPr txBox="1"/>
            <p:nvPr/>
          </p:nvSpPr>
          <p:spPr>
            <a:xfrm>
              <a:off x="9807440" y="2470740"/>
              <a:ext cx="6634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FF"/>
                </a:buClr>
                <a:buSzPts val="1600"/>
                <a:buFont typeface="Calibri"/>
                <a:buNone/>
              </a:pPr>
              <a:r>
                <a:rPr lang="en-US" sz="1600" b="0" i="0" u="none" strike="noStrike" cap="none" dirty="0">
                  <a:solidFill>
                    <a:srgbClr val="3333FF"/>
                  </a:solidFill>
                  <a:latin typeface="Calibri"/>
                  <a:ea typeface="Calibri"/>
                  <a:cs typeface="Calibri"/>
                  <a:sym typeface="Calibri"/>
                </a:rPr>
                <a:t>MHz</a:t>
              </a:r>
              <a:endParaRPr dirty="0"/>
            </a:p>
          </p:txBody>
        </p:sp>
        <p:cxnSp>
          <p:nvCxnSpPr>
            <p:cNvPr id="17" name="Google Shape;447;p12">
              <a:extLst>
                <a:ext uri="{FF2B5EF4-FFF2-40B4-BE49-F238E27FC236}">
                  <a16:creationId xmlns:a16="http://schemas.microsoft.com/office/drawing/2014/main" id="{2EF4848D-FB61-9E91-9269-C557C1C0AB4C}"/>
                </a:ext>
              </a:extLst>
            </p:cNvPr>
            <p:cNvCxnSpPr/>
            <p:nvPr/>
          </p:nvCxnSpPr>
          <p:spPr>
            <a:xfrm>
              <a:off x="9968593" y="2759993"/>
              <a:ext cx="169210" cy="0"/>
            </a:xfrm>
            <a:prstGeom prst="straightConnector1">
              <a:avLst/>
            </a:prstGeom>
            <a:noFill/>
            <a:ln w="25400" cap="flat" cmpd="sng">
              <a:solidFill>
                <a:srgbClr val="3333FF"/>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18" name="Google Shape;448;p12">
              <a:extLst>
                <a:ext uri="{FF2B5EF4-FFF2-40B4-BE49-F238E27FC236}">
                  <a16:creationId xmlns:a16="http://schemas.microsoft.com/office/drawing/2014/main" id="{F9B6CE58-BC2E-54AC-EEB6-955597A60988}"/>
                </a:ext>
              </a:extLst>
            </p:cNvPr>
            <p:cNvCxnSpPr/>
            <p:nvPr/>
          </p:nvCxnSpPr>
          <p:spPr>
            <a:xfrm>
              <a:off x="6492625" y="2309009"/>
              <a:ext cx="3031625" cy="0"/>
            </a:xfrm>
            <a:prstGeom prst="straightConnector1">
              <a:avLst/>
            </a:prstGeom>
            <a:noFill/>
            <a:ln w="28575" cap="flat" cmpd="sng">
              <a:solidFill>
                <a:srgbClr val="ED7D31"/>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19" name="Google Shape;449;p12">
              <a:extLst>
                <a:ext uri="{FF2B5EF4-FFF2-40B4-BE49-F238E27FC236}">
                  <a16:creationId xmlns:a16="http://schemas.microsoft.com/office/drawing/2014/main" id="{BA4385A8-0A40-1248-1C47-9BC85D112AB9}"/>
                </a:ext>
              </a:extLst>
            </p:cNvPr>
            <p:cNvSpPr txBox="1"/>
            <p:nvPr/>
          </p:nvSpPr>
          <p:spPr>
            <a:xfrm>
              <a:off x="7810412" y="2016129"/>
              <a:ext cx="39145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1600"/>
                <a:buFont typeface="Calibri"/>
                <a:buNone/>
              </a:pPr>
              <a:r>
                <a:rPr lang="en-US" sz="1600" b="0" i="0" u="none" strike="noStrike" cap="none">
                  <a:solidFill>
                    <a:srgbClr val="ED7D31"/>
                  </a:solidFill>
                  <a:latin typeface="Calibri"/>
                  <a:ea typeface="Calibri"/>
                  <a:cs typeface="Calibri"/>
                  <a:sym typeface="Calibri"/>
                </a:rPr>
                <a:t>Hz</a:t>
              </a:r>
              <a:endParaRPr/>
            </a:p>
          </p:txBody>
        </p:sp>
        <p:grpSp>
          <p:nvGrpSpPr>
            <p:cNvPr id="20" name="Google Shape;450;p12">
              <a:extLst>
                <a:ext uri="{FF2B5EF4-FFF2-40B4-BE49-F238E27FC236}">
                  <a16:creationId xmlns:a16="http://schemas.microsoft.com/office/drawing/2014/main" id="{D18BFE6A-4B6C-1A47-3298-47256E17DAF5}"/>
                </a:ext>
              </a:extLst>
            </p:cNvPr>
            <p:cNvGrpSpPr/>
            <p:nvPr/>
          </p:nvGrpSpPr>
          <p:grpSpPr>
            <a:xfrm>
              <a:off x="8775043" y="2828065"/>
              <a:ext cx="687449" cy="269245"/>
              <a:chOff x="7940128" y="2833753"/>
              <a:chExt cx="769883" cy="301531"/>
            </a:xfrm>
          </p:grpSpPr>
          <p:cxnSp>
            <p:nvCxnSpPr>
              <p:cNvPr id="35" name="Google Shape;451;p12">
                <a:extLst>
                  <a:ext uri="{FF2B5EF4-FFF2-40B4-BE49-F238E27FC236}">
                    <a16:creationId xmlns:a16="http://schemas.microsoft.com/office/drawing/2014/main" id="{C7DCB513-D626-37F4-7A44-6BF7CF180B64}"/>
                  </a:ext>
                </a:extLst>
              </p:cNvPr>
              <p:cNvCxnSpPr/>
              <p:nvPr/>
            </p:nvCxnSpPr>
            <p:spPr>
              <a:xfrm>
                <a:off x="8710011" y="2836136"/>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36" name="Google Shape;452;p12">
                <a:extLst>
                  <a:ext uri="{FF2B5EF4-FFF2-40B4-BE49-F238E27FC236}">
                    <a16:creationId xmlns:a16="http://schemas.microsoft.com/office/drawing/2014/main" id="{C6AAFB51-9023-3D29-5B01-C99401237478}"/>
                  </a:ext>
                </a:extLst>
              </p:cNvPr>
              <p:cNvCxnSpPr/>
              <p:nvPr/>
            </p:nvCxnSpPr>
            <p:spPr>
              <a:xfrm>
                <a:off x="8522208" y="2836136"/>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37" name="Google Shape;453;p12">
                <a:extLst>
                  <a:ext uri="{FF2B5EF4-FFF2-40B4-BE49-F238E27FC236}">
                    <a16:creationId xmlns:a16="http://schemas.microsoft.com/office/drawing/2014/main" id="{6E84BD0E-3C11-57C0-13B7-38228336703C}"/>
                  </a:ext>
                </a:extLst>
              </p:cNvPr>
              <p:cNvCxnSpPr/>
              <p:nvPr/>
            </p:nvCxnSpPr>
            <p:spPr>
              <a:xfrm>
                <a:off x="8330184" y="2836136"/>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38" name="Google Shape;454;p12">
                <a:extLst>
                  <a:ext uri="{FF2B5EF4-FFF2-40B4-BE49-F238E27FC236}">
                    <a16:creationId xmlns:a16="http://schemas.microsoft.com/office/drawing/2014/main" id="{365FD716-008B-201B-8D68-854752216D0D}"/>
                  </a:ext>
                </a:extLst>
              </p:cNvPr>
              <p:cNvCxnSpPr/>
              <p:nvPr/>
            </p:nvCxnSpPr>
            <p:spPr>
              <a:xfrm>
                <a:off x="8138160" y="2833753"/>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39" name="Google Shape;455;p12">
                <a:extLst>
                  <a:ext uri="{FF2B5EF4-FFF2-40B4-BE49-F238E27FC236}">
                    <a16:creationId xmlns:a16="http://schemas.microsoft.com/office/drawing/2014/main" id="{576C01F5-A366-5A92-F732-47E2591F6521}"/>
                  </a:ext>
                </a:extLst>
              </p:cNvPr>
              <p:cNvCxnSpPr/>
              <p:nvPr/>
            </p:nvCxnSpPr>
            <p:spPr>
              <a:xfrm>
                <a:off x="7940128" y="2833753"/>
                <a:ext cx="0" cy="299148"/>
              </a:xfrm>
              <a:prstGeom prst="straightConnector1">
                <a:avLst/>
              </a:prstGeom>
              <a:noFill/>
              <a:ln w="152400" cap="flat" cmpd="sng">
                <a:solidFill>
                  <a:srgbClr val="3333FF"/>
                </a:solidFill>
                <a:prstDash val="solid"/>
                <a:round/>
                <a:headEnd type="none" w="med" len="med"/>
                <a:tailEnd type="none" w="med" len="med"/>
              </a:ln>
            </p:spPr>
          </p:cxnSp>
        </p:grpSp>
        <p:grpSp>
          <p:nvGrpSpPr>
            <p:cNvPr id="21" name="Google Shape;456;p12">
              <a:extLst>
                <a:ext uri="{FF2B5EF4-FFF2-40B4-BE49-F238E27FC236}">
                  <a16:creationId xmlns:a16="http://schemas.microsoft.com/office/drawing/2014/main" id="{4232EED1-5ECA-33E5-FA83-C95FB1040421}"/>
                </a:ext>
              </a:extLst>
            </p:cNvPr>
            <p:cNvGrpSpPr/>
            <p:nvPr/>
          </p:nvGrpSpPr>
          <p:grpSpPr>
            <a:xfrm>
              <a:off x="7604442" y="2828065"/>
              <a:ext cx="687449" cy="269245"/>
              <a:chOff x="7940128" y="2833753"/>
              <a:chExt cx="769883" cy="301531"/>
            </a:xfrm>
          </p:grpSpPr>
          <p:cxnSp>
            <p:nvCxnSpPr>
              <p:cNvPr id="30" name="Google Shape;457;p12">
                <a:extLst>
                  <a:ext uri="{FF2B5EF4-FFF2-40B4-BE49-F238E27FC236}">
                    <a16:creationId xmlns:a16="http://schemas.microsoft.com/office/drawing/2014/main" id="{866935C3-A9C1-0AAE-959B-CBB45A8AA7E3}"/>
                  </a:ext>
                </a:extLst>
              </p:cNvPr>
              <p:cNvCxnSpPr/>
              <p:nvPr/>
            </p:nvCxnSpPr>
            <p:spPr>
              <a:xfrm>
                <a:off x="8710011" y="2836136"/>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31" name="Google Shape;458;p12">
                <a:extLst>
                  <a:ext uri="{FF2B5EF4-FFF2-40B4-BE49-F238E27FC236}">
                    <a16:creationId xmlns:a16="http://schemas.microsoft.com/office/drawing/2014/main" id="{56722990-4333-CCDC-218B-3F3BFAF69351}"/>
                  </a:ext>
                </a:extLst>
              </p:cNvPr>
              <p:cNvCxnSpPr/>
              <p:nvPr/>
            </p:nvCxnSpPr>
            <p:spPr>
              <a:xfrm>
                <a:off x="8522208" y="2836136"/>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32" name="Google Shape;459;p12">
                <a:extLst>
                  <a:ext uri="{FF2B5EF4-FFF2-40B4-BE49-F238E27FC236}">
                    <a16:creationId xmlns:a16="http://schemas.microsoft.com/office/drawing/2014/main" id="{D98118E2-561C-B76A-33A1-DC42668F63CF}"/>
                  </a:ext>
                </a:extLst>
              </p:cNvPr>
              <p:cNvCxnSpPr/>
              <p:nvPr/>
            </p:nvCxnSpPr>
            <p:spPr>
              <a:xfrm>
                <a:off x="8330184" y="2836136"/>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33" name="Google Shape;460;p12">
                <a:extLst>
                  <a:ext uri="{FF2B5EF4-FFF2-40B4-BE49-F238E27FC236}">
                    <a16:creationId xmlns:a16="http://schemas.microsoft.com/office/drawing/2014/main" id="{18841142-5126-5DFD-EA02-F4AC19EBCA93}"/>
                  </a:ext>
                </a:extLst>
              </p:cNvPr>
              <p:cNvCxnSpPr/>
              <p:nvPr/>
            </p:nvCxnSpPr>
            <p:spPr>
              <a:xfrm>
                <a:off x="8138160" y="2833753"/>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34" name="Google Shape;461;p12">
                <a:extLst>
                  <a:ext uri="{FF2B5EF4-FFF2-40B4-BE49-F238E27FC236}">
                    <a16:creationId xmlns:a16="http://schemas.microsoft.com/office/drawing/2014/main" id="{CFED3284-4FCC-20DE-0A98-E0635DD8F4A7}"/>
                  </a:ext>
                </a:extLst>
              </p:cNvPr>
              <p:cNvCxnSpPr/>
              <p:nvPr/>
            </p:nvCxnSpPr>
            <p:spPr>
              <a:xfrm>
                <a:off x="7940128" y="2833753"/>
                <a:ext cx="0" cy="299148"/>
              </a:xfrm>
              <a:prstGeom prst="straightConnector1">
                <a:avLst/>
              </a:prstGeom>
              <a:noFill/>
              <a:ln w="152400" cap="flat" cmpd="sng">
                <a:solidFill>
                  <a:srgbClr val="3333FF"/>
                </a:solidFill>
                <a:prstDash val="solid"/>
                <a:round/>
                <a:headEnd type="none" w="med" len="med"/>
                <a:tailEnd type="none" w="med" len="med"/>
              </a:ln>
            </p:spPr>
          </p:cxnSp>
        </p:grpSp>
        <p:grpSp>
          <p:nvGrpSpPr>
            <p:cNvPr id="22" name="Google Shape;462;p12">
              <a:extLst>
                <a:ext uri="{FF2B5EF4-FFF2-40B4-BE49-F238E27FC236}">
                  <a16:creationId xmlns:a16="http://schemas.microsoft.com/office/drawing/2014/main" id="{48148C10-BF7D-98E4-1E17-682322A06926}"/>
                </a:ext>
              </a:extLst>
            </p:cNvPr>
            <p:cNvGrpSpPr/>
            <p:nvPr/>
          </p:nvGrpSpPr>
          <p:grpSpPr>
            <a:xfrm>
              <a:off x="6440328" y="2831654"/>
              <a:ext cx="687449" cy="269245"/>
              <a:chOff x="7940128" y="2833753"/>
              <a:chExt cx="769883" cy="301531"/>
            </a:xfrm>
          </p:grpSpPr>
          <p:cxnSp>
            <p:nvCxnSpPr>
              <p:cNvPr id="25" name="Google Shape;463;p12">
                <a:extLst>
                  <a:ext uri="{FF2B5EF4-FFF2-40B4-BE49-F238E27FC236}">
                    <a16:creationId xmlns:a16="http://schemas.microsoft.com/office/drawing/2014/main" id="{C6B961F3-4C7C-8CED-9E27-468E8F28C74E}"/>
                  </a:ext>
                </a:extLst>
              </p:cNvPr>
              <p:cNvCxnSpPr/>
              <p:nvPr/>
            </p:nvCxnSpPr>
            <p:spPr>
              <a:xfrm>
                <a:off x="8710011" y="2836136"/>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26" name="Google Shape;464;p12">
                <a:extLst>
                  <a:ext uri="{FF2B5EF4-FFF2-40B4-BE49-F238E27FC236}">
                    <a16:creationId xmlns:a16="http://schemas.microsoft.com/office/drawing/2014/main" id="{9D6B360E-173C-4AB6-7BA6-862E8EC5B9E9}"/>
                  </a:ext>
                </a:extLst>
              </p:cNvPr>
              <p:cNvCxnSpPr/>
              <p:nvPr/>
            </p:nvCxnSpPr>
            <p:spPr>
              <a:xfrm>
                <a:off x="8522208" y="2836136"/>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27" name="Google Shape;465;p12">
                <a:extLst>
                  <a:ext uri="{FF2B5EF4-FFF2-40B4-BE49-F238E27FC236}">
                    <a16:creationId xmlns:a16="http://schemas.microsoft.com/office/drawing/2014/main" id="{9248AD23-B3F0-32AA-6ED4-E6BC36A0CAFA}"/>
                  </a:ext>
                </a:extLst>
              </p:cNvPr>
              <p:cNvCxnSpPr/>
              <p:nvPr/>
            </p:nvCxnSpPr>
            <p:spPr>
              <a:xfrm>
                <a:off x="8330184" y="2836136"/>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28" name="Google Shape;466;p12">
                <a:extLst>
                  <a:ext uri="{FF2B5EF4-FFF2-40B4-BE49-F238E27FC236}">
                    <a16:creationId xmlns:a16="http://schemas.microsoft.com/office/drawing/2014/main" id="{EE63FAD5-55F1-7BCC-F739-6AC72489803A}"/>
                  </a:ext>
                </a:extLst>
              </p:cNvPr>
              <p:cNvCxnSpPr/>
              <p:nvPr/>
            </p:nvCxnSpPr>
            <p:spPr>
              <a:xfrm>
                <a:off x="8138160" y="2833753"/>
                <a:ext cx="0" cy="299148"/>
              </a:xfrm>
              <a:prstGeom prst="straightConnector1">
                <a:avLst/>
              </a:prstGeom>
              <a:noFill/>
              <a:ln w="152400" cap="flat" cmpd="sng">
                <a:solidFill>
                  <a:srgbClr val="3333FF"/>
                </a:solidFill>
                <a:prstDash val="solid"/>
                <a:round/>
                <a:headEnd type="none" w="med" len="med"/>
                <a:tailEnd type="none" w="med" len="med"/>
              </a:ln>
            </p:spPr>
          </p:cxnSp>
          <p:cxnSp>
            <p:nvCxnSpPr>
              <p:cNvPr id="29" name="Google Shape;467;p12">
                <a:extLst>
                  <a:ext uri="{FF2B5EF4-FFF2-40B4-BE49-F238E27FC236}">
                    <a16:creationId xmlns:a16="http://schemas.microsoft.com/office/drawing/2014/main" id="{AFE4E172-A53B-F075-8811-FF61DA787CB1}"/>
                  </a:ext>
                </a:extLst>
              </p:cNvPr>
              <p:cNvCxnSpPr/>
              <p:nvPr/>
            </p:nvCxnSpPr>
            <p:spPr>
              <a:xfrm>
                <a:off x="7940128" y="2833753"/>
                <a:ext cx="0" cy="299148"/>
              </a:xfrm>
              <a:prstGeom prst="straightConnector1">
                <a:avLst/>
              </a:prstGeom>
              <a:noFill/>
              <a:ln w="152400" cap="flat" cmpd="sng">
                <a:solidFill>
                  <a:srgbClr val="3333FF"/>
                </a:solidFill>
                <a:prstDash val="solid"/>
                <a:round/>
                <a:headEnd type="none" w="med" len="med"/>
                <a:tailEnd type="none" w="med" len="med"/>
              </a:ln>
            </p:spPr>
          </p:cxnSp>
        </p:grpSp>
        <p:cxnSp>
          <p:nvCxnSpPr>
            <p:cNvPr id="23" name="Google Shape;468;p12">
              <a:extLst>
                <a:ext uri="{FF2B5EF4-FFF2-40B4-BE49-F238E27FC236}">
                  <a16:creationId xmlns:a16="http://schemas.microsoft.com/office/drawing/2014/main" id="{667ACA77-B773-510E-432F-0A9A1EE7369C}"/>
                </a:ext>
              </a:extLst>
            </p:cNvPr>
            <p:cNvCxnSpPr/>
            <p:nvPr/>
          </p:nvCxnSpPr>
          <p:spPr>
            <a:xfrm>
              <a:off x="6010188" y="3095183"/>
              <a:ext cx="4996476" cy="1063"/>
            </a:xfrm>
            <a:prstGeom prst="straightConnector1">
              <a:avLst/>
            </a:prstGeom>
            <a:noFill/>
            <a:ln w="57150" cap="flat" cmpd="sng">
              <a:solidFill>
                <a:srgbClr val="7F7F7F"/>
              </a:solidFill>
              <a:prstDash val="solid"/>
              <a:round/>
              <a:headEnd type="none" w="med" len="med"/>
              <a:tailEnd type="stealth" w="lg" len="lg"/>
            </a:ln>
          </p:spPr>
        </p:cxnSp>
        <p:sp>
          <p:nvSpPr>
            <p:cNvPr id="24" name="Google Shape;474;p12">
              <a:extLst>
                <a:ext uri="{FF2B5EF4-FFF2-40B4-BE49-F238E27FC236}">
                  <a16:creationId xmlns:a16="http://schemas.microsoft.com/office/drawing/2014/main" id="{CCD17B56-BF00-3039-4DC9-EE023F68B235}"/>
                </a:ext>
              </a:extLst>
            </p:cNvPr>
            <p:cNvSpPr txBox="1"/>
            <p:nvPr/>
          </p:nvSpPr>
          <p:spPr>
            <a:xfrm>
              <a:off x="6330942" y="3142292"/>
              <a:ext cx="257962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FF"/>
                </a:buClr>
                <a:buSzPts val="1400"/>
                <a:buFont typeface="Arial"/>
                <a:buNone/>
              </a:pPr>
              <a:r>
                <a:rPr lang="en-US" sz="1400" b="0" i="0" u="none" strike="noStrike" cap="none" dirty="0">
                  <a:solidFill>
                    <a:srgbClr val="3333FF"/>
                  </a:solidFill>
                  <a:latin typeface="Arial"/>
                  <a:ea typeface="Arial"/>
                  <a:cs typeface="Arial"/>
                  <a:sym typeface="Arial"/>
                </a:rPr>
                <a:t>Mean dose rate 1800 </a:t>
              </a:r>
              <a:r>
                <a:rPr lang="en-US" sz="1400" b="0" i="0" u="none" strike="noStrike" cap="none" dirty="0" err="1">
                  <a:solidFill>
                    <a:srgbClr val="3333FF"/>
                  </a:solidFill>
                  <a:latin typeface="Arial"/>
                  <a:ea typeface="Arial"/>
                  <a:cs typeface="Arial"/>
                  <a:sym typeface="Arial"/>
                </a:rPr>
                <a:t>Gy</a:t>
              </a:r>
              <a:r>
                <a:rPr lang="en-US" sz="1400" b="0" i="0" u="none" strike="noStrike" cap="none" dirty="0">
                  <a:solidFill>
                    <a:srgbClr val="3333FF"/>
                  </a:solidFill>
                  <a:latin typeface="Arial"/>
                  <a:ea typeface="Arial"/>
                  <a:cs typeface="Arial"/>
                  <a:sym typeface="Arial"/>
                </a:rPr>
                <a:t>/min</a:t>
              </a:r>
              <a:endParaRPr dirty="0"/>
            </a:p>
          </p:txBody>
        </p:sp>
      </p:grpSp>
      <p:sp>
        <p:nvSpPr>
          <p:cNvPr id="40" name="Google Shape;469;p12">
            <a:extLst>
              <a:ext uri="{FF2B5EF4-FFF2-40B4-BE49-F238E27FC236}">
                <a16:creationId xmlns:a16="http://schemas.microsoft.com/office/drawing/2014/main" id="{FB3EDBCB-6D4F-483F-2885-71DB085A0DEB}"/>
              </a:ext>
            </a:extLst>
          </p:cNvPr>
          <p:cNvSpPr txBox="1"/>
          <p:nvPr/>
        </p:nvSpPr>
        <p:spPr>
          <a:xfrm>
            <a:off x="8198415" y="4645835"/>
            <a:ext cx="3542418" cy="523180"/>
          </a:xfrm>
          <a:prstGeom prst="rect">
            <a:avLst/>
          </a:prstGeom>
          <a:noFill/>
          <a:ln w="19050" cap="flat" cmpd="sng">
            <a:solidFill>
              <a:srgbClr val="ED7D3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546A"/>
              </a:buClr>
              <a:buSzPts val="1400"/>
              <a:buFont typeface="Arial"/>
              <a:buNone/>
            </a:pPr>
            <a:r>
              <a:rPr lang="en-US" sz="1400" b="0" i="0" u="none" strike="noStrike" cap="none" dirty="0">
                <a:solidFill>
                  <a:srgbClr val="44546A"/>
                </a:solidFill>
                <a:latin typeface="Arial"/>
                <a:ea typeface="Arial"/>
                <a:cs typeface="Arial"/>
                <a:sym typeface="Arial"/>
              </a:rPr>
              <a:t>Laser-driven protons: </a:t>
            </a:r>
            <a:endParaRPr dirty="0"/>
          </a:p>
          <a:p>
            <a:pPr marL="0" marR="0" lvl="0" indent="0" algn="l" rtl="0">
              <a:lnSpc>
                <a:spcPct val="100000"/>
              </a:lnSpc>
              <a:spcBef>
                <a:spcPts val="0"/>
              </a:spcBef>
              <a:spcAft>
                <a:spcPts val="0"/>
              </a:spcAft>
              <a:buClr>
                <a:srgbClr val="44546A"/>
              </a:buClr>
              <a:buSzPts val="1400"/>
              <a:buFont typeface="Arial"/>
              <a:buNone/>
            </a:pPr>
            <a:r>
              <a:rPr lang="en-US" sz="1400" b="0" i="0" u="none" strike="noStrike" cap="none" dirty="0">
                <a:solidFill>
                  <a:srgbClr val="44546A"/>
                </a:solidFill>
                <a:latin typeface="Arial"/>
                <a:ea typeface="Arial"/>
                <a:cs typeface="Arial"/>
                <a:sym typeface="Arial"/>
              </a:rPr>
              <a:t>instantaneous dose rate </a:t>
            </a:r>
            <a:r>
              <a:rPr lang="en-US" b="1" dirty="0">
                <a:solidFill>
                  <a:srgbClr val="44546A"/>
                </a:solidFill>
              </a:rPr>
              <a:t>&gt;</a:t>
            </a:r>
            <a:r>
              <a:rPr lang="en-US" sz="1400" b="1" i="0" u="none" strike="noStrike" cap="none" dirty="0">
                <a:solidFill>
                  <a:srgbClr val="44546A"/>
                </a:solidFill>
                <a:sym typeface="Arial"/>
              </a:rPr>
              <a:t>10</a:t>
            </a:r>
            <a:r>
              <a:rPr lang="en-US" sz="1400" b="1" i="0" u="none" strike="noStrike" cap="none" baseline="30000" dirty="0">
                <a:solidFill>
                  <a:srgbClr val="44546A"/>
                </a:solidFill>
                <a:sym typeface="Arial"/>
              </a:rPr>
              <a:t>7</a:t>
            </a:r>
            <a:r>
              <a:rPr lang="en-US" sz="1400" b="1" i="0" u="none" strike="noStrike" cap="none" dirty="0">
                <a:solidFill>
                  <a:srgbClr val="44546A"/>
                </a:solidFill>
                <a:sym typeface="Arial"/>
              </a:rPr>
              <a:t> </a:t>
            </a:r>
            <a:r>
              <a:rPr lang="en-US" sz="1400" b="1" i="0" u="none" strike="noStrike" cap="none" dirty="0" err="1">
                <a:solidFill>
                  <a:srgbClr val="44546A"/>
                </a:solidFill>
                <a:sym typeface="Arial"/>
              </a:rPr>
              <a:t>Gy</a:t>
            </a:r>
            <a:r>
              <a:rPr lang="en-US" sz="1400" b="1" i="0" u="none" strike="noStrike" cap="none" dirty="0">
                <a:solidFill>
                  <a:srgbClr val="44546A"/>
                </a:solidFill>
                <a:sym typeface="Arial"/>
              </a:rPr>
              <a:t>/min</a:t>
            </a:r>
            <a:endParaRPr b="1" dirty="0"/>
          </a:p>
        </p:txBody>
      </p:sp>
      <p:grpSp>
        <p:nvGrpSpPr>
          <p:cNvPr id="45" name="Group 44">
            <a:extLst>
              <a:ext uri="{FF2B5EF4-FFF2-40B4-BE49-F238E27FC236}">
                <a16:creationId xmlns:a16="http://schemas.microsoft.com/office/drawing/2014/main" id="{6F5D469C-21B8-CFD3-D25E-5928F08B3C53}"/>
              </a:ext>
            </a:extLst>
          </p:cNvPr>
          <p:cNvGrpSpPr/>
          <p:nvPr/>
        </p:nvGrpSpPr>
        <p:grpSpPr>
          <a:xfrm>
            <a:off x="360253" y="4487133"/>
            <a:ext cx="5010749" cy="2371542"/>
            <a:chOff x="360253" y="4382958"/>
            <a:chExt cx="5010749" cy="2371542"/>
          </a:xfrm>
        </p:grpSpPr>
        <p:grpSp>
          <p:nvGrpSpPr>
            <p:cNvPr id="75" name="Group 74">
              <a:extLst>
                <a:ext uri="{FF2B5EF4-FFF2-40B4-BE49-F238E27FC236}">
                  <a16:creationId xmlns:a16="http://schemas.microsoft.com/office/drawing/2014/main" id="{85F3B8F7-B818-B9DD-7033-A0AAC88C8226}"/>
                </a:ext>
              </a:extLst>
            </p:cNvPr>
            <p:cNvGrpSpPr/>
            <p:nvPr/>
          </p:nvGrpSpPr>
          <p:grpSpPr>
            <a:xfrm>
              <a:off x="360253" y="4382958"/>
              <a:ext cx="5010749" cy="2371542"/>
              <a:chOff x="123464" y="4415473"/>
              <a:chExt cx="5010749" cy="2371542"/>
            </a:xfrm>
          </p:grpSpPr>
          <p:pic>
            <p:nvPicPr>
              <p:cNvPr id="72" name="Picture 71">
                <a:extLst>
                  <a:ext uri="{FF2B5EF4-FFF2-40B4-BE49-F238E27FC236}">
                    <a16:creationId xmlns:a16="http://schemas.microsoft.com/office/drawing/2014/main" id="{ED5727E4-487A-AB20-1727-59D5A71CBB7A}"/>
                  </a:ext>
                </a:extLst>
              </p:cNvPr>
              <p:cNvPicPr/>
              <p:nvPr/>
            </p:nvPicPr>
            <p:blipFill rotWithShape="1">
              <a:blip r:embed="rId2" cstate="print">
                <a:extLst>
                  <a:ext uri="{28A0092B-C50C-407E-A947-70E740481C1C}">
                    <a14:useLocalDpi xmlns:a14="http://schemas.microsoft.com/office/drawing/2010/main"/>
                  </a:ext>
                </a:extLst>
              </a:blip>
              <a:srcRect r="20578"/>
              <a:stretch/>
            </p:blipFill>
            <p:spPr bwMode="auto">
              <a:xfrm>
                <a:off x="123464" y="4415473"/>
                <a:ext cx="5010749" cy="2371542"/>
              </a:xfrm>
              <a:prstGeom prst="rect">
                <a:avLst/>
              </a:prstGeom>
              <a:ln w="76200">
                <a:noFill/>
              </a:ln>
              <a:extLst>
                <a:ext uri="{53640926-AAD7-44D8-BBD7-CCE9431645EC}">
                  <a14:shadowObscured xmlns:a14="http://schemas.microsoft.com/office/drawing/2010/main"/>
                </a:ext>
              </a:extLst>
            </p:spPr>
          </p:pic>
          <p:sp>
            <p:nvSpPr>
              <p:cNvPr id="73" name="TextBox 72">
                <a:extLst>
                  <a:ext uri="{FF2B5EF4-FFF2-40B4-BE49-F238E27FC236}">
                    <a16:creationId xmlns:a16="http://schemas.microsoft.com/office/drawing/2014/main" id="{AA9F35DA-CA87-E971-FB51-C15463CA3B20}"/>
                  </a:ext>
                </a:extLst>
              </p:cNvPr>
              <p:cNvSpPr txBox="1"/>
              <p:nvPr/>
            </p:nvSpPr>
            <p:spPr>
              <a:xfrm>
                <a:off x="176543" y="6123687"/>
                <a:ext cx="2518022" cy="584775"/>
              </a:xfrm>
              <a:prstGeom prst="rect">
                <a:avLst/>
              </a:prstGeom>
              <a:solidFill>
                <a:schemeClr val="bg1"/>
              </a:solid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High rep rate (1 Hz) tape drive target</a:t>
                </a:r>
              </a:p>
            </p:txBody>
          </p:sp>
        </p:grpSp>
        <p:sp>
          <p:nvSpPr>
            <p:cNvPr id="80" name="Google Shape;266;p4">
              <a:extLst>
                <a:ext uri="{FF2B5EF4-FFF2-40B4-BE49-F238E27FC236}">
                  <a16:creationId xmlns:a16="http://schemas.microsoft.com/office/drawing/2014/main" id="{4A20D79D-D54A-897A-72ED-89D4D00A30A2}"/>
                </a:ext>
              </a:extLst>
            </p:cNvPr>
            <p:cNvSpPr txBox="1"/>
            <p:nvPr/>
          </p:nvSpPr>
          <p:spPr>
            <a:xfrm>
              <a:off x="3272815" y="4450509"/>
              <a:ext cx="2090341" cy="338514"/>
            </a:xfrm>
            <a:prstGeom prst="rect">
              <a:avLst/>
            </a:prstGeom>
            <a:solidFill>
              <a:schemeClr val="bg1"/>
            </a:solidFill>
            <a:ln w="762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algn="ctr"/>
              <a:r>
                <a:rPr lang="en-US" sz="1600" dirty="0"/>
                <a:t>13 µm Kapton tape </a:t>
              </a:r>
            </a:p>
          </p:txBody>
        </p:sp>
      </p:grpSp>
      <p:grpSp>
        <p:nvGrpSpPr>
          <p:cNvPr id="4" name="Group 3">
            <a:extLst>
              <a:ext uri="{FF2B5EF4-FFF2-40B4-BE49-F238E27FC236}">
                <a16:creationId xmlns:a16="http://schemas.microsoft.com/office/drawing/2014/main" id="{D410EF16-157C-B8DC-A64C-0B47937ED968}"/>
              </a:ext>
            </a:extLst>
          </p:cNvPr>
          <p:cNvGrpSpPr/>
          <p:nvPr/>
        </p:nvGrpSpPr>
        <p:grpSpPr>
          <a:xfrm>
            <a:off x="6164219" y="1005575"/>
            <a:ext cx="4727206" cy="3282465"/>
            <a:chOff x="6164219" y="1005575"/>
            <a:chExt cx="4727206" cy="3282465"/>
          </a:xfrm>
        </p:grpSpPr>
        <p:grpSp>
          <p:nvGrpSpPr>
            <p:cNvPr id="41" name="Group 40">
              <a:extLst>
                <a:ext uri="{FF2B5EF4-FFF2-40B4-BE49-F238E27FC236}">
                  <a16:creationId xmlns:a16="http://schemas.microsoft.com/office/drawing/2014/main" id="{64ABF9C0-219D-18AD-04BB-CFD8EC5B8427}"/>
                </a:ext>
              </a:extLst>
            </p:cNvPr>
            <p:cNvGrpSpPr>
              <a:grpSpLocks noChangeAspect="1"/>
            </p:cNvGrpSpPr>
            <p:nvPr/>
          </p:nvGrpSpPr>
          <p:grpSpPr>
            <a:xfrm>
              <a:off x="6164219" y="1005575"/>
              <a:ext cx="4727206" cy="3282465"/>
              <a:chOff x="550208" y="13746081"/>
              <a:chExt cx="9647935" cy="6699313"/>
            </a:xfrm>
          </p:grpSpPr>
          <p:sp>
            <p:nvSpPr>
              <p:cNvPr id="42" name="Google Shape;97;p1">
                <a:extLst>
                  <a:ext uri="{FF2B5EF4-FFF2-40B4-BE49-F238E27FC236}">
                    <a16:creationId xmlns:a16="http://schemas.microsoft.com/office/drawing/2014/main" id="{8D0B3779-CEEA-6494-4ED8-9425CC4024B1}"/>
                  </a:ext>
                </a:extLst>
              </p:cNvPr>
              <p:cNvSpPr txBox="1"/>
              <p:nvPr/>
            </p:nvSpPr>
            <p:spPr>
              <a:xfrm>
                <a:off x="2150661" y="13746081"/>
                <a:ext cx="6904698" cy="788248"/>
              </a:xfrm>
              <a:prstGeom prst="rect">
                <a:avLst/>
              </a:prstGeom>
              <a:noFill/>
              <a:ln>
                <a:noFill/>
              </a:ln>
            </p:spPr>
            <p:txBody>
              <a:bodyPr spcFirstLastPara="1" wrap="square" lIns="91425" tIns="91425" rIns="91425" bIns="91425" anchor="t" anchorCtr="0">
                <a:noAutofit/>
              </a:bodyPr>
              <a:lstStyle/>
              <a:p>
                <a:pPr algn="ctr">
                  <a:buSzPts val="2400"/>
                </a:pPr>
                <a:r>
                  <a:rPr lang="en-US" sz="1600" i="1" dirty="0">
                    <a:solidFill>
                      <a:schemeClr val="tx1"/>
                    </a:solidFill>
                    <a:latin typeface="Arial" panose="020B0604020202020204" pitchFamily="34" charset="0"/>
                    <a:ea typeface="Palatino Linotype"/>
                    <a:cs typeface="Arial" panose="020B0604020202020204" pitchFamily="34" charset="0"/>
                    <a:sym typeface="Palatino Linotype"/>
                  </a:rPr>
                  <a:t>Target Normal </a:t>
                </a:r>
              </a:p>
              <a:p>
                <a:pPr algn="ctr">
                  <a:buSzPts val="2400"/>
                </a:pPr>
                <a:r>
                  <a:rPr lang="en-US" sz="1600" i="1" dirty="0">
                    <a:solidFill>
                      <a:schemeClr val="tx1"/>
                    </a:solidFill>
                    <a:latin typeface="Arial" panose="020B0604020202020204" pitchFamily="34" charset="0"/>
                    <a:ea typeface="Palatino Linotype"/>
                    <a:cs typeface="Arial" panose="020B0604020202020204" pitchFamily="34" charset="0"/>
                    <a:sym typeface="Palatino Linotype"/>
                  </a:rPr>
                  <a:t>Sheath Acceleration</a:t>
                </a:r>
                <a:endParaRPr sz="1600" i="1" dirty="0">
                  <a:solidFill>
                    <a:schemeClr val="tx1"/>
                  </a:solidFill>
                  <a:latin typeface="Arial" panose="020B0604020202020204" pitchFamily="34" charset="0"/>
                  <a:ea typeface="Palatino Linotype"/>
                  <a:cs typeface="Arial" panose="020B0604020202020204" pitchFamily="34" charset="0"/>
                  <a:sym typeface="Palatino Linotype"/>
                </a:endParaRPr>
              </a:p>
            </p:txBody>
          </p:sp>
          <p:grpSp>
            <p:nvGrpSpPr>
              <p:cNvPr id="43" name="Group 42">
                <a:extLst>
                  <a:ext uri="{FF2B5EF4-FFF2-40B4-BE49-F238E27FC236}">
                    <a16:creationId xmlns:a16="http://schemas.microsoft.com/office/drawing/2014/main" id="{8B3167A8-A07D-CE8F-FC3C-47A056E139FD}"/>
                  </a:ext>
                </a:extLst>
              </p:cNvPr>
              <p:cNvGrpSpPr/>
              <p:nvPr/>
            </p:nvGrpSpPr>
            <p:grpSpPr>
              <a:xfrm>
                <a:off x="550208" y="13884411"/>
                <a:ext cx="9647935" cy="6560983"/>
                <a:chOff x="463666" y="1360203"/>
                <a:chExt cx="5512633" cy="3328133"/>
              </a:xfrm>
            </p:grpSpPr>
            <p:pic>
              <p:nvPicPr>
                <p:cNvPr id="44" name="Google Shape;237;p4">
                  <a:extLst>
                    <a:ext uri="{FF2B5EF4-FFF2-40B4-BE49-F238E27FC236}">
                      <a16:creationId xmlns:a16="http://schemas.microsoft.com/office/drawing/2014/main" id="{7BAAE427-5743-7064-D288-7397036BBBF2}"/>
                    </a:ext>
                  </a:extLst>
                </p:cNvPr>
                <p:cNvPicPr preferRelativeResize="0"/>
                <p:nvPr/>
              </p:nvPicPr>
              <p:blipFill rotWithShape="1">
                <a:blip r:embed="rId3">
                  <a:alphaModFix/>
                </a:blip>
                <a:srcRect r="43725"/>
                <a:stretch/>
              </p:blipFill>
              <p:spPr>
                <a:xfrm>
                  <a:off x="463666" y="1765733"/>
                  <a:ext cx="2814795" cy="2309011"/>
                </a:xfrm>
                <a:prstGeom prst="rect">
                  <a:avLst/>
                </a:prstGeom>
                <a:noFill/>
                <a:ln>
                  <a:noFill/>
                </a:ln>
              </p:spPr>
            </p:pic>
            <p:grpSp>
              <p:nvGrpSpPr>
                <p:cNvPr id="46" name="Google Shape;259;p4">
                  <a:extLst>
                    <a:ext uri="{FF2B5EF4-FFF2-40B4-BE49-F238E27FC236}">
                      <a16:creationId xmlns:a16="http://schemas.microsoft.com/office/drawing/2014/main" id="{4A64AF8C-B6ED-9671-943C-982317F93FE6}"/>
                    </a:ext>
                  </a:extLst>
                </p:cNvPr>
                <p:cNvGrpSpPr/>
                <p:nvPr/>
              </p:nvGrpSpPr>
              <p:grpSpPr>
                <a:xfrm>
                  <a:off x="3278461" y="1975436"/>
                  <a:ext cx="2697838" cy="2063774"/>
                  <a:chOff x="3200400" y="2148857"/>
                  <a:chExt cx="2697838" cy="2063774"/>
                </a:xfrm>
              </p:grpSpPr>
              <p:pic>
                <p:nvPicPr>
                  <p:cNvPr id="56" name="Google Shape;260;p4">
                    <a:extLst>
                      <a:ext uri="{FF2B5EF4-FFF2-40B4-BE49-F238E27FC236}">
                        <a16:creationId xmlns:a16="http://schemas.microsoft.com/office/drawing/2014/main" id="{72F5EBE0-2A66-1ED8-525B-A51BD3BCA896}"/>
                      </a:ext>
                    </a:extLst>
                  </p:cNvPr>
                  <p:cNvPicPr preferRelativeResize="0"/>
                  <p:nvPr/>
                </p:nvPicPr>
                <p:blipFill rotWithShape="1">
                  <a:blip r:embed="rId3">
                    <a:alphaModFix/>
                  </a:blip>
                  <a:srcRect l="57363" t="13781" r="-1087" b="494"/>
                  <a:stretch/>
                </p:blipFill>
                <p:spPr>
                  <a:xfrm>
                    <a:off x="3200400" y="2148857"/>
                    <a:ext cx="2331752" cy="2063774"/>
                  </a:xfrm>
                  <a:prstGeom prst="rect">
                    <a:avLst/>
                  </a:prstGeom>
                  <a:noFill/>
                  <a:ln>
                    <a:noFill/>
                  </a:ln>
                </p:spPr>
              </p:pic>
              <p:sp>
                <p:nvSpPr>
                  <p:cNvPr id="57" name="Google Shape;261;p4">
                    <a:extLst>
                      <a:ext uri="{FF2B5EF4-FFF2-40B4-BE49-F238E27FC236}">
                        <a16:creationId xmlns:a16="http://schemas.microsoft.com/office/drawing/2014/main" id="{0DDD7ABA-D112-D21A-37BD-90A435E9C203}"/>
                      </a:ext>
                    </a:extLst>
                  </p:cNvPr>
                  <p:cNvSpPr/>
                  <p:nvPr/>
                </p:nvSpPr>
                <p:spPr>
                  <a:xfrm>
                    <a:off x="4818238" y="2705612"/>
                    <a:ext cx="1080000" cy="1080000"/>
                  </a:xfrm>
                  <a:prstGeom prst="ellipse">
                    <a:avLst/>
                  </a:prstGeom>
                  <a:blipFill rotWithShape="1">
                    <a:blip r:embed="rId4">
                      <a:alphaModFix/>
                    </a:blip>
                    <a:stretch>
                      <a:fillRect t="-9997"/>
                    </a:stretch>
                  </a:blipFill>
                  <a:ln w="19050" cap="flat" cmpd="sng">
                    <a:solidFill>
                      <a:srgbClr val="595656"/>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Libre Franklin"/>
                      <a:ea typeface="Libre Franklin"/>
                      <a:cs typeface="Libre Franklin"/>
                      <a:sym typeface="Libre Franklin"/>
                    </a:endParaRPr>
                  </a:p>
                </p:txBody>
              </p:sp>
            </p:grpSp>
            <p:grpSp>
              <p:nvGrpSpPr>
                <p:cNvPr id="47" name="Google Shape;263;p4">
                  <a:extLst>
                    <a:ext uri="{FF2B5EF4-FFF2-40B4-BE49-F238E27FC236}">
                      <a16:creationId xmlns:a16="http://schemas.microsoft.com/office/drawing/2014/main" id="{B1EEA8BB-89BE-4516-517E-0F4DF2B78289}"/>
                    </a:ext>
                  </a:extLst>
                </p:cNvPr>
                <p:cNvGrpSpPr/>
                <p:nvPr/>
              </p:nvGrpSpPr>
              <p:grpSpPr>
                <a:xfrm>
                  <a:off x="3475266" y="2786200"/>
                  <a:ext cx="2382428" cy="1876564"/>
                  <a:chOff x="3397205" y="2999045"/>
                  <a:chExt cx="2382428" cy="1876564"/>
                </a:xfrm>
              </p:grpSpPr>
              <p:sp>
                <p:nvSpPr>
                  <p:cNvPr id="53" name="Google Shape;264;p4">
                    <a:extLst>
                      <a:ext uri="{FF2B5EF4-FFF2-40B4-BE49-F238E27FC236}">
                        <a16:creationId xmlns:a16="http://schemas.microsoft.com/office/drawing/2014/main" id="{CB06DD31-2B0B-B528-959E-766152A2A8A2}"/>
                      </a:ext>
                    </a:extLst>
                  </p:cNvPr>
                  <p:cNvSpPr/>
                  <p:nvPr/>
                </p:nvSpPr>
                <p:spPr>
                  <a:xfrm>
                    <a:off x="3397205" y="2999045"/>
                    <a:ext cx="524808" cy="532911"/>
                  </a:xfrm>
                  <a:prstGeom prst="ellipse">
                    <a:avLst/>
                  </a:prstGeom>
                  <a:noFill/>
                  <a:ln w="762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Libre Franklin"/>
                      <a:ea typeface="Libre Franklin"/>
                      <a:cs typeface="Libre Franklin"/>
                      <a:sym typeface="Libre Franklin"/>
                    </a:endParaRPr>
                  </a:p>
                </p:txBody>
              </p:sp>
              <p:cxnSp>
                <p:nvCxnSpPr>
                  <p:cNvPr id="54" name="Google Shape;265;p4">
                    <a:extLst>
                      <a:ext uri="{FF2B5EF4-FFF2-40B4-BE49-F238E27FC236}">
                        <a16:creationId xmlns:a16="http://schemas.microsoft.com/office/drawing/2014/main" id="{35F3BEB2-944D-3371-015E-CD891D2837CA}"/>
                      </a:ext>
                    </a:extLst>
                  </p:cNvPr>
                  <p:cNvCxnSpPr>
                    <a:cxnSpLocks/>
                    <a:stCxn id="55" idx="0"/>
                    <a:endCxn id="53" idx="4"/>
                  </p:cNvCxnSpPr>
                  <p:nvPr/>
                </p:nvCxnSpPr>
                <p:spPr>
                  <a:xfrm flipH="1" flipV="1">
                    <a:off x="3659610" y="3531956"/>
                    <a:ext cx="980629" cy="483373"/>
                  </a:xfrm>
                  <a:prstGeom prst="straightConnector1">
                    <a:avLst/>
                  </a:prstGeom>
                  <a:noFill/>
                  <a:ln w="76200" cap="flat" cmpd="sng">
                    <a:solidFill>
                      <a:srgbClr val="FFC000"/>
                    </a:solidFill>
                    <a:prstDash val="solid"/>
                    <a:round/>
                    <a:headEnd type="none" w="sm" len="sm"/>
                    <a:tailEnd type="triangle" w="med" len="med"/>
                  </a:ln>
                </p:spPr>
              </p:cxnSp>
              <p:sp>
                <p:nvSpPr>
                  <p:cNvPr id="55" name="Google Shape;266;p4">
                    <a:extLst>
                      <a:ext uri="{FF2B5EF4-FFF2-40B4-BE49-F238E27FC236}">
                        <a16:creationId xmlns:a16="http://schemas.microsoft.com/office/drawing/2014/main" id="{D3D5BC6B-57A4-EAB0-C5B3-1E258386C5CD}"/>
                      </a:ext>
                    </a:extLst>
                  </p:cNvPr>
                  <p:cNvSpPr txBox="1"/>
                  <p:nvPr/>
                </p:nvSpPr>
                <p:spPr>
                  <a:xfrm>
                    <a:off x="3500843" y="4015329"/>
                    <a:ext cx="2278790" cy="860280"/>
                  </a:xfrm>
                  <a:prstGeom prst="rect">
                    <a:avLst/>
                  </a:prstGeom>
                  <a:noFill/>
                  <a:ln w="762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algn="ctr"/>
                    <a:r>
                      <a:rPr lang="en-US" sz="1600" dirty="0">
                        <a:solidFill>
                          <a:schemeClr val="dk1"/>
                        </a:solidFill>
                      </a:rPr>
                      <a:t>10</a:t>
                    </a:r>
                    <a:r>
                      <a:rPr lang="en-US" sz="1600" baseline="30000" dirty="0">
                        <a:solidFill>
                          <a:schemeClr val="dk1"/>
                        </a:solidFill>
                      </a:rPr>
                      <a:t>13</a:t>
                    </a:r>
                    <a:r>
                      <a:rPr lang="en-US" sz="1600" dirty="0">
                        <a:solidFill>
                          <a:schemeClr val="dk1"/>
                        </a:solidFill>
                      </a:rPr>
                      <a:t> ions/shot</a:t>
                    </a:r>
                  </a:p>
                  <a:p>
                    <a:pPr algn="ctr"/>
                    <a:r>
                      <a:rPr lang="en-US" sz="1600" dirty="0">
                        <a:solidFill>
                          <a:schemeClr val="dk1"/>
                        </a:solidFill>
                      </a:rPr>
                      <a:t>~</a:t>
                    </a:r>
                    <a:r>
                      <a:rPr lang="en-US" sz="1600" dirty="0" err="1">
                        <a:solidFill>
                          <a:schemeClr val="dk1"/>
                        </a:solidFill>
                      </a:rPr>
                      <a:t>ps</a:t>
                    </a:r>
                    <a:r>
                      <a:rPr lang="en-US" sz="1600" dirty="0">
                        <a:solidFill>
                          <a:schemeClr val="dk1"/>
                        </a:solidFill>
                      </a:rPr>
                      <a:t> pulse duration at source</a:t>
                    </a:r>
                    <a:endParaRPr sz="1600" dirty="0"/>
                  </a:p>
                </p:txBody>
              </p:sp>
            </p:grpSp>
            <p:grpSp>
              <p:nvGrpSpPr>
                <p:cNvPr id="48" name="Google Shape;263;p4">
                  <a:extLst>
                    <a:ext uri="{FF2B5EF4-FFF2-40B4-BE49-F238E27FC236}">
                      <a16:creationId xmlns:a16="http://schemas.microsoft.com/office/drawing/2014/main" id="{641E4C8E-27ED-FB50-E261-ABEEBBAA54F5}"/>
                    </a:ext>
                  </a:extLst>
                </p:cNvPr>
                <p:cNvGrpSpPr/>
                <p:nvPr/>
              </p:nvGrpSpPr>
              <p:grpSpPr>
                <a:xfrm>
                  <a:off x="474724" y="2770364"/>
                  <a:ext cx="2556255" cy="1917972"/>
                  <a:chOff x="2645699" y="2254182"/>
                  <a:chExt cx="2556255" cy="1917972"/>
                </a:xfrm>
              </p:grpSpPr>
              <p:sp>
                <p:nvSpPr>
                  <p:cNvPr id="50" name="Google Shape;264;p4">
                    <a:extLst>
                      <a:ext uri="{FF2B5EF4-FFF2-40B4-BE49-F238E27FC236}">
                        <a16:creationId xmlns:a16="http://schemas.microsoft.com/office/drawing/2014/main" id="{5715014B-32B6-3E03-EACE-360FA8FA300E}"/>
                      </a:ext>
                    </a:extLst>
                  </p:cNvPr>
                  <p:cNvSpPr/>
                  <p:nvPr/>
                </p:nvSpPr>
                <p:spPr>
                  <a:xfrm>
                    <a:off x="4677146" y="2254182"/>
                    <a:ext cx="524808" cy="532911"/>
                  </a:xfrm>
                  <a:prstGeom prst="ellipse">
                    <a:avLst/>
                  </a:prstGeom>
                  <a:noFill/>
                  <a:ln w="762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Libre Franklin"/>
                      <a:ea typeface="Libre Franklin"/>
                      <a:cs typeface="Libre Franklin"/>
                      <a:sym typeface="Libre Franklin"/>
                    </a:endParaRPr>
                  </a:p>
                </p:txBody>
              </p:sp>
              <p:cxnSp>
                <p:nvCxnSpPr>
                  <p:cNvPr id="51" name="Google Shape;265;p4">
                    <a:extLst>
                      <a:ext uri="{FF2B5EF4-FFF2-40B4-BE49-F238E27FC236}">
                        <a16:creationId xmlns:a16="http://schemas.microsoft.com/office/drawing/2014/main" id="{F93D21CA-A8D5-93E8-8DE5-1237AD52FD80}"/>
                      </a:ext>
                    </a:extLst>
                  </p:cNvPr>
                  <p:cNvCxnSpPr>
                    <a:cxnSpLocks/>
                    <a:stCxn id="52" idx="0"/>
                    <a:endCxn id="50" idx="4"/>
                  </p:cNvCxnSpPr>
                  <p:nvPr/>
                </p:nvCxnSpPr>
                <p:spPr>
                  <a:xfrm flipV="1">
                    <a:off x="3864525" y="2787093"/>
                    <a:ext cx="1075025" cy="524781"/>
                  </a:xfrm>
                  <a:prstGeom prst="straightConnector1">
                    <a:avLst/>
                  </a:prstGeom>
                  <a:noFill/>
                  <a:ln w="76200" cap="flat" cmpd="sng">
                    <a:solidFill>
                      <a:srgbClr val="FFC000"/>
                    </a:solidFill>
                    <a:prstDash val="solid"/>
                    <a:round/>
                    <a:headEnd type="none" w="sm" len="sm"/>
                    <a:tailEnd type="triangle" w="med" len="med"/>
                  </a:ln>
                </p:spPr>
              </p:cxnSp>
              <p:sp>
                <p:nvSpPr>
                  <p:cNvPr id="52" name="Google Shape;266;p4">
                    <a:extLst>
                      <a:ext uri="{FF2B5EF4-FFF2-40B4-BE49-F238E27FC236}">
                        <a16:creationId xmlns:a16="http://schemas.microsoft.com/office/drawing/2014/main" id="{8748DAD9-333C-69A6-4F2F-FEC21B40D3E7}"/>
                      </a:ext>
                    </a:extLst>
                  </p:cNvPr>
                  <p:cNvSpPr txBox="1"/>
                  <p:nvPr/>
                </p:nvSpPr>
                <p:spPr>
                  <a:xfrm>
                    <a:off x="2645699" y="3311874"/>
                    <a:ext cx="2437652" cy="860280"/>
                  </a:xfrm>
                  <a:prstGeom prst="rect">
                    <a:avLst/>
                  </a:prstGeom>
                  <a:noFill/>
                  <a:ln w="762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algn="ctr"/>
                    <a:r>
                      <a:rPr lang="en-US" sz="1600" dirty="0">
                        <a:solidFill>
                          <a:schemeClr val="dk1"/>
                        </a:solidFill>
                      </a:rPr>
                      <a:t>High intensity laser</a:t>
                    </a:r>
                  </a:p>
                  <a:p>
                    <a:pPr algn="ctr"/>
                    <a:r>
                      <a:rPr lang="en-US" sz="1600" dirty="0">
                        <a:solidFill>
                          <a:schemeClr val="dk1"/>
                        </a:solidFill>
                      </a:rPr>
                      <a:t>&gt;10</a:t>
                    </a:r>
                    <a:r>
                      <a:rPr lang="en-US" sz="1600" baseline="30000" dirty="0">
                        <a:solidFill>
                          <a:schemeClr val="dk1"/>
                        </a:solidFill>
                      </a:rPr>
                      <a:t>21</a:t>
                    </a:r>
                    <a:r>
                      <a:rPr lang="en-US" sz="1600" dirty="0">
                        <a:solidFill>
                          <a:schemeClr val="dk1"/>
                        </a:solidFill>
                      </a:rPr>
                      <a:t> W/cm</a:t>
                    </a:r>
                    <a:r>
                      <a:rPr lang="en-US" sz="1600" baseline="30000" dirty="0">
                        <a:solidFill>
                          <a:schemeClr val="dk1"/>
                        </a:solidFill>
                      </a:rPr>
                      <a:t>2</a:t>
                    </a:r>
                  </a:p>
                  <a:p>
                    <a:pPr algn="ctr"/>
                    <a:r>
                      <a:rPr lang="en-US" sz="1600" dirty="0">
                        <a:solidFill>
                          <a:schemeClr val="dk1"/>
                        </a:solidFill>
                      </a:rPr>
                      <a:t>2.7 µm focal spot</a:t>
                    </a:r>
                  </a:p>
                </p:txBody>
              </p:sp>
            </p:grpSp>
            <p:pic>
              <p:nvPicPr>
                <p:cNvPr id="49" name="Google Shape;262;p4">
                  <a:extLst>
                    <a:ext uri="{FF2B5EF4-FFF2-40B4-BE49-F238E27FC236}">
                      <a16:creationId xmlns:a16="http://schemas.microsoft.com/office/drawing/2014/main" id="{7B93E141-0195-3485-03F8-17F8D506669A}"/>
                    </a:ext>
                  </a:extLst>
                </p:cNvPr>
                <p:cNvPicPr preferRelativeResize="0"/>
                <p:nvPr/>
              </p:nvPicPr>
              <p:blipFill rotWithShape="1">
                <a:blip r:embed="rId5">
                  <a:alphaModFix/>
                </a:blip>
                <a:srcRect/>
                <a:stretch/>
              </p:blipFill>
              <p:spPr>
                <a:xfrm>
                  <a:off x="4983176" y="1360203"/>
                  <a:ext cx="810080" cy="1668029"/>
                </a:xfrm>
                <a:prstGeom prst="rect">
                  <a:avLst/>
                </a:prstGeom>
                <a:noFill/>
                <a:ln>
                  <a:noFill/>
                </a:ln>
              </p:spPr>
            </p:pic>
          </p:grpSp>
        </p:grpSp>
        <p:sp>
          <p:nvSpPr>
            <p:cNvPr id="82" name="TextBox 81">
              <a:extLst>
                <a:ext uri="{FF2B5EF4-FFF2-40B4-BE49-F238E27FC236}">
                  <a16:creationId xmlns:a16="http://schemas.microsoft.com/office/drawing/2014/main" id="{A2B46853-050C-4DDD-D345-EA8CDCBD112D}"/>
                </a:ext>
              </a:extLst>
            </p:cNvPr>
            <p:cNvSpPr txBox="1"/>
            <p:nvPr/>
          </p:nvSpPr>
          <p:spPr>
            <a:xfrm>
              <a:off x="6503926" y="2457496"/>
              <a:ext cx="760320" cy="369332"/>
            </a:xfrm>
            <a:prstGeom prst="rect">
              <a:avLst/>
            </a:prstGeom>
            <a:noFill/>
          </p:spPr>
          <p:txBody>
            <a:bodyPr wrap="square">
              <a:spAutoFit/>
            </a:bodyPr>
            <a:lstStyle/>
            <a:p>
              <a:pPr algn="ctr"/>
              <a:r>
                <a:rPr lang="en-US" sz="1800" b="1" dirty="0">
                  <a:solidFill>
                    <a:srgbClr val="C00000"/>
                  </a:solidFill>
                </a:rPr>
                <a:t>40 J </a:t>
              </a:r>
            </a:p>
          </p:txBody>
        </p:sp>
      </p:grpSp>
      <p:grpSp>
        <p:nvGrpSpPr>
          <p:cNvPr id="71" name="Group 70">
            <a:extLst>
              <a:ext uri="{FF2B5EF4-FFF2-40B4-BE49-F238E27FC236}">
                <a16:creationId xmlns:a16="http://schemas.microsoft.com/office/drawing/2014/main" id="{B487AECE-D78A-5600-42B2-56C342069B17}"/>
              </a:ext>
            </a:extLst>
          </p:cNvPr>
          <p:cNvGrpSpPr/>
          <p:nvPr/>
        </p:nvGrpSpPr>
        <p:grpSpPr>
          <a:xfrm>
            <a:off x="853813" y="1068849"/>
            <a:ext cx="3958412" cy="3353760"/>
            <a:chOff x="853813" y="1068849"/>
            <a:chExt cx="3958412" cy="3353760"/>
          </a:xfrm>
        </p:grpSpPr>
        <p:grpSp>
          <p:nvGrpSpPr>
            <p:cNvPr id="58" name="Group 57">
              <a:extLst>
                <a:ext uri="{FF2B5EF4-FFF2-40B4-BE49-F238E27FC236}">
                  <a16:creationId xmlns:a16="http://schemas.microsoft.com/office/drawing/2014/main" id="{CD19A577-0252-46AB-93D0-94E55B5CBC27}"/>
                </a:ext>
              </a:extLst>
            </p:cNvPr>
            <p:cNvGrpSpPr/>
            <p:nvPr/>
          </p:nvGrpSpPr>
          <p:grpSpPr>
            <a:xfrm>
              <a:off x="853813" y="1068849"/>
              <a:ext cx="3958412" cy="3022726"/>
              <a:chOff x="11906346" y="15328842"/>
              <a:chExt cx="7881502" cy="6688726"/>
            </a:xfrm>
          </p:grpSpPr>
          <p:grpSp>
            <p:nvGrpSpPr>
              <p:cNvPr id="59" name="Group 58">
                <a:extLst>
                  <a:ext uri="{FF2B5EF4-FFF2-40B4-BE49-F238E27FC236}">
                    <a16:creationId xmlns:a16="http://schemas.microsoft.com/office/drawing/2014/main" id="{DFCEF6C4-E661-7CFA-84C0-7D7F4E1F8403}"/>
                  </a:ext>
                </a:extLst>
              </p:cNvPr>
              <p:cNvGrpSpPr>
                <a:grpSpLocks noChangeAspect="1"/>
              </p:cNvGrpSpPr>
              <p:nvPr/>
            </p:nvGrpSpPr>
            <p:grpSpPr>
              <a:xfrm>
                <a:off x="11906346" y="16061358"/>
                <a:ext cx="7881502" cy="5956210"/>
                <a:chOff x="11976024" y="18401463"/>
                <a:chExt cx="7032114" cy="5314310"/>
              </a:xfrm>
            </p:grpSpPr>
            <p:pic>
              <p:nvPicPr>
                <p:cNvPr id="62" name="Picture 61">
                  <a:extLst>
                    <a:ext uri="{FF2B5EF4-FFF2-40B4-BE49-F238E27FC236}">
                      <a16:creationId xmlns:a16="http://schemas.microsoft.com/office/drawing/2014/main" id="{B6BD1119-4681-8778-2B42-4B43CA32CE5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979"/>
                          </a14:imgEffect>
                          <a14:imgEffect>
                            <a14:brightnessContrast bright="34000" contrast="15000"/>
                          </a14:imgEffect>
                        </a14:imgLayer>
                      </a14:imgProps>
                    </a:ext>
                    <a:ext uri="{28A0092B-C50C-407E-A947-70E740481C1C}">
                      <a14:useLocalDpi xmlns:a14="http://schemas.microsoft.com/office/drawing/2010/main" val="0"/>
                    </a:ext>
                  </a:extLst>
                </a:blip>
                <a:stretch>
                  <a:fillRect/>
                </a:stretch>
              </p:blipFill>
              <p:spPr>
                <a:xfrm>
                  <a:off x="11976024" y="18401463"/>
                  <a:ext cx="7032114" cy="5314310"/>
                </a:xfrm>
                <a:prstGeom prst="rect">
                  <a:avLst/>
                </a:prstGeom>
              </p:spPr>
            </p:pic>
            <p:sp>
              <p:nvSpPr>
                <p:cNvPr id="63" name="Rectangle 62">
                  <a:extLst>
                    <a:ext uri="{FF2B5EF4-FFF2-40B4-BE49-F238E27FC236}">
                      <a16:creationId xmlns:a16="http://schemas.microsoft.com/office/drawing/2014/main" id="{DF286E4D-6CA9-17F3-E4F8-CAB9D7EDB3CA}"/>
                    </a:ext>
                  </a:extLst>
                </p:cNvPr>
                <p:cNvSpPr/>
                <p:nvPr/>
              </p:nvSpPr>
              <p:spPr>
                <a:xfrm>
                  <a:off x="15201858" y="20019720"/>
                  <a:ext cx="210176" cy="492307"/>
                </a:xfrm>
                <a:prstGeom prst="rect">
                  <a:avLst/>
                </a:prstGeom>
                <a:solidFill>
                  <a:srgbClr val="FFC000">
                    <a:alpha val="7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201">
                  <a:extLst>
                    <a:ext uri="{FF2B5EF4-FFF2-40B4-BE49-F238E27FC236}">
                      <a16:creationId xmlns:a16="http://schemas.microsoft.com/office/drawing/2014/main" id="{217A816C-CA1E-DB24-4085-B647D1260D7C}"/>
                    </a:ext>
                  </a:extLst>
                </p:cNvPr>
                <p:cNvSpPr/>
                <p:nvPr/>
              </p:nvSpPr>
              <p:spPr>
                <a:xfrm rot="7091036">
                  <a:off x="13120420" y="20231478"/>
                  <a:ext cx="2679325" cy="2140590"/>
                </a:xfrm>
                <a:custGeom>
                  <a:avLst/>
                  <a:gdLst>
                    <a:gd name="connsiteX0" fmla="*/ 0 w 3561662"/>
                    <a:gd name="connsiteY0" fmla="*/ 0 h 775082"/>
                    <a:gd name="connsiteX1" fmla="*/ 3561662 w 3561662"/>
                    <a:gd name="connsiteY1" fmla="*/ 0 h 775082"/>
                    <a:gd name="connsiteX2" fmla="*/ 3561662 w 3561662"/>
                    <a:gd name="connsiteY2" fmla="*/ 775082 h 775082"/>
                    <a:gd name="connsiteX3" fmla="*/ 0 w 3561662"/>
                    <a:gd name="connsiteY3" fmla="*/ 775082 h 775082"/>
                    <a:gd name="connsiteX4" fmla="*/ 0 w 3561662"/>
                    <a:gd name="connsiteY4" fmla="*/ 0 h 775082"/>
                    <a:gd name="connsiteX0" fmla="*/ 0 w 3561662"/>
                    <a:gd name="connsiteY0" fmla="*/ 0 h 1591221"/>
                    <a:gd name="connsiteX1" fmla="*/ 3561662 w 3561662"/>
                    <a:gd name="connsiteY1" fmla="*/ 0 h 1591221"/>
                    <a:gd name="connsiteX2" fmla="*/ 3232619 w 3561662"/>
                    <a:gd name="connsiteY2" fmla="*/ 1591221 h 1591221"/>
                    <a:gd name="connsiteX3" fmla="*/ 0 w 3561662"/>
                    <a:gd name="connsiteY3" fmla="*/ 775082 h 1591221"/>
                    <a:gd name="connsiteX4" fmla="*/ 0 w 3561662"/>
                    <a:gd name="connsiteY4" fmla="*/ 0 h 1591221"/>
                    <a:gd name="connsiteX0" fmla="*/ 0 w 3432965"/>
                    <a:gd name="connsiteY0" fmla="*/ 138238 h 1729459"/>
                    <a:gd name="connsiteX1" fmla="*/ 3432965 w 3432965"/>
                    <a:gd name="connsiteY1" fmla="*/ 0 h 1729459"/>
                    <a:gd name="connsiteX2" fmla="*/ 3232619 w 3432965"/>
                    <a:gd name="connsiteY2" fmla="*/ 1729459 h 1729459"/>
                    <a:gd name="connsiteX3" fmla="*/ 0 w 3432965"/>
                    <a:gd name="connsiteY3" fmla="*/ 913320 h 1729459"/>
                    <a:gd name="connsiteX4" fmla="*/ 0 w 3432965"/>
                    <a:gd name="connsiteY4" fmla="*/ 138238 h 1729459"/>
                    <a:gd name="connsiteX0" fmla="*/ 275540 w 3432965"/>
                    <a:gd name="connsiteY0" fmla="*/ 89417 h 1729459"/>
                    <a:gd name="connsiteX1" fmla="*/ 3432965 w 3432965"/>
                    <a:gd name="connsiteY1" fmla="*/ 0 h 1729459"/>
                    <a:gd name="connsiteX2" fmla="*/ 3232619 w 3432965"/>
                    <a:gd name="connsiteY2" fmla="*/ 1729459 h 1729459"/>
                    <a:gd name="connsiteX3" fmla="*/ 0 w 3432965"/>
                    <a:gd name="connsiteY3" fmla="*/ 913320 h 1729459"/>
                    <a:gd name="connsiteX4" fmla="*/ 275540 w 3432965"/>
                    <a:gd name="connsiteY4" fmla="*/ 89417 h 1729459"/>
                    <a:gd name="connsiteX0" fmla="*/ 42090 w 3199515"/>
                    <a:gd name="connsiteY0" fmla="*/ 89417 h 1729459"/>
                    <a:gd name="connsiteX1" fmla="*/ 3199515 w 3199515"/>
                    <a:gd name="connsiteY1" fmla="*/ 0 h 1729459"/>
                    <a:gd name="connsiteX2" fmla="*/ 2999169 w 3199515"/>
                    <a:gd name="connsiteY2" fmla="*/ 1729459 h 1729459"/>
                    <a:gd name="connsiteX3" fmla="*/ 0 w 3199515"/>
                    <a:gd name="connsiteY3" fmla="*/ 947741 h 1729459"/>
                    <a:gd name="connsiteX4" fmla="*/ 42090 w 3199515"/>
                    <a:gd name="connsiteY4" fmla="*/ 89417 h 1729459"/>
                    <a:gd name="connsiteX0" fmla="*/ 0 w 3157425"/>
                    <a:gd name="connsiteY0" fmla="*/ 89417 h 1729459"/>
                    <a:gd name="connsiteX1" fmla="*/ 3157425 w 3157425"/>
                    <a:gd name="connsiteY1" fmla="*/ 0 h 1729459"/>
                    <a:gd name="connsiteX2" fmla="*/ 2957079 w 3157425"/>
                    <a:gd name="connsiteY2" fmla="*/ 1729459 h 1729459"/>
                    <a:gd name="connsiteX3" fmla="*/ 99000 w 3157425"/>
                    <a:gd name="connsiteY3" fmla="*/ 336708 h 1729459"/>
                    <a:gd name="connsiteX4" fmla="*/ 0 w 3157425"/>
                    <a:gd name="connsiteY4" fmla="*/ 89417 h 1729459"/>
                    <a:gd name="connsiteX0" fmla="*/ 0 w 3127699"/>
                    <a:gd name="connsiteY0" fmla="*/ 207346 h 1729459"/>
                    <a:gd name="connsiteX1" fmla="*/ 3127699 w 3127699"/>
                    <a:gd name="connsiteY1" fmla="*/ 0 h 1729459"/>
                    <a:gd name="connsiteX2" fmla="*/ 2927353 w 3127699"/>
                    <a:gd name="connsiteY2" fmla="*/ 1729459 h 1729459"/>
                    <a:gd name="connsiteX3" fmla="*/ 69274 w 3127699"/>
                    <a:gd name="connsiteY3" fmla="*/ 336708 h 1729459"/>
                    <a:gd name="connsiteX4" fmla="*/ 0 w 3127699"/>
                    <a:gd name="connsiteY4" fmla="*/ 207346 h 1729459"/>
                    <a:gd name="connsiteX0" fmla="*/ 97552 w 3225251"/>
                    <a:gd name="connsiteY0" fmla="*/ 207346 h 1729459"/>
                    <a:gd name="connsiteX1" fmla="*/ 3225251 w 3225251"/>
                    <a:gd name="connsiteY1" fmla="*/ 0 h 1729459"/>
                    <a:gd name="connsiteX2" fmla="*/ 3024905 w 3225251"/>
                    <a:gd name="connsiteY2" fmla="*/ 1729459 h 1729459"/>
                    <a:gd name="connsiteX3" fmla="*/ 0 w 3225251"/>
                    <a:gd name="connsiteY3" fmla="*/ 539013 h 1729459"/>
                    <a:gd name="connsiteX4" fmla="*/ 97552 w 3225251"/>
                    <a:gd name="connsiteY4" fmla="*/ 207346 h 1729459"/>
                    <a:gd name="connsiteX0" fmla="*/ 0 w 3235374"/>
                    <a:gd name="connsiteY0" fmla="*/ 533213 h 1729459"/>
                    <a:gd name="connsiteX1" fmla="*/ 3235374 w 3235374"/>
                    <a:gd name="connsiteY1" fmla="*/ 0 h 1729459"/>
                    <a:gd name="connsiteX2" fmla="*/ 3035028 w 3235374"/>
                    <a:gd name="connsiteY2" fmla="*/ 1729459 h 1729459"/>
                    <a:gd name="connsiteX3" fmla="*/ 10123 w 3235374"/>
                    <a:gd name="connsiteY3" fmla="*/ 539013 h 1729459"/>
                    <a:gd name="connsiteX4" fmla="*/ 0 w 3235374"/>
                    <a:gd name="connsiteY4" fmla="*/ 533213 h 1729459"/>
                    <a:gd name="connsiteX0" fmla="*/ 0 w 3035028"/>
                    <a:gd name="connsiteY0" fmla="*/ 534524 h 1730770"/>
                    <a:gd name="connsiteX1" fmla="*/ 2592473 w 3035028"/>
                    <a:gd name="connsiteY1" fmla="*/ 0 h 1730770"/>
                    <a:gd name="connsiteX2" fmla="*/ 3035028 w 3035028"/>
                    <a:gd name="connsiteY2" fmla="*/ 1730770 h 1730770"/>
                    <a:gd name="connsiteX3" fmla="*/ 10123 w 3035028"/>
                    <a:gd name="connsiteY3" fmla="*/ 540324 h 1730770"/>
                    <a:gd name="connsiteX4" fmla="*/ 0 w 3035028"/>
                    <a:gd name="connsiteY4" fmla="*/ 534524 h 1730770"/>
                    <a:gd name="connsiteX0" fmla="*/ 0 w 3135085"/>
                    <a:gd name="connsiteY0" fmla="*/ 534524 h 1627756"/>
                    <a:gd name="connsiteX1" fmla="*/ 2592473 w 3135085"/>
                    <a:gd name="connsiteY1" fmla="*/ 0 h 1627756"/>
                    <a:gd name="connsiteX2" fmla="*/ 3135085 w 3135085"/>
                    <a:gd name="connsiteY2" fmla="*/ 1627756 h 1627756"/>
                    <a:gd name="connsiteX3" fmla="*/ 10123 w 3135085"/>
                    <a:gd name="connsiteY3" fmla="*/ 540324 h 1627756"/>
                    <a:gd name="connsiteX4" fmla="*/ 0 w 3135085"/>
                    <a:gd name="connsiteY4" fmla="*/ 534524 h 1627756"/>
                    <a:gd name="connsiteX0" fmla="*/ 0 w 3068526"/>
                    <a:gd name="connsiteY0" fmla="*/ 534524 h 2118376"/>
                    <a:gd name="connsiteX1" fmla="*/ 2592473 w 3068526"/>
                    <a:gd name="connsiteY1" fmla="*/ 0 h 2118376"/>
                    <a:gd name="connsiteX2" fmla="*/ 3068526 w 3068526"/>
                    <a:gd name="connsiteY2" fmla="*/ 2118376 h 2118376"/>
                    <a:gd name="connsiteX3" fmla="*/ 10123 w 3068526"/>
                    <a:gd name="connsiteY3" fmla="*/ 540324 h 2118376"/>
                    <a:gd name="connsiteX4" fmla="*/ 0 w 3068526"/>
                    <a:gd name="connsiteY4" fmla="*/ 534524 h 2118376"/>
                    <a:gd name="connsiteX0" fmla="*/ 0 w 3068526"/>
                    <a:gd name="connsiteY0" fmla="*/ 756081 h 2339933"/>
                    <a:gd name="connsiteX1" fmla="*/ 2332563 w 3068526"/>
                    <a:gd name="connsiteY1" fmla="*/ 0 h 2339933"/>
                    <a:gd name="connsiteX2" fmla="*/ 3068526 w 3068526"/>
                    <a:gd name="connsiteY2" fmla="*/ 2339933 h 2339933"/>
                    <a:gd name="connsiteX3" fmla="*/ 10123 w 3068526"/>
                    <a:gd name="connsiteY3" fmla="*/ 761881 h 2339933"/>
                    <a:gd name="connsiteX4" fmla="*/ 0 w 3068526"/>
                    <a:gd name="connsiteY4" fmla="*/ 756081 h 2339933"/>
                    <a:gd name="connsiteX0" fmla="*/ 0 w 2679325"/>
                    <a:gd name="connsiteY0" fmla="*/ 756081 h 2140590"/>
                    <a:gd name="connsiteX1" fmla="*/ 2332563 w 2679325"/>
                    <a:gd name="connsiteY1" fmla="*/ 0 h 2140590"/>
                    <a:gd name="connsiteX2" fmla="*/ 2679325 w 2679325"/>
                    <a:gd name="connsiteY2" fmla="*/ 2140590 h 2140590"/>
                    <a:gd name="connsiteX3" fmla="*/ 10123 w 2679325"/>
                    <a:gd name="connsiteY3" fmla="*/ 761881 h 2140590"/>
                    <a:gd name="connsiteX4" fmla="*/ 0 w 2679325"/>
                    <a:gd name="connsiteY4" fmla="*/ 756081 h 214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325" h="2140590">
                      <a:moveTo>
                        <a:pt x="0" y="756081"/>
                      </a:moveTo>
                      <a:lnTo>
                        <a:pt x="2332563" y="0"/>
                      </a:lnTo>
                      <a:lnTo>
                        <a:pt x="2679325" y="2140590"/>
                      </a:lnTo>
                      <a:lnTo>
                        <a:pt x="10123" y="761881"/>
                      </a:lnTo>
                      <a:lnTo>
                        <a:pt x="0" y="756081"/>
                      </a:lnTo>
                      <a:close/>
                    </a:path>
                  </a:pathLst>
                </a:custGeom>
                <a:solidFill>
                  <a:srgbClr val="FF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50FBD12E-A76A-0EC7-3937-4A5AFA4DC5DD}"/>
                    </a:ext>
                  </a:extLst>
                </p:cNvPr>
                <p:cNvSpPr txBox="1"/>
                <p:nvPr/>
              </p:nvSpPr>
              <p:spPr>
                <a:xfrm>
                  <a:off x="15483717" y="20038667"/>
                  <a:ext cx="1579322" cy="668420"/>
                </a:xfrm>
                <a:prstGeom prst="rect">
                  <a:avLst/>
                </a:prstGeom>
                <a:solidFill>
                  <a:schemeClr val="bg1">
                    <a:alpha val="80250"/>
                  </a:schemeClr>
                </a:solidFill>
              </p:spPr>
              <p:txBody>
                <a:bodyPr wrap="square" rtlCol="0">
                  <a:spAutoFit/>
                </a:bodyPr>
                <a:lstStyle/>
                <a:p>
                  <a:pPr algn="ctr" defTabSz="457154">
                    <a:buClr>
                      <a:srgbClr val="000000"/>
                    </a:buClr>
                    <a:buSzPct val="100000"/>
                    <a:defRPr/>
                  </a:pPr>
                  <a:r>
                    <a:rPr lang="en-US" sz="1600" dirty="0">
                      <a:solidFill>
                        <a:srgbClr val="1F497D"/>
                      </a:solidFill>
                      <a:cs typeface="Arial" panose="020B0604020202020204" pitchFamily="34" charset="0"/>
                    </a:rPr>
                    <a:t>Target</a:t>
                  </a:r>
                  <a:endParaRPr lang="en-US" sz="1600" baseline="30000" dirty="0">
                    <a:solidFill>
                      <a:srgbClr val="1F497D"/>
                    </a:solidFill>
                    <a:cs typeface="Arial" panose="020B0604020202020204" pitchFamily="34" charset="0"/>
                  </a:endParaRPr>
                </a:p>
              </p:txBody>
            </p:sp>
            <p:cxnSp>
              <p:nvCxnSpPr>
                <p:cNvPr id="66" name="Straight Arrow Connector 65">
                  <a:extLst>
                    <a:ext uri="{FF2B5EF4-FFF2-40B4-BE49-F238E27FC236}">
                      <a16:creationId xmlns:a16="http://schemas.microsoft.com/office/drawing/2014/main" id="{C427A9A6-1AEE-8C13-20D8-03F993C6D96E}"/>
                    </a:ext>
                  </a:extLst>
                </p:cNvPr>
                <p:cNvCxnSpPr>
                  <a:cxnSpLocks/>
                  <a:stCxn id="63" idx="3"/>
                </p:cNvCxnSpPr>
                <p:nvPr/>
              </p:nvCxnSpPr>
              <p:spPr>
                <a:xfrm flipH="1" flipV="1">
                  <a:off x="14820917" y="19352523"/>
                  <a:ext cx="591117" cy="913351"/>
                </a:xfrm>
                <a:prstGeom prst="straightConnector1">
                  <a:avLst/>
                </a:prstGeom>
                <a:ln w="666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F1502626-DA81-DD1C-100B-F3F4DF7793C1}"/>
                    </a:ext>
                  </a:extLst>
                </p:cNvPr>
                <p:cNvSpPr txBox="1"/>
                <p:nvPr/>
              </p:nvSpPr>
              <p:spPr>
                <a:xfrm>
                  <a:off x="13956539" y="18509374"/>
                  <a:ext cx="1579322" cy="668420"/>
                </a:xfrm>
                <a:prstGeom prst="rect">
                  <a:avLst/>
                </a:prstGeom>
                <a:solidFill>
                  <a:schemeClr val="bg1">
                    <a:alpha val="79872"/>
                  </a:schemeClr>
                </a:solidFill>
              </p:spPr>
              <p:txBody>
                <a:bodyPr wrap="square" rtlCol="0">
                  <a:spAutoFit/>
                </a:bodyPr>
                <a:lstStyle/>
                <a:p>
                  <a:pPr algn="ctr" defTabSz="457154">
                    <a:buClr>
                      <a:srgbClr val="000000"/>
                    </a:buClr>
                    <a:buSzPct val="100000"/>
                    <a:defRPr/>
                  </a:pPr>
                  <a:r>
                    <a:rPr lang="en-US" sz="1600" dirty="0">
                      <a:solidFill>
                        <a:srgbClr val="1F497D"/>
                      </a:solidFill>
                      <a:cs typeface="Arial" panose="020B0604020202020204" pitchFamily="34" charset="0"/>
                    </a:rPr>
                    <a:t>TPS*</a:t>
                  </a:r>
                  <a:endParaRPr lang="en-US" sz="1600" baseline="30000" dirty="0">
                    <a:solidFill>
                      <a:srgbClr val="1F497D"/>
                    </a:solidFill>
                    <a:cs typeface="Arial" panose="020B0604020202020204" pitchFamily="34" charset="0"/>
                  </a:endParaRPr>
                </a:p>
              </p:txBody>
            </p:sp>
            <p:sp>
              <p:nvSpPr>
                <p:cNvPr id="68" name="Oval 67">
                  <a:extLst>
                    <a:ext uri="{FF2B5EF4-FFF2-40B4-BE49-F238E27FC236}">
                      <a16:creationId xmlns:a16="http://schemas.microsoft.com/office/drawing/2014/main" id="{B67F7B9E-567D-EBC3-753B-4ECFBC0F139D}"/>
                    </a:ext>
                  </a:extLst>
                </p:cNvPr>
                <p:cNvSpPr/>
                <p:nvPr/>
              </p:nvSpPr>
              <p:spPr>
                <a:xfrm>
                  <a:off x="12771929" y="21562582"/>
                  <a:ext cx="2148286" cy="1808426"/>
                </a:xfrm>
                <a:prstGeom prst="ellipse">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DFD98BE1-D146-CC4D-A8AE-E3BA06EAA6D8}"/>
                    </a:ext>
                  </a:extLst>
                </p:cNvPr>
                <p:cNvSpPr txBox="1"/>
                <p:nvPr/>
              </p:nvSpPr>
              <p:spPr>
                <a:xfrm>
                  <a:off x="12518597" y="22992997"/>
                  <a:ext cx="6118558" cy="668420"/>
                </a:xfrm>
                <a:prstGeom prst="rect">
                  <a:avLst/>
                </a:prstGeom>
                <a:solidFill>
                  <a:schemeClr val="bg1">
                    <a:alpha val="79601"/>
                  </a:schemeClr>
                </a:solidFill>
              </p:spPr>
              <p:txBody>
                <a:bodyPr wrap="square" rtlCol="0">
                  <a:spAutoFit/>
                </a:bodyPr>
                <a:lstStyle/>
                <a:p>
                  <a:pPr algn="ctr" defTabSz="457154">
                    <a:buClr>
                      <a:srgbClr val="000000"/>
                    </a:buClr>
                    <a:buSzPct val="100000"/>
                    <a:defRPr/>
                  </a:pPr>
                  <a:r>
                    <a:rPr lang="en-US" sz="1600" dirty="0">
                      <a:solidFill>
                        <a:srgbClr val="1F497D"/>
                      </a:solidFill>
                      <a:cs typeface="Arial" panose="020B0604020202020204" pitchFamily="34" charset="0"/>
                    </a:rPr>
                    <a:t>Short focal length F/2.5 OAP</a:t>
                  </a:r>
                  <a:endParaRPr lang="en-US" sz="1600" baseline="30000" dirty="0">
                    <a:solidFill>
                      <a:srgbClr val="1F497D"/>
                    </a:solidFill>
                    <a:cs typeface="Arial" panose="020B0604020202020204" pitchFamily="34" charset="0"/>
                  </a:endParaRPr>
                </a:p>
              </p:txBody>
            </p:sp>
          </p:grpSp>
          <p:sp>
            <p:nvSpPr>
              <p:cNvPr id="60" name="Rectangle 59">
                <a:extLst>
                  <a:ext uri="{FF2B5EF4-FFF2-40B4-BE49-F238E27FC236}">
                    <a16:creationId xmlns:a16="http://schemas.microsoft.com/office/drawing/2014/main" id="{43A764B5-9FA7-8D55-0F0D-44C65500E88E}"/>
                  </a:ext>
                </a:extLst>
              </p:cNvPr>
              <p:cNvSpPr/>
              <p:nvPr/>
            </p:nvSpPr>
            <p:spPr>
              <a:xfrm>
                <a:off x="11906350" y="15328842"/>
                <a:ext cx="7867319" cy="6688725"/>
              </a:xfrm>
              <a:prstGeom prst="rect">
                <a:avLst/>
              </a:prstGeom>
              <a:noFill/>
              <a:ln w="76200">
                <a:solidFill>
                  <a:srgbClr val="FFC000"/>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154">
                  <a:buClr>
                    <a:srgbClr val="000000"/>
                  </a:buClr>
                  <a:buSzPct val="100000"/>
                  <a:defRPr/>
                </a:pPr>
                <a:endParaRPr lang="en-US" sz="1800" dirty="0">
                  <a:solidFill>
                    <a:prstClr val="white"/>
                  </a:solidFill>
                  <a:latin typeface="Franklin Gothic Book"/>
                </a:endParaRPr>
              </a:p>
            </p:txBody>
          </p:sp>
          <p:sp>
            <p:nvSpPr>
              <p:cNvPr id="61" name="TextBox 60">
                <a:extLst>
                  <a:ext uri="{FF2B5EF4-FFF2-40B4-BE49-F238E27FC236}">
                    <a16:creationId xmlns:a16="http://schemas.microsoft.com/office/drawing/2014/main" id="{A9366B8D-F599-6BAC-06DE-BC65F5A0BC0F}"/>
                  </a:ext>
                </a:extLst>
              </p:cNvPr>
              <p:cNvSpPr txBox="1"/>
              <p:nvPr/>
            </p:nvSpPr>
            <p:spPr>
              <a:xfrm>
                <a:off x="11969501" y="15359978"/>
                <a:ext cx="7764719" cy="749157"/>
              </a:xfrm>
              <a:prstGeom prst="rect">
                <a:avLst/>
              </a:prstGeom>
              <a:solidFill>
                <a:schemeClr val="bg1"/>
              </a:solidFill>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iP2 target chamber</a:t>
                </a:r>
              </a:p>
            </p:txBody>
          </p:sp>
        </p:grpSp>
        <p:sp>
          <p:nvSpPr>
            <p:cNvPr id="70" name="TextBox 69">
              <a:extLst>
                <a:ext uri="{FF2B5EF4-FFF2-40B4-BE49-F238E27FC236}">
                  <a16:creationId xmlns:a16="http://schemas.microsoft.com/office/drawing/2014/main" id="{EB54CE63-6580-21A4-7AC0-9CB93121D444}"/>
                </a:ext>
              </a:extLst>
            </p:cNvPr>
            <p:cNvSpPr txBox="1"/>
            <p:nvPr/>
          </p:nvSpPr>
          <p:spPr>
            <a:xfrm>
              <a:off x="1210426" y="4114832"/>
              <a:ext cx="3249970" cy="307777"/>
            </a:xfrm>
            <a:prstGeom prst="rect">
              <a:avLst/>
            </a:prstGeom>
            <a:noFill/>
          </p:spPr>
          <p:txBody>
            <a:bodyPr wrap="square">
              <a:spAutoFit/>
            </a:bodyPr>
            <a:lstStyle/>
            <a:p>
              <a:pPr algn="ctr">
                <a:spcBef>
                  <a:spcPts val="576"/>
                </a:spcBef>
              </a:pPr>
              <a:r>
                <a:rPr lang="en-US" i="1" dirty="0"/>
                <a:t>*Thompson parabola spectrometer</a:t>
              </a:r>
              <a:endParaRPr lang="en-US" sz="1400" i="1" dirty="0"/>
            </a:p>
          </p:txBody>
        </p:sp>
      </p:grpSp>
    </p:spTree>
    <p:extLst>
      <p:ext uri="{BB962C8B-B14F-4D97-AF65-F5344CB8AC3E}">
        <p14:creationId xmlns:p14="http://schemas.microsoft.com/office/powerpoint/2010/main" val="118638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p:tgtEl>
                                          <p:spTgt spid="45"/>
                                        </p:tgtEl>
                                        <p:attrNameLst>
                                          <p:attrName>ppt_y</p:attrName>
                                        </p:attrNameLst>
                                      </p:cBhvr>
                                      <p:tavLst>
                                        <p:tav tm="0">
                                          <p:val>
                                            <p:strVal val="#ppt_y-#ppt_h*1.125000"/>
                                          </p:val>
                                        </p:tav>
                                        <p:tav tm="100000">
                                          <p:val>
                                            <p:strVal val="#ppt_y"/>
                                          </p:val>
                                        </p:tav>
                                      </p:tavLst>
                                    </p:anim>
                                    <p:animEffect transition="in" filter="wipe(down)">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FFBAD78-A6F4-8A6B-FA31-1D283BF27E2B}"/>
              </a:ext>
            </a:extLst>
          </p:cNvPr>
          <p:cNvGrpSpPr/>
          <p:nvPr/>
        </p:nvGrpSpPr>
        <p:grpSpPr>
          <a:xfrm>
            <a:off x="4714503" y="1698660"/>
            <a:ext cx="5355693" cy="4499579"/>
            <a:chOff x="4714503" y="1698660"/>
            <a:chExt cx="5355693" cy="4499579"/>
          </a:xfrm>
        </p:grpSpPr>
        <p:sp>
          <p:nvSpPr>
            <p:cNvPr id="21" name="TextBox 20">
              <a:extLst>
                <a:ext uri="{FF2B5EF4-FFF2-40B4-BE49-F238E27FC236}">
                  <a16:creationId xmlns:a16="http://schemas.microsoft.com/office/drawing/2014/main" id="{4C6A820F-186E-2BDA-5C6A-51AE0D142A31}"/>
                </a:ext>
              </a:extLst>
            </p:cNvPr>
            <p:cNvSpPr txBox="1"/>
            <p:nvPr/>
          </p:nvSpPr>
          <p:spPr>
            <a:xfrm>
              <a:off x="5672958" y="1698660"/>
              <a:ext cx="3725685" cy="584775"/>
            </a:xfrm>
            <a:prstGeom prst="rect">
              <a:avLst/>
            </a:prstGeom>
            <a:noFill/>
          </p:spPr>
          <p:txBody>
            <a:bodyPr wrap="square" rtlCol="0">
              <a:spAutoFit/>
            </a:bodyPr>
            <a:lstStyle/>
            <a:p>
              <a:pPr algn="ctr"/>
              <a:r>
                <a:rPr lang="en-US" sz="1600" b="1" dirty="0">
                  <a:solidFill>
                    <a:srgbClr val="00395A"/>
                  </a:solidFill>
                  <a:cs typeface="Arial" panose="020B0604020202020204" pitchFamily="34" charset="0"/>
                </a:rPr>
                <a:t>TPS/RCF measured proton spectra at source</a:t>
              </a:r>
            </a:p>
          </p:txBody>
        </p:sp>
        <p:pic>
          <p:nvPicPr>
            <p:cNvPr id="17" name="Picture 4">
              <a:extLst>
                <a:ext uri="{FF2B5EF4-FFF2-40B4-BE49-F238E27FC236}">
                  <a16:creationId xmlns:a16="http://schemas.microsoft.com/office/drawing/2014/main" id="{F78F193E-AE31-07A9-2C04-805E769587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35"/>
            <a:stretch/>
          </p:blipFill>
          <p:spPr bwMode="auto">
            <a:xfrm>
              <a:off x="4714503" y="2268708"/>
              <a:ext cx="5355693" cy="392953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29A7CEE7-F1B6-B9C7-5D18-432C53E410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grpSp>
        <p:nvGrpSpPr>
          <p:cNvPr id="15" name="Group 14">
            <a:extLst>
              <a:ext uri="{FF2B5EF4-FFF2-40B4-BE49-F238E27FC236}">
                <a16:creationId xmlns:a16="http://schemas.microsoft.com/office/drawing/2014/main" id="{1DAC06FF-AF3A-B794-2B24-F98B46EE4C37}"/>
              </a:ext>
            </a:extLst>
          </p:cNvPr>
          <p:cNvGrpSpPr/>
          <p:nvPr/>
        </p:nvGrpSpPr>
        <p:grpSpPr>
          <a:xfrm>
            <a:off x="364286" y="1295018"/>
            <a:ext cx="4350217" cy="4801290"/>
            <a:chOff x="364286" y="1295018"/>
            <a:chExt cx="4350217" cy="4801290"/>
          </a:xfrm>
        </p:grpSpPr>
        <p:pic>
          <p:nvPicPr>
            <p:cNvPr id="4" name="Picture 4" descr="https://lh7-us.googleusercontent.com/cPDUpeMXxwkgeedpZ1ZCzP6EgTsWTBR-0xxDjGKig85MFF_evQyxPnbbIGz4krEdjwFH54mb4CiGxUv9IZPRh2w5fwHUEgEuVCtd7--A8WnwAAKWjU1Cl6b2BGgzhhYhg9u-P_I-4XWxvEQiQHxmbnw">
              <a:extLst>
                <a:ext uri="{FF2B5EF4-FFF2-40B4-BE49-F238E27FC236}">
                  <a16:creationId xmlns:a16="http://schemas.microsoft.com/office/drawing/2014/main" id="{F8757967-E48D-7E35-2443-F936036B66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12" r="16484"/>
            <a:stretch/>
          </p:blipFill>
          <p:spPr bwMode="auto">
            <a:xfrm>
              <a:off x="364286" y="1633572"/>
              <a:ext cx="4350217" cy="3724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EB7368-3801-12D4-FE6C-E5F3E7E428AA}"/>
                </a:ext>
              </a:extLst>
            </p:cNvPr>
            <p:cNvSpPr txBox="1"/>
            <p:nvPr/>
          </p:nvSpPr>
          <p:spPr>
            <a:xfrm>
              <a:off x="1246911" y="1295018"/>
              <a:ext cx="3249969" cy="338554"/>
            </a:xfrm>
            <a:prstGeom prst="rect">
              <a:avLst/>
            </a:prstGeom>
            <a:noFill/>
          </p:spPr>
          <p:txBody>
            <a:bodyPr wrap="square" rtlCol="0">
              <a:spAutoFit/>
            </a:bodyPr>
            <a:lstStyle/>
            <a:p>
              <a:pPr algn="ctr"/>
              <a:r>
                <a:rPr lang="en-US" sz="1600" b="1" dirty="0">
                  <a:solidFill>
                    <a:srgbClr val="00395A"/>
                  </a:solidFill>
                  <a:cs typeface="Arial" panose="020B0604020202020204" pitchFamily="34" charset="0"/>
                </a:rPr>
                <a:t>TPS measured proton spectra</a:t>
              </a:r>
            </a:p>
          </p:txBody>
        </p:sp>
        <p:sp>
          <p:nvSpPr>
            <p:cNvPr id="6" name="TextBox 5">
              <a:extLst>
                <a:ext uri="{FF2B5EF4-FFF2-40B4-BE49-F238E27FC236}">
                  <a16:creationId xmlns:a16="http://schemas.microsoft.com/office/drawing/2014/main" id="{59EC1072-BF2F-28D1-1557-91D127EEF66A}"/>
                </a:ext>
              </a:extLst>
            </p:cNvPr>
            <p:cNvSpPr txBox="1"/>
            <p:nvPr/>
          </p:nvSpPr>
          <p:spPr>
            <a:xfrm>
              <a:off x="1246911" y="5357644"/>
              <a:ext cx="3249970" cy="738664"/>
            </a:xfrm>
            <a:prstGeom prst="rect">
              <a:avLst/>
            </a:prstGeom>
            <a:noFill/>
          </p:spPr>
          <p:txBody>
            <a:bodyPr wrap="square">
              <a:spAutoFit/>
            </a:bodyPr>
            <a:lstStyle/>
            <a:p>
              <a:pPr algn="ctr">
                <a:spcBef>
                  <a:spcPts val="576"/>
                </a:spcBef>
              </a:pPr>
              <a:r>
                <a:rPr lang="en-US" i="1" dirty="0"/>
                <a:t>Waterfall plot of proton spectra measured by TPS with v</a:t>
              </a:r>
              <a:r>
                <a:rPr lang="en-US" sz="1400" i="1" dirty="0"/>
                <a:t>arying target z positions relative to laser focus</a:t>
              </a:r>
            </a:p>
          </p:txBody>
        </p:sp>
      </p:grpSp>
      <p:cxnSp>
        <p:nvCxnSpPr>
          <p:cNvPr id="9" name="Straight Arrow Connector 8">
            <a:extLst>
              <a:ext uri="{FF2B5EF4-FFF2-40B4-BE49-F238E27FC236}">
                <a16:creationId xmlns:a16="http://schemas.microsoft.com/office/drawing/2014/main" id="{8D6BC9BA-B902-58DB-33CB-F9ACD02256A3}"/>
              </a:ext>
            </a:extLst>
          </p:cNvPr>
          <p:cNvCxnSpPr>
            <a:cxnSpLocks/>
            <a:stCxn id="7" idx="1"/>
          </p:cNvCxnSpPr>
          <p:nvPr/>
        </p:nvCxnSpPr>
        <p:spPr>
          <a:xfrm flipH="1">
            <a:off x="6296626" y="2204642"/>
            <a:ext cx="2106592" cy="503834"/>
          </a:xfrm>
          <a:prstGeom prst="straightConnector1">
            <a:avLst/>
          </a:prstGeom>
          <a:ln w="76200">
            <a:headEnd type="triangl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53A7BF-B186-A019-1C07-FAAE185897FF}"/>
              </a:ext>
            </a:extLst>
          </p:cNvPr>
          <p:cNvSpPr>
            <a:spLocks noGrp="1"/>
          </p:cNvSpPr>
          <p:nvPr>
            <p:ph type="title"/>
          </p:nvPr>
        </p:nvSpPr>
        <p:spPr/>
        <p:txBody>
          <a:bodyPr>
            <a:normAutofit fontScale="90000"/>
          </a:bodyPr>
          <a:lstStyle/>
          <a:p>
            <a:r>
              <a:rPr lang="en-US" dirty="0"/>
              <a:t>Recently achieved proton energies up to 45 MeV with ~22 J laser energy; enables the irradiation of thicker samples </a:t>
            </a:r>
          </a:p>
        </p:txBody>
      </p:sp>
      <p:sp>
        <p:nvSpPr>
          <p:cNvPr id="14" name="TextBox 13">
            <a:extLst>
              <a:ext uri="{FF2B5EF4-FFF2-40B4-BE49-F238E27FC236}">
                <a16:creationId xmlns:a16="http://schemas.microsoft.com/office/drawing/2014/main" id="{AEB1DDC1-D733-3E91-20DC-60F3D7D0B621}"/>
              </a:ext>
            </a:extLst>
          </p:cNvPr>
          <p:cNvSpPr txBox="1"/>
          <p:nvPr/>
        </p:nvSpPr>
        <p:spPr>
          <a:xfrm>
            <a:off x="10139423" y="3495608"/>
            <a:ext cx="2036460" cy="954107"/>
          </a:xfrm>
          <a:prstGeom prst="rect">
            <a:avLst/>
          </a:prstGeom>
          <a:noFill/>
        </p:spPr>
        <p:txBody>
          <a:bodyPr wrap="square">
            <a:spAutoFit/>
          </a:bodyPr>
          <a:lstStyle/>
          <a:p>
            <a:pPr algn="ctr">
              <a:spcBef>
                <a:spcPts val="576"/>
              </a:spcBef>
            </a:pPr>
            <a:r>
              <a:rPr lang="en-US" i="1" dirty="0"/>
              <a:t>Particles will deposit their energy at different depths according to their Bragg peak </a:t>
            </a:r>
            <a:endParaRPr lang="en-US" sz="1400" i="1" dirty="0"/>
          </a:p>
        </p:txBody>
      </p:sp>
      <p:pic>
        <p:nvPicPr>
          <p:cNvPr id="7" name="Google Shape;800;p14">
            <a:extLst>
              <a:ext uri="{FF2B5EF4-FFF2-40B4-BE49-F238E27FC236}">
                <a16:creationId xmlns:a16="http://schemas.microsoft.com/office/drawing/2014/main" id="{9AE9E055-B9D6-4965-7AC9-12B322564DAC}"/>
              </a:ext>
            </a:extLst>
          </p:cNvPr>
          <p:cNvPicPr preferRelativeResize="0">
            <a:picLocks noChangeAspect="1"/>
          </p:cNvPicPr>
          <p:nvPr/>
        </p:nvPicPr>
        <p:blipFill rotWithShape="1">
          <a:blip r:embed="rId4">
            <a:alphaModFix/>
          </a:blip>
          <a:srcRect l="5699" t="62106" r="64133" b="1238"/>
          <a:stretch/>
        </p:blipFill>
        <p:spPr>
          <a:xfrm>
            <a:off x="8403218" y="913675"/>
            <a:ext cx="3725685" cy="2581933"/>
          </a:xfrm>
          <a:prstGeom prst="rect">
            <a:avLst/>
          </a:prstGeom>
          <a:solidFill>
            <a:srgbClr val="FFFFFF">
              <a:shade val="85000"/>
            </a:srgbClr>
          </a:solidFill>
          <a:ln w="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40366316-40E5-F9DC-EB06-05C2866EAC06}"/>
              </a:ext>
            </a:extLst>
          </p:cNvPr>
          <p:cNvSpPr txBox="1"/>
          <p:nvPr/>
        </p:nvSpPr>
        <p:spPr>
          <a:xfrm>
            <a:off x="5379506" y="6096681"/>
            <a:ext cx="4597871" cy="738664"/>
          </a:xfrm>
          <a:prstGeom prst="rect">
            <a:avLst/>
          </a:prstGeom>
          <a:noFill/>
        </p:spPr>
        <p:txBody>
          <a:bodyPr wrap="square">
            <a:spAutoFit/>
          </a:bodyPr>
          <a:lstStyle/>
          <a:p>
            <a:pPr algn="ctr">
              <a:spcBef>
                <a:spcPts val="576"/>
              </a:spcBef>
            </a:pPr>
            <a:r>
              <a:rPr lang="en-US" i="1" dirty="0"/>
              <a:t>Sample proton spectra measured by TPS scaled to match particle number measured with </a:t>
            </a:r>
            <a:r>
              <a:rPr lang="en-US" i="1" dirty="0" err="1"/>
              <a:t>radiochromic</a:t>
            </a:r>
            <a:r>
              <a:rPr lang="en-US" i="1" dirty="0"/>
              <a:t> film (RCF) placed 10 cm from the laser target</a:t>
            </a:r>
            <a:endParaRPr lang="en-US" sz="1400" i="1" dirty="0"/>
          </a:p>
        </p:txBody>
      </p:sp>
    </p:spTree>
    <p:extLst>
      <p:ext uri="{BB962C8B-B14F-4D97-AF65-F5344CB8AC3E}">
        <p14:creationId xmlns:p14="http://schemas.microsoft.com/office/powerpoint/2010/main" val="41345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4" name="Google Shape;183;g2b30124db7d_2_50">
            <a:extLst>
              <a:ext uri="{FF2B5EF4-FFF2-40B4-BE49-F238E27FC236}">
                <a16:creationId xmlns:a16="http://schemas.microsoft.com/office/drawing/2014/main" id="{6F4352F1-4378-E444-8E1F-60459D2FBACD}"/>
              </a:ext>
            </a:extLst>
          </p:cNvPr>
          <p:cNvSpPr txBox="1"/>
          <p:nvPr/>
        </p:nvSpPr>
        <p:spPr>
          <a:xfrm>
            <a:off x="166696" y="1256549"/>
            <a:ext cx="11862172" cy="5220451"/>
          </a:xfrm>
          <a:prstGeom prst="rect">
            <a:avLst/>
          </a:prstGeom>
          <a:noFill/>
          <a:ln>
            <a:noFill/>
          </a:ln>
        </p:spPr>
        <p:txBody>
          <a:bodyPr spcFirstLastPara="1" wrap="square" lIns="91425" tIns="91425" rIns="91425" bIns="91425" anchor="t" anchorCtr="0">
            <a:noAutofit/>
          </a:bodyPr>
          <a:lstStyle/>
          <a:p>
            <a:pPr marL="457200" lvl="0" indent="-368300" algn="l" rtl="0">
              <a:spcBef>
                <a:spcPts val="1000"/>
              </a:spcBef>
              <a:spcAft>
                <a:spcPts val="0"/>
              </a:spcAft>
              <a:buClr>
                <a:schemeClr val="dk1"/>
              </a:buClr>
              <a:buSzPts val="2200"/>
              <a:buChar char="●"/>
            </a:pPr>
            <a:r>
              <a:rPr lang="en-US" sz="2200" dirty="0">
                <a:solidFill>
                  <a:schemeClr val="dk1"/>
                </a:solidFill>
              </a:rPr>
              <a:t>Investigating FLASH Radiotherapy with laser-driven ion acceleration at the BELLA Center</a:t>
            </a:r>
          </a:p>
          <a:p>
            <a:pPr marL="457200" lvl="0" indent="-368300" algn="l" rtl="0">
              <a:spcBef>
                <a:spcPts val="1000"/>
              </a:spcBef>
              <a:spcAft>
                <a:spcPts val="0"/>
              </a:spcAft>
              <a:buClr>
                <a:schemeClr val="dk1"/>
              </a:buClr>
              <a:buSzPts val="2200"/>
              <a:buChar char="●"/>
            </a:pPr>
            <a:r>
              <a:rPr lang="en-US" sz="2200" b="1" dirty="0">
                <a:solidFill>
                  <a:schemeClr val="dk1"/>
                </a:solidFill>
              </a:rPr>
              <a:t>The challenges of delivering laser-driven ions for radiobiological applications</a:t>
            </a:r>
            <a:endParaRPr sz="2200" b="1" dirty="0">
              <a:solidFill>
                <a:schemeClr val="dk1"/>
              </a:solidFill>
            </a:endParaRPr>
          </a:p>
          <a:p>
            <a:pPr marL="914400" lvl="1" indent="-368300" algn="l" rtl="0">
              <a:spcBef>
                <a:spcPts val="0"/>
              </a:spcBef>
              <a:spcAft>
                <a:spcPts val="0"/>
              </a:spcAft>
              <a:buClr>
                <a:schemeClr val="dk1"/>
              </a:buClr>
              <a:buSzPts val="2200"/>
              <a:buChar char="○"/>
            </a:pPr>
            <a:r>
              <a:rPr lang="en-US" sz="2200" b="1" dirty="0">
                <a:solidFill>
                  <a:schemeClr val="dk1"/>
                </a:solidFill>
              </a:rPr>
              <a:t>Beam transport</a:t>
            </a:r>
            <a:endParaRPr sz="2200" b="1" dirty="0">
              <a:solidFill>
                <a:schemeClr val="dk1"/>
              </a:solidFill>
            </a:endParaRPr>
          </a:p>
          <a:p>
            <a:pPr marL="914400" lvl="1" indent="-368300" algn="l" rtl="0">
              <a:spcBef>
                <a:spcPts val="0"/>
              </a:spcBef>
              <a:spcAft>
                <a:spcPts val="0"/>
              </a:spcAft>
              <a:buClr>
                <a:schemeClr val="dk1"/>
              </a:buClr>
              <a:buSzPts val="2200"/>
              <a:buChar char="○"/>
            </a:pPr>
            <a:r>
              <a:rPr lang="en-US" sz="2200" b="1" dirty="0">
                <a:solidFill>
                  <a:schemeClr val="dk1"/>
                </a:solidFill>
              </a:rPr>
              <a:t>Dosimetry</a:t>
            </a:r>
            <a:endParaRPr sz="2200" b="1" dirty="0">
              <a:solidFill>
                <a:schemeClr val="dk1"/>
              </a:solidFill>
            </a:endParaRPr>
          </a:p>
          <a:p>
            <a:pPr marL="457200" indent="-368300">
              <a:spcBef>
                <a:spcPts val="1000"/>
              </a:spcBef>
              <a:buClr>
                <a:schemeClr val="dk1"/>
              </a:buClr>
              <a:buSzPts val="2200"/>
              <a:buFont typeface="Arial"/>
              <a:buChar char="●"/>
            </a:pPr>
            <a:r>
              <a:rPr lang="en-US" sz="2200" dirty="0">
                <a:solidFill>
                  <a:schemeClr val="dk1"/>
                </a:solidFill>
              </a:rPr>
              <a:t>Initial </a:t>
            </a:r>
            <a:r>
              <a:rPr lang="en-US" sz="2200" i="1" dirty="0">
                <a:solidFill>
                  <a:schemeClr val="dk1"/>
                </a:solidFill>
              </a:rPr>
              <a:t>in vitro</a:t>
            </a:r>
            <a:r>
              <a:rPr lang="en-US" sz="2200" dirty="0">
                <a:solidFill>
                  <a:schemeClr val="dk1"/>
                </a:solidFill>
              </a:rPr>
              <a:t> radiobiological experiments at the long focal length (LFL) beamline with an active plasma lens (APL)</a:t>
            </a:r>
          </a:p>
          <a:p>
            <a:pPr marL="457200" indent="-368300">
              <a:spcBef>
                <a:spcPts val="1000"/>
              </a:spcBef>
              <a:buClr>
                <a:schemeClr val="dk1"/>
              </a:buClr>
              <a:buSzPts val="2200"/>
              <a:buFont typeface="Arial"/>
              <a:buChar char="●"/>
            </a:pPr>
            <a:r>
              <a:rPr lang="en-US" sz="2200" dirty="0">
                <a:solidFill>
                  <a:schemeClr val="dk1"/>
                </a:solidFill>
              </a:rPr>
              <a:t>Design and implementation of permanent magnet-based beam transports for 10 &amp; 30 MeV protons</a:t>
            </a:r>
          </a:p>
          <a:p>
            <a:pPr marL="457200" lvl="0" indent="-368300" algn="l" rtl="0">
              <a:spcBef>
                <a:spcPts val="1000"/>
              </a:spcBef>
              <a:spcAft>
                <a:spcPts val="0"/>
              </a:spcAft>
              <a:buClr>
                <a:schemeClr val="dk1"/>
              </a:buClr>
              <a:buSzPts val="2200"/>
              <a:buChar char="●"/>
            </a:pPr>
            <a:r>
              <a:rPr lang="en-US" sz="2200" dirty="0">
                <a:solidFill>
                  <a:schemeClr val="dk1"/>
                </a:solidFill>
              </a:rPr>
              <a:t>Recent </a:t>
            </a:r>
            <a:r>
              <a:rPr lang="en-US" sz="2200" dirty="0" err="1">
                <a:solidFill>
                  <a:schemeClr val="dk1"/>
                </a:solidFill>
              </a:rPr>
              <a:t>LaserNetUS</a:t>
            </a:r>
            <a:r>
              <a:rPr lang="en-US" sz="2200" dirty="0">
                <a:solidFill>
                  <a:schemeClr val="dk1"/>
                </a:solidFill>
              </a:rPr>
              <a:t> radiobiological experiments:</a:t>
            </a:r>
          </a:p>
          <a:p>
            <a:pPr marL="914400" lvl="1" indent="-368300" algn="l" rtl="0">
              <a:spcBef>
                <a:spcPts val="0"/>
              </a:spcBef>
              <a:spcAft>
                <a:spcPts val="0"/>
              </a:spcAft>
              <a:buClr>
                <a:schemeClr val="dk1"/>
              </a:buClr>
              <a:buSzPts val="2200"/>
              <a:buChar char="○"/>
            </a:pPr>
            <a:r>
              <a:rPr lang="en-US" sz="2200" dirty="0">
                <a:solidFill>
                  <a:schemeClr val="dk1"/>
                </a:solidFill>
              </a:rPr>
              <a:t>irradiation of </a:t>
            </a:r>
            <a:r>
              <a:rPr lang="en-US" sz="2200" i="1" dirty="0">
                <a:solidFill>
                  <a:schemeClr val="dk1"/>
                </a:solidFill>
              </a:rPr>
              <a:t>in vivo </a:t>
            </a:r>
            <a:r>
              <a:rPr lang="en-US" sz="2200" dirty="0">
                <a:solidFill>
                  <a:schemeClr val="dk1"/>
                </a:solidFill>
              </a:rPr>
              <a:t>samples with laser-driven ions (~7 MeV) and</a:t>
            </a:r>
          </a:p>
          <a:p>
            <a:pPr marL="914400" lvl="1" indent="-368300" algn="l" rtl="0">
              <a:spcBef>
                <a:spcPts val="0"/>
              </a:spcBef>
              <a:spcAft>
                <a:spcPts val="0"/>
              </a:spcAft>
              <a:buClr>
                <a:schemeClr val="dk1"/>
              </a:buClr>
              <a:buSzPts val="2200"/>
              <a:buChar char="○"/>
            </a:pPr>
            <a:r>
              <a:rPr lang="en-US" sz="2200" dirty="0">
                <a:solidFill>
                  <a:schemeClr val="dk1"/>
                </a:solidFill>
              </a:rPr>
              <a:t>irradiation of peptides in solution with laser-driven ions (7-30 MeV)</a:t>
            </a:r>
          </a:p>
        </p:txBody>
      </p:sp>
    </p:spTree>
    <p:extLst>
      <p:ext uri="{BB962C8B-B14F-4D97-AF65-F5344CB8AC3E}">
        <p14:creationId xmlns:p14="http://schemas.microsoft.com/office/powerpoint/2010/main" val="322944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normAutofit fontScale="90000"/>
          </a:bodyPr>
          <a:lstStyle/>
          <a:p>
            <a:r>
              <a:rPr lang="en-US" dirty="0"/>
              <a:t>Delivering laser-driven ions to biological samples is challenging due to their high divergence, broad energy spread, and shot-to-shot variability</a:t>
            </a:r>
          </a:p>
        </p:txBody>
      </p:sp>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7" name="Google Shape;183;g2b30124db7d_2_50">
            <a:extLst>
              <a:ext uri="{FF2B5EF4-FFF2-40B4-BE49-F238E27FC236}">
                <a16:creationId xmlns:a16="http://schemas.microsoft.com/office/drawing/2014/main" id="{BB946C97-1B15-3E59-E4F3-3B4B6DE74385}"/>
              </a:ext>
            </a:extLst>
          </p:cNvPr>
          <p:cNvSpPr txBox="1"/>
          <p:nvPr/>
        </p:nvSpPr>
        <p:spPr>
          <a:xfrm>
            <a:off x="0" y="760025"/>
            <a:ext cx="7718961" cy="2755075"/>
          </a:xfrm>
          <a:prstGeom prst="rect">
            <a:avLst/>
          </a:prstGeom>
          <a:noFill/>
          <a:ln>
            <a:noFill/>
          </a:ln>
        </p:spPr>
        <p:txBody>
          <a:bodyPr spcFirstLastPara="1" wrap="square" lIns="91425" tIns="91425" rIns="91425" bIns="91425" anchor="t" anchorCtr="0">
            <a:noAutofit/>
          </a:bodyPr>
          <a:lstStyle/>
          <a:p>
            <a:pPr marL="88900" lvl="0" algn="l" rtl="0">
              <a:spcBef>
                <a:spcPts val="1000"/>
              </a:spcBef>
              <a:spcAft>
                <a:spcPts val="0"/>
              </a:spcAft>
              <a:buClr>
                <a:schemeClr val="dk1"/>
              </a:buClr>
              <a:buSzPts val="2200"/>
            </a:pPr>
            <a:r>
              <a:rPr lang="en-US" sz="2000" dirty="0">
                <a:solidFill>
                  <a:schemeClr val="dk1"/>
                </a:solidFill>
              </a:rPr>
              <a:t>A </a:t>
            </a:r>
            <a:r>
              <a:rPr lang="en-US" sz="2000" b="1" dirty="0">
                <a:solidFill>
                  <a:schemeClr val="dk1"/>
                </a:solidFill>
              </a:rPr>
              <a:t>beam transport system </a:t>
            </a:r>
            <a:r>
              <a:rPr lang="en-US" sz="2000" dirty="0">
                <a:solidFill>
                  <a:schemeClr val="dk1"/>
                </a:solidFill>
              </a:rPr>
              <a:t>is required to:</a:t>
            </a:r>
          </a:p>
          <a:p>
            <a:pPr marL="914400" lvl="6" indent="-368300">
              <a:buClr>
                <a:schemeClr val="dk1"/>
              </a:buClr>
              <a:buSzPts val="2200"/>
              <a:buChar char="○"/>
            </a:pPr>
            <a:r>
              <a:rPr lang="en-US" sz="2000" dirty="0">
                <a:solidFill>
                  <a:schemeClr val="dk1"/>
                </a:solidFill>
              </a:rPr>
              <a:t>collimate the highly </a:t>
            </a:r>
            <a:r>
              <a:rPr lang="en-US" sz="2000" b="1" dirty="0">
                <a:solidFill>
                  <a:schemeClr val="dk1"/>
                </a:solidFill>
              </a:rPr>
              <a:t>divergent</a:t>
            </a:r>
            <a:r>
              <a:rPr lang="en-US" sz="2000" dirty="0">
                <a:solidFill>
                  <a:schemeClr val="dk1"/>
                </a:solidFill>
              </a:rPr>
              <a:t> beam,</a:t>
            </a:r>
          </a:p>
          <a:p>
            <a:pPr marL="914400" lvl="6" indent="-368300">
              <a:buClr>
                <a:schemeClr val="dk1"/>
              </a:buClr>
              <a:buSzPts val="2200"/>
              <a:buChar char="○"/>
            </a:pPr>
            <a:r>
              <a:rPr lang="en-US" sz="2000" dirty="0">
                <a:solidFill>
                  <a:schemeClr val="dk1"/>
                </a:solidFill>
              </a:rPr>
              <a:t>select the desired energy,</a:t>
            </a:r>
            <a:endParaRPr sz="2000" dirty="0">
              <a:solidFill>
                <a:schemeClr val="dk1"/>
              </a:solidFill>
            </a:endParaRPr>
          </a:p>
          <a:p>
            <a:pPr marL="914400" lvl="1" indent="-368300" algn="l" rtl="0">
              <a:spcBef>
                <a:spcPts val="0"/>
              </a:spcBef>
              <a:spcAft>
                <a:spcPts val="0"/>
              </a:spcAft>
              <a:buClr>
                <a:schemeClr val="dk1"/>
              </a:buClr>
              <a:buSzPts val="2200"/>
              <a:buChar char="○"/>
            </a:pPr>
            <a:r>
              <a:rPr lang="en-US" sz="2000" dirty="0">
                <a:solidFill>
                  <a:schemeClr val="dk1"/>
                </a:solidFill>
              </a:rPr>
              <a:t>and deliver a </a:t>
            </a:r>
            <a:r>
              <a:rPr lang="en-US" sz="2000" b="1" dirty="0">
                <a:solidFill>
                  <a:schemeClr val="dk1"/>
                </a:solidFill>
              </a:rPr>
              <a:t>high dose rate</a:t>
            </a:r>
            <a:r>
              <a:rPr lang="en-US" sz="2000" dirty="0">
                <a:solidFill>
                  <a:schemeClr val="dk1"/>
                </a:solidFill>
              </a:rPr>
              <a:t> with a </a:t>
            </a:r>
            <a:r>
              <a:rPr lang="en-US" sz="2000" b="1" dirty="0">
                <a:solidFill>
                  <a:schemeClr val="dk1"/>
                </a:solidFill>
              </a:rPr>
              <a:t>uniform profile</a:t>
            </a:r>
            <a:r>
              <a:rPr lang="en-US" sz="2000" dirty="0">
                <a:solidFill>
                  <a:schemeClr val="dk1"/>
                </a:solidFill>
              </a:rPr>
              <a:t>.</a:t>
            </a:r>
            <a:endParaRPr sz="2000" dirty="0">
              <a:solidFill>
                <a:schemeClr val="dk1"/>
              </a:solidFill>
            </a:endParaRPr>
          </a:p>
          <a:p>
            <a:pPr marL="88900">
              <a:spcBef>
                <a:spcPts val="1000"/>
              </a:spcBef>
              <a:buClr>
                <a:schemeClr val="dk1"/>
              </a:buClr>
              <a:buSzPts val="2200"/>
            </a:pPr>
            <a:r>
              <a:rPr lang="en-US" sz="2000" b="1" dirty="0">
                <a:solidFill>
                  <a:schemeClr val="dk1"/>
                </a:solidFill>
              </a:rPr>
              <a:t>On-shot dosimetry</a:t>
            </a:r>
            <a:r>
              <a:rPr lang="en-US" sz="2000" dirty="0">
                <a:solidFill>
                  <a:schemeClr val="dk1"/>
                </a:solidFill>
              </a:rPr>
              <a:t> is required to:</a:t>
            </a:r>
          </a:p>
          <a:p>
            <a:pPr marL="914400" lvl="6" indent="-368300">
              <a:buClr>
                <a:schemeClr val="dk1"/>
              </a:buClr>
              <a:buSzPts val="2200"/>
              <a:buChar char="○"/>
            </a:pPr>
            <a:r>
              <a:rPr lang="en-US" sz="2000" dirty="0">
                <a:solidFill>
                  <a:schemeClr val="dk1"/>
                </a:solidFill>
              </a:rPr>
              <a:t>account for shot-to-shot fluctuations</a:t>
            </a:r>
          </a:p>
          <a:p>
            <a:pPr marL="914400" lvl="6" indent="-368300">
              <a:buClr>
                <a:schemeClr val="dk1"/>
              </a:buClr>
              <a:buSzPts val="2200"/>
              <a:buChar char="○"/>
            </a:pPr>
            <a:r>
              <a:rPr lang="en-US" sz="2000" dirty="0">
                <a:solidFill>
                  <a:schemeClr val="dk1"/>
                </a:solidFill>
              </a:rPr>
              <a:t>and ensure uniform dose deposition.</a:t>
            </a:r>
          </a:p>
          <a:p>
            <a:pPr marL="88900">
              <a:spcBef>
                <a:spcPts val="1000"/>
              </a:spcBef>
              <a:buClr>
                <a:schemeClr val="dk1"/>
              </a:buClr>
              <a:buSzPts val="2200"/>
            </a:pPr>
            <a:endParaRPr lang="en-US" sz="2200" dirty="0">
              <a:solidFill>
                <a:schemeClr val="dk1"/>
              </a:solidFill>
            </a:endParaRPr>
          </a:p>
        </p:txBody>
      </p:sp>
      <p:grpSp>
        <p:nvGrpSpPr>
          <p:cNvPr id="6" name="Group 5">
            <a:extLst>
              <a:ext uri="{FF2B5EF4-FFF2-40B4-BE49-F238E27FC236}">
                <a16:creationId xmlns:a16="http://schemas.microsoft.com/office/drawing/2014/main" id="{F63CB9B5-A205-5C70-62C9-EB0A78DFCFFC}"/>
              </a:ext>
            </a:extLst>
          </p:cNvPr>
          <p:cNvGrpSpPr/>
          <p:nvPr/>
        </p:nvGrpSpPr>
        <p:grpSpPr>
          <a:xfrm>
            <a:off x="0" y="3399847"/>
            <a:ext cx="4108122" cy="3458153"/>
            <a:chOff x="4287727" y="3423597"/>
            <a:chExt cx="4108122" cy="3458153"/>
          </a:xfrm>
        </p:grpSpPr>
        <p:pic>
          <p:nvPicPr>
            <p:cNvPr id="1026" name="Picture 2">
              <a:extLst>
                <a:ext uri="{FF2B5EF4-FFF2-40B4-BE49-F238E27FC236}">
                  <a16:creationId xmlns:a16="http://schemas.microsoft.com/office/drawing/2014/main" id="{0BE24EBC-9A7B-E1DF-B1DB-6A41F70FE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727" y="3559570"/>
              <a:ext cx="4108122" cy="33221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11C2745-FEEA-DC5B-C06A-934F88561276}"/>
                </a:ext>
              </a:extLst>
            </p:cNvPr>
            <p:cNvSpPr txBox="1"/>
            <p:nvPr/>
          </p:nvSpPr>
          <p:spPr>
            <a:xfrm>
              <a:off x="4846527" y="3423597"/>
              <a:ext cx="2990522" cy="338554"/>
            </a:xfrm>
            <a:prstGeom prst="rect">
              <a:avLst/>
            </a:prstGeom>
            <a:solidFill>
              <a:schemeClr val="bg1"/>
            </a:solid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Beam divergence 10-30°</a:t>
              </a:r>
            </a:p>
          </p:txBody>
        </p:sp>
      </p:grpSp>
      <p:sp>
        <p:nvSpPr>
          <p:cNvPr id="11" name="TextBox 10">
            <a:extLst>
              <a:ext uri="{FF2B5EF4-FFF2-40B4-BE49-F238E27FC236}">
                <a16:creationId xmlns:a16="http://schemas.microsoft.com/office/drawing/2014/main" id="{39D558A2-0F20-9533-454F-1B7AA1456FBF}"/>
              </a:ext>
            </a:extLst>
          </p:cNvPr>
          <p:cNvSpPr txBox="1"/>
          <p:nvPr/>
        </p:nvSpPr>
        <p:spPr>
          <a:xfrm>
            <a:off x="4047887" y="3399847"/>
            <a:ext cx="3964293" cy="338554"/>
          </a:xfrm>
          <a:prstGeom prst="rect">
            <a:avLst/>
          </a:prstGeom>
          <a:no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Measured proton spectrum (iP2)</a:t>
            </a:r>
          </a:p>
        </p:txBody>
      </p:sp>
      <p:grpSp>
        <p:nvGrpSpPr>
          <p:cNvPr id="8" name="Group 7">
            <a:extLst>
              <a:ext uri="{FF2B5EF4-FFF2-40B4-BE49-F238E27FC236}">
                <a16:creationId xmlns:a16="http://schemas.microsoft.com/office/drawing/2014/main" id="{44B6D7B1-EF8D-3F80-D79F-7EFB137EAA44}"/>
              </a:ext>
            </a:extLst>
          </p:cNvPr>
          <p:cNvGrpSpPr/>
          <p:nvPr/>
        </p:nvGrpSpPr>
        <p:grpSpPr>
          <a:xfrm>
            <a:off x="8136060" y="1069849"/>
            <a:ext cx="3964293" cy="5407152"/>
            <a:chOff x="8136060" y="1069849"/>
            <a:chExt cx="3964293" cy="5407152"/>
          </a:xfrm>
        </p:grpSpPr>
        <p:pic>
          <p:nvPicPr>
            <p:cNvPr id="5" name="Picture 18" descr="https://lh7-us.googleusercontent.com/SZEfVbq5M6sOrrgBEaQn1jP_Cj-TQuTgJEQ2X2uiR4khxQsjI08ZRUQy5j5drfjOixCBeAOYsvVMt_XaPwXlI4zRBz_3Cn9Uvg-cbfPEj5lSpF15U5eQbCpSLtC4kc0udweJfvEmbptAv0M8vhpk0hs">
              <a:extLst>
                <a:ext uri="{FF2B5EF4-FFF2-40B4-BE49-F238E27FC236}">
                  <a16:creationId xmlns:a16="http://schemas.microsoft.com/office/drawing/2014/main" id="{35425229-AD61-DB5F-FC74-8D1055F42D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22"/>
            <a:stretch/>
          </p:blipFill>
          <p:spPr bwMode="auto">
            <a:xfrm>
              <a:off x="8136060" y="1408404"/>
              <a:ext cx="3964293" cy="42976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359DDF-9EB1-0318-98EA-D6A86DD54603}"/>
                </a:ext>
              </a:extLst>
            </p:cNvPr>
            <p:cNvSpPr txBox="1"/>
            <p:nvPr/>
          </p:nvSpPr>
          <p:spPr>
            <a:xfrm>
              <a:off x="8136060" y="1069849"/>
              <a:ext cx="3964293" cy="338554"/>
            </a:xfrm>
            <a:prstGeom prst="rect">
              <a:avLst/>
            </a:prstGeom>
            <a:solidFill>
              <a:schemeClr val="bg1"/>
            </a:solid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Proton profile stability measurement</a:t>
              </a:r>
            </a:p>
          </p:txBody>
        </p:sp>
        <p:sp>
          <p:nvSpPr>
            <p:cNvPr id="12" name="Google Shape;97;p1">
              <a:extLst>
                <a:ext uri="{FF2B5EF4-FFF2-40B4-BE49-F238E27FC236}">
                  <a16:creationId xmlns:a16="http://schemas.microsoft.com/office/drawing/2014/main" id="{DEB6BB8B-0AA3-E0C8-81EC-086E2FBB4DDE}"/>
                </a:ext>
              </a:extLst>
            </p:cNvPr>
            <p:cNvSpPr txBox="1"/>
            <p:nvPr/>
          </p:nvSpPr>
          <p:spPr>
            <a:xfrm>
              <a:off x="8300853" y="5596780"/>
              <a:ext cx="3669474" cy="880221"/>
            </a:xfrm>
            <a:prstGeom prst="rect">
              <a:avLst/>
            </a:prstGeom>
            <a:noFill/>
            <a:ln>
              <a:noFill/>
            </a:ln>
          </p:spPr>
          <p:txBody>
            <a:bodyPr spcFirstLastPara="1" wrap="square" lIns="91425" tIns="91425" rIns="91425" bIns="91425" anchor="t" anchorCtr="0">
              <a:noAutofit/>
            </a:bodyPr>
            <a:lstStyle/>
            <a:p>
              <a:pPr algn="ctr">
                <a:buSzPts val="2400"/>
              </a:pPr>
              <a:r>
                <a:rPr lang="en-US" sz="1600" i="1" dirty="0">
                  <a:solidFill>
                    <a:schemeClr val="tx1"/>
                  </a:solidFill>
                  <a:latin typeface="Arial" panose="020B0604020202020204" pitchFamily="34" charset="0"/>
                  <a:ea typeface="Palatino Linotype"/>
                  <a:cs typeface="Arial" panose="020B0604020202020204" pitchFamily="34" charset="0"/>
                  <a:sym typeface="Palatino Linotype"/>
                </a:rPr>
                <a:t>Plastic scintillator (EJ-260) 10 cm from source with 300 </a:t>
              </a:r>
              <a:r>
                <a:rPr lang="en-US" sz="1600" i="1" dirty="0" err="1">
                  <a:solidFill>
                    <a:schemeClr val="tx1"/>
                  </a:solidFill>
                  <a:latin typeface="Arial" panose="020B0604020202020204" pitchFamily="34" charset="0"/>
                  <a:ea typeface="Palatino Linotype"/>
                  <a:cs typeface="Arial" panose="020B0604020202020204" pitchFamily="34" charset="0"/>
                  <a:sym typeface="Palatino Linotype"/>
                </a:rPr>
                <a:t>μm</a:t>
              </a:r>
              <a:r>
                <a:rPr lang="en-US" sz="1600" i="1" dirty="0">
                  <a:solidFill>
                    <a:schemeClr val="tx1"/>
                  </a:solidFill>
                  <a:latin typeface="Arial" panose="020B0604020202020204" pitchFamily="34" charset="0"/>
                  <a:ea typeface="Palatino Linotype"/>
                  <a:cs typeface="Arial" panose="020B0604020202020204" pitchFamily="34" charset="0"/>
                  <a:sym typeface="Palatino Linotype"/>
                </a:rPr>
                <a:t> Cu attenuator to block proton energies &lt; 10 MeV</a:t>
              </a:r>
              <a:endParaRPr sz="1600" i="1" dirty="0">
                <a:solidFill>
                  <a:schemeClr val="tx1"/>
                </a:solidFill>
                <a:latin typeface="Arial" panose="020B0604020202020204" pitchFamily="34" charset="0"/>
                <a:ea typeface="Palatino Linotype"/>
                <a:cs typeface="Arial" panose="020B0604020202020204" pitchFamily="34" charset="0"/>
                <a:sym typeface="Palatino Linotype"/>
              </a:endParaRPr>
            </a:p>
          </p:txBody>
        </p:sp>
      </p:grpSp>
      <p:pic>
        <p:nvPicPr>
          <p:cNvPr id="4" name="Picture 4">
            <a:extLst>
              <a:ext uri="{FF2B5EF4-FFF2-40B4-BE49-F238E27FC236}">
                <a16:creationId xmlns:a16="http://schemas.microsoft.com/office/drawing/2014/main" id="{52675A81-63A4-DB8A-FC2D-2FB1D0C1CD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735"/>
          <a:stretch/>
        </p:blipFill>
        <p:spPr bwMode="auto">
          <a:xfrm>
            <a:off x="3887972" y="3759930"/>
            <a:ext cx="4225063" cy="309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B5FEFE4-A767-DA17-0A43-A139F1082D8D}"/>
              </a:ext>
            </a:extLst>
          </p:cNvPr>
          <p:cNvGrpSpPr/>
          <p:nvPr/>
        </p:nvGrpSpPr>
        <p:grpSpPr>
          <a:xfrm>
            <a:off x="5271443" y="4499072"/>
            <a:ext cx="6924510" cy="2231903"/>
            <a:chOff x="5271443" y="4637972"/>
            <a:chExt cx="6924510" cy="2231903"/>
          </a:xfrm>
        </p:grpSpPr>
        <p:grpSp>
          <p:nvGrpSpPr>
            <p:cNvPr id="25" name="Group 24">
              <a:extLst>
                <a:ext uri="{FF2B5EF4-FFF2-40B4-BE49-F238E27FC236}">
                  <a16:creationId xmlns:a16="http://schemas.microsoft.com/office/drawing/2014/main" id="{B4C5F557-9C01-D269-58B9-1B0ACFDB7C8B}"/>
                </a:ext>
              </a:extLst>
            </p:cNvPr>
            <p:cNvGrpSpPr/>
            <p:nvPr/>
          </p:nvGrpSpPr>
          <p:grpSpPr>
            <a:xfrm>
              <a:off x="5271443" y="4637972"/>
              <a:ext cx="6924510" cy="2231903"/>
              <a:chOff x="5271443" y="4637972"/>
              <a:chExt cx="6924510" cy="2231903"/>
            </a:xfrm>
          </p:grpSpPr>
          <p:pic>
            <p:nvPicPr>
              <p:cNvPr id="11" name="Picture 10">
                <a:extLst>
                  <a:ext uri="{FF2B5EF4-FFF2-40B4-BE49-F238E27FC236}">
                    <a16:creationId xmlns:a16="http://schemas.microsoft.com/office/drawing/2014/main" id="{FE39BAF7-06F2-2429-228A-FEEA81735E87}"/>
                  </a:ext>
                </a:extLst>
              </p:cNvPr>
              <p:cNvPicPr>
                <a:picLocks noChangeAspect="1"/>
              </p:cNvPicPr>
              <p:nvPr/>
            </p:nvPicPr>
            <p:blipFill rotWithShape="1">
              <a:blip r:embed="rId3"/>
              <a:srcRect t="13633" r="10909" b="19309"/>
              <a:stretch/>
            </p:blipFill>
            <p:spPr>
              <a:xfrm>
                <a:off x="5271443" y="4637972"/>
                <a:ext cx="6924510" cy="2231903"/>
              </a:xfrm>
              <a:prstGeom prst="rect">
                <a:avLst/>
              </a:prstGeom>
            </p:spPr>
          </p:pic>
          <p:pic>
            <p:nvPicPr>
              <p:cNvPr id="15" name="Picture 14">
                <a:extLst>
                  <a:ext uri="{FF2B5EF4-FFF2-40B4-BE49-F238E27FC236}">
                    <a16:creationId xmlns:a16="http://schemas.microsoft.com/office/drawing/2014/main" id="{782C7D46-4F5F-B9A7-5CA7-586761605824}"/>
                  </a:ext>
                </a:extLst>
              </p:cNvPr>
              <p:cNvPicPr>
                <a:picLocks noChangeAspect="1"/>
              </p:cNvPicPr>
              <p:nvPr/>
            </p:nvPicPr>
            <p:blipFill>
              <a:blip r:embed="rId4"/>
              <a:stretch>
                <a:fillRect/>
              </a:stretch>
            </p:blipFill>
            <p:spPr>
              <a:xfrm>
                <a:off x="8530541" y="5226965"/>
                <a:ext cx="1562099" cy="1554190"/>
              </a:xfrm>
              <a:prstGeom prst="rect">
                <a:avLst/>
              </a:prstGeom>
            </p:spPr>
          </p:pic>
          <p:sp>
            <p:nvSpPr>
              <p:cNvPr id="4" name="TextBox 3">
                <a:extLst>
                  <a:ext uri="{FF2B5EF4-FFF2-40B4-BE49-F238E27FC236}">
                    <a16:creationId xmlns:a16="http://schemas.microsoft.com/office/drawing/2014/main" id="{88C0773D-FA6E-69E5-0018-77C4AD6059D5}"/>
                  </a:ext>
                </a:extLst>
              </p:cNvPr>
              <p:cNvSpPr txBox="1"/>
              <p:nvPr/>
            </p:nvSpPr>
            <p:spPr>
              <a:xfrm>
                <a:off x="6494081" y="5666856"/>
                <a:ext cx="2036460" cy="523220"/>
              </a:xfrm>
              <a:prstGeom prst="rect">
                <a:avLst/>
              </a:prstGeom>
              <a:noFill/>
            </p:spPr>
            <p:txBody>
              <a:bodyPr wrap="square">
                <a:spAutoFit/>
              </a:bodyPr>
              <a:lstStyle/>
              <a:p>
                <a:pPr algn="ctr">
                  <a:spcBef>
                    <a:spcPts val="576"/>
                  </a:spcBef>
                </a:pPr>
                <a:r>
                  <a:rPr lang="en-US" i="1" dirty="0"/>
                  <a:t>*Not demonstrated in LDA experiments </a:t>
                </a:r>
                <a:endParaRPr lang="en-US" sz="1400" i="1" dirty="0"/>
              </a:p>
            </p:txBody>
          </p:sp>
        </p:grpSp>
        <p:sp>
          <p:nvSpPr>
            <p:cNvPr id="26" name="TextBox 25">
              <a:extLst>
                <a:ext uri="{FF2B5EF4-FFF2-40B4-BE49-F238E27FC236}">
                  <a16:creationId xmlns:a16="http://schemas.microsoft.com/office/drawing/2014/main" id="{079BBAF1-7ABE-FE8F-D063-04691FE9778D}"/>
                </a:ext>
              </a:extLst>
            </p:cNvPr>
            <p:cNvSpPr txBox="1"/>
            <p:nvPr/>
          </p:nvSpPr>
          <p:spPr>
            <a:xfrm>
              <a:off x="10000527" y="5868365"/>
              <a:ext cx="300941" cy="335665"/>
            </a:xfrm>
            <a:prstGeom prst="rect">
              <a:avLst/>
            </a:prstGeom>
            <a:solidFill>
              <a:schemeClr val="lt1"/>
            </a:solidFill>
          </p:spPr>
          <p:txBody>
            <a:bodyPr wrap="square" rtlCol="0">
              <a:spAutoFit/>
            </a:bodyPr>
            <a:lstStyle/>
            <a:p>
              <a:endParaRPr lang="en-US" dirty="0"/>
            </a:p>
          </p:txBody>
        </p:sp>
      </p:grpSp>
      <p:sp>
        <p:nvSpPr>
          <p:cNvPr id="2" name="Title 1">
            <a:extLst>
              <a:ext uri="{FF2B5EF4-FFF2-40B4-BE49-F238E27FC236}">
                <a16:creationId xmlns:a16="http://schemas.microsoft.com/office/drawing/2014/main" id="{15554A1D-F455-0145-AE84-50AF419B7871}"/>
              </a:ext>
            </a:extLst>
          </p:cNvPr>
          <p:cNvSpPr>
            <a:spLocks noGrp="1"/>
          </p:cNvSpPr>
          <p:nvPr>
            <p:ph type="title"/>
          </p:nvPr>
        </p:nvSpPr>
        <p:spPr/>
        <p:txBody>
          <a:bodyPr>
            <a:normAutofit fontScale="90000"/>
          </a:bodyPr>
          <a:lstStyle/>
          <a:p>
            <a:r>
              <a:rPr lang="en-US" dirty="0"/>
              <a:t>BELLA and other groups have attempted to address the challenges with transporting laser-driven ions by using advanced beam optics </a:t>
            </a:r>
          </a:p>
        </p:txBody>
      </p:sp>
      <p:sp>
        <p:nvSpPr>
          <p:cNvPr id="3" name="Slide Number Placeholder 2">
            <a:extLst>
              <a:ext uri="{FF2B5EF4-FFF2-40B4-BE49-F238E27FC236}">
                <a16:creationId xmlns:a16="http://schemas.microsoft.com/office/drawing/2014/main" id="{6F4EABC4-67EB-264A-81E6-2E4A99F639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graphicFrame>
        <p:nvGraphicFramePr>
          <p:cNvPr id="7" name="Diagram 6">
            <a:extLst>
              <a:ext uri="{FF2B5EF4-FFF2-40B4-BE49-F238E27FC236}">
                <a16:creationId xmlns:a16="http://schemas.microsoft.com/office/drawing/2014/main" id="{D44EC386-9B97-1A3A-297B-38DF5A25C4D2}"/>
              </a:ext>
            </a:extLst>
          </p:cNvPr>
          <p:cNvGraphicFramePr/>
          <p:nvPr>
            <p:extLst>
              <p:ext uri="{D42A27DB-BD31-4B8C-83A1-F6EECF244321}">
                <p14:modId xmlns:p14="http://schemas.microsoft.com/office/powerpoint/2010/main" val="3996942063"/>
              </p:ext>
            </p:extLst>
          </p:nvPr>
        </p:nvGraphicFramePr>
        <p:xfrm>
          <a:off x="6876130" y="2862382"/>
          <a:ext cx="4200842" cy="16558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3" name="Group 22">
            <a:extLst>
              <a:ext uri="{FF2B5EF4-FFF2-40B4-BE49-F238E27FC236}">
                <a16:creationId xmlns:a16="http://schemas.microsoft.com/office/drawing/2014/main" id="{97E02267-B715-BCF2-F309-3042F50D114D}"/>
              </a:ext>
            </a:extLst>
          </p:cNvPr>
          <p:cNvGrpSpPr/>
          <p:nvPr/>
        </p:nvGrpSpPr>
        <p:grpSpPr>
          <a:xfrm>
            <a:off x="2967666" y="1008907"/>
            <a:ext cx="9221159" cy="1444748"/>
            <a:chOff x="2967666" y="1008907"/>
            <a:chExt cx="9221159" cy="1444748"/>
          </a:xfrm>
        </p:grpSpPr>
        <p:pic>
          <p:nvPicPr>
            <p:cNvPr id="5" name="Google Shape;424;p11">
              <a:extLst>
                <a:ext uri="{FF2B5EF4-FFF2-40B4-BE49-F238E27FC236}">
                  <a16:creationId xmlns:a16="http://schemas.microsoft.com/office/drawing/2014/main" id="{1E483AF9-2EFF-A8AF-2FF7-F72CDFECAA47}"/>
                </a:ext>
              </a:extLst>
            </p:cNvPr>
            <p:cNvPicPr preferRelativeResize="0"/>
            <p:nvPr/>
          </p:nvPicPr>
          <p:blipFill rotWithShape="1">
            <a:blip r:embed="rId10">
              <a:alphaModFix/>
            </a:blip>
            <a:srcRect t="21473" b="14375"/>
            <a:stretch/>
          </p:blipFill>
          <p:spPr>
            <a:xfrm>
              <a:off x="2967666" y="1196320"/>
              <a:ext cx="9221159" cy="1257335"/>
            </a:xfrm>
            <a:prstGeom prst="rect">
              <a:avLst/>
            </a:prstGeom>
            <a:noFill/>
            <a:ln>
              <a:noFill/>
            </a:ln>
          </p:spPr>
        </p:pic>
        <p:sp>
          <p:nvSpPr>
            <p:cNvPr id="18" name="TextBox 17">
              <a:extLst>
                <a:ext uri="{FF2B5EF4-FFF2-40B4-BE49-F238E27FC236}">
                  <a16:creationId xmlns:a16="http://schemas.microsoft.com/office/drawing/2014/main" id="{F4B57886-38B1-CAD7-DE04-D26CCB6070BB}"/>
                </a:ext>
              </a:extLst>
            </p:cNvPr>
            <p:cNvSpPr txBox="1"/>
            <p:nvPr/>
          </p:nvSpPr>
          <p:spPr>
            <a:xfrm>
              <a:off x="6082984" y="1008907"/>
              <a:ext cx="2990522" cy="338554"/>
            </a:xfrm>
            <a:prstGeom prst="rect">
              <a:avLst/>
            </a:prstGeom>
            <a:no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HZDR DRACO</a:t>
              </a:r>
            </a:p>
          </p:txBody>
        </p:sp>
      </p:grpSp>
      <p:grpSp>
        <p:nvGrpSpPr>
          <p:cNvPr id="20" name="Group 19">
            <a:extLst>
              <a:ext uri="{FF2B5EF4-FFF2-40B4-BE49-F238E27FC236}">
                <a16:creationId xmlns:a16="http://schemas.microsoft.com/office/drawing/2014/main" id="{801FCF10-37F0-EE9F-21D6-198EB0FBF1A8}"/>
              </a:ext>
            </a:extLst>
          </p:cNvPr>
          <p:cNvGrpSpPr/>
          <p:nvPr/>
        </p:nvGrpSpPr>
        <p:grpSpPr>
          <a:xfrm>
            <a:off x="255411" y="4999401"/>
            <a:ext cx="4906898" cy="1667000"/>
            <a:chOff x="255411" y="5149876"/>
            <a:chExt cx="4906898" cy="1667000"/>
          </a:xfrm>
        </p:grpSpPr>
        <p:sp>
          <p:nvSpPr>
            <p:cNvPr id="21" name="Freeform 20">
              <a:extLst>
                <a:ext uri="{FF2B5EF4-FFF2-40B4-BE49-F238E27FC236}">
                  <a16:creationId xmlns:a16="http://schemas.microsoft.com/office/drawing/2014/main" id="{C9087C07-C764-29CC-1473-C6F0D36AF7BD}"/>
                </a:ext>
              </a:extLst>
            </p:cNvPr>
            <p:cNvSpPr/>
            <p:nvPr/>
          </p:nvSpPr>
          <p:spPr>
            <a:xfrm>
              <a:off x="255411" y="5259052"/>
              <a:ext cx="4906898" cy="1557824"/>
            </a:xfrm>
            <a:custGeom>
              <a:avLst/>
              <a:gdLst>
                <a:gd name="connsiteX0" fmla="*/ 0 w 4906898"/>
                <a:gd name="connsiteY0" fmla="*/ 0 h 1769975"/>
                <a:gd name="connsiteX1" fmla="*/ 4906898 w 4906898"/>
                <a:gd name="connsiteY1" fmla="*/ 0 h 1769975"/>
                <a:gd name="connsiteX2" fmla="*/ 4906898 w 4906898"/>
                <a:gd name="connsiteY2" fmla="*/ 1769975 h 1769975"/>
                <a:gd name="connsiteX3" fmla="*/ 0 w 4906898"/>
                <a:gd name="connsiteY3" fmla="*/ 1769975 h 1769975"/>
                <a:gd name="connsiteX4" fmla="*/ 0 w 4906898"/>
                <a:gd name="connsiteY4" fmla="*/ 0 h 176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98" h="1769975">
                  <a:moveTo>
                    <a:pt x="0" y="0"/>
                  </a:moveTo>
                  <a:lnTo>
                    <a:pt x="4906898" y="0"/>
                  </a:lnTo>
                  <a:lnTo>
                    <a:pt x="4906898" y="1769975"/>
                  </a:lnTo>
                  <a:lnTo>
                    <a:pt x="0" y="1769975"/>
                  </a:lnTo>
                  <a:lnTo>
                    <a:pt x="0" y="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0830" tIns="437388" rIns="380830" bIns="149352" numCol="1" spcCol="1270" anchor="t" anchorCtr="0">
              <a:noAutofit/>
            </a:bodyPr>
            <a:lstStyle/>
            <a:p>
              <a:pPr marL="228600" lvl="1" indent="-228600" algn="l" defTabSz="933450">
                <a:lnSpc>
                  <a:spcPct val="90000"/>
                </a:lnSpc>
                <a:spcBef>
                  <a:spcPct val="0"/>
                </a:spcBef>
                <a:spcAft>
                  <a:spcPct val="15000"/>
                </a:spcAft>
                <a:buChar char="•"/>
              </a:pPr>
              <a:r>
                <a:rPr lang="en-US" sz="1700" kern="1200" dirty="0"/>
                <a:t>Large energy acceptance and collection efficiency</a:t>
              </a:r>
            </a:p>
            <a:p>
              <a:pPr marL="228600" lvl="1" indent="-228600" algn="l" defTabSz="933450">
                <a:lnSpc>
                  <a:spcPct val="90000"/>
                </a:lnSpc>
                <a:spcBef>
                  <a:spcPct val="0"/>
                </a:spcBef>
                <a:spcAft>
                  <a:spcPct val="15000"/>
                </a:spcAft>
                <a:buChar char="•"/>
              </a:pPr>
              <a:r>
                <a:rPr lang="en-US" sz="1700" kern="1200" dirty="0"/>
                <a:t>Strong possibility of quenching (laser or ions)</a:t>
              </a:r>
            </a:p>
          </p:txBody>
        </p:sp>
        <p:sp>
          <p:nvSpPr>
            <p:cNvPr id="22" name="Freeform 21">
              <a:extLst>
                <a:ext uri="{FF2B5EF4-FFF2-40B4-BE49-F238E27FC236}">
                  <a16:creationId xmlns:a16="http://schemas.microsoft.com/office/drawing/2014/main" id="{0702EA7D-5D77-D509-7216-74D561693224}"/>
                </a:ext>
              </a:extLst>
            </p:cNvPr>
            <p:cNvSpPr/>
            <p:nvPr/>
          </p:nvSpPr>
          <p:spPr>
            <a:xfrm>
              <a:off x="500755" y="5149876"/>
              <a:ext cx="2670510" cy="378080"/>
            </a:xfrm>
            <a:custGeom>
              <a:avLst/>
              <a:gdLst>
                <a:gd name="connsiteX0" fmla="*/ 0 w 2670510"/>
                <a:gd name="connsiteY0" fmla="*/ 63015 h 378080"/>
                <a:gd name="connsiteX1" fmla="*/ 63015 w 2670510"/>
                <a:gd name="connsiteY1" fmla="*/ 0 h 378080"/>
                <a:gd name="connsiteX2" fmla="*/ 2607495 w 2670510"/>
                <a:gd name="connsiteY2" fmla="*/ 0 h 378080"/>
                <a:gd name="connsiteX3" fmla="*/ 2670510 w 2670510"/>
                <a:gd name="connsiteY3" fmla="*/ 63015 h 378080"/>
                <a:gd name="connsiteX4" fmla="*/ 2670510 w 2670510"/>
                <a:gd name="connsiteY4" fmla="*/ 315065 h 378080"/>
                <a:gd name="connsiteX5" fmla="*/ 2607495 w 2670510"/>
                <a:gd name="connsiteY5" fmla="*/ 378080 h 378080"/>
                <a:gd name="connsiteX6" fmla="*/ 63015 w 2670510"/>
                <a:gd name="connsiteY6" fmla="*/ 378080 h 378080"/>
                <a:gd name="connsiteX7" fmla="*/ 0 w 2670510"/>
                <a:gd name="connsiteY7" fmla="*/ 315065 h 378080"/>
                <a:gd name="connsiteX8" fmla="*/ 0 w 2670510"/>
                <a:gd name="connsiteY8" fmla="*/ 63015 h 3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0510" h="378080">
                  <a:moveTo>
                    <a:pt x="0" y="63015"/>
                  </a:moveTo>
                  <a:cubicBezTo>
                    <a:pt x="0" y="28213"/>
                    <a:pt x="28213" y="0"/>
                    <a:pt x="63015" y="0"/>
                  </a:cubicBezTo>
                  <a:lnTo>
                    <a:pt x="2607495" y="0"/>
                  </a:lnTo>
                  <a:cubicBezTo>
                    <a:pt x="2642297" y="0"/>
                    <a:pt x="2670510" y="28213"/>
                    <a:pt x="2670510" y="63015"/>
                  </a:cubicBezTo>
                  <a:lnTo>
                    <a:pt x="2670510" y="315065"/>
                  </a:lnTo>
                  <a:cubicBezTo>
                    <a:pt x="2670510" y="349867"/>
                    <a:pt x="2642297" y="378080"/>
                    <a:pt x="2607495" y="378080"/>
                  </a:cubicBezTo>
                  <a:lnTo>
                    <a:pt x="63015" y="378080"/>
                  </a:lnTo>
                  <a:cubicBezTo>
                    <a:pt x="28213" y="378080"/>
                    <a:pt x="0" y="349867"/>
                    <a:pt x="0" y="315065"/>
                  </a:cubicBezTo>
                  <a:lnTo>
                    <a:pt x="0" y="6301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48284" tIns="109896" rIns="148284" bIns="109896" numCol="1" spcCol="1270" anchor="ctr" anchorCtr="0">
              <a:noAutofit/>
            </a:bodyPr>
            <a:lstStyle/>
            <a:p>
              <a:pPr marL="0" lvl="0" indent="0" algn="l" defTabSz="622300">
                <a:lnSpc>
                  <a:spcPct val="90000"/>
                </a:lnSpc>
                <a:spcBef>
                  <a:spcPct val="0"/>
                </a:spcBef>
                <a:spcAft>
                  <a:spcPct val="35000"/>
                </a:spcAft>
                <a:buNone/>
              </a:pPr>
              <a:r>
                <a:rPr lang="en-US" sz="1400" kern="1200" dirty="0"/>
                <a:t>Superconducting achromats*</a:t>
              </a:r>
            </a:p>
          </p:txBody>
        </p:sp>
      </p:grpSp>
      <p:graphicFrame>
        <p:nvGraphicFramePr>
          <p:cNvPr id="6" name="Diagram 5">
            <a:extLst>
              <a:ext uri="{FF2B5EF4-FFF2-40B4-BE49-F238E27FC236}">
                <a16:creationId xmlns:a16="http://schemas.microsoft.com/office/drawing/2014/main" id="{01F36F61-57B5-AE80-1358-1CECCFC0BF18}"/>
              </a:ext>
            </a:extLst>
          </p:cNvPr>
          <p:cNvGraphicFramePr/>
          <p:nvPr>
            <p:extLst>
              <p:ext uri="{D42A27DB-BD31-4B8C-83A1-F6EECF244321}">
                <p14:modId xmlns:p14="http://schemas.microsoft.com/office/powerpoint/2010/main" val="1577210271"/>
              </p:ext>
            </p:extLst>
          </p:nvPr>
        </p:nvGraphicFramePr>
        <p:xfrm>
          <a:off x="104173" y="925954"/>
          <a:ext cx="3136738" cy="168067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24" name="Group 23">
            <a:extLst>
              <a:ext uri="{FF2B5EF4-FFF2-40B4-BE49-F238E27FC236}">
                <a16:creationId xmlns:a16="http://schemas.microsoft.com/office/drawing/2014/main" id="{C57C1C96-0269-D712-FA57-2859B3D15002}"/>
              </a:ext>
            </a:extLst>
          </p:cNvPr>
          <p:cNvGrpSpPr/>
          <p:nvPr/>
        </p:nvGrpSpPr>
        <p:grpSpPr>
          <a:xfrm>
            <a:off x="-11875" y="2726670"/>
            <a:ext cx="6504355" cy="2075494"/>
            <a:chOff x="-11875" y="2610759"/>
            <a:chExt cx="6504355" cy="2075494"/>
          </a:xfrm>
        </p:grpSpPr>
        <p:pic>
          <p:nvPicPr>
            <p:cNvPr id="10" name="Picture 9">
              <a:extLst>
                <a:ext uri="{FF2B5EF4-FFF2-40B4-BE49-F238E27FC236}">
                  <a16:creationId xmlns:a16="http://schemas.microsoft.com/office/drawing/2014/main" id="{6B9CB309-5B5A-8E3E-06B7-9F96AA88EC83}"/>
                </a:ext>
              </a:extLst>
            </p:cNvPr>
            <p:cNvPicPr>
              <a:picLocks noChangeAspect="1"/>
            </p:cNvPicPr>
            <p:nvPr/>
          </p:nvPicPr>
          <p:blipFill rotWithShape="1">
            <a:blip r:embed="rId16"/>
            <a:srcRect t="4789" b="46204"/>
            <a:stretch/>
          </p:blipFill>
          <p:spPr>
            <a:xfrm>
              <a:off x="-11875" y="2610759"/>
              <a:ext cx="6504355" cy="2075494"/>
            </a:xfrm>
            <a:prstGeom prst="rect">
              <a:avLst/>
            </a:prstGeom>
          </p:spPr>
        </p:pic>
        <p:sp>
          <p:nvSpPr>
            <p:cNvPr id="13" name="TextBox 12">
              <a:extLst>
                <a:ext uri="{FF2B5EF4-FFF2-40B4-BE49-F238E27FC236}">
                  <a16:creationId xmlns:a16="http://schemas.microsoft.com/office/drawing/2014/main" id="{4933C609-112F-C216-DC19-51B9AAC2B95E}"/>
                </a:ext>
              </a:extLst>
            </p:cNvPr>
            <p:cNvSpPr txBox="1"/>
            <p:nvPr/>
          </p:nvSpPr>
          <p:spPr>
            <a:xfrm>
              <a:off x="998921" y="2612879"/>
              <a:ext cx="2990522" cy="338554"/>
            </a:xfrm>
            <a:prstGeom prst="rect">
              <a:avLst/>
            </a:prstGeom>
            <a:noFill/>
            <a:ln w="76200">
              <a:noFill/>
            </a:ln>
          </p:spPr>
          <p:txBody>
            <a:bodyPr wrap="square" rtlCol="0">
              <a:spAutoFit/>
            </a:bodyPr>
            <a:lstStyle/>
            <a:p>
              <a:pPr algn="ctr" defTabSz="457154">
                <a:buClr>
                  <a:srgbClr val="000000"/>
                </a:buClr>
                <a:buSzPct val="100000"/>
                <a:defRPr/>
              </a:pPr>
              <a:r>
                <a:rPr lang="en-US" sz="1600" b="1" dirty="0">
                  <a:solidFill>
                    <a:srgbClr val="00395A"/>
                  </a:solidFill>
                  <a:cs typeface="Arial" panose="020B0604020202020204" pitchFamily="34" charset="0"/>
                </a:rPr>
                <a:t>BELLA PW iP1</a:t>
              </a:r>
            </a:p>
          </p:txBody>
        </p:sp>
      </p:grpSp>
      <p:sp>
        <p:nvSpPr>
          <p:cNvPr id="28" name="Google Shape;435;p12">
            <a:extLst>
              <a:ext uri="{FF2B5EF4-FFF2-40B4-BE49-F238E27FC236}">
                <a16:creationId xmlns:a16="http://schemas.microsoft.com/office/drawing/2014/main" id="{3959DD83-FB9C-AD53-5827-E1A820C7E31B}"/>
              </a:ext>
            </a:extLst>
          </p:cNvPr>
          <p:cNvSpPr/>
          <p:nvPr/>
        </p:nvSpPr>
        <p:spPr>
          <a:xfrm>
            <a:off x="5697817" y="2433222"/>
            <a:ext cx="5268620" cy="246181"/>
          </a:xfrm>
          <a:prstGeom prst="rect">
            <a:avLst/>
          </a:prstGeom>
          <a:noFill/>
          <a:ln>
            <a:noFill/>
          </a:ln>
        </p:spPr>
        <p:txBody>
          <a:bodyPr spcFirstLastPara="1" wrap="square" lIns="91425" tIns="45700" rIns="91425" bIns="45700" anchor="t" anchorCtr="0">
            <a:spAutoFit/>
          </a:bodyPr>
          <a:lstStyle/>
          <a:p>
            <a:r>
              <a:rPr lang="en-US" sz="1000" dirty="0">
                <a:solidFill>
                  <a:srgbClr val="44546A"/>
                </a:solidFill>
              </a:rPr>
              <a:t>F. Kroll, et al.. Nat Phys. 2022 doi:10.1038/s41567-022-01520-3</a:t>
            </a:r>
          </a:p>
        </p:txBody>
      </p:sp>
      <p:sp>
        <p:nvSpPr>
          <p:cNvPr id="30" name="TextBox 29">
            <a:extLst>
              <a:ext uri="{FF2B5EF4-FFF2-40B4-BE49-F238E27FC236}">
                <a16:creationId xmlns:a16="http://schemas.microsoft.com/office/drawing/2014/main" id="{4E63F8FF-79B3-4C84-D216-769AC7889D0F}"/>
              </a:ext>
            </a:extLst>
          </p:cNvPr>
          <p:cNvSpPr txBox="1"/>
          <p:nvPr/>
        </p:nvSpPr>
        <p:spPr>
          <a:xfrm>
            <a:off x="58314" y="4285188"/>
            <a:ext cx="1284349" cy="414621"/>
          </a:xfrm>
          <a:prstGeom prst="rect">
            <a:avLst/>
          </a:prstGeom>
          <a:solidFill>
            <a:schemeClr val="lt1"/>
          </a:solidFill>
        </p:spPr>
        <p:txBody>
          <a:bodyPr wrap="square" rtlCol="0">
            <a:spAutoFit/>
          </a:bodyPr>
          <a:lstStyle/>
          <a:p>
            <a:endParaRPr lang="en-US" dirty="0"/>
          </a:p>
        </p:txBody>
      </p:sp>
      <p:sp>
        <p:nvSpPr>
          <p:cNvPr id="29" name="Google Shape;435;p12">
            <a:extLst>
              <a:ext uri="{FF2B5EF4-FFF2-40B4-BE49-F238E27FC236}">
                <a16:creationId xmlns:a16="http://schemas.microsoft.com/office/drawing/2014/main" id="{CC9554E2-428B-8BFB-3B37-AC30C3F9C024}"/>
              </a:ext>
            </a:extLst>
          </p:cNvPr>
          <p:cNvSpPr/>
          <p:nvPr/>
        </p:nvSpPr>
        <p:spPr>
          <a:xfrm>
            <a:off x="1111853" y="4382529"/>
            <a:ext cx="5268620" cy="246181"/>
          </a:xfrm>
          <a:prstGeom prst="rect">
            <a:avLst/>
          </a:prstGeom>
          <a:noFill/>
          <a:ln>
            <a:noFill/>
          </a:ln>
        </p:spPr>
        <p:txBody>
          <a:bodyPr spcFirstLastPara="1" wrap="square" lIns="91425" tIns="45700" rIns="91425" bIns="45700" anchor="t" anchorCtr="0">
            <a:spAutoFit/>
          </a:bodyPr>
          <a:lstStyle/>
          <a:p>
            <a:r>
              <a:rPr lang="en-US" sz="1000" dirty="0">
                <a:solidFill>
                  <a:srgbClr val="44546A"/>
                </a:solidFill>
              </a:rPr>
              <a:t>J. H. Bin, L. </a:t>
            </a:r>
            <a:r>
              <a:rPr lang="en-US" sz="1000" dirty="0" err="1">
                <a:solidFill>
                  <a:srgbClr val="44546A"/>
                </a:solidFill>
              </a:rPr>
              <a:t>Obst-Huebl</a:t>
            </a:r>
            <a:r>
              <a:rPr lang="en-US" sz="1000" dirty="0">
                <a:solidFill>
                  <a:srgbClr val="44546A"/>
                </a:solidFill>
              </a:rPr>
              <a:t>, et al., Sci. Rep. 2022</a:t>
            </a:r>
          </a:p>
        </p:txBody>
      </p:sp>
      <p:sp>
        <p:nvSpPr>
          <p:cNvPr id="31" name="Google Shape;435;p12">
            <a:extLst>
              <a:ext uri="{FF2B5EF4-FFF2-40B4-BE49-F238E27FC236}">
                <a16:creationId xmlns:a16="http://schemas.microsoft.com/office/drawing/2014/main" id="{1193149E-218F-EB45-981E-D0E446EDFD88}"/>
              </a:ext>
            </a:extLst>
          </p:cNvPr>
          <p:cNvSpPr/>
          <p:nvPr/>
        </p:nvSpPr>
        <p:spPr>
          <a:xfrm>
            <a:off x="6079786" y="6635285"/>
            <a:ext cx="6607270" cy="246181"/>
          </a:xfrm>
          <a:prstGeom prst="rect">
            <a:avLst/>
          </a:prstGeom>
          <a:noFill/>
          <a:ln>
            <a:noFill/>
          </a:ln>
        </p:spPr>
        <p:txBody>
          <a:bodyPr spcFirstLastPara="1" wrap="square" lIns="91425" tIns="45700" rIns="91425" bIns="45700" anchor="t" anchorCtr="0">
            <a:spAutoFit/>
          </a:bodyPr>
          <a:lstStyle/>
          <a:p>
            <a:r>
              <a:rPr lang="en-US" sz="1000" dirty="0">
                <a:solidFill>
                  <a:srgbClr val="44546A"/>
                </a:solidFill>
              </a:rPr>
              <a:t>W. Wan, L. Brouwer, et al.. Phys. Rev. ST Accel. Beams 2015 doi:10.1103/PhysRevSTAB.18.103501</a:t>
            </a:r>
          </a:p>
        </p:txBody>
      </p:sp>
      <p:sp>
        <p:nvSpPr>
          <p:cNvPr id="8" name="Rectangle 7">
            <a:extLst>
              <a:ext uri="{FF2B5EF4-FFF2-40B4-BE49-F238E27FC236}">
                <a16:creationId xmlns:a16="http://schemas.microsoft.com/office/drawing/2014/main" id="{1BC6FFF9-EBC3-ADE6-4A9F-9FA85D2C8599}"/>
              </a:ext>
            </a:extLst>
          </p:cNvPr>
          <p:cNvSpPr/>
          <p:nvPr/>
        </p:nvSpPr>
        <p:spPr>
          <a:xfrm>
            <a:off x="0" y="2721220"/>
            <a:ext cx="6609144" cy="20680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35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2" presetClass="entr" presetSubtype="8"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 calcmode="lin" valueType="num">
                                      <p:cBhvr additive="base">
                                        <p:cTn id="9" dur="500"/>
                                        <p:tgtEl>
                                          <p:spTgt spid="23"/>
                                        </p:tgtEl>
                                        <p:attrNameLst>
                                          <p:attrName>ppt_x</p:attrName>
                                        </p:attrNameLst>
                                      </p:cBhvr>
                                      <p:tavLst>
                                        <p:tav tm="0">
                                          <p:val>
                                            <p:strVal val="#ppt_x-#ppt_w*1.125000"/>
                                          </p:val>
                                        </p:tav>
                                        <p:tav tm="100000">
                                          <p:val>
                                            <p:strVal val="#ppt_x"/>
                                          </p:val>
                                        </p:tav>
                                      </p:tavLst>
                                    </p:anim>
                                    <p:animEffect transition="in" filter="wipe(right)">
                                      <p:cBhvr>
                                        <p:cTn id="10" dur="500"/>
                                        <p:tgtEl>
                                          <p:spTgt spid="23"/>
                                        </p:tgtEl>
                                      </p:cBhvr>
                                    </p:animEffect>
                                  </p:childTnLst>
                                </p:cTn>
                              </p:par>
                              <p:par>
                                <p:cTn id="11" presetID="12" presetClass="entr" presetSubtype="8" fill="hold" grpId="1"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2" presetClass="entr" presetSubtype="2"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ppt_x</p:attrName>
                                        </p:attrNameLst>
                                      </p:cBhvr>
                                      <p:tavLst>
                                        <p:tav tm="0">
                                          <p:val>
                                            <p:strVal val="#ppt_x+#ppt_w*1.125000"/>
                                          </p:val>
                                        </p:tav>
                                        <p:tav tm="100000">
                                          <p:val>
                                            <p:strVal val="#ppt_x"/>
                                          </p:val>
                                        </p:tav>
                                      </p:tavLst>
                                    </p:anim>
                                    <p:animEffect transition="in" filter="wipe(left)">
                                      <p:cBhvr>
                                        <p:cTn id="22" dur="500"/>
                                        <p:tgtEl>
                                          <p:spTgt spid="24"/>
                                        </p:tgtEl>
                                      </p:cBhvr>
                                    </p:animEffect>
                                  </p:childTnLst>
                                </p:cTn>
                              </p:par>
                              <p:par>
                                <p:cTn id="23" presetID="12" presetClass="entr" presetSubtype="2"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p:tgtEl>
                                          <p:spTgt spid="30"/>
                                        </p:tgtEl>
                                        <p:attrNameLst>
                                          <p:attrName>ppt_x</p:attrName>
                                        </p:attrNameLst>
                                      </p:cBhvr>
                                      <p:tavLst>
                                        <p:tav tm="0">
                                          <p:val>
                                            <p:strVal val="#ppt_x+#ppt_w*1.125000"/>
                                          </p:val>
                                        </p:tav>
                                        <p:tav tm="100000">
                                          <p:val>
                                            <p:strVal val="#ppt_x"/>
                                          </p:val>
                                        </p:tav>
                                      </p:tavLst>
                                    </p:anim>
                                    <p:animEffect transition="in" filter="wipe(left)">
                                      <p:cBhvr>
                                        <p:cTn id="26" dur="500"/>
                                        <p:tgtEl>
                                          <p:spTgt spid="30"/>
                                        </p:tgtEl>
                                      </p:cBhvr>
                                    </p:animEffect>
                                  </p:childTnLst>
                                </p:cTn>
                              </p:par>
                              <p:par>
                                <p:cTn id="27" presetID="12" presetClass="entr" presetSubtype="2" fill="hold" grpId="1"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p:tgtEl>
                                          <p:spTgt spid="29"/>
                                        </p:tgtEl>
                                        <p:attrNameLst>
                                          <p:attrName>ppt_x</p:attrName>
                                        </p:attrNameLst>
                                      </p:cBhvr>
                                      <p:tavLst>
                                        <p:tav tm="0">
                                          <p:val>
                                            <p:strVal val="#ppt_x+#ppt_w*1.125000"/>
                                          </p:val>
                                        </p:tav>
                                        <p:tav tm="100000">
                                          <p:val>
                                            <p:strVal val="#ppt_x"/>
                                          </p:val>
                                        </p:tav>
                                      </p:tavLst>
                                    </p:anim>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2" presetClass="entr" presetSubtype="8"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p:tgtEl>
                                          <p:spTgt spid="27"/>
                                        </p:tgtEl>
                                        <p:attrNameLst>
                                          <p:attrName>ppt_x</p:attrName>
                                        </p:attrNameLst>
                                      </p:cBhvr>
                                      <p:tavLst>
                                        <p:tav tm="0">
                                          <p:val>
                                            <p:strVal val="#ppt_x-#ppt_w*1.125000"/>
                                          </p:val>
                                        </p:tav>
                                        <p:tav tm="100000">
                                          <p:val>
                                            <p:strVal val="#ppt_x"/>
                                          </p:val>
                                        </p:tav>
                                      </p:tavLst>
                                    </p:anim>
                                    <p:animEffect transition="in" filter="wipe(right)">
                                      <p:cBhvr>
                                        <p:cTn id="38" dur="500"/>
                                        <p:tgtEl>
                                          <p:spTgt spid="27"/>
                                        </p:tgtEl>
                                      </p:cBhvr>
                                    </p:animEffect>
                                  </p:childTnLst>
                                </p:cTn>
                              </p:par>
                              <p:par>
                                <p:cTn id="39" presetID="12" presetClass="entr" presetSubtype="8" fill="hold" grpId="1"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p:tgtEl>
                                          <p:spTgt spid="31"/>
                                        </p:tgtEl>
                                        <p:attrNameLst>
                                          <p:attrName>ppt_x</p:attrName>
                                        </p:attrNameLst>
                                      </p:cBhvr>
                                      <p:tavLst>
                                        <p:tav tm="0">
                                          <p:val>
                                            <p:strVal val="#ppt_x-#ppt_w*1.125000"/>
                                          </p:val>
                                        </p:tav>
                                        <p:tav tm="100000">
                                          <p:val>
                                            <p:strVal val="#ppt_x"/>
                                          </p:val>
                                        </p:tav>
                                      </p:tavLst>
                                    </p:anim>
                                    <p:animEffect transition="in" filter="wipe(right)">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6" grpId="0">
        <p:bldAsOne/>
      </p:bldGraphic>
      <p:bldP spid="28" grpId="1"/>
      <p:bldP spid="30" grpId="0" animBg="1"/>
      <p:bldP spid="29" grpId="1"/>
      <p:bldP spid="31" grpId="1"/>
      <p:bldP spid="8" grpId="0" animBg="1"/>
    </p:bldLst>
  </p:timing>
</p:sld>
</file>

<file path=ppt/theme/theme1.xml><?xml version="1.0" encoding="utf-8"?>
<a:theme xmlns:a="http://schemas.openxmlformats.org/drawingml/2006/main" name="5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19935</TotalTime>
  <Words>5665</Words>
  <Application>Microsoft Macintosh PowerPoint</Application>
  <PresentationFormat>Custom</PresentationFormat>
  <Paragraphs>633</Paragraphs>
  <Slides>45</Slides>
  <Notes>14</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45</vt:i4>
      </vt:variant>
    </vt:vector>
  </HeadingPairs>
  <TitlesOfParts>
    <vt:vector size="61" baseType="lpstr">
      <vt:lpstr>Calibri</vt:lpstr>
      <vt:lpstr>Cambria Math</vt:lpstr>
      <vt:lpstr>Libre Franklin</vt:lpstr>
      <vt:lpstr>Wingdings</vt:lpstr>
      <vt:lpstr>Franklin Gothic Book</vt:lpstr>
      <vt:lpstr>Courier New</vt:lpstr>
      <vt:lpstr>StarSymbol</vt:lpstr>
      <vt:lpstr>Calibri Light</vt:lpstr>
      <vt:lpstr>Symbol</vt:lpstr>
      <vt:lpstr>Arial</vt:lpstr>
      <vt:lpstr>Times New Roman</vt:lpstr>
      <vt:lpstr>5_ATAP Blue Footer</vt:lpstr>
      <vt:lpstr>4_ATAP Blue Footer</vt:lpstr>
      <vt:lpstr>Office Theme</vt:lpstr>
      <vt:lpstr>1_Office Theme</vt:lpstr>
      <vt:lpstr>2_Office Theme</vt:lpstr>
      <vt:lpstr>PowerPoint Presentation</vt:lpstr>
      <vt:lpstr>Outline</vt:lpstr>
      <vt:lpstr>BELLA (Berkeley Lab Laser Accelerator) Center houses multiple laser systems enabling a wide range of applications[1]</vt:lpstr>
      <vt:lpstr>Recent upgrades of the BELLA PW Laser facility enable groundbreaking research on laser plasma-based particle acceleration (e- &amp; p+)</vt:lpstr>
      <vt:lpstr>The laser-driven ion accelerator at BELLA is a good platform for studying ultra-high dose rate radiobiology due to its short pulse and high intensity</vt:lpstr>
      <vt:lpstr>Recently achieved proton energies up to 45 MeV with ~22 J laser energy; enables the irradiation of thicker samples </vt:lpstr>
      <vt:lpstr>Outline</vt:lpstr>
      <vt:lpstr>Delivering laser-driven ions to biological samples is challenging due to their high divergence, broad energy spread, and shot-to-shot variability</vt:lpstr>
      <vt:lpstr>BELLA and other groups have attempted to address the challenges with transporting laser-driven ions by using advanced beam optics </vt:lpstr>
      <vt:lpstr>Long focal length (F/65) BELLA PW beamline (iP1) allows for acceleration of low divergence, high charge, &lt; 10 MeV proton beams</vt:lpstr>
      <vt:lpstr>Capture and transport of fraction of proton beam with active plasma lens (APL)</vt:lpstr>
      <vt:lpstr>Outline</vt:lpstr>
      <vt:lpstr>Active plasma lens transport: Experiment/Simulation showed good agreement, providing ~1 cm beam for in vitro cell studies</vt:lpstr>
      <vt:lpstr>Cell holder design and automation drains sample solution during irradiation allowing for low energy protons to pass through</vt:lpstr>
      <vt:lpstr>Offline/absolute (RCF) and online/relative (ICT) diagnostics are used to determine the dose applied to every irradiated cell sample</vt:lpstr>
      <vt:lpstr>Laser accelerated ions delivered by active plasma lens to cell sample -differential sparing between normal and tumor cells observed</vt:lpstr>
      <vt:lpstr>Outline</vt:lpstr>
      <vt:lpstr>Permanent magnet quadrupoles (PMQs) are compact, high field gradient focusing elements with a large bore, necessary for maximum charge collection</vt:lpstr>
      <vt:lpstr>Permanent magnet quadrupoles (PMQs) are compact, high field gradient focusing elements with a large bore, necessary for maximum charge collection</vt:lpstr>
      <vt:lpstr>Transports were modeled and optimized using COSY Infinity while performance was estimated based on high order particle tracking</vt:lpstr>
      <vt:lpstr>Permanent magnet-based beam transports for 10 &amp; 30 MeV protons were installed in the BELLA iP2 beamline and used for RadBio experiments</vt:lpstr>
      <vt:lpstr>Permanent magnet-based beam transports for 10 &amp; 30 MeV protons were installed in the BELLA iP2 beamline and used for RadBio experiments</vt:lpstr>
      <vt:lpstr>Beam transport system successfully delivered over 1 Gy/shot to the samples  while maintaining a uniform dose profile</vt:lpstr>
      <vt:lpstr>Online dosimetry performed by correlating the charge measured by the ICT to the dose measured by in situ RCF</vt:lpstr>
      <vt:lpstr>Outline</vt:lpstr>
      <vt:lpstr>First animal irradiation at BELLA with ~7 MeV laser-driven protons to investigate radiation damage to mouse ear tissue in vivo shows sparing compared to x-rays</vt:lpstr>
      <vt:lpstr>First animal irradiation at BELLA with ~7 MeV laser-driven protons to investigate radiation damage to mouse ear tissue in vivo shows sparing compared to x-rays</vt:lpstr>
      <vt:lpstr>Outline</vt:lpstr>
      <vt:lpstr>First peptide experiments at BELLA iP2 with ~7-30 MeV protons were conducted in April 2024 </vt:lpstr>
      <vt:lpstr>The stability of the higher energy TNSA source needs further improvement for systematic radbio studies</vt:lpstr>
      <vt:lpstr>Outlook: explore physico-chemical step of FLASH effect with ultra-short electron bunches from laser plasma accelerator </vt:lpstr>
      <vt:lpstr>Outlook: explore physico-chemical step of FLASH effect with ultra-short electron bunches from laser plasma accelerator </vt:lpstr>
      <vt:lpstr>Summary</vt:lpstr>
      <vt:lpstr>PowerPoint Presentation</vt:lpstr>
      <vt:lpstr>The use of ultra-high dose rates in radiotherapy is recognized as a promising breakthrough in radiation oncology, but further research is needed</vt:lpstr>
      <vt:lpstr>PowerPoint Presentation</vt:lpstr>
      <vt:lpstr>PowerPoint Presentation</vt:lpstr>
      <vt:lpstr>PowerPoint Presentation</vt:lpstr>
      <vt:lpstr>PowerPoint Presentation</vt:lpstr>
      <vt:lpstr>PowerPoint Presentation</vt:lpstr>
      <vt:lpstr>BELLA iP2: Short focal length setup to achieve &gt;2 orders higher intensity on target for ion acceleration and HEDS studies</vt:lpstr>
      <vt:lpstr>Back reflections limited iP2 operation at higher laser pulse energies</vt:lpstr>
      <vt:lpstr>PowerPoint Presentation</vt:lpstr>
      <vt:lpstr>In general, the literature recognizes that oxygen concentration may play an important role in the FLASH effect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Wim Leemans</dc:creator>
  <cp:lastModifiedBy>Jared DeChant</cp:lastModifiedBy>
  <cp:revision>146</cp:revision>
  <dcterms:created xsi:type="dcterms:W3CDTF">2015-09-21T14:28:07Z</dcterms:created>
  <dcterms:modified xsi:type="dcterms:W3CDTF">2024-09-03T08:10:52Z</dcterms:modified>
</cp:coreProperties>
</file>