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798" r:id="rId2"/>
    <p:sldId id="933" r:id="rId3"/>
    <p:sldId id="887" r:id="rId4"/>
    <p:sldId id="844" r:id="rId5"/>
    <p:sldId id="888" r:id="rId6"/>
    <p:sldId id="932" r:id="rId7"/>
    <p:sldId id="862" r:id="rId8"/>
    <p:sldId id="903" r:id="rId9"/>
    <p:sldId id="906" r:id="rId10"/>
    <p:sldId id="889" r:id="rId11"/>
    <p:sldId id="787" r:id="rId12"/>
    <p:sldId id="786" r:id="rId13"/>
    <p:sldId id="892" r:id="rId14"/>
    <p:sldId id="918" r:id="rId15"/>
    <p:sldId id="896" r:id="rId16"/>
    <p:sldId id="897" r:id="rId17"/>
    <p:sldId id="899" r:id="rId18"/>
    <p:sldId id="900" r:id="rId19"/>
    <p:sldId id="931" r:id="rId20"/>
    <p:sldId id="916" r:id="rId21"/>
    <p:sldId id="908" r:id="rId22"/>
    <p:sldId id="799" r:id="rId23"/>
    <p:sldId id="912" r:id="rId24"/>
    <p:sldId id="928" r:id="rId25"/>
    <p:sldId id="917" r:id="rId26"/>
    <p:sldId id="471" r:id="rId27"/>
    <p:sldId id="894" r:id="rId28"/>
    <p:sldId id="930" r:id="rId29"/>
    <p:sldId id="902" r:id="rId30"/>
    <p:sldId id="905" r:id="rId31"/>
    <p:sldId id="929" r:id="rId32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645" autoAdjust="0"/>
  </p:normalViewPr>
  <p:slideViewPr>
    <p:cSldViewPr snapToGrid="0">
      <p:cViewPr>
        <p:scale>
          <a:sx n="70" d="100"/>
          <a:sy n="70" d="100"/>
        </p:scale>
        <p:origin x="-4" y="-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85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7487F-248D-42DA-8794-F72F13EDC33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2502A-397F-4543-949F-E438BBE37E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6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6106-FEDD-4D17-9027-7AF77015E013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4C908-0C10-46ED-907E-9C7132742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43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oxygen-enhancement-ratio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topics/medicine-and-dentistry/mammalian-cell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Good morning, thank organisers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Rapid period of development in flash research over the past 18 months or </a:t>
            </a:r>
            <a:r>
              <a:rPr lang="en-GB" dirty="0" err="1"/>
              <a:t>sos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Received funding from MRC to implement a program of photon flash RT research using a novel preclinical platform - the FLASH SARRP -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268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b="0" i="0" u="none" strike="noStrike" baseline="0" dirty="0">
              <a:latin typeface="AdvPSA88A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A FLASH effect appearing at low doses under </a:t>
            </a:r>
            <a:r>
              <a:rPr lang="en-GB" dirty="0" err="1"/>
              <a:t>normoxic</a:t>
            </a:r>
            <a:r>
              <a:rPr lang="en-GB" dirty="0"/>
              <a:t> conditions for several cell lines in vitro. The magnitude of the FLASH effect differed between the cell lines, suggesting inherited biological susceptibilities for FLASH irradiation.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Models of oxygen kinetics during irradiation were used to develop a time-dependent model of the </a:t>
            </a:r>
            <a:r>
              <a:rPr lang="en-GB" dirty="0">
                <a:hlinkClick r:id="rId3" tooltip="Learn more about oxygen enhancement ratio from ScienceDirect's AI-generated Topic Pages"/>
              </a:rPr>
              <a:t>oxygen enhancement ratio</a:t>
            </a:r>
            <a:r>
              <a:rPr lang="en-GB" dirty="0"/>
              <a:t> in </a:t>
            </a:r>
            <a:r>
              <a:rPr lang="en-GB" dirty="0">
                <a:hlinkClick r:id="rId4" tooltip="Learn more about mammalian cells from ScienceDirect's AI-generated Topic Pages"/>
              </a:rPr>
              <a:t>mammalian cells</a:t>
            </a:r>
            <a:r>
              <a:rPr lang="en-GB" dirty="0"/>
              <a:t> that incorporates oxygen depletion.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55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this point, very little evidence for the FLASH effect reported using photons, major of studies using e- and p+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Complicates the interpretation of much of the published data on FLASH-RT and its translation to clinical settings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penetration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Only a small fraction of the energy fluence of electrons is transferred to photons, with the majority of the energy fluence dissipated through various phenomena, including heat.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means that a FLASH photon accelerator must have a source capable of producing many more electrons (by a factor of 1000) than is achievable with currently available devices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 compact, </a:t>
            </a:r>
            <a:r>
              <a:rPr lang="en-GB" dirty="0" err="1"/>
              <a:t>labor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343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49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target rotates rapidly during X-ray generation, allowing for more efficient heat dissipation and increased X-ray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69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280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KAMAL B+ Adv O T 1ef 757c 0"/>
              </a:rPr>
              <a:t>A custom 3-dimensionally printed immobilization and positioning tool was developed for reproducible irradiation of a mouse hind limb.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917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63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-dose rates &gt; 60 Gy sec at 5 mm depth</a:t>
            </a:r>
          </a:p>
          <a:p>
            <a:r>
              <a:rPr lang="en-GB" dirty="0"/>
              <a:t>-upper and lower tubes have similar outputs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</a:t>
            </a:r>
            <a:r>
              <a:rPr lang="en-GB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Heel effects are observed for single tube orientations (top, middle), but combining two tubes at equal distances gives a relatively uniform dose distribution (bottom).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111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-correction factors for flash dose rates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dirty="0"/>
              <a:t>-reliable HVL measurements at different currents and temperatures.</a:t>
            </a:r>
          </a:p>
          <a:p>
            <a:endParaRPr lang="en-GB" dirty="0"/>
          </a:p>
          <a:p>
            <a:r>
              <a:rPr lang="en-GB" dirty="0"/>
              <a:t>Technical characteristics, development of the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15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92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Give you a brief overview of RT at the PGJCCR.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The Advanced Radiotherapy Group (ARG) is a multidisciplinary team of clinicians, physicists, radiation biologists, radiographers and physiologists </a:t>
            </a:r>
            <a:r>
              <a:rPr lang="en-GB" sz="1200" b="1" i="1" dirty="0"/>
              <a:t>whose remit is to research, initiate and develop new and advanced radiation treatments encompassing basic laboratory research, preclinical studies and clinical delivery.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490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061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046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66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Started June 2024.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741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21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required to reach full potential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15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Hype cycle for flash-RT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 the system to expand the evidence base for photon flash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457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084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61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46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Workflow encompassing radiobiology, physics and clinical oncology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Example of both forward translation early phase studies in SABRT, radionuclide and drug RT combinations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Reverse translation, some excellent examples of this recently in the area of radiation induced cardiac toxicity and </a:t>
            </a:r>
            <a:r>
              <a:rPr lang="en-GB" sz="1200" b="0" i="0" dirty="0" err="1"/>
              <a:t>subvolume</a:t>
            </a:r>
            <a:r>
              <a:rPr lang="en-GB" sz="1200" b="0" i="0" dirty="0"/>
              <a:t> effects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1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566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999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Research crosses a number of central themes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77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Support by key enabling preclinical infrastructure.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Example of how we are using these platforms to drive innovation in </a:t>
            </a:r>
            <a:r>
              <a:rPr lang="en-GB" sz="1200" b="0" i="0" dirty="0" err="1"/>
              <a:t>precliinical</a:t>
            </a:r>
            <a:r>
              <a:rPr lang="en-GB" sz="1200" b="0" i="0" dirty="0"/>
              <a:t> RT studies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Describe infrastructure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412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SARRP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Onboard CBCT, enabling previously unimaginable capabilities for radiological experimentation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 err="1"/>
              <a:t>Enbale</a:t>
            </a:r>
            <a:r>
              <a:rPr lang="en-GB" sz="1200" b="0" i="0" dirty="0"/>
              <a:t> normal tissue radiobiology developments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2014, grant from friends, develop by john </a:t>
            </a:r>
            <a:r>
              <a:rPr lang="en-GB" sz="1200" b="0" i="0" dirty="0" err="1"/>
              <a:t>wong</a:t>
            </a:r>
            <a:r>
              <a:rPr lang="en-GB" sz="1200" b="0" i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9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More recently flash </a:t>
            </a:r>
            <a:r>
              <a:rPr lang="en-GB" sz="1200" b="0" i="0" dirty="0" err="1"/>
              <a:t>sarrp</a:t>
            </a:r>
            <a:endParaRPr lang="en-GB" sz="1200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Enabled rapid development of flash RT program within QUB – define specifically at does rates &lt; 200 Gy/sec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Also developed by john </a:t>
            </a:r>
            <a:r>
              <a:rPr lang="en-GB" sz="1200" b="0" i="0" dirty="0" err="1"/>
              <a:t>wong</a:t>
            </a:r>
            <a:r>
              <a:rPr lang="en-GB" sz="1200" b="0" i="0" dirty="0"/>
              <a:t> and commercialised by </a:t>
            </a:r>
            <a:r>
              <a:rPr lang="en-GB" sz="1200" b="0" i="0" dirty="0" err="1"/>
              <a:t>xtrshal</a:t>
            </a:r>
            <a:r>
              <a:rPr lang="en-GB" sz="1200" b="0" i="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/>
              <a:t>Rotating anode fluoroscopic </a:t>
            </a:r>
            <a:r>
              <a:rPr lang="en-GB" sz="1200" b="0" i="0" dirty="0" err="1"/>
              <a:t>xray</a:t>
            </a:r>
            <a:r>
              <a:rPr lang="en-GB" sz="1200" b="0" i="0" dirty="0"/>
              <a:t> tubes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319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Followed by pioneering studies for example by </a:t>
            </a:r>
            <a:r>
              <a:rPr lang="en-GB" b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Jolyen</a:t>
            </a:r>
            <a:r>
              <a:rPr lang="en-GB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studies be Hendry and colleague reporting sparing of </a:t>
            </a:r>
            <a:r>
              <a:rPr lang="en-GB" b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radionecrosis</a:t>
            </a:r>
            <a:r>
              <a:rPr lang="en-GB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in a mouse tail studies.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Innovation trigger for the modern era FLASH research from Vincent </a:t>
            </a:r>
            <a:r>
              <a:rPr lang="en-GB" b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Favuadon</a:t>
            </a:r>
            <a:r>
              <a:rPr lang="en-GB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b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MCat</a:t>
            </a:r>
            <a:r>
              <a:rPr lang="en-GB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Vozenin., seminar study demonstrating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136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No consensus on biological mechanism.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4C908-0C10-46ED-907E-9C71327425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63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90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3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2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34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8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3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16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67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81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0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B3F9-E261-4DB1-81F1-A7D8ED2BCE57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6F071-4ED8-4CB8-A7E1-3B6E396A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97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.em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5" Type="http://schemas.openxmlformats.org/officeDocument/2006/relationships/image" Target="../media/image1.emf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7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643" y="2194567"/>
            <a:ext cx="11480993" cy="124320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latin typeface="+mn-lt"/>
              </a:rPr>
              <a:t>FLASH Radiotherapy Research at QUB</a:t>
            </a:r>
            <a:endParaRPr lang="en-GB" sz="4000" i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643" y="5023270"/>
            <a:ext cx="9144000" cy="830997"/>
          </a:xfrm>
        </p:spPr>
        <p:txBody>
          <a:bodyPr>
            <a:noAutofit/>
          </a:bodyPr>
          <a:lstStyle/>
          <a:p>
            <a:pPr algn="l"/>
            <a:r>
              <a:rPr lang="en-GB" b="1" dirty="0"/>
              <a:t>Prof Karl Butterworth</a:t>
            </a:r>
          </a:p>
          <a:p>
            <a:pPr algn="l"/>
            <a:r>
              <a:rPr lang="en-GB" b="1" dirty="0"/>
              <a:t>Advanced Radiotherapy Group</a:t>
            </a:r>
          </a:p>
          <a:p>
            <a:pPr algn="l"/>
            <a:endParaRPr lang="en-GB" b="1" dirty="0"/>
          </a:p>
          <a:p>
            <a:pPr algn="l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CF754F-862A-504C-B551-DBB353509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43" y="455469"/>
            <a:ext cx="6703485" cy="113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364643" y="3854237"/>
            <a:ext cx="11480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cs typeface="Arial" panose="020B0604020202020204" pitchFamily="34" charset="0"/>
              </a:rPr>
              <a:t>LhARA</a:t>
            </a:r>
            <a:r>
              <a:rPr lang="en-GB" sz="2400" dirty="0">
                <a:cs typeface="Arial" panose="020B0604020202020204" pitchFamily="34" charset="0"/>
              </a:rPr>
              <a:t> collaboration meeting</a:t>
            </a:r>
          </a:p>
          <a:p>
            <a:r>
              <a:rPr lang="en-GB" sz="2400" dirty="0">
                <a:cs typeface="Arial" panose="020B0604020202020204" pitchFamily="34" charset="0"/>
              </a:rPr>
              <a:t>Monday 2</a:t>
            </a:r>
            <a:r>
              <a:rPr lang="en-GB" sz="2400" baseline="30000" dirty="0">
                <a:cs typeface="Arial" panose="020B0604020202020204" pitchFamily="34" charset="0"/>
              </a:rPr>
              <a:t>nd</a:t>
            </a:r>
            <a:r>
              <a:rPr lang="en-GB" sz="2400" dirty="0">
                <a:cs typeface="Arial" panose="020B0604020202020204" pitchFamily="34" charset="0"/>
              </a:rPr>
              <a:t> September,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F45A5-50DF-F631-FC18-4DC19560D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082" y="209554"/>
            <a:ext cx="2481554" cy="144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4BA4C6-A7EF-0A81-17E5-2167074ECD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43" t="10135" r="2326" b="12315"/>
          <a:stretch/>
        </p:blipFill>
        <p:spPr>
          <a:xfrm>
            <a:off x="8976573" y="3161930"/>
            <a:ext cx="2588638" cy="26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54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4AEE6-676F-D639-2347-19BC333F1D7B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Development of FLASH-RT Research at QUB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D193FC-7879-F71E-643C-EEF4B19249E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CB1D5-E14A-2A61-8C35-F7E70864F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FC6C4B-7C7F-CAD1-093B-C8B3E84D5AF1}"/>
              </a:ext>
            </a:extLst>
          </p:cNvPr>
          <p:cNvSpPr txBox="1"/>
          <p:nvPr/>
        </p:nvSpPr>
        <p:spPr>
          <a:xfrm>
            <a:off x="290370" y="2259315"/>
            <a:ext cx="2317675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NCI Workshop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C8ACD3-8D7E-196E-6F33-7C3A0D237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4" y="2168792"/>
            <a:ext cx="3065179" cy="1674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546062-BB7D-76A5-B304-38BAEF7590CD}"/>
              </a:ext>
            </a:extLst>
          </p:cNvPr>
          <p:cNvSpPr txBox="1"/>
          <p:nvPr/>
        </p:nvSpPr>
        <p:spPr>
          <a:xfrm>
            <a:off x="815781" y="1782696"/>
            <a:ext cx="1817385" cy="442674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2018</a:t>
            </a:r>
          </a:p>
        </p:txBody>
      </p:sp>
      <p:pic>
        <p:nvPicPr>
          <p:cNvPr id="18" name="Picture 1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B46702B-D065-9CDE-F303-8DC32DDF69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8"/>
          <a:stretch/>
        </p:blipFill>
        <p:spPr>
          <a:xfrm>
            <a:off x="362354" y="3947133"/>
            <a:ext cx="732350" cy="8019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54C00C-28DF-2B99-6077-CE45CDE09F20}"/>
              </a:ext>
            </a:extLst>
          </p:cNvPr>
          <p:cNvSpPr txBox="1"/>
          <p:nvPr/>
        </p:nvSpPr>
        <p:spPr>
          <a:xfrm>
            <a:off x="1129616" y="4250196"/>
            <a:ext cx="2116017" cy="125991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ln w="0"/>
              </a:rPr>
              <a:t>Collaborations with K Petersson &amp; G Adrain, Lund University.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B4FF19F-4DDD-1F72-EB19-241F915B0993}"/>
              </a:ext>
            </a:extLst>
          </p:cNvPr>
          <p:cNvSpPr/>
          <p:nvPr/>
        </p:nvSpPr>
        <p:spPr>
          <a:xfrm>
            <a:off x="193183" y="1663470"/>
            <a:ext cx="3234350" cy="41835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2FDD26-FEE4-CE3E-A71A-C1F0ED0A5ED7}"/>
              </a:ext>
            </a:extLst>
          </p:cNvPr>
          <p:cNvGrpSpPr/>
          <p:nvPr/>
        </p:nvGrpSpPr>
        <p:grpSpPr>
          <a:xfrm>
            <a:off x="3427533" y="1663470"/>
            <a:ext cx="4263089" cy="4183537"/>
            <a:chOff x="3427533" y="1663470"/>
            <a:chExt cx="4263089" cy="418353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551C6EC-FC46-F019-2FFD-750FE49C7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6097" y="3824559"/>
              <a:ext cx="3060457" cy="178018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B60E3-F679-EBFA-E268-4DFDAEB0869A}"/>
                </a:ext>
              </a:extLst>
            </p:cNvPr>
            <p:cNvSpPr txBox="1"/>
            <p:nvPr/>
          </p:nvSpPr>
          <p:spPr>
            <a:xfrm>
              <a:off x="5187307" y="1767142"/>
              <a:ext cx="1817385" cy="4426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2019-2021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52B320E-08DA-7993-25A9-1FBD72F93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994"/>
            <a:stretch/>
          </p:blipFill>
          <p:spPr>
            <a:xfrm>
              <a:off x="4628682" y="2425207"/>
              <a:ext cx="2934634" cy="1337392"/>
            </a:xfrm>
            <a:prstGeom prst="rect">
              <a:avLst/>
            </a:prstGeom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9EC9EF4-B9E8-9C5A-CD41-1D9C3196FBA4}"/>
                </a:ext>
              </a:extLst>
            </p:cNvPr>
            <p:cNvSpPr/>
            <p:nvPr/>
          </p:nvSpPr>
          <p:spPr>
            <a:xfrm>
              <a:off x="4456272" y="1663470"/>
              <a:ext cx="3234350" cy="41835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664A9BA7-5963-E2BD-FC5D-B4D4A9545965}"/>
                </a:ext>
              </a:extLst>
            </p:cNvPr>
            <p:cNvSpPr/>
            <p:nvPr/>
          </p:nvSpPr>
          <p:spPr>
            <a:xfrm rot="5400000">
              <a:off x="3248219" y="3062923"/>
              <a:ext cx="1387366" cy="1028738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Picture 4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182F05D-6C4A-A124-CFB7-9B4DFA775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1"/>
          <a:stretch/>
        </p:blipFill>
        <p:spPr>
          <a:xfrm>
            <a:off x="375162" y="4770767"/>
            <a:ext cx="719542" cy="81256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5F518D02-AFE9-48D7-27E3-B9C0FEE04886}"/>
              </a:ext>
            </a:extLst>
          </p:cNvPr>
          <p:cNvGrpSpPr/>
          <p:nvPr/>
        </p:nvGrpSpPr>
        <p:grpSpPr>
          <a:xfrm>
            <a:off x="7688300" y="1661322"/>
            <a:ext cx="4263089" cy="4183537"/>
            <a:chOff x="7688300" y="1661322"/>
            <a:chExt cx="4263089" cy="418353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C88AD0-8BD5-7CE6-5E1C-415638A61A95}"/>
                </a:ext>
              </a:extLst>
            </p:cNvPr>
            <p:cNvSpPr txBox="1"/>
            <p:nvPr/>
          </p:nvSpPr>
          <p:spPr>
            <a:xfrm>
              <a:off x="9498844" y="2259315"/>
              <a:ext cx="1911837" cy="39159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700" b="1" dirty="0">
                  <a:ln w="0"/>
                </a:rPr>
                <a:t>FLASH SARRP ERA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7A5C06C-94BC-66B7-9E97-B897952D0F05}"/>
                </a:ext>
              </a:extLst>
            </p:cNvPr>
            <p:cNvGrpSpPr/>
            <p:nvPr/>
          </p:nvGrpSpPr>
          <p:grpSpPr>
            <a:xfrm>
              <a:off x="7688300" y="1661322"/>
              <a:ext cx="4263089" cy="4183537"/>
              <a:chOff x="7688300" y="1661322"/>
              <a:chExt cx="4263089" cy="418353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BC39EC-7F89-7690-2A61-C3043F297539}"/>
                  </a:ext>
                </a:extLst>
              </p:cNvPr>
              <p:cNvSpPr txBox="1"/>
              <p:nvPr/>
            </p:nvSpPr>
            <p:spPr>
              <a:xfrm>
                <a:off x="9514274" y="1782696"/>
                <a:ext cx="1817385" cy="44267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</a:rPr>
                  <a:t>2022-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3C4BD2B8-9634-359C-4240-8357FA63D59B}"/>
                  </a:ext>
                </a:extLst>
              </p:cNvPr>
              <p:cNvSpPr/>
              <p:nvPr/>
            </p:nvSpPr>
            <p:spPr>
              <a:xfrm>
                <a:off x="8717039" y="1661322"/>
                <a:ext cx="3234350" cy="418353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E8C7F9A4-A3C5-845E-CA33-AE1FF94A2B8B}"/>
                  </a:ext>
                </a:extLst>
              </p:cNvPr>
              <p:cNvSpPr/>
              <p:nvPr/>
            </p:nvSpPr>
            <p:spPr>
              <a:xfrm rot="5400000">
                <a:off x="7508986" y="3060775"/>
                <a:ext cx="1387366" cy="1028738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3554873-3CF4-43F3-6273-707A2208F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2301" y="4764274"/>
                <a:ext cx="2623825" cy="871309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67AC4BE-E574-B4FF-E7CE-46844782F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8051"/>
              <a:stretch/>
            </p:blipFill>
            <p:spPr>
              <a:xfrm>
                <a:off x="8854839" y="2733585"/>
                <a:ext cx="1288010" cy="1867022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18A2787-40B3-CD0F-0AD7-D38A2690B20A}"/>
                  </a:ext>
                </a:extLst>
              </p:cNvPr>
              <p:cNvSpPr txBox="1"/>
              <p:nvPr/>
            </p:nvSpPr>
            <p:spPr>
              <a:xfrm>
                <a:off x="10176675" y="2990277"/>
                <a:ext cx="1681108" cy="1259919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ln w="0"/>
                  </a:rPr>
                  <a:t>UK Preclinical Photon-FLASH Radiotherapy Facility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39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FLASH systems (&lt;2022)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F8B61-09BB-C974-E3C4-4A3479A3E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2"/>
          <a:stretch/>
        </p:blipFill>
        <p:spPr>
          <a:xfrm>
            <a:off x="515890" y="1921147"/>
            <a:ext cx="2640072" cy="1941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32203-134D-9656-1065-C97819406329}"/>
              </a:ext>
            </a:extLst>
          </p:cNvPr>
          <p:cNvSpPr txBox="1"/>
          <p:nvPr/>
        </p:nvSpPr>
        <p:spPr>
          <a:xfrm>
            <a:off x="417443" y="1229721"/>
            <a:ext cx="471777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Proton Cyclotron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230 MeV,  40-100 Gy/s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800A95-B59C-240F-9E50-738B8093434F}"/>
              </a:ext>
            </a:extLst>
          </p:cNvPr>
          <p:cNvGrpSpPr/>
          <p:nvPr/>
        </p:nvGrpSpPr>
        <p:grpSpPr>
          <a:xfrm>
            <a:off x="417443" y="3866898"/>
            <a:ext cx="2746597" cy="2215850"/>
            <a:chOff x="-1178989" y="3668667"/>
            <a:chExt cx="2746597" cy="21297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7AB5AC-D111-0CBE-78AA-E022585F6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696"/>
            <a:stretch/>
          </p:blipFill>
          <p:spPr>
            <a:xfrm>
              <a:off x="-1178989" y="4225262"/>
              <a:ext cx="2746597" cy="15731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254E29-E9C5-7A18-CCF4-64038A43FBDD}"/>
                </a:ext>
              </a:extLst>
            </p:cNvPr>
            <p:cNvSpPr txBox="1"/>
            <p:nvPr/>
          </p:nvSpPr>
          <p:spPr>
            <a:xfrm>
              <a:off x="-1178989" y="3668667"/>
              <a:ext cx="2738519" cy="60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Singletron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Accelerator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4.5 MeV, &lt;1000 Gy/s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88F31-E5FD-A47B-C320-93DEFD1AC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721"/>
          <a:stretch/>
        </p:blipFill>
        <p:spPr>
          <a:xfrm>
            <a:off x="3409701" y="4449170"/>
            <a:ext cx="2251632" cy="16335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58F53A-C34F-087B-53D3-3D307E61718B}"/>
              </a:ext>
            </a:extLst>
          </p:cNvPr>
          <p:cNvSpPr txBox="1"/>
          <p:nvPr/>
        </p:nvSpPr>
        <p:spPr>
          <a:xfrm>
            <a:off x="3306140" y="3890545"/>
            <a:ext cx="303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 Accelerator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5.6 MeV,&lt; 300 Gy/s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A09301-C6AA-16EE-8EFA-9437EC78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493" y="1893960"/>
            <a:ext cx="2251632" cy="1968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14D23A-F979-DF54-C20D-7FE5DBFF0EC1}"/>
              </a:ext>
            </a:extLst>
          </p:cNvPr>
          <p:cNvSpPr txBox="1"/>
          <p:nvPr/>
        </p:nvSpPr>
        <p:spPr>
          <a:xfrm>
            <a:off x="3409701" y="1212326"/>
            <a:ext cx="225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Modified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Linac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MeV,&lt;150Gy/s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557B8B-EEF5-7B18-FD8F-A23A8BB5C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27" y="3832264"/>
            <a:ext cx="3049665" cy="2153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A406A7-8DD5-85DB-9BA8-E1F6BA3C24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54" y="3932497"/>
            <a:ext cx="2956015" cy="20194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BF20BB-5548-618D-BE7B-7209B3CDE12F}"/>
              </a:ext>
            </a:extLst>
          </p:cNvPr>
          <p:cNvSpPr txBox="1"/>
          <p:nvPr/>
        </p:nvSpPr>
        <p:spPr>
          <a:xfrm>
            <a:off x="6634535" y="5920755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4C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MeV electrons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142607-52AF-0D7C-543D-81EC854C1D61}"/>
              </a:ext>
            </a:extLst>
          </p:cNvPr>
          <p:cNvSpPr txBox="1"/>
          <p:nvPr/>
        </p:nvSpPr>
        <p:spPr>
          <a:xfrm>
            <a:off x="9660959" y="5920755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4C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 kV X-ray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7AA286-0F96-581F-06A5-844E38608CEC}"/>
              </a:ext>
            </a:extLst>
          </p:cNvPr>
          <p:cNvSpPr txBox="1"/>
          <p:nvPr/>
        </p:nvSpPr>
        <p:spPr>
          <a:xfrm>
            <a:off x="5946735" y="1316396"/>
            <a:ext cx="580233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FLASH studies require complex beamlines not initially designed for purpose.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Majority of studies have used H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sources.</a:t>
            </a:r>
          </a:p>
          <a:p>
            <a:pPr marL="800091" lvl="1" indent="-342891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&gt;85% of treatments &amp; radiobiology studies use photons.</a:t>
            </a:r>
          </a:p>
          <a:p>
            <a:pPr marL="800091" lvl="1" indent="-342891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macro- and micro-scale energy deposition patterns - Dosimetry &amp; RBE challenges. </a:t>
            </a:r>
          </a:p>
          <a:p>
            <a:pPr marL="800091" lvl="1" indent="-342891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Need for accessible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photon sources to leverage pre-existing knowledge.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B680D-688B-925B-B748-9CE25EE97D7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5B119-C105-AA56-CB02-4E97F8C9E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00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X-ray FLASH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5B51AB-E811-A67D-F1C5-D54C7AC96263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F0756-7498-5EF7-BD10-F26675076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273EF3-3853-41E3-4222-C8FB113D6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1" y="3314887"/>
            <a:ext cx="3749414" cy="279285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C696F80-B8E5-2CD4-2EAB-5071C7A0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8440" y="5976689"/>
            <a:ext cx="1865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600" dirty="0">
                <a:cs typeface="Calibri" panose="020F0502020204030204" pitchFamily="34" charset="0"/>
              </a:rPr>
              <a:t>Gao et al, 2022.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F51B-5DAD-65A7-CCB3-44A3089FEFFF}"/>
              </a:ext>
            </a:extLst>
          </p:cNvPr>
          <p:cNvSpPr txBox="1"/>
          <p:nvPr/>
        </p:nvSpPr>
        <p:spPr>
          <a:xfrm>
            <a:off x="5137207" y="2871822"/>
            <a:ext cx="694388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/>
              <a:t>High energy x-rays generated </a:t>
            </a:r>
            <a:r>
              <a:rPr lang="en-GB" sz="2000" dirty="0"/>
              <a:t>using </a:t>
            </a:r>
            <a:r>
              <a:rPr lang="en-GB" sz="2000" b="0" i="0" u="none" strike="noStrike" baseline="0" dirty="0"/>
              <a:t>PARTER (platform for advanced radiotherapy research) at the CTFEL (Chengdu THz Free Electron Laser facility, China).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000" b="0" i="0" u="none" strike="noStrike" baseline="0" dirty="0"/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/>
              <a:t>Superconducting </a:t>
            </a:r>
            <a:r>
              <a:rPr lang="en-GB" sz="2000" b="0" i="0" u="none" strike="noStrike" baseline="0" dirty="0" err="1"/>
              <a:t>linac</a:t>
            </a:r>
            <a:r>
              <a:rPr lang="en-GB" sz="2000" b="0" i="0" u="none" strike="noStrike" baseline="0" dirty="0"/>
              <a:t>,  6–8 MeV electrons with an adjustable mean current of up to 10 mA.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000" b="0" i="0" u="none" strike="noStrike" baseline="0" dirty="0"/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M</a:t>
            </a:r>
            <a:r>
              <a:rPr lang="en-GB" sz="2000" b="0" i="0" u="none" strike="noStrike" baseline="0" dirty="0"/>
              <a:t>aximum dose rate of 1000 Gy/s.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000" b="0" i="0" u="none" strike="noStrike" baseline="0" dirty="0"/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CONV doses using a 6 MV beam Elekta Precise </a:t>
            </a:r>
            <a:r>
              <a:rPr lang="en-GB" sz="2000" dirty="0" err="1"/>
              <a:t>linac</a:t>
            </a:r>
            <a:r>
              <a:rPr lang="en-GB" sz="2000" dirty="0"/>
              <a:t>.</a:t>
            </a:r>
          </a:p>
        </p:txBody>
      </p:sp>
      <p:pic>
        <p:nvPicPr>
          <p:cNvPr id="13" name="Picture 12" descr="A collage of different types of objects&#10;&#10;Description automatically generated">
            <a:extLst>
              <a:ext uri="{FF2B5EF4-FFF2-40B4-BE49-F238E27FC236}">
                <a16:creationId xmlns:a16="http://schemas.microsoft.com/office/drawing/2014/main" id="{31D9DE23-BF8E-02DD-6CEE-3ABE35446D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1"/>
          <a:stretch/>
        </p:blipFill>
        <p:spPr>
          <a:xfrm>
            <a:off x="5880909" y="1310674"/>
            <a:ext cx="5212043" cy="14178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435CC-F704-D2BB-ABB2-D7F19E8B09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102"/>
          <a:stretch/>
        </p:blipFill>
        <p:spPr>
          <a:xfrm>
            <a:off x="110913" y="1212327"/>
            <a:ext cx="4670950" cy="19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0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5095B2-8595-E6BA-0B0F-77BB56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2" y="1371669"/>
            <a:ext cx="4639522" cy="24023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FLASH SARRP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7868DD-14CD-227D-BE17-2B1CAAFCFC9C}"/>
              </a:ext>
            </a:extLst>
          </p:cNvPr>
          <p:cNvSpPr txBox="1"/>
          <p:nvPr/>
        </p:nvSpPr>
        <p:spPr>
          <a:xfrm>
            <a:off x="369597" y="5965585"/>
            <a:ext cx="47022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Rezaee et al 2021, Phys. Med. Biol. 66 095006 (2021)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9890D-EBFE-386C-8A4C-4A6ECFA37560}"/>
              </a:ext>
            </a:extLst>
          </p:cNvPr>
          <p:cNvSpPr txBox="1"/>
          <p:nvPr/>
        </p:nvSpPr>
        <p:spPr>
          <a:xfrm>
            <a:off x="5444197" y="1424200"/>
            <a:ext cx="626500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First commercial photon FLASH system for preclinical studies.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1900" dirty="0"/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Developed by JHU and commercialised by </a:t>
            </a:r>
            <a:r>
              <a:rPr lang="en-GB" sz="1900" dirty="0" err="1"/>
              <a:t>XStrahl</a:t>
            </a:r>
            <a:r>
              <a:rPr lang="en-GB" sz="1900" dirty="0"/>
              <a:t>.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1900" dirty="0"/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Opposing-pair rotating anode x-ray tubes provide &gt; 100 Gy/s over 2 cm thick medium.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Key enabling technology for FLASH-RT research.</a:t>
            </a:r>
          </a:p>
          <a:p>
            <a:pPr marL="742950" lvl="1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150 </a:t>
            </a:r>
            <a:r>
              <a:rPr lang="en-GB" sz="1900" dirty="0" err="1"/>
              <a:t>kVp</a:t>
            </a:r>
            <a:r>
              <a:rPr lang="en-GB" sz="1900" dirty="0"/>
              <a:t> x-ray sources at 100 kW.</a:t>
            </a:r>
          </a:p>
          <a:p>
            <a:pPr marL="742950" lvl="1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Vertical motion of tubes for SSD adjustment.</a:t>
            </a:r>
          </a:p>
          <a:p>
            <a:pPr marL="742950" lvl="1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Rotational motion to reduce high entrance/exit dose.</a:t>
            </a:r>
          </a:p>
          <a:p>
            <a:pPr marL="742950" lvl="1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Mirrored beams to compensate heel effects.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9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115256-39D2-A8D6-7F74-5DEB4F4CF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85" y="3933411"/>
            <a:ext cx="3105121" cy="1927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01FEE5-1324-4255-B606-428717D88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" y="4179121"/>
            <a:ext cx="1873732" cy="120942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0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FLASH SARRP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B89DC-E82F-18FB-C859-9F74D806A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69" y="2117204"/>
            <a:ext cx="5758006" cy="3151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4119E-91AC-7754-0460-733024C9F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196" y="1859841"/>
            <a:ext cx="4516435" cy="34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3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First implementation of the FLASH SARRP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C92601-BD58-4C43-E90D-C410CAF0A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79"/>
          <a:stretch/>
        </p:blipFill>
        <p:spPr>
          <a:xfrm>
            <a:off x="476379" y="1521226"/>
            <a:ext cx="3769390" cy="44472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2AF5FA-CF31-A1E2-B85D-265392272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925" y="1857846"/>
            <a:ext cx="3066236" cy="34650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22BE241-FF79-502C-B3DB-CB33459D4E61}"/>
              </a:ext>
            </a:extLst>
          </p:cNvPr>
          <p:cNvSpPr txBox="1"/>
          <p:nvPr/>
        </p:nvSpPr>
        <p:spPr>
          <a:xfrm>
            <a:off x="7787208" y="5953567"/>
            <a:ext cx="4065975" cy="348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Miles et al, Int J </a:t>
            </a:r>
            <a:r>
              <a:rPr lang="en-GB" sz="1600" dirty="0" err="1"/>
              <a:t>Radiat</a:t>
            </a:r>
            <a:r>
              <a:rPr lang="en-GB" sz="1600" dirty="0"/>
              <a:t> Oncol </a:t>
            </a:r>
            <a:r>
              <a:rPr lang="en-GB" sz="1600" dirty="0" err="1"/>
              <a:t>Biol</a:t>
            </a:r>
            <a:r>
              <a:rPr lang="en-GB" sz="1600" dirty="0"/>
              <a:t> Phys, (2023).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062BD5-0967-D82B-52E2-66E92D72BA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12"/>
          <a:stretch/>
        </p:blipFill>
        <p:spPr>
          <a:xfrm>
            <a:off x="7629003" y="2130551"/>
            <a:ext cx="4493839" cy="29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0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Commissioning &amp; implementation challenges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27C7B7-E781-0D1E-41C5-9A3345ADE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69" y="1923783"/>
            <a:ext cx="2628625" cy="3408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3638A6-D8E3-5147-A68B-16DE2FB13412}"/>
              </a:ext>
            </a:extLst>
          </p:cNvPr>
          <p:cNvSpPr txBox="1"/>
          <p:nvPr/>
        </p:nvSpPr>
        <p:spPr>
          <a:xfrm>
            <a:off x="4944608" y="1746677"/>
            <a:ext cx="6794952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Alignment and firing of 2 tubes.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Defining mechanical and radiation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isocentres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Filtration, dosimetry &amp; QA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Tube conditioning &amp; warmup.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control &amp; Mouse positioning.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Target localisation and CBCT integration.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Integration of TPS.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Define workflows for different targets.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4C65B7-56B9-8DE2-120F-EE71C12EF7DE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Beamline characterisation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E8159A-7541-61BF-55E5-50348F1EEC62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9AFF8-BBDC-513E-F47C-8DE979E6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7A6DA-24C8-6003-96C3-0C521C6402AE}"/>
              </a:ext>
            </a:extLst>
          </p:cNvPr>
          <p:cNvSpPr txBox="1"/>
          <p:nvPr/>
        </p:nvSpPr>
        <p:spPr>
          <a:xfrm>
            <a:off x="229255" y="1354589"/>
            <a:ext cx="917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Depth dose measurements &amp; field uniformity using SARRP phantom &amp; EBT3.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Distances measured from flange exit.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45702-EFB5-745F-2411-EE5B4BD3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55" y="2544822"/>
            <a:ext cx="2076112" cy="27681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5FAE88D-A908-33D9-1F51-4EEA65530A21}"/>
              </a:ext>
            </a:extLst>
          </p:cNvPr>
          <p:cNvGrpSpPr/>
          <p:nvPr/>
        </p:nvGrpSpPr>
        <p:grpSpPr>
          <a:xfrm>
            <a:off x="2384164" y="2544822"/>
            <a:ext cx="4009381" cy="3169193"/>
            <a:chOff x="2018455" y="3022982"/>
            <a:chExt cx="3575615" cy="2705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2AE641-F2B7-DE7F-0240-E7063EBFE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9964"/>
            <a:stretch/>
          </p:blipFill>
          <p:spPr>
            <a:xfrm>
              <a:off x="2018455" y="3022982"/>
              <a:ext cx="3575615" cy="2705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838499-8E20-F57E-C404-9AF04DEDC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500" t="9594" b="69803"/>
            <a:stretch/>
          </p:blipFill>
          <p:spPr>
            <a:xfrm>
              <a:off x="4241147" y="3150325"/>
              <a:ext cx="1352923" cy="55734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6B430D5-A8CA-9540-2929-9E9636E05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746" y="2324345"/>
            <a:ext cx="5620999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2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4C65B7-56B9-8DE2-120F-EE71C12EF7DE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Beamline characterisation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E8159A-7541-61BF-55E5-50348F1EEC62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9AFF8-BBDC-513E-F47C-8DE979E6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7A6DA-24C8-6003-96C3-0C521C6402AE}"/>
              </a:ext>
            </a:extLst>
          </p:cNvPr>
          <p:cNvSpPr txBox="1"/>
          <p:nvPr/>
        </p:nvSpPr>
        <p:spPr>
          <a:xfrm>
            <a:off x="752516" y="1526391"/>
            <a:ext cx="405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Ionisation Chamber outputs.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66D2E4-F433-6172-5577-6CA6C747CE89}"/>
              </a:ext>
            </a:extLst>
          </p:cNvPr>
          <p:cNvGrpSpPr/>
          <p:nvPr/>
        </p:nvGrpSpPr>
        <p:grpSpPr>
          <a:xfrm>
            <a:off x="302075" y="2194176"/>
            <a:ext cx="4505695" cy="3452934"/>
            <a:chOff x="432545" y="2315091"/>
            <a:chExt cx="4505695" cy="34529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6DDF2B-A247-31A3-3D7C-46CCE64FC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5285"/>
            <a:stretch/>
          </p:blipFill>
          <p:spPr>
            <a:xfrm>
              <a:off x="432545" y="2315091"/>
              <a:ext cx="4505695" cy="345293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9D892D-45DC-0C4A-9BCD-AFB12E082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419" t="6742" b="50632"/>
            <a:stretch/>
          </p:blipFill>
          <p:spPr>
            <a:xfrm>
              <a:off x="3705726" y="2611394"/>
              <a:ext cx="1066800" cy="115305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D357A3C-9711-844B-9852-F31D7701A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523" y="2332394"/>
            <a:ext cx="2275714" cy="30791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E76368-D819-AA6A-26A2-BA4E554F0D5A}"/>
              </a:ext>
            </a:extLst>
          </p:cNvPr>
          <p:cNvSpPr txBox="1"/>
          <p:nvPr/>
        </p:nvSpPr>
        <p:spPr>
          <a:xfrm>
            <a:off x="6641431" y="1526391"/>
            <a:ext cx="5550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HVL measurements -150 kV (Anna Subiel, NPL).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AFBE30-D4AB-C960-6D7C-7C0A886A5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081" y="2584742"/>
            <a:ext cx="3521844" cy="23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33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QUB FLASH-RT Program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5EC2C-019A-C709-B48D-57B2D63FBC01}"/>
              </a:ext>
            </a:extLst>
          </p:cNvPr>
          <p:cNvSpPr/>
          <p:nvPr/>
        </p:nvSpPr>
        <p:spPr>
          <a:xfrm>
            <a:off x="4152041" y="1399976"/>
            <a:ext cx="787010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GB" sz="1900" b="1" dirty="0"/>
              <a:t>Aim: To support the safe &amp; robust translation of photon FLASH-RT.</a:t>
            </a:r>
          </a:p>
          <a:p>
            <a:pPr algn="just">
              <a:buClr>
                <a:srgbClr val="FF0000"/>
              </a:buClr>
            </a:pPr>
            <a:endParaRPr lang="en-GB" sz="1900" b="1" dirty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en-GB" sz="1900" b="1" dirty="0"/>
              <a:t>Establish the technical infrastructure of a UK photon FLASH-RT Facility </a:t>
            </a:r>
            <a:r>
              <a:rPr lang="en-GB" sz="1900" dirty="0"/>
              <a:t>(partnered with ICR).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endParaRPr lang="en-GB" sz="1900" b="1" dirty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en-GB" sz="1900" b="1" dirty="0"/>
              <a:t>Develop the evidence base for photon FLASH.</a:t>
            </a:r>
          </a:p>
          <a:p>
            <a:pPr marL="914400" lvl="1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Define key physical &amp; radiobiological variables (Dose, dose-rate, beam structure, </a:t>
            </a:r>
            <a:r>
              <a:rPr lang="en-GB" sz="1900" dirty="0" err="1"/>
              <a:t>fx</a:t>
            </a:r>
            <a:r>
              <a:rPr lang="en-GB" sz="1900" dirty="0"/>
              <a:t>, hypoxia).</a:t>
            </a:r>
          </a:p>
          <a:p>
            <a:pPr marL="914400" lvl="1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/>
              <a:t>Develop a mechanistic understanding of the photon FLASH effect (genetic, epigenetic, metabolic &amp; immune effects). 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endParaRPr lang="en-GB" sz="1900" dirty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en-GB" sz="1900" b="1" dirty="0"/>
              <a:t>Enable collaborative, cross-centre studies including other FLASH modalities.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endParaRPr lang="en-GB" sz="1900" b="1" dirty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en-GB" sz="1900" b="1" dirty="0"/>
              <a:t>Support clinical translation of FLASH towards UK led trials.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1AC43D-D334-6F3C-BFF0-967A4ADE2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9" y="1329636"/>
            <a:ext cx="2623825" cy="8713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E4366F-6AEE-1A46-C589-477E2195E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5" y="2319905"/>
            <a:ext cx="3634211" cy="32525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74AE2-DF99-3D2D-5907-C1A33B3EA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0" y="2321556"/>
            <a:ext cx="3634211" cy="32525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59E9917-2445-0AA4-33BA-5558CD4DC3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39182" r="7820" b="29017"/>
          <a:stretch/>
        </p:blipFill>
        <p:spPr>
          <a:xfrm>
            <a:off x="2917253" y="4680272"/>
            <a:ext cx="727661" cy="2205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277649-D5DD-DD79-4139-6077562D4D97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434CC-4E90-25A5-C485-9048E84C7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0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A8AFF0-53D1-952B-43F9-7CDAF3C72AF9}"/>
              </a:ext>
            </a:extLst>
          </p:cNvPr>
          <p:cNvSpPr/>
          <p:nvPr/>
        </p:nvSpPr>
        <p:spPr>
          <a:xfrm>
            <a:off x="123225" y="1521525"/>
            <a:ext cx="5156010" cy="466725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Radiotherapy Research at PGJCCR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46FB6-BD7F-C9C5-FCD8-815ED3BAE7A0}"/>
              </a:ext>
            </a:extLst>
          </p:cNvPr>
          <p:cNvGrpSpPr/>
          <p:nvPr/>
        </p:nvGrpSpPr>
        <p:grpSpPr>
          <a:xfrm>
            <a:off x="2701229" y="2292587"/>
            <a:ext cx="2484027" cy="2656530"/>
            <a:chOff x="2709333" y="1354666"/>
            <a:chExt cx="2980266" cy="2980266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06E7AED8-EA6E-ACBF-9C9B-CB6762F71041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4">
              <a:extLst>
                <a:ext uri="{FF2B5EF4-FFF2-40B4-BE49-F238E27FC236}">
                  <a16:creationId xmlns:a16="http://schemas.microsoft.com/office/drawing/2014/main" id="{3EDAFA7E-3226-9690-9EB9-0CF18FA008B0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/>
                <a:t>Prostate Cancer Centre (</a:t>
              </a:r>
              <a:r>
                <a:rPr lang="en-GB" b="1" dirty="0"/>
                <a:t>P</a:t>
              </a:r>
              <a:r>
                <a:rPr lang="en-GB" b="1" kern="1200" dirty="0"/>
                <a:t>CC)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AED0BB-F7BA-370F-1299-C600D00BC4DD}"/>
              </a:ext>
            </a:extLst>
          </p:cNvPr>
          <p:cNvGrpSpPr/>
          <p:nvPr/>
        </p:nvGrpSpPr>
        <p:grpSpPr>
          <a:xfrm rot="997099">
            <a:off x="336037" y="2387849"/>
            <a:ext cx="2484027" cy="2656530"/>
            <a:chOff x="2709333" y="1354666"/>
            <a:chExt cx="2980266" cy="298026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Shape 16">
              <a:extLst>
                <a:ext uri="{FF2B5EF4-FFF2-40B4-BE49-F238E27FC236}">
                  <a16:creationId xmlns:a16="http://schemas.microsoft.com/office/drawing/2014/main" id="{46689DC9-AEE1-DAEE-F647-B06AE86D8930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4">
              <a:extLst>
                <a:ext uri="{FF2B5EF4-FFF2-40B4-BE49-F238E27FC236}">
                  <a16:creationId xmlns:a16="http://schemas.microsoft.com/office/drawing/2014/main" id="{095A78E3-5B33-0FEF-B3D7-01F279A730BE}"/>
                </a:ext>
              </a:extLst>
            </p:cNvPr>
            <p:cNvSpPr txBox="1"/>
            <p:nvPr/>
          </p:nvSpPr>
          <p:spPr>
            <a:xfrm rot="20602901">
              <a:off x="3308500" y="2052779"/>
              <a:ext cx="1781934" cy="1531918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dirty="0"/>
                <a:t>Advanced Radiotherapy Group (ARG)</a:t>
              </a:r>
              <a:endParaRPr lang="en-GB" b="1" kern="12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9D2BB79-BCDA-469C-5A5B-5AC47B85028B}"/>
              </a:ext>
            </a:extLst>
          </p:cNvPr>
          <p:cNvSpPr txBox="1"/>
          <p:nvPr/>
        </p:nvSpPr>
        <p:spPr>
          <a:xfrm>
            <a:off x="123225" y="1521525"/>
            <a:ext cx="5156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Johnston Cancer Centre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(PGJCCR)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312994-3A05-3813-32E6-FEF2DBC48965}"/>
              </a:ext>
            </a:extLst>
          </p:cNvPr>
          <p:cNvSpPr txBox="1"/>
          <p:nvPr/>
        </p:nvSpPr>
        <p:spPr>
          <a:xfrm>
            <a:off x="123226" y="5091893"/>
            <a:ext cx="5156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Northern Ireland Cancer Centre (NICC)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021403-9387-F7F1-0C44-BF3CF7D697CC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BB51D-8A62-CB6C-8C75-9640AF90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5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Program Development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E1C961-7E54-930B-128F-95848E54D22C}"/>
              </a:ext>
            </a:extLst>
          </p:cNvPr>
          <p:cNvCxnSpPr>
            <a:cxnSpLocks/>
          </p:cNvCxnSpPr>
          <p:nvPr/>
        </p:nvCxnSpPr>
        <p:spPr>
          <a:xfrm>
            <a:off x="3942282" y="1669203"/>
            <a:ext cx="0" cy="47333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79D883-5445-47F5-C6AE-0FA393E0ECD2}"/>
              </a:ext>
            </a:extLst>
          </p:cNvPr>
          <p:cNvSpPr txBox="1"/>
          <p:nvPr/>
        </p:nvSpPr>
        <p:spPr>
          <a:xfrm>
            <a:off x="3452810" y="1246394"/>
            <a:ext cx="1000459" cy="442674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2024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8E0F62-CB26-F6A8-5EEE-7F78E0BB119C}"/>
              </a:ext>
            </a:extLst>
          </p:cNvPr>
          <p:cNvCxnSpPr>
            <a:cxnSpLocks/>
          </p:cNvCxnSpPr>
          <p:nvPr/>
        </p:nvCxnSpPr>
        <p:spPr>
          <a:xfrm>
            <a:off x="8238961" y="1669203"/>
            <a:ext cx="0" cy="47333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34DB03-5E5A-040A-1CD8-A3CBC4DB131A}"/>
              </a:ext>
            </a:extLst>
          </p:cNvPr>
          <p:cNvSpPr txBox="1"/>
          <p:nvPr/>
        </p:nvSpPr>
        <p:spPr>
          <a:xfrm>
            <a:off x="7749489" y="1246394"/>
            <a:ext cx="1000459" cy="442674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03307-EB27-1A37-036E-90B3F345C629}"/>
              </a:ext>
            </a:extLst>
          </p:cNvPr>
          <p:cNvSpPr txBox="1"/>
          <p:nvPr/>
        </p:nvSpPr>
        <p:spPr>
          <a:xfrm>
            <a:off x="2444243" y="2488043"/>
            <a:ext cx="9418887" cy="584775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Investigating the impact of photon FLASH in primary glioblastoma</a:t>
            </a:r>
          </a:p>
          <a:p>
            <a:r>
              <a:rPr lang="en-GB" sz="1600" dirty="0">
                <a:solidFill>
                  <a:schemeClr val="bg1"/>
                </a:solidFill>
              </a:rPr>
              <a:t>Brainwaves NI Studentship: 1/10/23 - 30/9/26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E6AC0E-FCFC-712E-12E1-008B55D5B103}"/>
              </a:ext>
            </a:extLst>
          </p:cNvPr>
          <p:cNvGrpSpPr/>
          <p:nvPr/>
        </p:nvGrpSpPr>
        <p:grpSpPr>
          <a:xfrm>
            <a:off x="5830152" y="3171421"/>
            <a:ext cx="6164020" cy="2521949"/>
            <a:chOff x="5830152" y="3171421"/>
            <a:chExt cx="6164020" cy="25219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7F8FCA-7822-14E7-547B-77C9639F4F83}"/>
                </a:ext>
              </a:extLst>
            </p:cNvPr>
            <p:cNvSpPr txBox="1"/>
            <p:nvPr/>
          </p:nvSpPr>
          <p:spPr>
            <a:xfrm>
              <a:off x="5994940" y="3885279"/>
              <a:ext cx="5654830" cy="584775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Beamline validation &amp; biological characterisation of the FLASH-SARRP. MRC CAST Studentship 1/10/24 - 30/9/27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497821-653D-66DB-312D-E9BD233C73F0}"/>
                </a:ext>
              </a:extLst>
            </p:cNvPr>
            <p:cNvSpPr txBox="1"/>
            <p:nvPr/>
          </p:nvSpPr>
          <p:spPr>
            <a:xfrm>
              <a:off x="5830152" y="3171421"/>
              <a:ext cx="6032978" cy="584775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Investigating the basis of photon FLASH in tumours &amp; normal tissues. MRC Project: 1/6/24 – 31/5/27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114072-9C71-7696-E3F2-9A2E7EE3298B}"/>
                </a:ext>
              </a:extLst>
            </p:cNvPr>
            <p:cNvSpPr txBox="1"/>
            <p:nvPr/>
          </p:nvSpPr>
          <p:spPr>
            <a:xfrm>
              <a:off x="8336285" y="4616152"/>
              <a:ext cx="3657887" cy="1077218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chemeClr val="bg1"/>
                  </a:solidFill>
                </a:rPr>
                <a:t>ProFLASH</a:t>
              </a:r>
              <a:r>
                <a:rPr lang="en-GB" sz="1600" dirty="0">
                  <a:solidFill>
                    <a:schemeClr val="bg1"/>
                  </a:solidFill>
                </a:rPr>
                <a:t> - photon FLASH in prostate cancer. </a:t>
              </a:r>
            </a:p>
            <a:p>
              <a:r>
                <a:rPr lang="en-GB" sz="1600" dirty="0">
                  <a:solidFill>
                    <a:schemeClr val="bg1"/>
                  </a:solidFill>
                </a:rPr>
                <a:t>Prostate Cancer UK. 1/2/24 -31/7/26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D51F72A-3CF8-00DF-BEC4-7C231121E86F}"/>
              </a:ext>
            </a:extLst>
          </p:cNvPr>
          <p:cNvSpPr txBox="1"/>
          <p:nvPr/>
        </p:nvSpPr>
        <p:spPr>
          <a:xfrm>
            <a:off x="203098" y="1774185"/>
            <a:ext cx="6654899" cy="584775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Spatio</a:t>
            </a:r>
            <a:r>
              <a:rPr lang="en-GB" sz="1600" dirty="0">
                <a:solidFill>
                  <a:schemeClr val="bg1"/>
                </a:solidFill>
              </a:rPr>
              <a:t>-temporal </a:t>
            </a:r>
            <a:r>
              <a:rPr lang="en-GB" sz="1600" dirty="0" err="1">
                <a:solidFill>
                  <a:schemeClr val="bg1"/>
                </a:solidFill>
              </a:rPr>
              <a:t>dependenc</a:t>
            </a:r>
            <a:r>
              <a:rPr lang="en-GB" sz="1600" dirty="0">
                <a:solidFill>
                  <a:schemeClr val="bg1"/>
                </a:solidFill>
              </a:rPr>
              <a:t> of radiotherapy induced cardiac toxicity MRC Project: 1/10/2021 - 30/9/24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6D76F-294D-E91B-0577-1674F750D85C}"/>
              </a:ext>
            </a:extLst>
          </p:cNvPr>
          <p:cNvSpPr txBox="1"/>
          <p:nvPr/>
        </p:nvSpPr>
        <p:spPr>
          <a:xfrm>
            <a:off x="1804741" y="3279291"/>
            <a:ext cx="4002934" cy="338554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QUB  Agility fund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2998E-5485-E6D4-709C-212C858DD8F0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F2354-E294-FD5F-36CF-B28AB5C1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50DD42-4291-CFC8-2245-7BD564550224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FLASH in primary GBM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355A5-43A8-60F1-D42C-132AC2511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85" y="5309448"/>
            <a:ext cx="2713149" cy="7570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FBDFD0-D3F9-B16B-7BD2-6F6EFD9A4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6" t="8276" r="8825" b="29086"/>
          <a:stretch/>
        </p:blipFill>
        <p:spPr>
          <a:xfrm>
            <a:off x="10661543" y="1404877"/>
            <a:ext cx="1132654" cy="1234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65B17-2D12-37C8-11BC-FFD5122C819E}"/>
              </a:ext>
            </a:extLst>
          </p:cNvPr>
          <p:cNvSpPr txBox="1"/>
          <p:nvPr/>
        </p:nvSpPr>
        <p:spPr>
          <a:xfrm>
            <a:off x="335322" y="1548552"/>
            <a:ext cx="936213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GB" sz="2400" b="1" i="1" dirty="0"/>
              <a:t>Investigating the impact of photon FLASH radiotherapy on therapeutic index in primary glioblastoma (October 2023-26).</a:t>
            </a:r>
          </a:p>
          <a:p>
            <a:pPr algn="just">
              <a:buClr>
                <a:srgbClr val="FF0000"/>
              </a:buClr>
            </a:pPr>
            <a:endParaRPr lang="en-GB" sz="2400" dirty="0"/>
          </a:p>
          <a:p>
            <a:pPr algn="just">
              <a:buClr>
                <a:srgbClr val="FF0000"/>
              </a:buClr>
            </a:pPr>
            <a:r>
              <a:rPr lang="en-GB" sz="2400" b="1" dirty="0"/>
              <a:t>Aim 1: </a:t>
            </a:r>
            <a:r>
              <a:rPr lang="en-GB" sz="2400" dirty="0"/>
              <a:t>Development of in vitro system to investigate responses to photon FLASH-RT.</a:t>
            </a:r>
          </a:p>
          <a:p>
            <a:pPr algn="just">
              <a:buClr>
                <a:srgbClr val="FF0000"/>
              </a:buClr>
            </a:pPr>
            <a:endParaRPr lang="en-GB" sz="2400" dirty="0"/>
          </a:p>
          <a:p>
            <a:pPr algn="just">
              <a:buClr>
                <a:srgbClr val="FF0000"/>
              </a:buClr>
            </a:pPr>
            <a:r>
              <a:rPr lang="en-GB" sz="2400" b="1" dirty="0"/>
              <a:t>Aim 2: </a:t>
            </a:r>
            <a:r>
              <a:rPr lang="en-GB" sz="2400" dirty="0"/>
              <a:t>Assessment of GBM tumour responses to photon FLASH-RT.</a:t>
            </a:r>
          </a:p>
          <a:p>
            <a:pPr algn="just">
              <a:buClr>
                <a:srgbClr val="FF0000"/>
              </a:buClr>
            </a:pPr>
            <a:endParaRPr lang="en-GB" sz="2400" dirty="0"/>
          </a:p>
          <a:p>
            <a:pPr algn="just">
              <a:buClr>
                <a:srgbClr val="FF0000"/>
              </a:buClr>
            </a:pPr>
            <a:r>
              <a:rPr lang="en-GB" sz="2400" b="1" dirty="0"/>
              <a:t>Aim 3: </a:t>
            </a:r>
            <a:r>
              <a:rPr lang="en-GB" sz="2400" dirty="0"/>
              <a:t>Development of an in vivo model of radiation-induced normal tissue injury. 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400" dirty="0"/>
          </a:p>
          <a:p>
            <a:pPr algn="just">
              <a:buClr>
                <a:srgbClr val="FF0000"/>
              </a:buClr>
            </a:pP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97B4BB-CDB2-10A3-64E3-F2269C630290}"/>
              </a:ext>
            </a:extLst>
          </p:cNvPr>
          <p:cNvSpPr txBox="1"/>
          <p:nvPr/>
        </p:nvSpPr>
        <p:spPr>
          <a:xfrm>
            <a:off x="10263740" y="2639373"/>
            <a:ext cx="19282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/>
              <a:t>Malachy McIvor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3A02C0-D3B0-4ECD-60E3-48E8418AD690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8D28D-7065-F0FC-E61C-977F00EAD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97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4C65B7-56B9-8DE2-120F-EE71C12EF7DE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 vitro FLASH studies in GBM cell models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E8159A-7541-61BF-55E5-50348F1EEC62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9AFF8-BBDC-513E-F47C-8DE979E6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2" name="Picture 1" descr="A blue and grey metal object&#10;&#10;Description automatically generated">
            <a:extLst>
              <a:ext uri="{FF2B5EF4-FFF2-40B4-BE49-F238E27FC236}">
                <a16:creationId xmlns:a16="http://schemas.microsoft.com/office/drawing/2014/main" id="{6EA51467-22E9-C694-1637-A11FDD569C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33189" r="22767" b="54978"/>
          <a:stretch/>
        </p:blipFill>
        <p:spPr>
          <a:xfrm rot="10800000">
            <a:off x="1955881" y="2867574"/>
            <a:ext cx="2797344" cy="360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BE03C-1CD8-1C68-4752-6EC73B985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16" y="2820050"/>
            <a:ext cx="1637867" cy="1217901"/>
          </a:xfrm>
          <a:prstGeom prst="rect">
            <a:avLst/>
          </a:prstGeom>
        </p:spPr>
      </p:pic>
      <p:pic>
        <p:nvPicPr>
          <p:cNvPr id="5" name="Picture 4" descr="A black square with tape on it&#10;&#10;Description automatically generated">
            <a:extLst>
              <a:ext uri="{FF2B5EF4-FFF2-40B4-BE49-F238E27FC236}">
                <a16:creationId xmlns:a16="http://schemas.microsoft.com/office/drawing/2014/main" id="{01202F24-40D0-3BE1-D426-4611E4D415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41392" r="17657" b="7478"/>
          <a:stretch/>
        </p:blipFill>
        <p:spPr>
          <a:xfrm>
            <a:off x="251216" y="4147274"/>
            <a:ext cx="1637867" cy="1688446"/>
          </a:xfrm>
          <a:prstGeom prst="rect">
            <a:avLst/>
          </a:prstGeom>
        </p:spPr>
      </p:pic>
      <p:pic>
        <p:nvPicPr>
          <p:cNvPr id="6" name="Picture 5" descr="A machine with a few wires&#10;&#10;Description automatically generated with medium confidence">
            <a:extLst>
              <a:ext uri="{FF2B5EF4-FFF2-40B4-BE49-F238E27FC236}">
                <a16:creationId xmlns:a16="http://schemas.microsoft.com/office/drawing/2014/main" id="{0C323DB5-3F9B-D6C2-60E9-41F92893B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0" t="38957" r="37956" b="29064"/>
          <a:stretch/>
        </p:blipFill>
        <p:spPr>
          <a:xfrm>
            <a:off x="2395932" y="3429000"/>
            <a:ext cx="1762249" cy="2335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94FE40-A1B8-DF73-4F4E-656316497D6D}"/>
              </a:ext>
            </a:extLst>
          </p:cNvPr>
          <p:cNvSpPr txBox="1"/>
          <p:nvPr/>
        </p:nvSpPr>
        <p:spPr>
          <a:xfrm>
            <a:off x="135150" y="1226286"/>
            <a:ext cx="7317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Assembly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Inverted JHU flange adaptor &amp; collimator.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Surface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100% PLA, i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nfill 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40%/60% PLA/air.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Lower tube, dose rate = 86</a:t>
            </a:r>
            <a:r>
              <a:rPr lang="en-GB" dirty="0"/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Gy/s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Adaptable for hypoxic in vitro irradiations –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nBIONIX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Cell culture kit.</a:t>
            </a:r>
            <a:endParaRPr lang="en-GB" dirty="0"/>
          </a:p>
        </p:txBody>
      </p:sp>
      <p:pic>
        <p:nvPicPr>
          <p:cNvPr id="9" name="Picture 8" descr="A diagram of a gas test&#10;&#10;Description automatically generated with medium confidence">
            <a:extLst>
              <a:ext uri="{FF2B5EF4-FFF2-40B4-BE49-F238E27FC236}">
                <a16:creationId xmlns:a16="http://schemas.microsoft.com/office/drawing/2014/main" id="{93908E0E-F149-C68A-548F-4F6C0B7651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30" y="3380942"/>
            <a:ext cx="3128458" cy="17543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A4504E3-B5A4-B637-277B-3EAD79D0D705}"/>
              </a:ext>
            </a:extLst>
          </p:cNvPr>
          <p:cNvGrpSpPr/>
          <p:nvPr/>
        </p:nvGrpSpPr>
        <p:grpSpPr>
          <a:xfrm>
            <a:off x="8115463" y="1397447"/>
            <a:ext cx="3608132" cy="4438273"/>
            <a:chOff x="7793488" y="1397447"/>
            <a:chExt cx="3608132" cy="44382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0123B68-5396-D20F-E449-0361F971C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271" t="10797" r="6752" b="68808"/>
            <a:stretch/>
          </p:blipFill>
          <p:spPr>
            <a:xfrm>
              <a:off x="10134983" y="1693184"/>
              <a:ext cx="1266637" cy="90518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5CCAA8-C45D-19B0-A302-88153D7BB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34797"/>
            <a:stretch/>
          </p:blipFill>
          <p:spPr>
            <a:xfrm>
              <a:off x="7793488" y="1397447"/>
              <a:ext cx="285016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282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50DD42-4291-CFC8-2245-7BD564550224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Photon FLASH in tumours &amp; 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416269-4D43-4B6E-6B85-7CE2C1B8C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659" y="5166325"/>
            <a:ext cx="2126873" cy="706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A98E1B-DA54-B6DA-1343-3991FD585495}"/>
              </a:ext>
            </a:extLst>
          </p:cNvPr>
          <p:cNvSpPr txBox="1"/>
          <p:nvPr/>
        </p:nvSpPr>
        <p:spPr>
          <a:xfrm>
            <a:off x="530442" y="1627215"/>
            <a:ext cx="111311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GB" sz="2200" b="1" dirty="0"/>
              <a:t>WP1: Characterising the photon FLASH effect in normal tissues.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Lung, skin, gut &amp; radiation-induced lymphopenia.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200" dirty="0"/>
          </a:p>
          <a:p>
            <a:pPr algn="just">
              <a:buClr>
                <a:srgbClr val="FF0000"/>
              </a:buClr>
            </a:pPr>
            <a:r>
              <a:rPr lang="en-GB" sz="2200" b="1" dirty="0"/>
              <a:t>WP2: Characterising the photon FLASH effect in lung tumour models.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Subcutaneous lung tumour models (LL3 &amp; KP).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Orthotopic lung tumour model. 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KP inducible tumour model.   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200" dirty="0"/>
          </a:p>
          <a:p>
            <a:pPr algn="just">
              <a:buClr>
                <a:srgbClr val="FF0000"/>
              </a:buClr>
            </a:pPr>
            <a:r>
              <a:rPr lang="en-GB" sz="2200" b="1" dirty="0"/>
              <a:t>WP3: Defining the biological mechanisms of tumour and normal tissue responses to FLASH-RT 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Integration of gene expression, metabolomics and immune-cell phenotypes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Preclinical radiomics. 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Quantitative radiobiological modelling.</a:t>
            </a:r>
          </a:p>
        </p:txBody>
      </p:sp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C17BBA9-4E36-B639-4E3D-DD501131A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17922"/>
          <a:stretch/>
        </p:blipFill>
        <p:spPr>
          <a:xfrm>
            <a:off x="10719773" y="1419542"/>
            <a:ext cx="1113183" cy="1143000"/>
          </a:xfrm>
          <a:prstGeom prst="rect">
            <a:avLst/>
          </a:prstGeom>
        </p:spPr>
      </p:pic>
      <p:pic>
        <p:nvPicPr>
          <p:cNvPr id="4" name="Picture 3" descr="A person in a red shirt&#10;&#10;Description automatically generated with medium confidence">
            <a:extLst>
              <a:ext uri="{FF2B5EF4-FFF2-40B4-BE49-F238E27FC236}">
                <a16:creationId xmlns:a16="http://schemas.microsoft.com/office/drawing/2014/main" id="{D4B6F4FF-EFEC-DCC7-0D3E-BB245739A1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7125" r="15852"/>
          <a:stretch/>
        </p:blipFill>
        <p:spPr>
          <a:xfrm>
            <a:off x="9564099" y="1426824"/>
            <a:ext cx="974701" cy="1149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28ED2-99BC-865B-191D-620983EEBD89}"/>
              </a:ext>
            </a:extLst>
          </p:cNvPr>
          <p:cNvSpPr/>
          <p:nvPr/>
        </p:nvSpPr>
        <p:spPr>
          <a:xfrm>
            <a:off x="9152267" y="2667159"/>
            <a:ext cx="1386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Mihaela Ghita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BA1E1C-441F-B19D-32B9-24C4FED587BF}"/>
              </a:ext>
            </a:extLst>
          </p:cNvPr>
          <p:cNvSpPr/>
          <p:nvPr/>
        </p:nvSpPr>
        <p:spPr>
          <a:xfrm>
            <a:off x="10719773" y="2673270"/>
            <a:ext cx="1463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Kathryn Brown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F815D7-0809-EC40-882D-E2FEF0BE990C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F019D-4879-A143-A5B8-7B3CD639C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1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Single tube setups – skin &amp; </a:t>
            </a:r>
            <a:r>
              <a:rPr lang="en-GB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subQ</a:t>
            </a:r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tumour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C474E-A959-AF8A-0AD2-88076C0736E3}"/>
              </a:ext>
            </a:extLst>
          </p:cNvPr>
          <p:cNvSpPr txBox="1"/>
          <p:nvPr/>
        </p:nvSpPr>
        <p:spPr>
          <a:xfrm>
            <a:off x="560064" y="1177813"/>
            <a:ext cx="4588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Assembly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JHU flange adaptor &amp; leg holder.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Upper tube, dose rate = 87 Gy/s.</a:t>
            </a:r>
          </a:p>
        </p:txBody>
      </p:sp>
      <p:pic>
        <p:nvPicPr>
          <p:cNvPr id="3" name="Picture 2" descr="A grey square object with a hole&#10;&#10;Description automatically generated">
            <a:extLst>
              <a:ext uri="{FF2B5EF4-FFF2-40B4-BE49-F238E27FC236}">
                <a16:creationId xmlns:a16="http://schemas.microsoft.com/office/drawing/2014/main" id="{621268C9-2666-5AAB-3CC6-14D7526D14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25391" r="17898" b="29855"/>
          <a:stretch/>
        </p:blipFill>
        <p:spPr>
          <a:xfrm>
            <a:off x="159947" y="2368516"/>
            <a:ext cx="1305874" cy="773109"/>
          </a:xfrm>
          <a:prstGeom prst="rect">
            <a:avLst/>
          </a:prstGeom>
        </p:spPr>
      </p:pic>
      <p:pic>
        <p:nvPicPr>
          <p:cNvPr id="7" name="Picture 6" descr="A grey metal object with holes&#10;&#10;Description automatically generated">
            <a:extLst>
              <a:ext uri="{FF2B5EF4-FFF2-40B4-BE49-F238E27FC236}">
                <a16:creationId xmlns:a16="http://schemas.microsoft.com/office/drawing/2014/main" id="{9D653328-30BA-C8AE-06EA-D150256A41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r="27857" b="12580"/>
          <a:stretch/>
        </p:blipFill>
        <p:spPr>
          <a:xfrm>
            <a:off x="312927" y="3201122"/>
            <a:ext cx="1099815" cy="1447226"/>
          </a:xfrm>
          <a:prstGeom prst="rect">
            <a:avLst/>
          </a:prstGeom>
        </p:spPr>
      </p:pic>
      <p:pic>
        <p:nvPicPr>
          <p:cNvPr id="12" name="Picture 11" descr="A mouse with tape on it&#10;&#10;Description automatically generated">
            <a:extLst>
              <a:ext uri="{FF2B5EF4-FFF2-40B4-BE49-F238E27FC236}">
                <a16:creationId xmlns:a16="http://schemas.microsoft.com/office/drawing/2014/main" id="{84D18CA2-AABB-953A-9479-7782067E0C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24695" r="19954" b="12232"/>
          <a:stretch/>
        </p:blipFill>
        <p:spPr>
          <a:xfrm>
            <a:off x="1522495" y="2349773"/>
            <a:ext cx="1479273" cy="22985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61A392-1A91-B9CD-4FF0-342C8D1AE07A}"/>
              </a:ext>
            </a:extLst>
          </p:cNvPr>
          <p:cNvGrpSpPr/>
          <p:nvPr/>
        </p:nvGrpSpPr>
        <p:grpSpPr>
          <a:xfrm>
            <a:off x="3275466" y="2259266"/>
            <a:ext cx="1311848" cy="3999698"/>
            <a:chOff x="2314106" y="1073779"/>
            <a:chExt cx="2349609" cy="5520855"/>
          </a:xfrm>
        </p:grpSpPr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900CB26-B3DE-D4B0-E80F-E7FEB7A44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94" b="51797"/>
            <a:stretch/>
          </p:blipFill>
          <p:spPr>
            <a:xfrm>
              <a:off x="2314106" y="1073779"/>
              <a:ext cx="2349609" cy="1795670"/>
            </a:xfrm>
            <a:prstGeom prst="rect">
              <a:avLst/>
            </a:prstGeom>
          </p:spPr>
        </p:pic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48EB1C8-E61A-722A-1BF4-9E55A1F0A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4" b="51797"/>
            <a:stretch/>
          </p:blipFill>
          <p:spPr>
            <a:xfrm>
              <a:off x="2314106" y="2928730"/>
              <a:ext cx="2349609" cy="1795670"/>
            </a:xfrm>
            <a:prstGeom prst="rect">
              <a:avLst/>
            </a:prstGeom>
          </p:spPr>
        </p:pic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05B0E1D-5231-DDA5-3DAB-7B77A2B22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80" t="51386"/>
            <a:stretch/>
          </p:blipFill>
          <p:spPr>
            <a:xfrm>
              <a:off x="2330629" y="4783681"/>
              <a:ext cx="2316564" cy="1810953"/>
            </a:xfrm>
            <a:prstGeom prst="rect">
              <a:avLst/>
            </a:prstGeom>
          </p:spPr>
        </p:pic>
      </p:grpSp>
      <p:pic>
        <p:nvPicPr>
          <p:cNvPr id="22" name="Picture 21" descr="A red and grey device&#10;&#10;Description automatically generated with medium confidence">
            <a:extLst>
              <a:ext uri="{FF2B5EF4-FFF2-40B4-BE49-F238E27FC236}">
                <a16:creationId xmlns:a16="http://schemas.microsoft.com/office/drawing/2014/main" id="{DE047564-67B6-DAF8-4A47-7B5E729A2F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7863" r="7068" b="7657"/>
          <a:stretch/>
        </p:blipFill>
        <p:spPr>
          <a:xfrm>
            <a:off x="340861" y="4822677"/>
            <a:ext cx="2660907" cy="1421297"/>
          </a:xfrm>
          <a:prstGeom prst="rect">
            <a:avLst/>
          </a:prstGeom>
        </p:spPr>
      </p:pic>
      <p:pic>
        <p:nvPicPr>
          <p:cNvPr id="6" name="Picture 5" descr="A grey lamp shade&#10;&#10;Description automatically generated">
            <a:extLst>
              <a:ext uri="{FF2B5EF4-FFF2-40B4-BE49-F238E27FC236}">
                <a16:creationId xmlns:a16="http://schemas.microsoft.com/office/drawing/2014/main" id="{DD1A77FD-D770-6DB9-5FD3-43596B5723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9739" r="21185" b="13044"/>
          <a:stretch/>
        </p:blipFill>
        <p:spPr>
          <a:xfrm>
            <a:off x="7439863" y="2520416"/>
            <a:ext cx="877580" cy="923330"/>
          </a:xfrm>
          <a:prstGeom prst="rect">
            <a:avLst/>
          </a:prstGeom>
        </p:spPr>
      </p:pic>
      <p:pic>
        <p:nvPicPr>
          <p:cNvPr id="20" name="Picture 19" descr="A white square with a hole in it&#10;&#10;Description automatically generated">
            <a:extLst>
              <a:ext uri="{FF2B5EF4-FFF2-40B4-BE49-F238E27FC236}">
                <a16:creationId xmlns:a16="http://schemas.microsoft.com/office/drawing/2014/main" id="{CF495E58-2329-AC34-7F64-26324865B2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16866" r="10927" b="15826"/>
          <a:stretch/>
        </p:blipFill>
        <p:spPr>
          <a:xfrm>
            <a:off x="6125677" y="2506840"/>
            <a:ext cx="1242174" cy="923330"/>
          </a:xfrm>
          <a:prstGeom prst="rect">
            <a:avLst/>
          </a:prstGeom>
        </p:spPr>
      </p:pic>
      <p:pic>
        <p:nvPicPr>
          <p:cNvPr id="8" name="Picture 7" descr="A grey circle with a hole&#10;&#10;Description automatically generated">
            <a:extLst>
              <a:ext uri="{FF2B5EF4-FFF2-40B4-BE49-F238E27FC236}">
                <a16:creationId xmlns:a16="http://schemas.microsoft.com/office/drawing/2014/main" id="{39BCC238-942E-A4DA-9568-51C56F7AC9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26562" r="21285" b="24985"/>
          <a:stretch/>
        </p:blipFill>
        <p:spPr>
          <a:xfrm>
            <a:off x="7439863" y="3555673"/>
            <a:ext cx="951506" cy="854883"/>
          </a:xfrm>
          <a:prstGeom prst="rect">
            <a:avLst/>
          </a:prstGeom>
        </p:spPr>
      </p:pic>
      <p:pic>
        <p:nvPicPr>
          <p:cNvPr id="11" name="Picture 10" descr="A grey rectangular object with holes&#10;&#10;Description automatically generated">
            <a:extLst>
              <a:ext uri="{FF2B5EF4-FFF2-40B4-BE49-F238E27FC236}">
                <a16:creationId xmlns:a16="http://schemas.microsoft.com/office/drawing/2014/main" id="{A35CDE8B-A965-EDE2-78C7-70AD0699AC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t="35826" r="19193" b="28464"/>
          <a:stretch/>
        </p:blipFill>
        <p:spPr>
          <a:xfrm>
            <a:off x="6125677" y="3559517"/>
            <a:ext cx="1242174" cy="856636"/>
          </a:xfrm>
          <a:prstGeom prst="rect">
            <a:avLst/>
          </a:prstGeom>
        </p:spPr>
      </p:pic>
      <p:pic>
        <p:nvPicPr>
          <p:cNvPr id="13" name="Picture 12" descr="A blue and grey metal object&#10;&#10;Description automatically generated">
            <a:extLst>
              <a:ext uri="{FF2B5EF4-FFF2-40B4-BE49-F238E27FC236}">
                <a16:creationId xmlns:a16="http://schemas.microsoft.com/office/drawing/2014/main" id="{161F9F4E-637D-7B7F-B92B-03ADE62BCE6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24540" r="3155" b="28419"/>
          <a:stretch/>
        </p:blipFill>
        <p:spPr>
          <a:xfrm>
            <a:off x="6450038" y="4739329"/>
            <a:ext cx="3610033" cy="1120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50919D-2879-D7D2-8C60-6789E8B2AFC5}"/>
              </a:ext>
            </a:extLst>
          </p:cNvPr>
          <p:cNvSpPr txBox="1"/>
          <p:nvPr/>
        </p:nvSpPr>
        <p:spPr>
          <a:xfrm>
            <a:off x="6764745" y="1213898"/>
            <a:ext cx="4588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Assembly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JHU flange adaptor, pedestal, tumour collimator &amp; bed.</a:t>
            </a:r>
          </a:p>
        </p:txBody>
      </p:sp>
      <p:pic>
        <p:nvPicPr>
          <p:cNvPr id="27" name="Picture 26" descr="A mouse on a machine&#10;&#10;Description automatically generated">
            <a:extLst>
              <a:ext uri="{FF2B5EF4-FFF2-40B4-BE49-F238E27FC236}">
                <a16:creationId xmlns:a16="http://schemas.microsoft.com/office/drawing/2014/main" id="{52B1C2B1-4C94-0A09-373E-37366A9CD4E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27481" r="7539" b="15302"/>
          <a:stretch/>
        </p:blipFill>
        <p:spPr>
          <a:xfrm>
            <a:off x="8506158" y="2732827"/>
            <a:ext cx="1532548" cy="14762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1C2E86-E955-6D85-D302-D9447DCB1A65}"/>
              </a:ext>
            </a:extLst>
          </p:cNvPr>
          <p:cNvGrpSpPr/>
          <p:nvPr/>
        </p:nvGrpSpPr>
        <p:grpSpPr>
          <a:xfrm>
            <a:off x="10603867" y="2129509"/>
            <a:ext cx="1311849" cy="4130091"/>
            <a:chOff x="4687375" y="603375"/>
            <a:chExt cx="1921485" cy="5864940"/>
          </a:xfrm>
        </p:grpSpPr>
        <p:pic>
          <p:nvPicPr>
            <p:cNvPr id="18" name="Picture 1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9045C30-E434-531F-0264-8F62D7727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40" b="51469"/>
            <a:stretch/>
          </p:blipFill>
          <p:spPr>
            <a:xfrm>
              <a:off x="4688140" y="603375"/>
              <a:ext cx="1919395" cy="1923642"/>
            </a:xfrm>
            <a:prstGeom prst="rect">
              <a:avLst/>
            </a:prstGeom>
          </p:spPr>
        </p:pic>
        <p:pic>
          <p:nvPicPr>
            <p:cNvPr id="21" name="Picture 2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A8433FE-AD79-44D0-DAAA-0DADBB948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40" b="51672"/>
            <a:stretch/>
          </p:blipFill>
          <p:spPr>
            <a:xfrm>
              <a:off x="4689466" y="2570580"/>
              <a:ext cx="1919394" cy="1915621"/>
            </a:xfrm>
            <a:prstGeom prst="rect">
              <a:avLst/>
            </a:prstGeom>
          </p:spPr>
        </p:pic>
        <p:pic>
          <p:nvPicPr>
            <p:cNvPr id="23" name="Picture 2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FC9371D-C03D-134E-FD52-56C95D8E0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1" t="51787"/>
            <a:stretch/>
          </p:blipFill>
          <p:spPr>
            <a:xfrm>
              <a:off x="4687375" y="4557273"/>
              <a:ext cx="1920160" cy="191104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A7F3CF-0241-8007-3FF0-0C89792135AD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6EE5EE-7307-8F60-26F0-575381B07F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0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20F942-1049-026E-1127-B32E50441A57}"/>
              </a:ext>
            </a:extLst>
          </p:cNvPr>
          <p:cNvSpPr txBox="1"/>
          <p:nvPr/>
        </p:nvSpPr>
        <p:spPr>
          <a:xfrm>
            <a:off x="3297836" y="1628506"/>
            <a:ext cx="82505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FLASH-SARRP is a complex, early-stage system.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Working to establish best practices for tube conditioning &amp; warmup –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narrow operational window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Potential limitations of the tubes for comparative studies at  conventional dose-rates –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may have to use conventional SARRP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Non-trivial hardware &amp; software upgrades are required.</a:t>
            </a: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Method of anesthesia is critical.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FFABDD-835F-FD0A-1F15-1F4C83603871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What have we learnt so far?</a:t>
            </a:r>
            <a:endParaRPr lang="en-GB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71F86-109B-0555-7D64-73D6D487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1" y="1997388"/>
            <a:ext cx="2208114" cy="2863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4872C-0916-7D02-C323-10776E10B93F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613637-DA2C-7553-86B2-3F2CE9308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74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22EEFD-1914-37F3-8B99-F8EE78A09F30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330C0-7486-88C7-FA64-37ED56A9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D0BA82-FC1F-5041-E863-E98AA24DCAB7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C96BE6-CA0D-B0FE-65A1-FC0890881FE5}"/>
              </a:ext>
            </a:extLst>
          </p:cNvPr>
          <p:cNvSpPr txBox="1"/>
          <p:nvPr/>
        </p:nvSpPr>
        <p:spPr>
          <a:xfrm>
            <a:off x="678610" y="1536174"/>
            <a:ext cx="108347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ea typeface="Times New Roman" panose="02020603050405020304" pitchFamily="18" charset="0"/>
              </a:rPr>
              <a:t>UKRI funded FLASH research program at dose rates &lt; 200 Gy sec, enabled by the FLASH-SARRP. </a:t>
            </a:r>
          </a:p>
          <a:p>
            <a:pPr marL="342900" indent="-342900" algn="just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2400" dirty="0">
              <a:ea typeface="Times New Roman" panose="02020603050405020304" pitchFamily="18" charset="0"/>
            </a:endParaRPr>
          </a:p>
          <a:p>
            <a:pPr marL="342900" indent="-342900" algn="just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ea typeface="Times New Roman" panose="02020603050405020304" pitchFamily="18" charset="0"/>
              </a:rPr>
              <a:t>QUB facility operational since March 2024.</a:t>
            </a:r>
          </a:p>
          <a:p>
            <a:pPr marL="800100" lvl="1" indent="-342900" algn="just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ea typeface="Times New Roman" panose="02020603050405020304" pitchFamily="18" charset="0"/>
              </a:rPr>
              <a:t>Dosimetry and beamline characterisation.</a:t>
            </a:r>
          </a:p>
          <a:p>
            <a:pPr marL="800100" lvl="1" indent="-342900" algn="just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ea typeface="Times New Roman" panose="02020603050405020304" pitchFamily="18" charset="0"/>
              </a:rPr>
              <a:t>Initiated in vivo studies June 2024.</a:t>
            </a:r>
          </a:p>
          <a:p>
            <a:pPr marL="800100" lvl="1" indent="-342900" algn="just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ea typeface="Times New Roman" panose="02020603050405020304" pitchFamily="18" charset="0"/>
              </a:rPr>
              <a:t>Initial parameter mapping – dose, dose rate thresholds, beam structure, fractionation.</a:t>
            </a:r>
          </a:p>
          <a:p>
            <a:pPr marL="800100" lvl="1" indent="-342900" algn="just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2400" dirty="0">
              <a:ea typeface="Times New Roman" panose="02020603050405020304" pitchFamily="18" charset="0"/>
            </a:endParaRPr>
          </a:p>
          <a:p>
            <a:pPr marL="342900" indent="-342900">
              <a:buClr>
                <a:srgbClr val="FF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ea typeface="Times New Roman" panose="02020603050405020304" pitchFamily="18" charset="0"/>
              </a:rPr>
              <a:t>Preclinical models linking tissue function &amp; </a:t>
            </a:r>
            <a:r>
              <a:rPr lang="en-GB" sz="2400">
                <a:ea typeface="Times New Roman" panose="02020603050405020304" pitchFamily="18" charset="0"/>
              </a:rPr>
              <a:t>molecular mechanisms.</a:t>
            </a:r>
            <a:endParaRPr lang="en-GB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6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4C65B7-56B9-8DE2-120F-EE71C12EF7DE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Acknowledgements 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67666" y="1553253"/>
            <a:ext cx="3080445" cy="375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endParaRPr lang="en-GB" altLang="en-US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609D9D-3460-E2BB-965A-4C82155CF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01" y="1277596"/>
            <a:ext cx="3591314" cy="1192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DFF488-5A10-84AA-2EC3-E298BDF4A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31100"/>
          <a:stretch/>
        </p:blipFill>
        <p:spPr>
          <a:xfrm>
            <a:off x="6855723" y="5270639"/>
            <a:ext cx="2267139" cy="856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BFDCC9-E488-DC6C-590C-6FCDF8CB9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6" y="5283485"/>
            <a:ext cx="2925701" cy="8163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81D19-BE2A-68B5-08ED-C596DA5050A1}"/>
              </a:ext>
            </a:extLst>
          </p:cNvPr>
          <p:cNvSpPr txBox="1"/>
          <p:nvPr/>
        </p:nvSpPr>
        <p:spPr>
          <a:xfrm>
            <a:off x="267666" y="1469263"/>
            <a:ext cx="226713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PGJCCR, QUB</a:t>
            </a:r>
          </a:p>
          <a:p>
            <a:r>
              <a:rPr lang="en-GB" dirty="0"/>
              <a:t>Kevin Prise</a:t>
            </a:r>
          </a:p>
          <a:p>
            <a:r>
              <a:rPr lang="en-GB" dirty="0"/>
              <a:t>Stephen McMahon</a:t>
            </a:r>
          </a:p>
          <a:p>
            <a:r>
              <a:rPr lang="en-GB" b="1" dirty="0"/>
              <a:t>Mihaela Ghita </a:t>
            </a:r>
          </a:p>
          <a:p>
            <a:r>
              <a:rPr lang="en-GB" b="1" dirty="0"/>
              <a:t>Kathryn Brown</a:t>
            </a:r>
          </a:p>
          <a:p>
            <a:r>
              <a:rPr lang="en-GB" b="1" dirty="0"/>
              <a:t>Brianna Kerr</a:t>
            </a:r>
          </a:p>
          <a:p>
            <a:r>
              <a:rPr lang="en-GB" b="1" dirty="0"/>
              <a:t>Malachy McIvor</a:t>
            </a:r>
          </a:p>
          <a:p>
            <a:r>
              <a:rPr lang="en-GB" dirty="0"/>
              <a:t>Gerard Walls</a:t>
            </a:r>
          </a:p>
          <a:p>
            <a:endParaRPr lang="en-GB" dirty="0"/>
          </a:p>
          <a:p>
            <a:r>
              <a:rPr lang="en-GB" b="1" dirty="0"/>
              <a:t>Clinical Physics, NICC </a:t>
            </a:r>
          </a:p>
          <a:p>
            <a:r>
              <a:rPr lang="en-GB" dirty="0"/>
              <a:t>Alan Hounsell</a:t>
            </a:r>
          </a:p>
          <a:p>
            <a:r>
              <a:rPr lang="en-GB" dirty="0"/>
              <a:t>Conor McGarry</a:t>
            </a:r>
          </a:p>
          <a:p>
            <a:r>
              <a:rPr lang="en-GB" dirty="0"/>
              <a:t>Owen McLaughlin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C3144-F72D-B5D7-34CA-AE71D75A45D0}"/>
              </a:ext>
            </a:extLst>
          </p:cNvPr>
          <p:cNvSpPr txBox="1"/>
          <p:nvPr/>
        </p:nvSpPr>
        <p:spPr>
          <a:xfrm>
            <a:off x="2881710" y="1469262"/>
            <a:ext cx="292570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Johns Hopkins University </a:t>
            </a:r>
          </a:p>
          <a:p>
            <a:r>
              <a:rPr lang="en-GB" dirty="0"/>
              <a:t>John Wong</a:t>
            </a:r>
          </a:p>
          <a:p>
            <a:r>
              <a:rPr lang="en-GB" dirty="0"/>
              <a:t>Mohammed Rezaee</a:t>
            </a:r>
          </a:p>
          <a:p>
            <a:r>
              <a:rPr lang="en-GB" dirty="0"/>
              <a:t>Daniel Sforza</a:t>
            </a:r>
          </a:p>
          <a:p>
            <a:endParaRPr lang="en-GB" dirty="0"/>
          </a:p>
          <a:p>
            <a:r>
              <a:rPr lang="en-GB" b="1" dirty="0"/>
              <a:t>National Physical Laboratory</a:t>
            </a:r>
          </a:p>
          <a:p>
            <a:r>
              <a:rPr lang="en-GB" dirty="0"/>
              <a:t>Giuseppe Schettino</a:t>
            </a:r>
          </a:p>
          <a:p>
            <a:r>
              <a:rPr lang="en-GB" dirty="0"/>
              <a:t>Anna Subiel</a:t>
            </a:r>
          </a:p>
          <a:p>
            <a:endParaRPr lang="en-GB" b="1" dirty="0"/>
          </a:p>
          <a:p>
            <a:r>
              <a:rPr lang="en-GB" b="1" dirty="0"/>
              <a:t>University of Pennsylvania</a:t>
            </a:r>
          </a:p>
          <a:p>
            <a:r>
              <a:rPr lang="en-GB" dirty="0"/>
              <a:t>Yiannis Verginadis</a:t>
            </a:r>
          </a:p>
        </p:txBody>
      </p:sp>
      <p:pic>
        <p:nvPicPr>
          <p:cNvPr id="16" name="Picture 15" descr="A group of people standing in front of a machine&#10;&#10;Description automatically generated">
            <a:extLst>
              <a:ext uri="{FF2B5EF4-FFF2-40B4-BE49-F238E27FC236}">
                <a16:creationId xmlns:a16="http://schemas.microsoft.com/office/drawing/2014/main" id="{5C5509DA-75F9-4D26-3FE1-9E97BABE0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/>
          <a:stretch/>
        </p:blipFill>
        <p:spPr>
          <a:xfrm>
            <a:off x="8482073" y="2677698"/>
            <a:ext cx="3442261" cy="2088643"/>
          </a:xfrm>
          <a:prstGeom prst="rect">
            <a:avLst/>
          </a:prstGeom>
        </p:spPr>
      </p:pic>
      <p:pic>
        <p:nvPicPr>
          <p:cNvPr id="18" name="Picture 17" descr="A person made out of people&#10;&#10;Description automatically generated">
            <a:extLst>
              <a:ext uri="{FF2B5EF4-FFF2-40B4-BE49-F238E27FC236}">
                <a16:creationId xmlns:a16="http://schemas.microsoft.com/office/drawing/2014/main" id="{45570405-0C93-FEAD-905C-BB1688D9E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77" y="4793953"/>
            <a:ext cx="2061085" cy="13912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E10125-9897-26F0-0394-2C24E6B8EFCE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D8B8F-E9F3-535F-0217-7F08596EB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491E51C3-20E5-90FC-0C76-42A6A34654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b="24293"/>
          <a:stretch/>
        </p:blipFill>
        <p:spPr>
          <a:xfrm>
            <a:off x="3540272" y="5169534"/>
            <a:ext cx="2714685" cy="10817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E55FA1-B532-B6B0-D14A-93BD121956DF}"/>
              </a:ext>
            </a:extLst>
          </p:cNvPr>
          <p:cNvSpPr txBox="1"/>
          <p:nvPr/>
        </p:nvSpPr>
        <p:spPr>
          <a:xfrm>
            <a:off x="5753473" y="1483181"/>
            <a:ext cx="27146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Oxford University</a:t>
            </a:r>
          </a:p>
          <a:p>
            <a:r>
              <a:rPr lang="en-GB" dirty="0"/>
              <a:t>Kristoffer Petersson</a:t>
            </a:r>
          </a:p>
          <a:p>
            <a:endParaRPr lang="en-GB" b="1" dirty="0"/>
          </a:p>
          <a:p>
            <a:r>
              <a:rPr lang="en-GB" b="1" dirty="0"/>
              <a:t>Lund University</a:t>
            </a:r>
          </a:p>
          <a:p>
            <a:r>
              <a:rPr lang="en-GB" dirty="0"/>
              <a:t>Gabriel Adrian</a:t>
            </a:r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23904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9A3D-2ECC-38D0-6A74-AD1F24AA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4D04-B261-132B-7C9E-66ED095ED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477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 dose-rate spectrum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B917E5D-BB98-C0C4-9438-8A2C67F8F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 b="7614"/>
          <a:stretch>
            <a:fillRect/>
          </a:stretch>
        </p:blipFill>
        <p:spPr bwMode="auto">
          <a:xfrm>
            <a:off x="215909" y="1890025"/>
            <a:ext cx="5405416" cy="330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C9B924-322C-9452-FCD8-B4571EF84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92" y="5965713"/>
            <a:ext cx="19407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600" dirty="0">
                <a:cs typeface="Calibri" panose="020F0502020204030204" pitchFamily="34" charset="0"/>
              </a:rPr>
              <a:t>Hall E, BJR 1972.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09967-C06D-5CA0-8081-DA8727945B07}"/>
              </a:ext>
            </a:extLst>
          </p:cNvPr>
          <p:cNvSpPr txBox="1"/>
          <p:nvPr/>
        </p:nvSpPr>
        <p:spPr>
          <a:xfrm>
            <a:off x="5621325" y="1741944"/>
            <a:ext cx="62385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i="1" dirty="0"/>
              <a:t>‘</a:t>
            </a:r>
            <a:r>
              <a:rPr lang="en-GB" sz="2000" b="1" i="1" u="none" strike="noStrike" baseline="0" dirty="0"/>
              <a:t>At ultra-high dose-rates (pulses of micro or nanoseconds) a clear dose-rate effect has been demonstrated for bacteria, but is less certain for mammalian cells; these dose rates have no certain application in radiotherapy at the present time’.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b="1" i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i="1" u="none" strike="noStrike" baseline="0" dirty="0"/>
              <a:t>‘These results have been explained in terms of local oxygen depletion: the rapid deposition of radiant energy causes oxygen to be consumed too quickly for diffusion to maintain an adequate level of Oxygenation’.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b="1" i="1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25261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A8AFF0-53D1-952B-43F9-7CDAF3C72AF9}"/>
              </a:ext>
            </a:extLst>
          </p:cNvPr>
          <p:cNvSpPr/>
          <p:nvPr/>
        </p:nvSpPr>
        <p:spPr>
          <a:xfrm>
            <a:off x="123225" y="1521525"/>
            <a:ext cx="5156010" cy="466725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Radiotherapy Research at PGJCCR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46FB6-BD7F-C9C5-FCD8-815ED3BAE7A0}"/>
              </a:ext>
            </a:extLst>
          </p:cNvPr>
          <p:cNvGrpSpPr/>
          <p:nvPr/>
        </p:nvGrpSpPr>
        <p:grpSpPr>
          <a:xfrm>
            <a:off x="2701229" y="2292587"/>
            <a:ext cx="2484027" cy="2656530"/>
            <a:chOff x="2709333" y="1354666"/>
            <a:chExt cx="2980266" cy="2980266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06E7AED8-EA6E-ACBF-9C9B-CB6762F71041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4">
              <a:extLst>
                <a:ext uri="{FF2B5EF4-FFF2-40B4-BE49-F238E27FC236}">
                  <a16:creationId xmlns:a16="http://schemas.microsoft.com/office/drawing/2014/main" id="{3EDAFA7E-3226-9690-9EB9-0CF18FA008B0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/>
                <a:t>Prostate Cancer Centre (</a:t>
              </a:r>
              <a:r>
                <a:rPr lang="en-GB" b="1" dirty="0"/>
                <a:t>P</a:t>
              </a:r>
              <a:r>
                <a:rPr lang="en-GB" b="1" kern="1200" dirty="0"/>
                <a:t>CC)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AED0BB-F7BA-370F-1299-C600D00BC4DD}"/>
              </a:ext>
            </a:extLst>
          </p:cNvPr>
          <p:cNvGrpSpPr/>
          <p:nvPr/>
        </p:nvGrpSpPr>
        <p:grpSpPr>
          <a:xfrm rot="997099">
            <a:off x="336037" y="2387849"/>
            <a:ext cx="2484027" cy="2656530"/>
            <a:chOff x="2709333" y="1354666"/>
            <a:chExt cx="2980266" cy="298026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Shape 16">
              <a:extLst>
                <a:ext uri="{FF2B5EF4-FFF2-40B4-BE49-F238E27FC236}">
                  <a16:creationId xmlns:a16="http://schemas.microsoft.com/office/drawing/2014/main" id="{46689DC9-AEE1-DAEE-F647-B06AE86D8930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4">
              <a:extLst>
                <a:ext uri="{FF2B5EF4-FFF2-40B4-BE49-F238E27FC236}">
                  <a16:creationId xmlns:a16="http://schemas.microsoft.com/office/drawing/2014/main" id="{095A78E3-5B33-0FEF-B3D7-01F279A730BE}"/>
                </a:ext>
              </a:extLst>
            </p:cNvPr>
            <p:cNvSpPr txBox="1"/>
            <p:nvPr/>
          </p:nvSpPr>
          <p:spPr>
            <a:xfrm rot="20602901">
              <a:off x="3308500" y="2052779"/>
              <a:ext cx="1781934" cy="1531918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dirty="0"/>
                <a:t>Advanced Radiotherapy Group (ARG)</a:t>
              </a:r>
              <a:endParaRPr lang="en-GB" b="1" kern="12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9D2BB79-BCDA-469C-5A5B-5AC47B85028B}"/>
              </a:ext>
            </a:extLst>
          </p:cNvPr>
          <p:cNvSpPr txBox="1"/>
          <p:nvPr/>
        </p:nvSpPr>
        <p:spPr>
          <a:xfrm>
            <a:off x="123225" y="1521525"/>
            <a:ext cx="5156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Johnston Cancer Centre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(PGJCCR)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312994-3A05-3813-32E6-FEF2DBC48965}"/>
              </a:ext>
            </a:extLst>
          </p:cNvPr>
          <p:cNvSpPr txBox="1"/>
          <p:nvPr/>
        </p:nvSpPr>
        <p:spPr>
          <a:xfrm>
            <a:off x="123226" y="5091893"/>
            <a:ext cx="5156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Northern Ireland Cancer Centre (NICC)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C72C8-F533-6C5F-10AF-D36D2F6C1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354" y="1968793"/>
            <a:ext cx="6591779" cy="36778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021403-9387-F7F1-0C44-BF3CF7D697CC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BB51D-8A62-CB6C-8C75-9640AF90F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70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Preclinical models &amp; mechanisms of FLASH sparing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7DC7BE-5B1F-370B-10B1-A11933C622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7"/>
          <a:stretch/>
        </p:blipFill>
        <p:spPr bwMode="auto">
          <a:xfrm>
            <a:off x="245638" y="2503645"/>
            <a:ext cx="4743805" cy="187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6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FLASH SARRP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77" y="2490496"/>
            <a:ext cx="4886123" cy="13968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16880" y="1394115"/>
            <a:ext cx="63271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SARRP FLASH early adopter supported by UKRI MRC October 2022.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UK delivery April &amp; System install May 2023.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b="1" dirty="0"/>
              <a:t>High priority </a:t>
            </a:r>
            <a:r>
              <a:rPr lang="en-GB" sz="2200" dirty="0"/>
              <a:t>– Beamline validation, tumour &amp; NT responses to photon FLASH.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b="1" dirty="0"/>
              <a:t>Medium-term</a:t>
            </a:r>
            <a:r>
              <a:rPr lang="en-GB" sz="2200" dirty="0"/>
              <a:t> – Biophysical mechanisms of FLASH-RT. 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200" b="1" dirty="0"/>
              <a:t>Long-term</a:t>
            </a:r>
            <a:r>
              <a:rPr lang="en-GB" sz="2200" dirty="0"/>
              <a:t> – Integrating the FLASH-SARRP across QUB radiobiology research.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5B51AB-E811-A67D-F1C5-D54C7AC96263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F0756-7498-5EF7-BD10-F26675076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ARG Research Themes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B2792-1270-C4CF-509A-45B4B604179D}"/>
              </a:ext>
            </a:extLst>
          </p:cNvPr>
          <p:cNvGrpSpPr/>
          <p:nvPr/>
        </p:nvGrpSpPr>
        <p:grpSpPr>
          <a:xfrm>
            <a:off x="3437939" y="1392243"/>
            <a:ext cx="2484027" cy="2656530"/>
            <a:chOff x="2709333" y="1354666"/>
            <a:chExt cx="2980266" cy="2980266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79AB543F-2E9B-F976-B621-F28EB19B5232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4">
              <a:extLst>
                <a:ext uri="{FF2B5EF4-FFF2-40B4-BE49-F238E27FC236}">
                  <a16:creationId xmlns:a16="http://schemas.microsoft.com/office/drawing/2014/main" id="{6C3D9FE4-30A4-CE38-7734-A0C7AB18DD80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/>
                <a:t>Precision Radiotherapy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62DEC9-0363-855A-1C12-02C9CA2B032D}"/>
              </a:ext>
            </a:extLst>
          </p:cNvPr>
          <p:cNvGrpSpPr/>
          <p:nvPr/>
        </p:nvGrpSpPr>
        <p:grpSpPr>
          <a:xfrm rot="997099">
            <a:off x="6190929" y="1312825"/>
            <a:ext cx="2484027" cy="2656530"/>
            <a:chOff x="2709333" y="1354666"/>
            <a:chExt cx="2980266" cy="2980266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9" name="Shape 28">
              <a:extLst>
                <a:ext uri="{FF2B5EF4-FFF2-40B4-BE49-F238E27FC236}">
                  <a16:creationId xmlns:a16="http://schemas.microsoft.com/office/drawing/2014/main" id="{2C1C2A72-8DB8-3EDA-A319-E5DFB8EC2323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4">
              <a:extLst>
                <a:ext uri="{FF2B5EF4-FFF2-40B4-BE49-F238E27FC236}">
                  <a16:creationId xmlns:a16="http://schemas.microsoft.com/office/drawing/2014/main" id="{BEDFD48F-699D-B454-62FB-BEA64265AD09}"/>
                </a:ext>
              </a:extLst>
            </p:cNvPr>
            <p:cNvSpPr txBox="1"/>
            <p:nvPr/>
          </p:nvSpPr>
          <p:spPr>
            <a:xfrm rot="20602901">
              <a:off x="3308500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dirty="0"/>
                <a:t>Radiotherapy Combinations</a:t>
              </a:r>
              <a:endParaRPr lang="en-GB" b="1" kern="1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01CF3A-17BA-2DB9-3109-FD5D6C380755}"/>
              </a:ext>
            </a:extLst>
          </p:cNvPr>
          <p:cNvGrpSpPr/>
          <p:nvPr/>
        </p:nvGrpSpPr>
        <p:grpSpPr>
          <a:xfrm>
            <a:off x="4933095" y="3495561"/>
            <a:ext cx="2484027" cy="2656530"/>
            <a:chOff x="2709333" y="1354666"/>
            <a:chExt cx="2980266" cy="2980266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2" name="Shape 31">
              <a:extLst>
                <a:ext uri="{FF2B5EF4-FFF2-40B4-BE49-F238E27FC236}">
                  <a16:creationId xmlns:a16="http://schemas.microsoft.com/office/drawing/2014/main" id="{BFA73578-1293-C803-5D37-BFAAA88BE7E5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4">
              <a:extLst>
                <a:ext uri="{FF2B5EF4-FFF2-40B4-BE49-F238E27FC236}">
                  <a16:creationId xmlns:a16="http://schemas.microsoft.com/office/drawing/2014/main" id="{25339435-91E6-4AF5-0F45-6AE201AB49D2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/>
                <a:t>Clinical Trials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CB56C10-3441-641A-5F84-DF1B8AEE544E}"/>
              </a:ext>
            </a:extLst>
          </p:cNvPr>
          <p:cNvSpPr txBox="1"/>
          <p:nvPr/>
        </p:nvSpPr>
        <p:spPr>
          <a:xfrm>
            <a:off x="449838" y="1819870"/>
            <a:ext cx="32673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Advanced delivery modalities including radionuclides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Genomic signatures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Imaging biomarkers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Mechanistic modelling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RBE treatment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98165-C50C-F42F-576E-0791576FCB27}"/>
              </a:ext>
            </a:extLst>
          </p:cNvPr>
          <p:cNvSpPr txBox="1"/>
          <p:nvPr/>
        </p:nvSpPr>
        <p:spPr>
          <a:xfrm>
            <a:off x="8686807" y="1819870"/>
            <a:ext cx="32673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DDRI’s 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HDAC’s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Radiation protectors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Nanoparticle radiosensitizers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Tumour metabolism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6BFB2-8ADB-9F71-6221-6F2612DBC9A3}"/>
              </a:ext>
            </a:extLst>
          </p:cNvPr>
          <p:cNvSpPr txBox="1"/>
          <p:nvPr/>
        </p:nvSpPr>
        <p:spPr>
          <a:xfrm>
            <a:off x="7439586" y="4283022"/>
            <a:ext cx="40713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PACE-NODES, SABRE, SPORT, ADDRAD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CONCORDE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PARABLE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CENTRE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9A377-06D9-44CE-B057-81C5A7D03A33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376B3-A901-8F4B-F5CC-9041A4B7A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4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Preclinical Infrastructure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B2792-1270-C4CF-509A-45B4B604179D}"/>
              </a:ext>
            </a:extLst>
          </p:cNvPr>
          <p:cNvGrpSpPr/>
          <p:nvPr/>
        </p:nvGrpSpPr>
        <p:grpSpPr>
          <a:xfrm>
            <a:off x="3437939" y="1392243"/>
            <a:ext cx="2484027" cy="2656530"/>
            <a:chOff x="2709333" y="1354666"/>
            <a:chExt cx="2980266" cy="2980266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79AB543F-2E9B-F976-B621-F28EB19B5232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4">
              <a:extLst>
                <a:ext uri="{FF2B5EF4-FFF2-40B4-BE49-F238E27FC236}">
                  <a16:creationId xmlns:a16="http://schemas.microsoft.com/office/drawing/2014/main" id="{6C3D9FE4-30A4-CE38-7734-A0C7AB18DD80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/>
                <a:t>Precision Radiotherapy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62DEC9-0363-855A-1C12-02C9CA2B032D}"/>
              </a:ext>
            </a:extLst>
          </p:cNvPr>
          <p:cNvGrpSpPr/>
          <p:nvPr/>
        </p:nvGrpSpPr>
        <p:grpSpPr>
          <a:xfrm rot="997099">
            <a:off x="6190929" y="1312825"/>
            <a:ext cx="2484027" cy="2656530"/>
            <a:chOff x="2709333" y="1354666"/>
            <a:chExt cx="2980266" cy="2980266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9" name="Shape 28">
              <a:extLst>
                <a:ext uri="{FF2B5EF4-FFF2-40B4-BE49-F238E27FC236}">
                  <a16:creationId xmlns:a16="http://schemas.microsoft.com/office/drawing/2014/main" id="{2C1C2A72-8DB8-3EDA-A319-E5DFB8EC2323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4">
              <a:extLst>
                <a:ext uri="{FF2B5EF4-FFF2-40B4-BE49-F238E27FC236}">
                  <a16:creationId xmlns:a16="http://schemas.microsoft.com/office/drawing/2014/main" id="{BEDFD48F-699D-B454-62FB-BEA64265AD09}"/>
                </a:ext>
              </a:extLst>
            </p:cNvPr>
            <p:cNvSpPr txBox="1"/>
            <p:nvPr/>
          </p:nvSpPr>
          <p:spPr>
            <a:xfrm rot="20602901">
              <a:off x="3308500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dirty="0"/>
                <a:t>Radiotherapy Combinations</a:t>
              </a:r>
              <a:endParaRPr lang="en-GB" b="1" kern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CB56C10-3441-641A-5F84-DF1B8AEE544E}"/>
              </a:ext>
            </a:extLst>
          </p:cNvPr>
          <p:cNvSpPr txBox="1"/>
          <p:nvPr/>
        </p:nvSpPr>
        <p:spPr>
          <a:xfrm>
            <a:off x="449838" y="1819870"/>
            <a:ext cx="32673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Advanced delivery modalities including radionuclides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Genomic signatures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Imaging biomarkers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Mechanistic modelling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RBE treatment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98165-C50C-F42F-576E-0791576FCB27}"/>
              </a:ext>
            </a:extLst>
          </p:cNvPr>
          <p:cNvSpPr txBox="1"/>
          <p:nvPr/>
        </p:nvSpPr>
        <p:spPr>
          <a:xfrm>
            <a:off x="8686807" y="1819870"/>
            <a:ext cx="32673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DDRI’s 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HDAC’s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Radiation protectors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Nanoparticle radiosensitizers</a:t>
            </a:r>
          </a:p>
          <a:p>
            <a:pPr marL="349250" indent="-285750">
              <a:buSzPct val="150000"/>
              <a:buFont typeface="Arial" panose="020B0604020202020204" pitchFamily="34" charset="0"/>
              <a:buChar char="•"/>
            </a:pPr>
            <a:r>
              <a:rPr lang="en-GB" dirty="0"/>
              <a:t>Tumour metabolism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9A377-06D9-44CE-B057-81C5A7D03A33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376B3-A901-8F4B-F5CC-9041A4B7A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466EEB-1D65-371A-BD64-75097EBB222B}"/>
              </a:ext>
            </a:extLst>
          </p:cNvPr>
          <p:cNvGrpSpPr/>
          <p:nvPr/>
        </p:nvGrpSpPr>
        <p:grpSpPr>
          <a:xfrm>
            <a:off x="4882120" y="3432430"/>
            <a:ext cx="2484027" cy="2656530"/>
            <a:chOff x="2709333" y="1354666"/>
            <a:chExt cx="2980266" cy="2980266"/>
          </a:xfrm>
          <a:solidFill>
            <a:schemeClr val="accent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Shape 8">
              <a:extLst>
                <a:ext uri="{FF2B5EF4-FFF2-40B4-BE49-F238E27FC236}">
                  <a16:creationId xmlns:a16="http://schemas.microsoft.com/office/drawing/2014/main" id="{4D76B831-47CD-823A-C4AD-4E934EA0CD53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4">
              <a:extLst>
                <a:ext uri="{FF2B5EF4-FFF2-40B4-BE49-F238E27FC236}">
                  <a16:creationId xmlns:a16="http://schemas.microsoft.com/office/drawing/2014/main" id="{A0050959-B7B5-BDE9-18A3-072C644496C9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/>
                <a:t>Preclinical radiotherapy </a:t>
              </a:r>
              <a:r>
                <a:rPr lang="en-GB" b="1" dirty="0"/>
                <a:t>technologies</a:t>
              </a:r>
              <a:endParaRPr lang="en-GB" b="1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73483C-13C3-0A55-6F79-D1FF3FEA0AF4}"/>
              </a:ext>
            </a:extLst>
          </p:cNvPr>
          <p:cNvGrpSpPr/>
          <p:nvPr/>
        </p:nvGrpSpPr>
        <p:grpSpPr>
          <a:xfrm>
            <a:off x="2952055" y="4196876"/>
            <a:ext cx="2026836" cy="2121847"/>
            <a:chOff x="2709333" y="1354666"/>
            <a:chExt cx="2980266" cy="2980266"/>
          </a:xfrm>
          <a:solidFill>
            <a:schemeClr val="accent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Shape 14">
              <a:extLst>
                <a:ext uri="{FF2B5EF4-FFF2-40B4-BE49-F238E27FC236}">
                  <a16:creationId xmlns:a16="http://schemas.microsoft.com/office/drawing/2014/main" id="{D3959122-1D6B-DA90-6427-45F9FA6835CF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4">
              <a:extLst>
                <a:ext uri="{FF2B5EF4-FFF2-40B4-BE49-F238E27FC236}">
                  <a16:creationId xmlns:a16="http://schemas.microsoft.com/office/drawing/2014/main" id="{9B909080-0EF3-6498-9372-AB82C1840243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kern="1200" dirty="0"/>
                <a:t>Small animal radiotherapy research platform (SARRP)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F4E7B2-1F12-8703-7E8D-C7057746C35F}"/>
              </a:ext>
            </a:extLst>
          </p:cNvPr>
          <p:cNvGrpSpPr/>
          <p:nvPr/>
        </p:nvGrpSpPr>
        <p:grpSpPr>
          <a:xfrm>
            <a:off x="7269376" y="4196876"/>
            <a:ext cx="2026836" cy="2121847"/>
            <a:chOff x="2709333" y="1354666"/>
            <a:chExt cx="2980266" cy="2980266"/>
          </a:xfrm>
          <a:solidFill>
            <a:schemeClr val="accent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03A38EEE-3ECE-7FAC-F36C-B55D75130232}"/>
                </a:ext>
              </a:extLst>
            </p:cNvPr>
            <p:cNvSpPr/>
            <p:nvPr/>
          </p:nvSpPr>
          <p:spPr>
            <a:xfrm>
              <a:off x="2709333" y="1354666"/>
              <a:ext cx="2980266" cy="2980266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4">
              <a:extLst>
                <a:ext uri="{FF2B5EF4-FFF2-40B4-BE49-F238E27FC236}">
                  <a16:creationId xmlns:a16="http://schemas.microsoft.com/office/drawing/2014/main" id="{3ACE106D-87BE-D1F1-5459-4303827BCF3E}"/>
                </a:ext>
              </a:extLst>
            </p:cNvPr>
            <p:cNvSpPr txBox="1"/>
            <p:nvPr/>
          </p:nvSpPr>
          <p:spPr>
            <a:xfrm>
              <a:off x="3308499" y="2052779"/>
              <a:ext cx="1781934" cy="153191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kern="1200" dirty="0"/>
                <a:t>Ultra-high dose rate (FLASH- SARRP)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007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Preclinical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5AB86-0BE6-C6D6-ECA0-157B89E53B74}"/>
              </a:ext>
            </a:extLst>
          </p:cNvPr>
          <p:cNvSpPr txBox="1"/>
          <p:nvPr/>
        </p:nvSpPr>
        <p:spPr>
          <a:xfrm>
            <a:off x="1030235" y="1241504"/>
            <a:ext cx="4761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Small animal radiotherapy research platform (SARRP)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CBCT image guidance, TPS, &gt; 0.5 mm beam size.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Conventional dose rates (0.5 Gy/min).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Dedicated TPS, collimation 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A0E91-F1E8-122E-A7C7-52DEDEBF3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43" y="2453653"/>
            <a:ext cx="4591869" cy="2973876"/>
          </a:xfrm>
          <a:prstGeom prst="rect">
            <a:avLst/>
          </a:prstGeom>
        </p:spPr>
      </p:pic>
      <p:pic>
        <p:nvPicPr>
          <p:cNvPr id="10" name="Picture 9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6E23E812-D197-D273-76E4-A3B449D99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4" b="30856"/>
          <a:stretch/>
        </p:blipFill>
        <p:spPr>
          <a:xfrm>
            <a:off x="391690" y="5562249"/>
            <a:ext cx="1640577" cy="6465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9BD8F5-768F-42E7-BBA0-C1A88E031005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2FAD3-27BC-0E25-BCE9-992EA4581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0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Preclinical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5AB86-0BE6-C6D6-ECA0-157B89E53B74}"/>
              </a:ext>
            </a:extLst>
          </p:cNvPr>
          <p:cNvSpPr txBox="1"/>
          <p:nvPr/>
        </p:nvSpPr>
        <p:spPr>
          <a:xfrm>
            <a:off x="1030235" y="1241504"/>
            <a:ext cx="4761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Small animal radiotherapy research platform (SARRP)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CBCT image guidance, TPS, &gt; 0.5 mm beam size.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Conventional dose rates (0.5 Gy/min).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Dedicated TPS, collimation 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A0E91-F1E8-122E-A7C7-52DEDEBF3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43" y="2453653"/>
            <a:ext cx="4591869" cy="29738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554873-3CF4-43F3-6273-707A2208F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31" y="5619043"/>
            <a:ext cx="1775978" cy="589759"/>
          </a:xfrm>
          <a:prstGeom prst="rect">
            <a:avLst/>
          </a:prstGeom>
        </p:spPr>
      </p:pic>
      <p:pic>
        <p:nvPicPr>
          <p:cNvPr id="10" name="Picture 9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6E23E812-D197-D273-76E4-A3B449D99D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4" b="30856"/>
          <a:stretch/>
        </p:blipFill>
        <p:spPr>
          <a:xfrm>
            <a:off x="391690" y="5562249"/>
            <a:ext cx="1640577" cy="646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A0C3EE-59C8-2577-F177-544619BB8166}"/>
              </a:ext>
            </a:extLst>
          </p:cNvPr>
          <p:cNvSpPr txBox="1"/>
          <p:nvPr/>
        </p:nvSpPr>
        <p:spPr>
          <a:xfrm>
            <a:off x="6418559" y="1241504"/>
            <a:ext cx="529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FLASH-SARRP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Conventional dose rates: 0.05 – 0.5 Gy/s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FLASH dose rates (&lt;200 Gy/sec), exposures 50 – 500 </a:t>
            </a:r>
            <a:r>
              <a:rPr lang="en-GB" sz="1600" dirty="0" err="1"/>
              <a:t>ms</a:t>
            </a:r>
            <a:r>
              <a:rPr lang="en-GB" sz="1600" dirty="0"/>
              <a:t>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On board </a:t>
            </a:r>
            <a:r>
              <a:rPr lang="en-GB" sz="1600" dirty="0" err="1"/>
              <a:t>μCT</a:t>
            </a:r>
            <a:r>
              <a:rPr lang="en-GB" sz="1600" dirty="0"/>
              <a:t> capability (40 </a:t>
            </a:r>
            <a:r>
              <a:rPr lang="en-GB" sz="1600" dirty="0" err="1"/>
              <a:t>μm</a:t>
            </a:r>
            <a:r>
              <a:rPr lang="en-GB" sz="1600" dirty="0"/>
              <a:t> voxel size).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326166-E587-D97E-A120-AF77252E0A35}"/>
              </a:ext>
            </a:extLst>
          </p:cNvPr>
          <p:cNvGrpSpPr/>
          <p:nvPr/>
        </p:nvGrpSpPr>
        <p:grpSpPr>
          <a:xfrm>
            <a:off x="6348281" y="2395733"/>
            <a:ext cx="5591028" cy="3118998"/>
            <a:chOff x="5984297" y="2497498"/>
            <a:chExt cx="5955012" cy="32620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196866-3860-3682-F6FB-BF0E1A18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297" y="2652728"/>
              <a:ext cx="1935055" cy="298419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015DA7B-EE35-A9A1-53DB-63121A889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994" r="17613"/>
            <a:stretch/>
          </p:blipFill>
          <p:spPr>
            <a:xfrm>
              <a:off x="8034838" y="2497498"/>
              <a:ext cx="1675189" cy="326202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FD91B13-6CBB-A8DF-237C-6722905C9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051"/>
            <a:stretch/>
          </p:blipFill>
          <p:spPr>
            <a:xfrm>
              <a:off x="9857576" y="2652728"/>
              <a:ext cx="2081733" cy="301755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99BD8F5-768F-42E7-BBA0-C1A88E031005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2FAD3-27BC-0E25-BCE9-992EA4581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6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Modern Era of FLASH Research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1935D42-D316-C5C7-E4BA-78ABC66BE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1282699"/>
            <a:ext cx="4948976" cy="196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70E46-D88A-E552-D81A-B63A6288B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3429000"/>
            <a:ext cx="2893699" cy="227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B38B30F-E642-36E9-2650-C79A5198C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01" y="1477572"/>
            <a:ext cx="1841819" cy="128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BE6C0D6F-6B23-4C48-A558-319DEE3C4412}"/>
              </a:ext>
            </a:extLst>
          </p:cNvPr>
          <p:cNvGrpSpPr>
            <a:grpSpLocks/>
          </p:cNvGrpSpPr>
          <p:nvPr/>
        </p:nvGrpSpPr>
        <p:grpSpPr bwMode="auto">
          <a:xfrm>
            <a:off x="4192021" y="3035395"/>
            <a:ext cx="4012514" cy="2825914"/>
            <a:chOff x="4716016" y="3429000"/>
            <a:chExt cx="4399146" cy="2767192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5FF77DB-27F4-A291-A51A-41DE35FFD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501008"/>
              <a:ext cx="4399146" cy="269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B29342-7E21-CD69-CDA0-74CC2F699ADB}"/>
                </a:ext>
              </a:extLst>
            </p:cNvPr>
            <p:cNvSpPr/>
            <p:nvPr/>
          </p:nvSpPr>
          <p:spPr>
            <a:xfrm>
              <a:off x="8819875" y="3429000"/>
              <a:ext cx="295287" cy="230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0" name="Rectangle 1">
            <a:extLst>
              <a:ext uri="{FF2B5EF4-FFF2-40B4-BE49-F238E27FC236}">
                <a16:creationId xmlns:a16="http://schemas.microsoft.com/office/drawing/2014/main" id="{82569BB8-CD33-17A8-3934-51993D644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6640" y="5869769"/>
            <a:ext cx="2246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600" dirty="0">
                <a:cs typeface="Calibri" panose="020F0502020204030204" pitchFamily="34" charset="0"/>
              </a:rPr>
              <a:t>Favaudon et al, 2014.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818D74B-1E6D-0888-FA0E-A084E98CF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4"/>
          <a:stretch>
            <a:fillRect/>
          </a:stretch>
        </p:blipFill>
        <p:spPr bwMode="auto">
          <a:xfrm>
            <a:off x="8354437" y="3296345"/>
            <a:ext cx="3387361" cy="240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E817654F-FF57-3234-D050-6F460282C6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7" b="27821"/>
          <a:stretch>
            <a:fillRect/>
          </a:stretch>
        </p:blipFill>
        <p:spPr bwMode="auto">
          <a:xfrm>
            <a:off x="10048117" y="1411568"/>
            <a:ext cx="1689072" cy="155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7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5E48CA-DEC8-841E-0905-BEA78B41D4CD}"/>
              </a:ext>
            </a:extLst>
          </p:cNvPr>
          <p:cNvSpPr txBox="1">
            <a:spLocks/>
          </p:cNvSpPr>
          <p:nvPr/>
        </p:nvSpPr>
        <p:spPr>
          <a:xfrm>
            <a:off x="1" y="-5575"/>
            <a:ext cx="12191998" cy="121790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Preclinical models &amp; mechanisms of FLASH sparing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430058-F78D-5CE9-A48C-23A0A3A521CA}"/>
              </a:ext>
            </a:extLst>
          </p:cNvPr>
          <p:cNvSpPr txBox="1">
            <a:spLocks/>
          </p:cNvSpPr>
          <p:nvPr/>
        </p:nvSpPr>
        <p:spPr>
          <a:xfrm>
            <a:off x="3019926" y="6316578"/>
            <a:ext cx="9172074" cy="541421"/>
          </a:xfrm>
          <a:prstGeom prst="rect">
            <a:avLst/>
          </a:prstGeom>
          <a:solidFill>
            <a:srgbClr val="D6000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LhARA</a:t>
            </a:r>
            <a:r>
              <a:rPr lang="en-GB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Collaboration Meeting, 2024.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53E831-EABA-7B3F-EFA5-2B785AC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" y="6343522"/>
            <a:ext cx="2893699" cy="490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7DC7BE-5B1F-370B-10B1-A11933C622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7"/>
          <a:stretch/>
        </p:blipFill>
        <p:spPr bwMode="auto">
          <a:xfrm>
            <a:off x="245638" y="2503645"/>
            <a:ext cx="4743805" cy="187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B11BA3-DC98-1674-D533-683407F70B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"/>
          <a:stretch/>
        </p:blipFill>
        <p:spPr bwMode="auto">
          <a:xfrm>
            <a:off x="5882118" y="1442892"/>
            <a:ext cx="5958315" cy="397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555AAFE-30FE-42CC-5CF5-9FAFD8C72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6640" y="5869769"/>
            <a:ext cx="2246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cs typeface="Calibri" panose="020F0502020204030204" pitchFamily="34" charset="0"/>
              </a:rPr>
              <a:t>Limoli</a:t>
            </a:r>
            <a:r>
              <a:rPr lang="en-GB" altLang="en-US" sz="1600" dirty="0">
                <a:cs typeface="Calibri" panose="020F0502020204030204" pitchFamily="34" charset="0"/>
              </a:rPr>
              <a:t> &amp; Vozenin, 2023.</a:t>
            </a:r>
          </a:p>
        </p:txBody>
      </p:sp>
    </p:spTree>
    <p:extLst>
      <p:ext uri="{BB962C8B-B14F-4D97-AF65-F5344CB8AC3E}">
        <p14:creationId xmlns:p14="http://schemas.microsoft.com/office/powerpoint/2010/main" val="248277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71567</TotalTime>
  <Words>2255</Words>
  <Application>Microsoft Office PowerPoint</Application>
  <PresentationFormat>Widescreen</PresentationFormat>
  <Paragraphs>362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AdvPSA88A</vt:lpstr>
      <vt:lpstr>Aptos</vt:lpstr>
      <vt:lpstr>Arial</vt:lpstr>
      <vt:lpstr>Calibri</vt:lpstr>
      <vt:lpstr>Calibri Light</vt:lpstr>
      <vt:lpstr>KAMAL B+ Adv O T 1ef 757c 0</vt:lpstr>
      <vt:lpstr>Symbol</vt:lpstr>
      <vt:lpstr>Tahoma</vt:lpstr>
      <vt:lpstr>Times New Roman</vt:lpstr>
      <vt:lpstr>Office Theme</vt:lpstr>
      <vt:lpstr>FLASH Radiotherapy Research at QUB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Biologically optimised radiotherapy:  How, where &amp; with what?</dc:title>
  <dc:creator>KB</dc:creator>
  <cp:lastModifiedBy>Karl Butterworth</cp:lastModifiedBy>
  <cp:revision>900</cp:revision>
  <cp:lastPrinted>2020-02-26T09:42:58Z</cp:lastPrinted>
  <dcterms:created xsi:type="dcterms:W3CDTF">2020-02-10T16:06:07Z</dcterms:created>
  <dcterms:modified xsi:type="dcterms:W3CDTF">2024-09-02T11:48:19Z</dcterms:modified>
</cp:coreProperties>
</file>