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3" r:id="rId2"/>
    <p:sldId id="408" r:id="rId3"/>
    <p:sldId id="404" r:id="rId4"/>
    <p:sldId id="407" r:id="rId5"/>
    <p:sldId id="357" r:id="rId6"/>
    <p:sldId id="268" r:id="rId7"/>
    <p:sldId id="398" r:id="rId8"/>
    <p:sldId id="399" r:id="rId9"/>
    <p:sldId id="395" r:id="rId10"/>
    <p:sldId id="412" r:id="rId11"/>
    <p:sldId id="401" r:id="rId12"/>
    <p:sldId id="378" r:id="rId13"/>
    <p:sldId id="409" r:id="rId14"/>
    <p:sldId id="410" r:id="rId15"/>
    <p:sldId id="411" r:id="rId16"/>
    <p:sldId id="38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0"/>
    <a:srgbClr val="EBEEEE"/>
    <a:srgbClr val="002548"/>
    <a:srgbClr val="003E74"/>
    <a:srgbClr val="D4EFFC"/>
    <a:srgbClr val="9D9D9D"/>
    <a:srgbClr val="008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91547"/>
  </p:normalViewPr>
  <p:slideViewPr>
    <p:cSldViewPr snapToGrid="0" snapToObjects="1">
      <p:cViewPr varScale="1">
        <p:scale>
          <a:sx n="110" d="100"/>
          <a:sy n="110" d="100"/>
        </p:scale>
        <p:origin x="696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90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9844C-7184-134E-A493-938FBAA8C888}" type="datetime3">
              <a:rPr lang="en-GB" smtClean="0">
                <a:solidFill>
                  <a:srgbClr val="003E74"/>
                </a:solidFill>
              </a:rPr>
              <a:t>1 September, 2024</a:t>
            </a:fld>
            <a:endParaRPr lang="en-US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7:34:1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24575,'19'18'0,"5"7"0,26 20 0,-1 4 0,-20-21 0,1 2 0,8 8 0,1 2 0,-12-9 0,0 2 0,8 6 0,5 4 0,-4-2 0,0 1 0,-1 0-1172,15 15 0,-2 1 1172,-13-13 0,-1 2 0,1 2 0,4 4 0,-4-1-3004,3 8 0,-2 2 3004,1-7 0,2 4 0,-3-4 0,-1 10 0,-2-3-388,4 0 1,-1 5 387,-8-6 0,1 5 0,-1-1-667,-3-8 1,0-1 0,0 2 666,5 13 0,0 3 0,0-2 0,-4-7 0,-1-1 0,-1-4 0,5 15 0,1 3 0,-9-19 0,2 5 0,0 2 0,-2-5-402,1 2 1,-1-4 0,0 6 401,1 4 0,1 5 0,0 1 0,-2-7 0,-3-8 0,0-5 0,0 6 0,1 11 0,2 6 0,-1 3 0,-3-9 0,-4-6 0,-2-5 0,1 6 0,5 9 0,2 7 0,0-1 0,-3-7 0,-6-14 0,-3-4 0,1 1 671,4 15 1,2 4 0,-2-4-672,-4 8 0,-1-1 0,1-15 0,0 2 0,-1 0 0,-2-5 0,-1-1 0,1 0 0,0-6 0,0-1 0,-1 1 0,2 1 0,-1 2 0,-1-1 0,-1-2 0,0 0 0,-2-1 0,3 25 0,-1-4 0,-2-14 0,-2-3 274,1 1 1,0-3-275,0 17 0,0-30 0,0-1 0,0 19 0,0-13 2290,0-7-2290,0-6 3850,4 0-3850,-3 0 3352,3-4-3352,-4-7 274,0-1-274,0-7 0,0 17 0,0 0 0,0 27 0,0 19 0,0-26 0,0 2 0,0-5 0,0-1-257,0 2 1,0-3 256,0 13-23,0-13 23,0-13 0,0-9 0,0-7 0,0-9 0,0 1 0,0-8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7:34:1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24575,'0'7'0,"0"3"0,0-3 0,0 7 0,3-3 0,1 3 0,7 1 0,-4-3 0,4 2 0,-4-7 0,0 3 0,-1-4 0,1 1 0,0-3 0,-1 2 0,1-3 0,-2 4 0,0-2 0,-1-1 0,1 1 0,-2-1 0,3 0 0,-6 1 0,3-1 0,0 0 0,-2 1 0,5-5 0,-6 6 0,6-3 0,-3 4 0,1-1 0,1-2 0,-1-2 0,0 1 0,-2 1 0,1-1 0,-2-3 0,4-7 0,3-4 0,0-4 0,10 0 0,16-19 0,-5 14 0,14-19 0,-19 22 0,6-4 0,-8 5 0,5 3 0,-11-2 0,3 4 0,-4-1 0,-1 2 0,-3 2 0,0 2 0,-5 2 0,1-2 0,-1 5 0,-2-2 0,-1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003E74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3E74"/>
                </a:solidFill>
              </a:defRPr>
            </a:lvl1pPr>
          </a:lstStyle>
          <a:p>
            <a:fld id="{7081531F-7BE5-A548-B71F-6DE4C5DB5669}" type="datetime3">
              <a:rPr lang="en-GB" smtClean="0"/>
              <a:t>1 September, 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87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20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58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2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0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3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3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8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7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2346581"/>
            <a:ext cx="3950878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343448-F0B7-77DE-88B4-542FF89055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9203-70F7-C461-632A-3F45CB8A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C7D0E0-96AA-C2BE-374F-C989F5396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792A-ED70-0429-9509-0EBEEB97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8A2E16-1CBF-7B3E-2840-560AD93186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9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B29A-410E-4FCC-D254-9310CC48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9BEED-658C-50D9-9356-C1A64DB4C4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4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2307-F60B-319A-6266-8FB47670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07C95A-E26A-23D5-06F1-1B9FB782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786A20-5017-B366-03CE-DE1169F4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FB56D8-5F89-C3E3-51EA-4AA2FD34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59F-B4AF-2A4C-AFE3-FE985513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1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23BB-8E60-B924-F186-3CECA2EE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BE621-0C23-90B8-852A-417212BA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A4A69-AE3F-54E3-3005-52F3992E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F1F3B-879E-6231-D77F-D4EBEC74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59F-B4AF-2A4C-AFE3-FE985513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4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E784-1D7D-44D0-DEB0-A938D952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6AFC6-041B-F9B1-9A26-040BB593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5F77D-1546-7B19-39CC-7E77E857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90C3-FAD9-55AE-0F6A-AE8875C1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59F-B4AF-2A4C-AFE3-FE985513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FBF6-14E8-D6A9-E6E6-E4801C18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1FB9-BA70-86CE-AEBB-66EB47D5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0792-8A35-2412-ECA2-607018EF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1AB26-6777-B293-22D2-2640F886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44727-3FEC-8ED0-118F-11251940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6265-766F-3641-B481-BC2C170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7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42832"/>
            <a:ext cx="6400800" cy="6045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 userDrawn="1"/>
        </p:nvSpPr>
        <p:spPr>
          <a:xfrm>
            <a:off x="6340639" y="800593"/>
            <a:ext cx="2346162" cy="257244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None/>
              <a:defRPr sz="1200" b="0" kern="1200" baseline="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73580"/>
            <a:ext cx="6400800" cy="339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57112-07EF-D696-EFC2-A3C5BE14BF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6411789-765B-9A45-83FF-6F3004B6E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45089"/>
            <a:ext cx="3601176" cy="7977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545982"/>
            <a:ext cx="3601176" cy="2153335"/>
          </a:xfrm>
        </p:spPr>
        <p:txBody>
          <a:bodyPr/>
          <a:lstStyle>
            <a:lvl1pPr>
              <a:defRPr sz="5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522041"/>
            <a:ext cx="3601176" cy="339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546225"/>
            <a:ext cx="3930650" cy="4316413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9A74F-8FD2-F819-11B1-5B4D935D62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581"/>
            <a:ext cx="8229600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 sz="1200"/>
            </a:lvl3pPr>
            <a:lvl4pPr>
              <a:buClr>
                <a:srgbClr val="002548"/>
              </a:buClr>
              <a:defRPr sz="1200"/>
            </a:lvl4pPr>
            <a:lvl5pPr>
              <a:buClr>
                <a:srgbClr val="002548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458D9-4E39-4A8F-EB95-3E12D087D5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2346581"/>
            <a:ext cx="3950878" cy="279749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“Click to add a quote”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346526"/>
            <a:ext cx="3951287" cy="64416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00A041-81AC-5F7E-9F3A-D1E65886CF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3" y="2346581"/>
            <a:ext cx="3951287" cy="2788292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420143"/>
            <a:ext cx="3951287" cy="57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0E0F1-4346-1B88-A210-8C8C5AC198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8229601" cy="3646965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7088A-31FD-BEB3-ED0C-D2B3F4F0D3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3951287" cy="3646965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3" y="1487908"/>
            <a:ext cx="3951287" cy="2395455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3" y="4214645"/>
            <a:ext cx="3951287" cy="1776040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AD4DC-2EB3-86D3-D93C-BEF0DB28BE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C6AE2-2605-47ED-87AE-4AE4398D46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lege_Powerpoint_Background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17" y="-386890"/>
            <a:ext cx="9517117" cy="71378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3451"/>
            <a:ext cx="8229600" cy="507556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6C704-8147-965C-FBAA-617A46D8A02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144298" y="19508"/>
            <a:ext cx="1979510" cy="50608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8E8C7-ED1C-77D2-1CAA-F203CD7B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73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9252C1-CD3B-FD91-1485-BD0ADAFCC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1936" y="64749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259F-B4AF-2A4C-AFE3-FE98551382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34CB6BD-DFB8-EB79-F373-6419B5DFE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3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39296-CB0C-963D-F7CB-179C6D1B5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160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6" r:id="rId3"/>
    <p:sldLayoutId id="2147483650" r:id="rId4"/>
    <p:sldLayoutId id="2147483660" r:id="rId5"/>
    <p:sldLayoutId id="2147483657" r:id="rId6"/>
    <p:sldLayoutId id="2147483658" r:id="rId7"/>
    <p:sldLayoutId id="2147483659" r:id="rId8"/>
    <p:sldLayoutId id="2147483655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3E7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.xml"/><Relationship Id="rId5" Type="http://schemas.openxmlformats.org/officeDocument/2006/relationships/image" Target="../media/image230.png"/><Relationship Id="rId4" Type="http://schemas.openxmlformats.org/officeDocument/2006/relationships/customXml" Target="../ink/ink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Ta-Jen </a:t>
            </a:r>
            <a:r>
              <a:rPr lang="en-US" dirty="0" err="1"/>
              <a:t>Kuo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096689"/>
            <a:ext cx="8229600" cy="1143000"/>
          </a:xfrm>
        </p:spPr>
        <p:txBody>
          <a:bodyPr/>
          <a:lstStyle/>
          <a:p>
            <a:pPr algn="ctr"/>
            <a:r>
              <a:rPr lang="en-US" dirty="0" err="1"/>
              <a:t>LhARA</a:t>
            </a:r>
            <a:r>
              <a:rPr lang="en-US" dirty="0"/>
              <a:t> FFA magnet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5273580"/>
            <a:ext cx="6400800" cy="972984"/>
          </a:xfrm>
        </p:spPr>
        <p:txBody>
          <a:bodyPr>
            <a:normAutofit/>
          </a:bodyPr>
          <a:lstStyle/>
          <a:p>
            <a:r>
              <a:rPr lang="en-US" dirty="0"/>
              <a:t>Supervisor: </a:t>
            </a:r>
            <a:r>
              <a:rPr lang="en-US" dirty="0" err="1"/>
              <a:t>Jaroslaw</a:t>
            </a:r>
            <a:r>
              <a:rPr lang="en-US" dirty="0"/>
              <a:t> Pasternak, Jean-Baptiste Lagrange</a:t>
            </a:r>
          </a:p>
          <a:p>
            <a:endParaRPr lang="en-US" dirty="0"/>
          </a:p>
          <a:p>
            <a:r>
              <a:rPr lang="en-US" dirty="0"/>
              <a:t>Imperial College London, STFC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02/09/24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E40ED-3E93-777A-3DAD-25204D38AC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6C7DB-0C9A-79D6-CBF7-2E078E06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6265-766F-3641-B481-BC2C17074666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581739-D13A-7373-5DFA-FCA53CCB394A}"/>
              </a:ext>
            </a:extLst>
          </p:cNvPr>
          <p:cNvSpPr txBox="1"/>
          <p:nvPr/>
        </p:nvSpPr>
        <p:spPr>
          <a:xfrm>
            <a:off x="1478845" y="682907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vertical tune can be further controlled by adjusting the </a:t>
            </a:r>
          </a:p>
          <a:p>
            <a:r>
              <a:rPr lang="en-US" dirty="0"/>
              <a:t>Vertical aperture of the clamps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3DA7B-7606-2191-EABC-70856FD22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617241"/>
            <a:ext cx="7772400" cy="329196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AC376E-E1F8-6FE6-9D49-4BDAD7B6437B}"/>
              </a:ext>
            </a:extLst>
          </p:cNvPr>
          <p:cNvCxnSpPr/>
          <p:nvPr/>
        </p:nvCxnSpPr>
        <p:spPr>
          <a:xfrm flipV="1">
            <a:off x="4571999" y="4184073"/>
            <a:ext cx="443346" cy="1357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21C361-F692-D2D4-1295-8D7D72E8540F}"/>
              </a:ext>
            </a:extLst>
          </p:cNvPr>
          <p:cNvSpPr txBox="1"/>
          <p:nvPr/>
        </p:nvSpPr>
        <p:spPr>
          <a:xfrm>
            <a:off x="1925782" y="5638800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Aperture of clamp increases at larger radii</a:t>
            </a:r>
          </a:p>
        </p:txBody>
      </p:sp>
    </p:spTree>
    <p:extLst>
      <p:ext uri="{BB962C8B-B14F-4D97-AF65-F5344CB8AC3E}">
        <p14:creationId xmlns:p14="http://schemas.microsoft.com/office/powerpoint/2010/main" val="41206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5A51E-6A2A-C322-3DEB-15657F6D6C46}"/>
              </a:ext>
            </a:extLst>
          </p:cNvPr>
          <p:cNvSpPr txBox="1"/>
          <p:nvPr/>
        </p:nvSpPr>
        <p:spPr>
          <a:xfrm>
            <a:off x="239595" y="1104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GB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2FBFA-3847-31FC-CEA4-944F9E5B9CBA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12EC3-C961-7FDE-6E3D-F3BA8347C141}"/>
              </a:ext>
            </a:extLst>
          </p:cNvPr>
          <p:cNvSpPr txBox="1"/>
          <p:nvPr/>
        </p:nvSpPr>
        <p:spPr>
          <a:xfrm>
            <a:off x="2148049" y="679234"/>
            <a:ext cx="412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Tune from optimizing integrated B field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B690E-6D13-9889-0484-825F21A9C7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A graph of energy&#10;&#10;Description automatically generated">
            <a:extLst>
              <a:ext uri="{FF2B5EF4-FFF2-40B4-BE49-F238E27FC236}">
                <a16:creationId xmlns:a16="http://schemas.microsoft.com/office/drawing/2014/main" id="{39893F34-217B-6F6C-7E3D-4AF175621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5" y="1223321"/>
            <a:ext cx="3082748" cy="2413290"/>
          </a:xfrm>
          <a:prstGeom prst="rect">
            <a:avLst/>
          </a:prstGeom>
        </p:spPr>
      </p:pic>
      <p:pic>
        <p:nvPicPr>
          <p:cNvPr id="6" name="Picture 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0E2F101-E82B-2301-4190-8CEEAA982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95" y="3636611"/>
            <a:ext cx="3082748" cy="2413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2C1164-2E55-68A4-6E29-1320A6463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458" y="1256182"/>
            <a:ext cx="5636927" cy="47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3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5A51E-6A2A-C322-3DEB-15657F6D6C46}"/>
              </a:ext>
            </a:extLst>
          </p:cNvPr>
          <p:cNvSpPr txBox="1"/>
          <p:nvPr/>
        </p:nvSpPr>
        <p:spPr>
          <a:xfrm>
            <a:off x="239595" y="1104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GB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2FBFA-3847-31FC-CEA4-944F9E5B9CBA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12EC3-C961-7FDE-6E3D-F3BA8347C141}"/>
              </a:ext>
            </a:extLst>
          </p:cNvPr>
          <p:cNvSpPr txBox="1"/>
          <p:nvPr/>
        </p:nvSpPr>
        <p:spPr>
          <a:xfrm>
            <a:off x="2863840" y="47769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Consumption for magnet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20FA5-EA5E-1C57-63F5-C94DFC5A658D}"/>
              </a:ext>
            </a:extLst>
          </p:cNvPr>
          <p:cNvSpPr txBox="1"/>
          <p:nvPr/>
        </p:nvSpPr>
        <p:spPr>
          <a:xfrm>
            <a:off x="424326" y="5865234"/>
            <a:ext cx="696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power for one magnet: 43.2 kw,  10 magnets in a ring: 432 kw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F74B3B-D6F9-D81A-4036-99385D1EE5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EBB2BB-BF6E-3C5C-3F06-882749782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69805"/>
              </p:ext>
            </p:extLst>
          </p:nvPr>
        </p:nvGraphicFramePr>
        <p:xfrm>
          <a:off x="949124" y="1226916"/>
          <a:ext cx="6447096" cy="4599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887">
                  <a:extLst>
                    <a:ext uri="{9D8B030D-6E8A-4147-A177-3AD203B41FA5}">
                      <a16:colId xmlns:a16="http://schemas.microsoft.com/office/drawing/2014/main" val="4292217725"/>
                    </a:ext>
                  </a:extLst>
                </a:gridCol>
                <a:gridCol w="805887">
                  <a:extLst>
                    <a:ext uri="{9D8B030D-6E8A-4147-A177-3AD203B41FA5}">
                      <a16:colId xmlns:a16="http://schemas.microsoft.com/office/drawing/2014/main" val="986065580"/>
                    </a:ext>
                  </a:extLst>
                </a:gridCol>
                <a:gridCol w="805887">
                  <a:extLst>
                    <a:ext uri="{9D8B030D-6E8A-4147-A177-3AD203B41FA5}">
                      <a16:colId xmlns:a16="http://schemas.microsoft.com/office/drawing/2014/main" val="852334426"/>
                    </a:ext>
                  </a:extLst>
                </a:gridCol>
                <a:gridCol w="805887">
                  <a:extLst>
                    <a:ext uri="{9D8B030D-6E8A-4147-A177-3AD203B41FA5}">
                      <a16:colId xmlns:a16="http://schemas.microsoft.com/office/drawing/2014/main" val="2291116870"/>
                    </a:ext>
                  </a:extLst>
                </a:gridCol>
                <a:gridCol w="805887">
                  <a:extLst>
                    <a:ext uri="{9D8B030D-6E8A-4147-A177-3AD203B41FA5}">
                      <a16:colId xmlns:a16="http://schemas.microsoft.com/office/drawing/2014/main" val="2211030535"/>
                    </a:ext>
                  </a:extLst>
                </a:gridCol>
                <a:gridCol w="805887">
                  <a:extLst>
                    <a:ext uri="{9D8B030D-6E8A-4147-A177-3AD203B41FA5}">
                      <a16:colId xmlns:a16="http://schemas.microsoft.com/office/drawing/2014/main" val="3739244566"/>
                    </a:ext>
                  </a:extLst>
                </a:gridCol>
                <a:gridCol w="805887">
                  <a:extLst>
                    <a:ext uri="{9D8B030D-6E8A-4147-A177-3AD203B41FA5}">
                      <a16:colId xmlns:a16="http://schemas.microsoft.com/office/drawing/2014/main" val="1199337274"/>
                    </a:ext>
                  </a:extLst>
                </a:gridCol>
                <a:gridCol w="805887">
                  <a:extLst>
                    <a:ext uri="{9D8B030D-6E8A-4147-A177-3AD203B41FA5}">
                      <a16:colId xmlns:a16="http://schemas.microsoft.com/office/drawing/2014/main" val="2887575868"/>
                    </a:ext>
                  </a:extLst>
                </a:gridCol>
              </a:tblGrid>
              <a:tr h="13603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Trim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Main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388151934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width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0.01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width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0.075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996165727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height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0.0925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height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0.117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790825241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area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0.000648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m^2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area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0.006143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m^2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492695543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869111364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132694344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210658001"/>
                  </a:ext>
                </a:extLst>
              </a:tr>
              <a:tr h="246226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Cu Resistivity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1.68E-08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Ohm.m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Cu Resistivity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1.68E-08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Ohm.m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230512737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642722525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Trimcoil 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Length (m)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Current (AT)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Resistance (Ohm)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Power (W)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94101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4.812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16545.03586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1.32E-05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3.60E+03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689790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2.37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6908.102679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6.14E-05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2.93E+03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513752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2.61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4795.473091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6.77E-05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1.56E+03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703590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2.85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3883.575168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7.39E-05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1.12E+03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216042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3.09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3184.744926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8.02E-05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8.14E+02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483288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2674.097645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8.65E-05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6.18E+02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652159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3.58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2250.996819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9.28E-05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4.70E+02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796525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3.82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1921.652039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9.90E-05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3.66E+02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000802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4.06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1653.689303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1.05E-04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2.88E+02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124159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1449.587291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1.12E-04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2.34E+02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936914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2.77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6908.102679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7.20E-05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3.43E+03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0789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4795.473091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7.82E-05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1.80E+03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16209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3.26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3883.575168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8.45E-05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1.27E+03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43292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3.50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3184.744926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9.08E-05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9.21E+02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50781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3.73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2674.097645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9.69E-05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6.93E+02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23555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3.98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2250.996819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1.03E-04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5.23E+02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15448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4.22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1921.652039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1.10E-04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4.05E+02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73977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4.46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1653.689303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1.16E-04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3.17E+02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382720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4.70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1449.587291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1.22E-04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2.56E+02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663685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16031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73281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Total Power (W)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556439"/>
                  </a:ext>
                </a:extLst>
              </a:tr>
              <a:tr h="136037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effectLst/>
                        </a:rPr>
                        <a:t>2.16E+04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69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20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22FBFA-3847-31FC-CEA4-944F9E5B9CBA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12EC3-C961-7FDE-6E3D-F3BA8347C141}"/>
              </a:ext>
            </a:extLst>
          </p:cNvPr>
          <p:cNvSpPr txBox="1"/>
          <p:nvPr/>
        </p:nvSpPr>
        <p:spPr>
          <a:xfrm>
            <a:off x="3043376" y="550646"/>
            <a:ext cx="407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 at different energy range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60BF5C-3645-5682-7894-679D3B5F6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C53BD-7474-2A36-0DEA-C849FD557A7C}"/>
              </a:ext>
            </a:extLst>
          </p:cNvPr>
          <p:cNvSpPr txBox="1"/>
          <p:nvPr/>
        </p:nvSpPr>
        <p:spPr>
          <a:xfrm>
            <a:off x="345212" y="1104644"/>
            <a:ext cx="8849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the </a:t>
            </a:r>
            <a:r>
              <a:rPr lang="en-US" dirty="0" err="1"/>
              <a:t>LhARA</a:t>
            </a:r>
            <a:r>
              <a:rPr lang="en-US" dirty="0"/>
              <a:t> machine, we would like to accelerate beams at different energy while </a:t>
            </a:r>
          </a:p>
          <a:p>
            <a:r>
              <a:rPr lang="en-US" dirty="0"/>
              <a:t>being at the same tune point.</a:t>
            </a:r>
          </a:p>
          <a:p>
            <a:endParaRPr lang="en-US" dirty="0"/>
          </a:p>
          <a:p>
            <a:r>
              <a:rPr lang="en-US" dirty="0"/>
              <a:t>This can be done by scaling the BL</a:t>
            </a:r>
            <a:r>
              <a:rPr lang="en-US" baseline="-25000" dirty="0"/>
              <a:t>0 </a:t>
            </a:r>
            <a:r>
              <a:rPr lang="en-US" dirty="0"/>
              <a:t> value in the integrated field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E585F2-1004-C0C0-1092-A1F0C8BC500C}"/>
                  </a:ext>
                </a:extLst>
              </p:cNvPr>
              <p:cNvSpPr txBox="1"/>
              <p:nvPr/>
            </p:nvSpPr>
            <p:spPr>
              <a:xfrm>
                <a:off x="331960" y="2410509"/>
                <a:ext cx="6412333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Setting BL</a:t>
                </a:r>
                <a:r>
                  <a:rPr lang="en-US" baseline="-25000" dirty="0"/>
                  <a:t>0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of the original value, 6- 57 MeV energy range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E585F2-1004-C0C0-1092-A1F0C8BC5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60" y="2410509"/>
                <a:ext cx="6412333" cy="485454"/>
              </a:xfrm>
              <a:prstGeom prst="rect">
                <a:avLst/>
              </a:prstGeom>
              <a:blipFill>
                <a:blip r:embed="rId3"/>
                <a:stretch>
                  <a:fillRect l="-59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363BD12-881C-4D0D-C476-83E5C37F2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665" y="2895963"/>
            <a:ext cx="3823375" cy="3009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11807D-898A-9341-8C50-C4B09565E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60" y="2895963"/>
            <a:ext cx="4016939" cy="30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93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5A51E-6A2A-C322-3DEB-15657F6D6C46}"/>
              </a:ext>
            </a:extLst>
          </p:cNvPr>
          <p:cNvSpPr txBox="1"/>
          <p:nvPr/>
        </p:nvSpPr>
        <p:spPr>
          <a:xfrm>
            <a:off x="239595" y="1104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GB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2FBFA-3847-31FC-CEA4-944F9E5B9CBA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12EC3-C961-7FDE-6E3D-F3BA8347C141}"/>
              </a:ext>
            </a:extLst>
          </p:cNvPr>
          <p:cNvSpPr txBox="1"/>
          <p:nvPr/>
        </p:nvSpPr>
        <p:spPr>
          <a:xfrm>
            <a:off x="2148049" y="679234"/>
            <a:ext cx="412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Tune from optimizing integrated B field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B690E-6D13-9889-0484-825F21A9C7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C03D02F3-4021-1F90-E276-5262445CF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9" y="988804"/>
            <a:ext cx="3347139" cy="2624862"/>
          </a:xfrm>
          <a:prstGeom prst="rect">
            <a:avLst/>
          </a:prstGeom>
        </p:spPr>
      </p:pic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E6FE76A-0DB0-2ECF-AE15-8C9505882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69" y="3613666"/>
            <a:ext cx="3330658" cy="2624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2CC836-B10E-6C12-CF94-ABE1CA58D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608" y="1358136"/>
            <a:ext cx="5242878" cy="44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4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5A51E-6A2A-C322-3DEB-15657F6D6C46}"/>
              </a:ext>
            </a:extLst>
          </p:cNvPr>
          <p:cNvSpPr txBox="1"/>
          <p:nvPr/>
        </p:nvSpPr>
        <p:spPr>
          <a:xfrm>
            <a:off x="239595" y="1104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GB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2FBFA-3847-31FC-CEA4-944F9E5B9CBA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12EC3-C961-7FDE-6E3D-F3BA8347C141}"/>
              </a:ext>
            </a:extLst>
          </p:cNvPr>
          <p:cNvSpPr txBox="1"/>
          <p:nvPr/>
        </p:nvSpPr>
        <p:spPr>
          <a:xfrm>
            <a:off x="2876631" y="735312"/>
            <a:ext cx="339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Tune at different energy ranges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B690E-6D13-9889-0484-825F21A9C7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D20BA-4AD7-44C7-6338-F9167664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074" y="1427809"/>
            <a:ext cx="5297850" cy="44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2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C5EC244-B1BF-701F-15BC-63D54384A468}"/>
              </a:ext>
            </a:extLst>
          </p:cNvPr>
          <p:cNvSpPr txBox="1"/>
          <p:nvPr/>
        </p:nvSpPr>
        <p:spPr>
          <a:xfrm>
            <a:off x="3472981" y="70162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DE332-A62F-8807-4986-D96976F8FC65}"/>
              </a:ext>
            </a:extLst>
          </p:cNvPr>
          <p:cNvSpPr txBox="1"/>
          <p:nvPr/>
        </p:nvSpPr>
        <p:spPr>
          <a:xfrm>
            <a:off x="1" y="2136338"/>
            <a:ext cx="91439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tune computed and looks promising</a:t>
            </a:r>
          </a:p>
          <a:p>
            <a:endParaRPr lang="en-US" dirty="0"/>
          </a:p>
          <a:p>
            <a:r>
              <a:rPr lang="en-US" dirty="0"/>
              <a:t>Need to check dynamic aperture </a:t>
            </a:r>
          </a:p>
          <a:p>
            <a:endParaRPr lang="en-US" dirty="0"/>
          </a:p>
          <a:p>
            <a:r>
              <a:rPr lang="en-US" dirty="0"/>
              <a:t>The real magnet might have larger errors in tune comparing to the simulation results</a:t>
            </a:r>
          </a:p>
          <a:p>
            <a:endParaRPr lang="en-US" dirty="0"/>
          </a:p>
          <a:p>
            <a:r>
              <a:rPr lang="en-US" dirty="0"/>
              <a:t>Investigate whether further tune spread reduction is required.</a:t>
            </a:r>
          </a:p>
          <a:p>
            <a:endParaRPr lang="en-US" dirty="0"/>
          </a:p>
          <a:p>
            <a:r>
              <a:rPr lang="en-US" dirty="0"/>
              <a:t>Vertical tune spread reduction: Further optimize aperture and position of clamps</a:t>
            </a:r>
          </a:p>
          <a:p>
            <a:endParaRPr lang="en-US" dirty="0"/>
          </a:p>
          <a:p>
            <a:r>
              <a:rPr lang="en-US" dirty="0"/>
              <a:t>Horizontal tune spread reduction: Increase number of power supplies to run different sets of current for the two layers of trim coils.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7629B-A6B7-C2B9-76E7-F96F9BBB3F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7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2A9AE4-FFA7-3456-EC0C-6175326A9B16}"/>
              </a:ext>
            </a:extLst>
          </p:cNvPr>
          <p:cNvSpPr txBox="1"/>
          <p:nvPr/>
        </p:nvSpPr>
        <p:spPr>
          <a:xfrm>
            <a:off x="3737871" y="791189"/>
            <a:ext cx="14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LhARA</a:t>
            </a:r>
            <a:r>
              <a:rPr lang="en-US" dirty="0"/>
              <a:t> FFA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03E35-9638-F665-2FA8-D84D0F0595F2}"/>
              </a:ext>
            </a:extLst>
          </p:cNvPr>
          <p:cNvSpPr txBox="1"/>
          <p:nvPr/>
        </p:nvSpPr>
        <p:spPr>
          <a:xfrm>
            <a:off x="607484" y="118469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Variable input energy by changing </a:t>
            </a:r>
            <a:r>
              <a:rPr lang="en-GB" dirty="0"/>
              <a:t>value of magnetic field </a:t>
            </a:r>
          </a:p>
          <a:p>
            <a:r>
              <a:rPr lang="en-GB" dirty="0"/>
              <a:t>     (multiple ions are possible)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Variable extraction energy at fixed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6A672-5060-DF9F-46B8-E53D4CD585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4DD1DB-7A2B-9627-7931-93B9136CC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77533"/>
              </p:ext>
            </p:extLst>
          </p:nvPr>
        </p:nvGraphicFramePr>
        <p:xfrm>
          <a:off x="1371052" y="3214288"/>
          <a:ext cx="617525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7626">
                  <a:extLst>
                    <a:ext uri="{9D8B030D-6E8A-4147-A177-3AD203B41FA5}">
                      <a16:colId xmlns:a16="http://schemas.microsoft.com/office/drawing/2014/main" val="3309315578"/>
                    </a:ext>
                  </a:extLst>
                </a:gridCol>
                <a:gridCol w="3087626">
                  <a:extLst>
                    <a:ext uri="{9D8B030D-6E8A-4147-A177-3AD203B41FA5}">
                      <a16:colId xmlns:a16="http://schemas.microsoft.com/office/drawing/2014/main" val="1574832255"/>
                    </a:ext>
                  </a:extLst>
                </a:gridCol>
              </a:tblGrid>
              <a:tr h="278641">
                <a:tc>
                  <a:txBody>
                    <a:bodyPr/>
                    <a:lstStyle/>
                    <a:p>
                      <a:r>
                        <a:rPr lang="en-US" dirty="0"/>
                        <a:t>Number of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08652"/>
                  </a:ext>
                </a:extLst>
              </a:tr>
              <a:tr h="278641">
                <a:tc>
                  <a:txBody>
                    <a:bodyPr/>
                    <a:lstStyle/>
                    <a:p>
                      <a:r>
                        <a:rPr lang="en-GB" dirty="0"/>
                        <a:t>K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132"/>
                  </a:ext>
                </a:extLst>
              </a:tr>
              <a:tr h="2786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Spiral angle (degrees)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33153"/>
                  </a:ext>
                </a:extLst>
              </a:tr>
              <a:tr h="278641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-25000" dirty="0"/>
                        <a:t>0 </a:t>
                      </a:r>
                      <a:r>
                        <a:rPr lang="en-US" baseline="0" dirty="0"/>
                        <a:t>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3.477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416709"/>
                  </a:ext>
                </a:extLst>
              </a:tr>
              <a:tr h="27864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r>
                        <a:rPr lang="en-US" baseline="-25000" dirty="0"/>
                        <a:t>0 </a:t>
                      </a:r>
                      <a:r>
                        <a:rPr lang="en-US" baseline="0" dirty="0"/>
                        <a:t>(T)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1.405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431581"/>
                  </a:ext>
                </a:extLst>
              </a:tr>
              <a:tr h="278641">
                <a:tc>
                  <a:txBody>
                    <a:bodyPr/>
                    <a:lstStyle/>
                    <a:p>
                      <a:r>
                        <a:rPr lang="en-US" dirty="0"/>
                        <a:t>Packing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339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7FFAA9-2188-F81C-7309-FC4066FCA433}"/>
              </a:ext>
            </a:extLst>
          </p:cNvPr>
          <p:cNvSpPr txBox="1"/>
          <p:nvPr/>
        </p:nvSpPr>
        <p:spPr>
          <a:xfrm>
            <a:off x="1876634" y="2726722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Parameters at highest energy (15-127MeV) </a:t>
            </a:r>
          </a:p>
        </p:txBody>
      </p:sp>
    </p:spTree>
    <p:extLst>
      <p:ext uri="{BB962C8B-B14F-4D97-AF65-F5344CB8AC3E}">
        <p14:creationId xmlns:p14="http://schemas.microsoft.com/office/powerpoint/2010/main" val="211858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2A9AE4-FFA7-3456-EC0C-6175326A9B16}"/>
              </a:ext>
            </a:extLst>
          </p:cNvPr>
          <p:cNvSpPr txBox="1"/>
          <p:nvPr/>
        </p:nvSpPr>
        <p:spPr>
          <a:xfrm>
            <a:off x="3492185" y="902825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field required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9BEACE-B397-F3A7-2142-0B31E3C88FD5}"/>
                  </a:ext>
                </a:extLst>
              </p:cNvPr>
              <p:cNvSpPr txBox="1"/>
              <p:nvPr/>
            </p:nvSpPr>
            <p:spPr>
              <a:xfrm>
                <a:off x="-1" y="1546690"/>
                <a:ext cx="9062977" cy="2885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goal is to have constant tune during acceleration</a:t>
                </a:r>
              </a:p>
              <a:p>
                <a:endParaRPr lang="en-US" dirty="0"/>
              </a:p>
              <a:p>
                <a:r>
                  <a:rPr lang="en-US" dirty="0"/>
                  <a:t>Arrange the integrated field with the ’Scaling Law’: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integrated field at the reference radius 𝑟</a:t>
                </a:r>
                <a:r>
                  <a:rPr lang="en-US" baseline="-25000" dirty="0"/>
                  <a:t>0</a:t>
                </a:r>
                <a:r>
                  <a:rPr lang="en-US" dirty="0"/>
                  <a:t>,  𝑘 the integrated field index defined as: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9BEACE-B397-F3A7-2142-0B31E3C88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546690"/>
                <a:ext cx="9062977" cy="2885790"/>
              </a:xfrm>
              <a:prstGeom prst="rect">
                <a:avLst/>
              </a:prstGeom>
              <a:blipFill>
                <a:blip r:embed="rId3"/>
                <a:stretch>
                  <a:fillRect l="-560" t="-87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6B80A-8635-8321-D961-E6401C2606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D2E0E9-EBBD-E741-5C86-F84D97FBDA03}"/>
                  </a:ext>
                </a:extLst>
              </p:cNvPr>
              <p:cNvSpPr txBox="1"/>
              <p:nvPr/>
            </p:nvSpPr>
            <p:spPr>
              <a:xfrm>
                <a:off x="2193235" y="4539624"/>
                <a:ext cx="4757530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D2E0E9-EBBD-E741-5C86-F84D97FBD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35" y="4539624"/>
                <a:ext cx="4757530" cy="771686"/>
              </a:xfrm>
              <a:prstGeom prst="rect">
                <a:avLst/>
              </a:prstGeom>
              <a:blipFill>
                <a:blip r:embed="rId4"/>
                <a:stretch>
                  <a:fillRect t="-66129" b="-9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68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2A9AE4-FFA7-3456-EC0C-6175326A9B16}"/>
              </a:ext>
            </a:extLst>
          </p:cNvPr>
          <p:cNvSpPr txBox="1"/>
          <p:nvPr/>
        </p:nvSpPr>
        <p:spPr>
          <a:xfrm>
            <a:off x="2786896" y="87967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is the scaling law achieved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C45E93-62DE-E79B-8D0B-84A65B493894}"/>
              </a:ext>
            </a:extLst>
          </p:cNvPr>
          <p:cNvSpPr txBox="1"/>
          <p:nvPr/>
        </p:nvSpPr>
        <p:spPr>
          <a:xfrm>
            <a:off x="225624" y="1367442"/>
            <a:ext cx="89183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main coil provides the dipole field</a:t>
            </a:r>
          </a:p>
          <a:p>
            <a:endParaRPr lang="en-US" dirty="0"/>
          </a:p>
          <a:p>
            <a:r>
              <a:rPr lang="en-US" dirty="0"/>
              <a:t>Trim coils cross the pole face at constant radii and return around the side of the pole.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Gradient of the magnetic field achieved by adjusting the set of currents through the coils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EC87F-6BA8-5C8A-56BA-A39EC8674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 descr="A red and green graph&#10;&#10;Description automatically generated">
            <a:extLst>
              <a:ext uri="{FF2B5EF4-FFF2-40B4-BE49-F238E27FC236}">
                <a16:creationId xmlns:a16="http://schemas.microsoft.com/office/drawing/2014/main" id="{F91194CD-5243-A69F-4BB2-4ABFF6AB9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" y="3762563"/>
            <a:ext cx="5466522" cy="1667189"/>
          </a:xfrm>
          <a:prstGeom prst="rect">
            <a:avLst/>
          </a:prstGeom>
        </p:spPr>
      </p:pic>
      <p:pic>
        <p:nvPicPr>
          <p:cNvPr id="2" name="Picture 1" descr="A graph of a line&#10;&#10;Description automatically generated">
            <a:extLst>
              <a:ext uri="{FF2B5EF4-FFF2-40B4-BE49-F238E27FC236}">
                <a16:creationId xmlns:a16="http://schemas.microsoft.com/office/drawing/2014/main" id="{9734FA1B-E178-BC80-719A-A5A67CF25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734" y="2891076"/>
            <a:ext cx="3767642" cy="2976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05F13B-A0BD-6996-ECD5-E3ED837E112A}"/>
              </a:ext>
            </a:extLst>
          </p:cNvPr>
          <p:cNvSpPr txBox="1"/>
          <p:nvPr/>
        </p:nvSpPr>
        <p:spPr>
          <a:xfrm>
            <a:off x="3288703" y="3278247"/>
            <a:ext cx="16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Trim coils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E13AF-2A19-38BA-54C6-D1AD634715B6}"/>
              </a:ext>
            </a:extLst>
          </p:cNvPr>
          <p:cNvSpPr txBox="1"/>
          <p:nvPr/>
        </p:nvSpPr>
        <p:spPr>
          <a:xfrm>
            <a:off x="67987" y="334792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coil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65FDBD-ED82-77B6-7555-1321570052CC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163159" y="3532594"/>
            <a:ext cx="50901" cy="825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6BCAC8-D1F6-CCE1-BE44-E54844725B1E}"/>
              </a:ext>
            </a:extLst>
          </p:cNvPr>
          <p:cNvCxnSpPr>
            <a:cxnSpLocks/>
          </p:cNvCxnSpPr>
          <p:nvPr/>
        </p:nvCxnSpPr>
        <p:spPr>
          <a:xfrm flipH="1">
            <a:off x="3237802" y="3647579"/>
            <a:ext cx="618900" cy="1109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E70DC2-CF5A-04DA-8189-75C1D8C0DD0C}"/>
              </a:ext>
            </a:extLst>
          </p:cNvPr>
          <p:cNvSpPr txBox="1"/>
          <p:nvPr/>
        </p:nvSpPr>
        <p:spPr>
          <a:xfrm>
            <a:off x="45754" y="5475055"/>
            <a:ext cx="4802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(Shown without the clamps and yoke in this image)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96CBC-7EC0-6422-D257-183F98252BEF}"/>
                  </a:ext>
                </a:extLst>
              </p:cNvPr>
              <p:cNvSpPr txBox="1"/>
              <p:nvPr/>
            </p:nvSpPr>
            <p:spPr>
              <a:xfrm>
                <a:off x="6792282" y="5107542"/>
                <a:ext cx="59019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96CBC-7EC0-6422-D257-183F98252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282" y="5107542"/>
                <a:ext cx="590195" cy="276999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131EDA-403C-BD95-766D-0E743A556B00}"/>
                  </a:ext>
                </a:extLst>
              </p:cNvPr>
              <p:cNvSpPr txBox="1"/>
              <p:nvPr/>
            </p:nvSpPr>
            <p:spPr>
              <a:xfrm>
                <a:off x="7382477" y="4506945"/>
                <a:ext cx="590195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131EDA-403C-BD95-766D-0E743A556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77" y="4506945"/>
                <a:ext cx="590195" cy="1015663"/>
              </a:xfrm>
              <a:prstGeom prst="rect">
                <a:avLst/>
              </a:prstGeom>
              <a:blipFill>
                <a:blip r:embed="rId6"/>
                <a:stretch>
                  <a:fillRect l="-36170" r="-3617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58B84-62F8-AE78-9C63-9A906BE170C4}"/>
                  </a:ext>
                </a:extLst>
              </p:cNvPr>
              <p:cNvSpPr txBox="1"/>
              <p:nvPr/>
            </p:nvSpPr>
            <p:spPr>
              <a:xfrm>
                <a:off x="7972672" y="3267566"/>
                <a:ext cx="590195" cy="255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58B84-62F8-AE78-9C63-9A906BE17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672" y="3267566"/>
                <a:ext cx="590195" cy="2554545"/>
              </a:xfrm>
              <a:prstGeom prst="rect">
                <a:avLst/>
              </a:prstGeom>
              <a:blipFill>
                <a:blip r:embed="rId7"/>
                <a:stretch>
                  <a:fillRect l="-127083" r="-191667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38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BB2E6B-4736-C6F7-3938-C1CFF7FBDBC5}"/>
              </a:ext>
            </a:extLst>
          </p:cNvPr>
          <p:cNvSpPr txBox="1"/>
          <p:nvPr/>
        </p:nvSpPr>
        <p:spPr>
          <a:xfrm>
            <a:off x="2825368" y="62227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Modelling in OPERA-3D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FCDA-7A84-FF84-976F-0372075C3444}"/>
              </a:ext>
            </a:extLst>
          </p:cNvPr>
          <p:cNvSpPr txBox="1"/>
          <p:nvPr/>
        </p:nvSpPr>
        <p:spPr>
          <a:xfrm>
            <a:off x="0" y="991605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 type magnet with inner and outer return yokes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Field clamps, connected to the pole,  following the spiral equation to control the fringe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Coils in red wrapped around the pole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CE171-28ED-6CFF-D66A-A799FB2C7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5</a:t>
            </a:fld>
            <a:endParaRPr lang="en-US" dirty="0"/>
          </a:p>
        </p:txBody>
      </p:sp>
      <p:pic>
        <p:nvPicPr>
          <p:cNvPr id="18" name="Picture 17" descr="A green and red curved object&#10;&#10;Description automatically generated">
            <a:extLst>
              <a:ext uri="{FF2B5EF4-FFF2-40B4-BE49-F238E27FC236}">
                <a16:creationId xmlns:a16="http://schemas.microsoft.com/office/drawing/2014/main" id="{2AD7092F-4111-3C1B-AD63-53861191A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156" y="1822602"/>
            <a:ext cx="2799019" cy="43508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F1590A-9F13-93DA-2324-9E97C4FEA793}"/>
              </a:ext>
            </a:extLst>
          </p:cNvPr>
          <p:cNvSpPr txBox="1"/>
          <p:nvPr/>
        </p:nvSpPr>
        <p:spPr>
          <a:xfrm>
            <a:off x="552343" y="5497063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Inner return yoke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C8B1E3-892A-FBC6-82C1-6886124882EA}"/>
              </a:ext>
            </a:extLst>
          </p:cNvPr>
          <p:cNvSpPr txBox="1"/>
          <p:nvPr/>
        </p:nvSpPr>
        <p:spPr>
          <a:xfrm>
            <a:off x="5234703" y="200726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Outer return yoke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29B1DD-399C-CDB5-08C9-A29CFF8496A8}"/>
              </a:ext>
            </a:extLst>
          </p:cNvPr>
          <p:cNvSpPr txBox="1"/>
          <p:nvPr/>
        </p:nvSpPr>
        <p:spPr>
          <a:xfrm>
            <a:off x="5698435" y="373711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clamp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9A68B6-C543-8584-933B-4A97E683ACCB}"/>
              </a:ext>
            </a:extLst>
          </p:cNvPr>
          <p:cNvSpPr txBox="1"/>
          <p:nvPr/>
        </p:nvSpPr>
        <p:spPr>
          <a:xfrm>
            <a:off x="792321" y="373711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clamp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48FFEC-3C88-D141-862A-7E600C5E57C3}"/>
              </a:ext>
            </a:extLst>
          </p:cNvPr>
          <p:cNvCxnSpPr>
            <a:stCxn id="24" idx="3"/>
          </p:cNvCxnSpPr>
          <p:nvPr/>
        </p:nvCxnSpPr>
        <p:spPr>
          <a:xfrm flipV="1">
            <a:off x="2156797" y="3813363"/>
            <a:ext cx="1103238" cy="108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BABC4F-5513-270C-7FE9-6882414019D5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3596480" y="2191934"/>
            <a:ext cx="1638223" cy="222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2B1D55-BEDA-247B-071C-400DA9A0B810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481076" y="5344663"/>
            <a:ext cx="931359" cy="337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25BEAA-647F-545B-B18F-FF89C583D16D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386470" y="3921779"/>
            <a:ext cx="1311965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79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88497F-F76C-B092-95EF-7B5F82E9F616}"/>
              </a:ext>
            </a:extLst>
          </p:cNvPr>
          <p:cNvSpPr txBox="1"/>
          <p:nvPr/>
        </p:nvSpPr>
        <p:spPr>
          <a:xfrm>
            <a:off x="2192867" y="611139"/>
            <a:ext cx="4758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Bz</a:t>
            </a:r>
            <a:r>
              <a:rPr lang="en-US" dirty="0"/>
              <a:t> on the midplane with constant radius varying theta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C70830-36C7-CFE6-00B9-6D36ADA384C1}"/>
              </a:ext>
            </a:extLst>
          </p:cNvPr>
          <p:cNvSpPr txBox="1"/>
          <p:nvPr/>
        </p:nvSpPr>
        <p:spPr>
          <a:xfrm>
            <a:off x="29349" y="5411504"/>
            <a:ext cx="8800807" cy="995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3D Opera model, sweeping through theta obtain </a:t>
            </a:r>
            <a:r>
              <a:rPr lang="en-US" sz="1600" dirty="0" err="1"/>
              <a:t>Bz</a:t>
            </a:r>
            <a:r>
              <a:rPr lang="en-US" sz="1600" dirty="0"/>
              <a:t> on midplane at a particular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Repeat of different radius to obtain integrated B field at different radii </a:t>
            </a:r>
          </a:p>
          <a:p>
            <a:endParaRPr lang="en-US" sz="1600" baseline="-25000" dirty="0"/>
          </a:p>
          <a:p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0FFAF8-DA6D-3113-EE59-979C4307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6265-766F-3641-B481-BC2C1707466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green and orange graph&#10;&#10;Description automatically generated with medium confidence">
            <a:extLst>
              <a:ext uri="{FF2B5EF4-FFF2-40B4-BE49-F238E27FC236}">
                <a16:creationId xmlns:a16="http://schemas.microsoft.com/office/drawing/2014/main" id="{A3D23DD2-A13B-9FC9-551D-A99FA5581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9" y="2256758"/>
            <a:ext cx="5519934" cy="249238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6E584F7-816F-CBA7-CC8F-F32108611E0B}"/>
              </a:ext>
            </a:extLst>
          </p:cNvPr>
          <p:cNvGrpSpPr/>
          <p:nvPr/>
        </p:nvGrpSpPr>
        <p:grpSpPr>
          <a:xfrm>
            <a:off x="1614179" y="2091895"/>
            <a:ext cx="890482" cy="2605420"/>
            <a:chOff x="2161956" y="1560413"/>
            <a:chExt cx="1087560" cy="31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10B3F2-7EFA-9CE9-C888-9245E2E5ACF4}"/>
                    </a:ext>
                  </a:extLst>
                </p14:cNvPr>
                <p14:cNvContentPartPr/>
                <p14:nvPr/>
              </p14:nvContentPartPr>
              <p14:xfrm>
                <a:off x="2161956" y="1560413"/>
                <a:ext cx="944280" cy="3144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10B3F2-7EFA-9CE9-C888-9245E2E5AC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52956" y="1551773"/>
                  <a:ext cx="961920" cy="31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372095-1FFD-EC40-CAB8-6AF3EF1A2F20}"/>
                    </a:ext>
                  </a:extLst>
                </p14:cNvPr>
                <p14:cNvContentPartPr/>
                <p14:nvPr/>
              </p14:nvContentPartPr>
              <p14:xfrm>
                <a:off x="3022356" y="4617173"/>
                <a:ext cx="227160" cy="125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372095-1FFD-EC40-CAB8-6AF3EF1A2F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13716" y="4608173"/>
                  <a:ext cx="244800" cy="142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" name="Picture 12" descr="A graph of a line&#10;&#10;Description automatically generated">
            <a:extLst>
              <a:ext uri="{FF2B5EF4-FFF2-40B4-BE49-F238E27FC236}">
                <a16:creationId xmlns:a16="http://schemas.microsoft.com/office/drawing/2014/main" id="{C1FB3E37-37C0-73F0-C9E4-64175AC46B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2649" y="2091895"/>
            <a:ext cx="3843130" cy="3054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1B2A56-9642-8554-DEF1-2E48E9E6CFCB}"/>
                  </a:ext>
                </a:extLst>
              </p:cNvPr>
              <p:cNvSpPr txBox="1"/>
              <p:nvPr/>
            </p:nvSpPr>
            <p:spPr>
              <a:xfrm>
                <a:off x="6446995" y="1106471"/>
                <a:ext cx="1553887" cy="726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1B2A56-9642-8554-DEF1-2E48E9E6C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995" y="1106471"/>
                <a:ext cx="1553887" cy="726481"/>
              </a:xfrm>
              <a:prstGeom prst="rect">
                <a:avLst/>
              </a:prstGeom>
              <a:blipFill>
                <a:blip r:embed="rId9"/>
                <a:stretch>
                  <a:fillRect l="-14634" t="-155172" r="-13821" b="-2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30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5A51E-6A2A-C322-3DEB-15657F6D6C46}"/>
              </a:ext>
            </a:extLst>
          </p:cNvPr>
          <p:cNvSpPr txBox="1"/>
          <p:nvPr/>
        </p:nvSpPr>
        <p:spPr>
          <a:xfrm>
            <a:off x="239595" y="1104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GB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2FBFA-3847-31FC-CEA4-944F9E5B9CBA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12EC3-C961-7FDE-6E3D-F3BA8347C141}"/>
              </a:ext>
            </a:extLst>
          </p:cNvPr>
          <p:cNvSpPr txBox="1"/>
          <p:nvPr/>
        </p:nvSpPr>
        <p:spPr>
          <a:xfrm>
            <a:off x="2241875" y="938397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error from optimizing integrated B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E76C3-E782-1A0D-D13A-4A3862C5B721}"/>
              </a:ext>
            </a:extLst>
          </p:cNvPr>
          <p:cNvSpPr txBox="1"/>
          <p:nvPr/>
        </p:nvSpPr>
        <p:spPr>
          <a:xfrm>
            <a:off x="0" y="1494684"/>
            <a:ext cx="6179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Central scenario: BL</a:t>
            </a:r>
            <a:r>
              <a:rPr lang="en-US" sz="1600" baseline="-25000" dirty="0"/>
              <a:t>0 </a:t>
            </a:r>
            <a:r>
              <a:rPr lang="en-US" sz="1600" dirty="0"/>
              <a:t>:</a:t>
            </a:r>
            <a:r>
              <a:rPr lang="en-GB" sz="16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1.44 Tm , </a:t>
            </a:r>
            <a:r>
              <a:rPr lang="en-GB" sz="1600" dirty="0">
                <a:solidFill>
                  <a:srgbClr val="242424"/>
                </a:solidFill>
                <a:latin typeface="Segoe UI" panose="020B0502040204020203" pitchFamily="34" charset="0"/>
              </a:rPr>
              <a:t>r</a:t>
            </a:r>
            <a:r>
              <a:rPr lang="en-GB" sz="1600" baseline="-25000" dirty="0">
                <a:solidFill>
                  <a:srgbClr val="242424"/>
                </a:solidFill>
                <a:latin typeface="Segoe UI" panose="020B0502040204020203" pitchFamily="34" charset="0"/>
              </a:rPr>
              <a:t>0 </a:t>
            </a:r>
            <a:r>
              <a:rPr lang="en-GB" sz="1600" dirty="0">
                <a:solidFill>
                  <a:srgbClr val="242424"/>
                </a:solidFill>
                <a:latin typeface="Segoe UI" panose="020B0502040204020203" pitchFamily="34" charset="0"/>
              </a:rPr>
              <a:t>:3.477m, k : 5.23 (15 – 127 MeV)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881DB9-4E6A-3B50-F7EF-614AE1BF62E4}"/>
                  </a:ext>
                </a:extLst>
              </p:cNvPr>
              <p:cNvSpPr txBox="1"/>
              <p:nvPr/>
            </p:nvSpPr>
            <p:spPr>
              <a:xfrm>
                <a:off x="5469793" y="1357082"/>
                <a:ext cx="4033714" cy="61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881DB9-4E6A-3B50-F7EF-614AE1BF6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793" y="1357082"/>
                <a:ext cx="4033714" cy="613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333F0B-98D3-8EFF-F05A-0077E29EAF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3C758C68-BB5F-FC00-DF4A-928719FE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26" y="2019829"/>
            <a:ext cx="5559337" cy="4153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8ABF1D-80B9-E925-D36C-DF4DBA3A9CE7}"/>
              </a:ext>
            </a:extLst>
          </p:cNvPr>
          <p:cNvSpPr txBox="1"/>
          <p:nvPr/>
        </p:nvSpPr>
        <p:spPr>
          <a:xfrm>
            <a:off x="5983663" y="3773211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Oscillation in residuals due to </a:t>
            </a:r>
          </a:p>
          <a:p>
            <a:r>
              <a:rPr lang="en-US" dirty="0"/>
              <a:t>The discretization of trim coils</a:t>
            </a:r>
          </a:p>
        </p:txBody>
      </p:sp>
    </p:spTree>
    <p:extLst>
      <p:ext uri="{BB962C8B-B14F-4D97-AF65-F5344CB8AC3E}">
        <p14:creationId xmlns:p14="http://schemas.microsoft.com/office/powerpoint/2010/main" val="230199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35A51E-6A2A-C322-3DEB-15657F6D6C46}"/>
              </a:ext>
            </a:extLst>
          </p:cNvPr>
          <p:cNvSpPr txBox="1"/>
          <p:nvPr/>
        </p:nvSpPr>
        <p:spPr>
          <a:xfrm>
            <a:off x="239595" y="1104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GB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2FBFA-3847-31FC-CEA4-944F9E5B9CBA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12EC3-C961-7FDE-6E3D-F3BA8347C141}"/>
              </a:ext>
            </a:extLst>
          </p:cNvPr>
          <p:cNvSpPr txBox="1"/>
          <p:nvPr/>
        </p:nvSpPr>
        <p:spPr>
          <a:xfrm>
            <a:off x="3043376" y="550646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Integrated k index after optimisation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8B2768-7829-7B23-DC3D-DEE3FB38FF4D}"/>
                  </a:ext>
                </a:extLst>
              </p:cNvPr>
              <p:cNvSpPr txBox="1"/>
              <p:nvPr/>
            </p:nvSpPr>
            <p:spPr>
              <a:xfrm>
                <a:off x="3301907" y="1104644"/>
                <a:ext cx="2540183" cy="771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8B2768-7829-7B23-DC3D-DEE3FB38F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07" y="1104644"/>
                <a:ext cx="2540183" cy="771686"/>
              </a:xfrm>
              <a:prstGeom prst="rect">
                <a:avLst/>
              </a:prstGeom>
              <a:blipFill>
                <a:blip r:embed="rId3"/>
                <a:stretch>
                  <a:fillRect t="-66129" b="-9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60BF5C-3645-5682-7894-679D3B5F6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Picture 12" descr="A graph with blue lines&#10;&#10;Description automatically generated">
            <a:extLst>
              <a:ext uri="{FF2B5EF4-FFF2-40B4-BE49-F238E27FC236}">
                <a16:creationId xmlns:a16="http://schemas.microsoft.com/office/drawing/2014/main" id="{5EBCB049-FC43-C3E7-D7B1-DAD299F2D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429" y="2060996"/>
            <a:ext cx="5171142" cy="40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88497F-F76C-B092-95EF-7B5F82E9F616}"/>
              </a:ext>
            </a:extLst>
          </p:cNvPr>
          <p:cNvSpPr txBox="1"/>
          <p:nvPr/>
        </p:nvSpPr>
        <p:spPr>
          <a:xfrm>
            <a:off x="2192867" y="611139"/>
            <a:ext cx="4758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Bz</a:t>
            </a:r>
            <a:r>
              <a:rPr lang="en-US" dirty="0"/>
              <a:t> on the midplane with constant radius varying theta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69EBA-8FCF-75CA-6B27-001BA4AB9C06}"/>
              </a:ext>
            </a:extLst>
          </p:cNvPr>
          <p:cNvSpPr txBox="1"/>
          <p:nvPr/>
        </p:nvSpPr>
        <p:spPr>
          <a:xfrm>
            <a:off x="289804" y="1469791"/>
            <a:ext cx="782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of the pole reaching 2.66T</a:t>
            </a:r>
          </a:p>
          <a:p>
            <a:r>
              <a:rPr lang="en-US" dirty="0"/>
              <a:t>Flat top of field distorted at higher radii due to </a:t>
            </a:r>
          </a:p>
          <a:p>
            <a:r>
              <a:rPr lang="en-US" dirty="0"/>
              <a:t>Saturation and will have an impact to the tune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6C7DB-0C9A-79D6-CBF7-2E078E06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6265-766F-3641-B481-BC2C17074666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A graph of a graph&#10;&#10;Description automatically generated">
            <a:extLst>
              <a:ext uri="{FF2B5EF4-FFF2-40B4-BE49-F238E27FC236}">
                <a16:creationId xmlns:a16="http://schemas.microsoft.com/office/drawing/2014/main" id="{C2C35444-1698-C443-0BF0-232CAF4BF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51" y="2670120"/>
            <a:ext cx="4276697" cy="3380338"/>
          </a:xfrm>
          <a:prstGeom prst="rect">
            <a:avLst/>
          </a:prstGeom>
        </p:spPr>
      </p:pic>
      <p:pic>
        <p:nvPicPr>
          <p:cNvPr id="11" name="Picture 10" descr="A close-up of a graph&#10;&#10;Description automatically generated">
            <a:extLst>
              <a:ext uri="{FF2B5EF4-FFF2-40B4-BE49-F238E27FC236}">
                <a16:creationId xmlns:a16="http://schemas.microsoft.com/office/drawing/2014/main" id="{115FCF02-2914-975C-9B1D-0B1B68FF7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818" y="1031774"/>
            <a:ext cx="2144378" cy="4561677"/>
          </a:xfrm>
          <a:prstGeom prst="rect">
            <a:avLst/>
          </a:prstGeom>
        </p:spPr>
      </p:pic>
      <p:pic>
        <p:nvPicPr>
          <p:cNvPr id="13" name="Picture 12" descr="A graph of numbers and a number&#10;&#10;Description automatically generated with medium confidence">
            <a:extLst>
              <a:ext uri="{FF2B5EF4-FFF2-40B4-BE49-F238E27FC236}">
                <a16:creationId xmlns:a16="http://schemas.microsoft.com/office/drawing/2014/main" id="{95ABA1CA-84F9-B840-9BA0-751F1482D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014" y="1031774"/>
            <a:ext cx="1271119" cy="45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10421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39268</TotalTime>
  <Words>813</Words>
  <Application>Microsoft Macintosh PowerPoint</Application>
  <PresentationFormat>On-screen Show (4:3)</PresentationFormat>
  <Paragraphs>253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Segoe UI</vt:lpstr>
      <vt:lpstr>Imperial College London Theme</vt:lpstr>
      <vt:lpstr>LhARA FFA magnet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Kuo, Ta-Jen</cp:lastModifiedBy>
  <cp:revision>148</cp:revision>
  <dcterms:created xsi:type="dcterms:W3CDTF">2017-02-16T14:49:58Z</dcterms:created>
  <dcterms:modified xsi:type="dcterms:W3CDTF">2024-08-31T23:55:56Z</dcterms:modified>
</cp:coreProperties>
</file>