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17"/>
  </p:notesMasterIdLst>
  <p:sldIdLst>
    <p:sldId id="256" r:id="rId2"/>
    <p:sldId id="257" r:id="rId3"/>
    <p:sldId id="258" r:id="rId4"/>
    <p:sldId id="259" r:id="rId5"/>
    <p:sldId id="271" r:id="rId6"/>
    <p:sldId id="272" r:id="rId7"/>
    <p:sldId id="260" r:id="rId8"/>
    <p:sldId id="267" r:id="rId9"/>
    <p:sldId id="268" r:id="rId10"/>
    <p:sldId id="270" r:id="rId11"/>
    <p:sldId id="261" r:id="rId12"/>
    <p:sldId id="262" r:id="rId13"/>
    <p:sldId id="263" r:id="rId14"/>
    <p:sldId id="264" r:id="rId15"/>
    <p:sldId id="265" r:id="rId16"/>
  </p:sldIdLst>
  <p:sldSz cx="9144000" cy="5143500" type="screen16x9"/>
  <p:notesSz cx="6858000" cy="9144000"/>
  <p:embeddedFontLst>
    <p:embeddedFont>
      <p:font typeface="Helvetica Neue" panose="020B0604020202020204" charset="0"/>
      <p:regular r:id="rId18"/>
      <p:bold r:id="rId19"/>
      <p:italic r:id="rId20"/>
      <p:boldItalic r:id="rId21"/>
    </p:embeddedFont>
    <p:embeddedFont>
      <p:font typeface="Helvetica Neue Light"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C544E1-9188-4214-8229-FCA173B4E39A}" v="3" dt="2024-06-25T07:45:21.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7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Hays" userId="a1e9f81e-b235-4760-81d4-2c468d0bc273" providerId="ADAL" clId="{52C544E1-9188-4214-8229-FCA173B4E39A}"/>
    <pc:docChg chg="undo custSel addSld modSld">
      <pc:chgData name="Jonathan Hays" userId="a1e9f81e-b235-4760-81d4-2c468d0bc273" providerId="ADAL" clId="{52C544E1-9188-4214-8229-FCA173B4E39A}" dt="2024-06-26T07:41:57.432" v="4084" actId="20577"/>
      <pc:docMkLst>
        <pc:docMk/>
      </pc:docMkLst>
      <pc:sldChg chg="modSp mod">
        <pc:chgData name="Jonathan Hays" userId="a1e9f81e-b235-4760-81d4-2c468d0bc273" providerId="ADAL" clId="{52C544E1-9188-4214-8229-FCA173B4E39A}" dt="2024-06-25T07:28:41.496" v="621" actId="20577"/>
        <pc:sldMkLst>
          <pc:docMk/>
          <pc:sldMk cId="0" sldId="257"/>
        </pc:sldMkLst>
        <pc:spChg chg="mod">
          <ac:chgData name="Jonathan Hays" userId="a1e9f81e-b235-4760-81d4-2c468d0bc273" providerId="ADAL" clId="{52C544E1-9188-4214-8229-FCA173B4E39A}" dt="2024-06-25T07:28:41.496" v="621" actId="20577"/>
          <ac:spMkLst>
            <pc:docMk/>
            <pc:sldMk cId="0" sldId="257"/>
            <ac:spMk id="32" creationId="{00000000-0000-0000-0000-000000000000}"/>
          </ac:spMkLst>
        </pc:spChg>
      </pc:sldChg>
      <pc:sldChg chg="modSp mod">
        <pc:chgData name="Jonathan Hays" userId="a1e9f81e-b235-4760-81d4-2c468d0bc273" providerId="ADAL" clId="{52C544E1-9188-4214-8229-FCA173B4E39A}" dt="2024-06-25T12:18:38.571" v="3336" actId="20577"/>
        <pc:sldMkLst>
          <pc:docMk/>
          <pc:sldMk cId="0" sldId="259"/>
        </pc:sldMkLst>
        <pc:spChg chg="mod">
          <ac:chgData name="Jonathan Hays" userId="a1e9f81e-b235-4760-81d4-2c468d0bc273" providerId="ADAL" clId="{52C544E1-9188-4214-8229-FCA173B4E39A}" dt="2024-06-25T12:18:38.571" v="3336" actId="20577"/>
          <ac:spMkLst>
            <pc:docMk/>
            <pc:sldMk cId="0" sldId="259"/>
            <ac:spMk id="46" creationId="{00000000-0000-0000-0000-000000000000}"/>
          </ac:spMkLst>
        </pc:spChg>
        <pc:spChg chg="mod">
          <ac:chgData name="Jonathan Hays" userId="a1e9f81e-b235-4760-81d4-2c468d0bc273" providerId="ADAL" clId="{52C544E1-9188-4214-8229-FCA173B4E39A}" dt="2024-06-25T07:32:09.345" v="1035" actId="1076"/>
          <ac:spMkLst>
            <pc:docMk/>
            <pc:sldMk cId="0" sldId="259"/>
            <ac:spMk id="48" creationId="{00000000-0000-0000-0000-000000000000}"/>
          </ac:spMkLst>
        </pc:spChg>
        <pc:spChg chg="mod">
          <ac:chgData name="Jonathan Hays" userId="a1e9f81e-b235-4760-81d4-2c468d0bc273" providerId="ADAL" clId="{52C544E1-9188-4214-8229-FCA173B4E39A}" dt="2024-06-25T07:32:18.025" v="1036" actId="1076"/>
          <ac:spMkLst>
            <pc:docMk/>
            <pc:sldMk cId="0" sldId="259"/>
            <ac:spMk id="49" creationId="{00000000-0000-0000-0000-000000000000}"/>
          </ac:spMkLst>
        </pc:spChg>
        <pc:spChg chg="mod">
          <ac:chgData name="Jonathan Hays" userId="a1e9f81e-b235-4760-81d4-2c468d0bc273" providerId="ADAL" clId="{52C544E1-9188-4214-8229-FCA173B4E39A}" dt="2024-06-25T07:32:04.985" v="1034" actId="1076"/>
          <ac:spMkLst>
            <pc:docMk/>
            <pc:sldMk cId="0" sldId="259"/>
            <ac:spMk id="50" creationId="{00000000-0000-0000-0000-000000000000}"/>
          </ac:spMkLst>
        </pc:spChg>
      </pc:sldChg>
      <pc:sldChg chg="addSp delSp modSp mod">
        <pc:chgData name="Jonathan Hays" userId="a1e9f81e-b235-4760-81d4-2c468d0bc273" providerId="ADAL" clId="{52C544E1-9188-4214-8229-FCA173B4E39A}" dt="2024-06-26T07:41:57.432" v="4084" actId="20577"/>
        <pc:sldMkLst>
          <pc:docMk/>
          <pc:sldMk cId="0" sldId="260"/>
        </pc:sldMkLst>
        <pc:spChg chg="mod">
          <ac:chgData name="Jonathan Hays" userId="a1e9f81e-b235-4760-81d4-2c468d0bc273" providerId="ADAL" clId="{52C544E1-9188-4214-8229-FCA173B4E39A}" dt="2024-06-25T07:50:48.531" v="3040" actId="207"/>
          <ac:spMkLst>
            <pc:docMk/>
            <pc:sldMk cId="0" sldId="260"/>
            <ac:spMk id="4" creationId="{928829F1-91AC-BFDB-6626-D22A19BE4A54}"/>
          </ac:spMkLst>
        </pc:spChg>
        <pc:spChg chg="del">
          <ac:chgData name="Jonathan Hays" userId="a1e9f81e-b235-4760-81d4-2c468d0bc273" providerId="ADAL" clId="{52C544E1-9188-4214-8229-FCA173B4E39A}" dt="2024-06-25T07:45:17.916" v="2435" actId="478"/>
          <ac:spMkLst>
            <pc:docMk/>
            <pc:sldMk cId="0" sldId="260"/>
            <ac:spMk id="5" creationId="{932EFE2F-E20C-A3D1-8B9F-923F905BA67C}"/>
          </ac:spMkLst>
        </pc:spChg>
        <pc:spChg chg="add mod">
          <ac:chgData name="Jonathan Hays" userId="a1e9f81e-b235-4760-81d4-2c468d0bc273" providerId="ADAL" clId="{52C544E1-9188-4214-8229-FCA173B4E39A}" dt="2024-06-26T07:41:57.432" v="4084" actId="20577"/>
          <ac:spMkLst>
            <pc:docMk/>
            <pc:sldMk cId="0" sldId="260"/>
            <ac:spMk id="6" creationId="{470ADC70-324E-454C-3495-7E93B8212CFD}"/>
          </ac:spMkLst>
        </pc:spChg>
        <pc:spChg chg="mod">
          <ac:chgData name="Jonathan Hays" userId="a1e9f81e-b235-4760-81d4-2c468d0bc273" providerId="ADAL" clId="{52C544E1-9188-4214-8229-FCA173B4E39A}" dt="2024-06-25T07:53:36.244" v="3162" actId="404"/>
          <ac:spMkLst>
            <pc:docMk/>
            <pc:sldMk cId="0" sldId="260"/>
            <ac:spMk id="9" creationId="{114AA2F1-2EB3-1234-2455-735963E2527B}"/>
          </ac:spMkLst>
        </pc:spChg>
        <pc:graphicFrameChg chg="del modGraphic">
          <ac:chgData name="Jonathan Hays" userId="a1e9f81e-b235-4760-81d4-2c468d0bc273" providerId="ADAL" clId="{52C544E1-9188-4214-8229-FCA173B4E39A}" dt="2024-06-25T07:45:13.944" v="2434" actId="478"/>
          <ac:graphicFrameMkLst>
            <pc:docMk/>
            <pc:sldMk cId="0" sldId="260"/>
            <ac:graphicFrameMk id="2" creationId="{043836B8-6DE0-51F8-9536-42C9808490C7}"/>
          </ac:graphicFrameMkLst>
        </pc:graphicFrameChg>
      </pc:sldChg>
      <pc:sldChg chg="modSp mod">
        <pc:chgData name="Jonathan Hays" userId="a1e9f81e-b235-4760-81d4-2c468d0bc273" providerId="ADAL" clId="{52C544E1-9188-4214-8229-FCA173B4E39A}" dt="2024-06-25T12:29:38.859" v="4068" actId="20577"/>
        <pc:sldMkLst>
          <pc:docMk/>
          <pc:sldMk cId="0" sldId="263"/>
        </pc:sldMkLst>
        <pc:spChg chg="mod">
          <ac:chgData name="Jonathan Hays" userId="a1e9f81e-b235-4760-81d4-2c468d0bc273" providerId="ADAL" clId="{52C544E1-9188-4214-8229-FCA173B4E39A}" dt="2024-06-25T12:29:38.859" v="4068" actId="20577"/>
          <ac:spMkLst>
            <pc:docMk/>
            <pc:sldMk cId="0" sldId="263"/>
            <ac:spMk id="79" creationId="{00000000-0000-0000-0000-000000000000}"/>
          </ac:spMkLst>
        </pc:spChg>
      </pc:sldChg>
      <pc:sldChg chg="delSp modSp add mod">
        <pc:chgData name="Jonathan Hays" userId="a1e9f81e-b235-4760-81d4-2c468d0bc273" providerId="ADAL" clId="{52C544E1-9188-4214-8229-FCA173B4E39A}" dt="2024-06-25T07:51:50.688" v="3047" actId="20577"/>
        <pc:sldMkLst>
          <pc:docMk/>
          <pc:sldMk cId="3837191642" sldId="271"/>
        </pc:sldMkLst>
        <pc:spChg chg="mod">
          <ac:chgData name="Jonathan Hays" userId="a1e9f81e-b235-4760-81d4-2c468d0bc273" providerId="ADAL" clId="{52C544E1-9188-4214-8229-FCA173B4E39A}" dt="2024-06-25T07:51:50.688" v="3047" actId="20577"/>
          <ac:spMkLst>
            <pc:docMk/>
            <pc:sldMk cId="3837191642" sldId="271"/>
            <ac:spMk id="46" creationId="{00000000-0000-0000-0000-000000000000}"/>
          </ac:spMkLst>
        </pc:spChg>
        <pc:spChg chg="del">
          <ac:chgData name="Jonathan Hays" userId="a1e9f81e-b235-4760-81d4-2c468d0bc273" providerId="ADAL" clId="{52C544E1-9188-4214-8229-FCA173B4E39A}" dt="2024-06-25T07:33:10.289" v="1069" actId="478"/>
          <ac:spMkLst>
            <pc:docMk/>
            <pc:sldMk cId="3837191642" sldId="271"/>
            <ac:spMk id="47" creationId="{00000000-0000-0000-0000-000000000000}"/>
          </ac:spMkLst>
        </pc:spChg>
        <pc:spChg chg="del">
          <ac:chgData name="Jonathan Hays" userId="a1e9f81e-b235-4760-81d4-2c468d0bc273" providerId="ADAL" clId="{52C544E1-9188-4214-8229-FCA173B4E39A}" dt="2024-06-25T07:33:15.740" v="1071" actId="478"/>
          <ac:spMkLst>
            <pc:docMk/>
            <pc:sldMk cId="3837191642" sldId="271"/>
            <ac:spMk id="48" creationId="{00000000-0000-0000-0000-000000000000}"/>
          </ac:spMkLst>
        </pc:spChg>
        <pc:spChg chg="del">
          <ac:chgData name="Jonathan Hays" userId="a1e9f81e-b235-4760-81d4-2c468d0bc273" providerId="ADAL" clId="{52C544E1-9188-4214-8229-FCA173B4E39A}" dt="2024-06-25T07:33:18.057" v="1072" actId="478"/>
          <ac:spMkLst>
            <pc:docMk/>
            <pc:sldMk cId="3837191642" sldId="271"/>
            <ac:spMk id="49" creationId="{00000000-0000-0000-0000-000000000000}"/>
          </ac:spMkLst>
        </pc:spChg>
        <pc:spChg chg="del">
          <ac:chgData name="Jonathan Hays" userId="a1e9f81e-b235-4760-81d4-2c468d0bc273" providerId="ADAL" clId="{52C544E1-9188-4214-8229-FCA173B4E39A}" dt="2024-06-25T07:33:12.664" v="1070" actId="478"/>
          <ac:spMkLst>
            <pc:docMk/>
            <pc:sldMk cId="3837191642" sldId="271"/>
            <ac:spMk id="50" creationId="{00000000-0000-0000-0000-000000000000}"/>
          </ac:spMkLst>
        </pc:spChg>
      </pc:sldChg>
      <pc:sldChg chg="modSp add mod">
        <pc:chgData name="Jonathan Hays" userId="a1e9f81e-b235-4760-81d4-2c468d0bc273" providerId="ADAL" clId="{52C544E1-9188-4214-8229-FCA173B4E39A}" dt="2024-06-25T07:51:13.059" v="3043" actId="12"/>
        <pc:sldMkLst>
          <pc:docMk/>
          <pc:sldMk cId="761172816" sldId="272"/>
        </pc:sldMkLst>
        <pc:spChg chg="mod">
          <ac:chgData name="Jonathan Hays" userId="a1e9f81e-b235-4760-81d4-2c468d0bc273" providerId="ADAL" clId="{52C544E1-9188-4214-8229-FCA173B4E39A}" dt="2024-06-25T07:51:13.059" v="3043" actId="12"/>
          <ac:spMkLst>
            <pc:docMk/>
            <pc:sldMk cId="761172816" sldId="272"/>
            <ac:spMk id="4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hays\OneDrive%20-%20Queen%20Mary,%20University%20of%20London\Docs\Research\ResearchComputing\GridPP\OSC\OSC-Fall23\Accounting%20-%202023_4%20to%202023_10%20normelap_processors%20for%20VO%20and%20Year.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GridPP Other VO Usage in Normalised Core Hours April-23</a:t>
            </a:r>
            <a:r>
              <a:rPr lang="en-US" baseline="0"/>
              <a:t> to October-23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2687-46BF-8C18-6E42943C4B6E}"/>
              </c:ext>
            </c:extLst>
          </c:dPt>
          <c:dPt>
            <c:idx val="1"/>
            <c:invertIfNegative val="0"/>
            <c:bubble3D val="0"/>
            <c:spPr>
              <a:solidFill>
                <a:schemeClr val="tx1"/>
              </a:solidFill>
              <a:ln>
                <a:noFill/>
              </a:ln>
              <a:effectLst/>
            </c:spPr>
            <c:extLst>
              <c:ext xmlns:c16="http://schemas.microsoft.com/office/drawing/2014/chart" uri="{C3380CC4-5D6E-409C-BE32-E72D297353CC}">
                <c16:uniqueId val="{00000003-2687-46BF-8C18-6E42943C4B6E}"/>
              </c:ext>
            </c:extLst>
          </c:dPt>
          <c:dPt>
            <c:idx val="2"/>
            <c:invertIfNegative val="0"/>
            <c:bubble3D val="0"/>
            <c:spPr>
              <a:solidFill>
                <a:srgbClr val="92D050"/>
              </a:solidFill>
              <a:ln>
                <a:noFill/>
              </a:ln>
              <a:effectLst/>
            </c:spPr>
            <c:extLst>
              <c:ext xmlns:c16="http://schemas.microsoft.com/office/drawing/2014/chart" uri="{C3380CC4-5D6E-409C-BE32-E72D297353CC}">
                <c16:uniqueId val="{00000005-2687-46BF-8C18-6E42943C4B6E}"/>
              </c:ext>
            </c:extLst>
          </c:dPt>
          <c:dPt>
            <c:idx val="4"/>
            <c:invertIfNegative val="0"/>
            <c:bubble3D val="0"/>
            <c:spPr>
              <a:solidFill>
                <a:srgbClr val="92D050"/>
              </a:solidFill>
              <a:ln>
                <a:noFill/>
              </a:ln>
              <a:effectLst/>
            </c:spPr>
            <c:extLst>
              <c:ext xmlns:c16="http://schemas.microsoft.com/office/drawing/2014/chart" uri="{C3380CC4-5D6E-409C-BE32-E72D297353CC}">
                <c16:uniqueId val="{00000007-2687-46BF-8C18-6E42943C4B6E}"/>
              </c:ext>
            </c:extLst>
          </c:dPt>
          <c:dPt>
            <c:idx val="7"/>
            <c:invertIfNegative val="0"/>
            <c:bubble3D val="0"/>
            <c:spPr>
              <a:solidFill>
                <a:srgbClr val="92D050"/>
              </a:solidFill>
              <a:ln>
                <a:noFill/>
              </a:ln>
              <a:effectLst/>
            </c:spPr>
            <c:extLst>
              <c:ext xmlns:c16="http://schemas.microsoft.com/office/drawing/2014/chart" uri="{C3380CC4-5D6E-409C-BE32-E72D297353CC}">
                <c16:uniqueId val="{00000009-2687-46BF-8C18-6E42943C4B6E}"/>
              </c:ext>
            </c:extLst>
          </c:dPt>
          <c:dPt>
            <c:idx val="8"/>
            <c:invertIfNegative val="0"/>
            <c:bubble3D val="0"/>
            <c:spPr>
              <a:solidFill>
                <a:srgbClr val="92D050"/>
              </a:solidFill>
              <a:ln>
                <a:noFill/>
              </a:ln>
              <a:effectLst/>
            </c:spPr>
            <c:extLst>
              <c:ext xmlns:c16="http://schemas.microsoft.com/office/drawing/2014/chart" uri="{C3380CC4-5D6E-409C-BE32-E72D297353CC}">
                <c16:uniqueId val="{0000000B-2687-46BF-8C18-6E42943C4B6E}"/>
              </c:ext>
            </c:extLst>
          </c:dPt>
          <c:dPt>
            <c:idx val="9"/>
            <c:invertIfNegative val="0"/>
            <c:bubble3D val="0"/>
            <c:spPr>
              <a:solidFill>
                <a:srgbClr val="92D050"/>
              </a:solidFill>
              <a:ln>
                <a:noFill/>
              </a:ln>
              <a:effectLst/>
            </c:spPr>
            <c:extLst>
              <c:ext xmlns:c16="http://schemas.microsoft.com/office/drawing/2014/chart" uri="{C3380CC4-5D6E-409C-BE32-E72D297353CC}">
                <c16:uniqueId val="{0000000D-2687-46BF-8C18-6E42943C4B6E}"/>
              </c:ext>
            </c:extLst>
          </c:dPt>
          <c:dPt>
            <c:idx val="10"/>
            <c:invertIfNegative val="0"/>
            <c:bubble3D val="0"/>
            <c:spPr>
              <a:solidFill>
                <a:srgbClr val="92D050"/>
              </a:solidFill>
              <a:ln>
                <a:noFill/>
              </a:ln>
              <a:effectLst/>
            </c:spPr>
            <c:extLst>
              <c:ext xmlns:c16="http://schemas.microsoft.com/office/drawing/2014/chart" uri="{C3380CC4-5D6E-409C-BE32-E72D297353CC}">
                <c16:uniqueId val="{0000000F-2687-46BF-8C18-6E42943C4B6E}"/>
              </c:ext>
            </c:extLst>
          </c:dPt>
          <c:dPt>
            <c:idx val="16"/>
            <c:invertIfNegative val="0"/>
            <c:bubble3D val="0"/>
            <c:spPr>
              <a:solidFill>
                <a:srgbClr val="92D050"/>
              </a:solidFill>
              <a:ln>
                <a:noFill/>
              </a:ln>
              <a:effectLst/>
            </c:spPr>
            <c:extLst>
              <c:ext xmlns:c16="http://schemas.microsoft.com/office/drawing/2014/chart" uri="{C3380CC4-5D6E-409C-BE32-E72D297353CC}">
                <c16:uniqueId val="{00000011-2687-46BF-8C18-6E42943C4B6E}"/>
              </c:ext>
            </c:extLst>
          </c:dPt>
          <c:dPt>
            <c:idx val="17"/>
            <c:invertIfNegative val="0"/>
            <c:bubble3D val="0"/>
            <c:spPr>
              <a:solidFill>
                <a:srgbClr val="92D050"/>
              </a:solidFill>
              <a:ln>
                <a:noFill/>
              </a:ln>
              <a:effectLst/>
            </c:spPr>
            <c:extLst>
              <c:ext xmlns:c16="http://schemas.microsoft.com/office/drawing/2014/chart" uri="{C3380CC4-5D6E-409C-BE32-E72D297353CC}">
                <c16:uniqueId val="{00000013-2687-46BF-8C18-6E42943C4B6E}"/>
              </c:ext>
            </c:extLst>
          </c:dPt>
          <c:cat>
            <c:strRef>
              <c:f>'Accounting - 2023_4 to 2023_10 '!$A$3:$A$28</c:f>
              <c:strCache>
                <c:ptCount val="26"/>
                <c:pt idx="0">
                  <c:v>GridPP total</c:v>
                </c:pt>
                <c:pt idx="1">
                  <c:v>Other VO Total</c:v>
                </c:pt>
                <c:pt idx="2">
                  <c:v>IRIS VO Total</c:v>
                </c:pt>
                <c:pt idx="4">
                  <c:v>fermilab</c:v>
                </c:pt>
                <c:pt idx="5">
                  <c:v>pheno</c:v>
                </c:pt>
                <c:pt idx="6">
                  <c:v>na62.vo.gridpp.ac.uk</c:v>
                </c:pt>
                <c:pt idx="7">
                  <c:v>eucliduk.net</c:v>
                </c:pt>
                <c:pt idx="8">
                  <c:v>virgo</c:v>
                </c:pt>
                <c:pt idx="9">
                  <c:v>dune</c:v>
                </c:pt>
                <c:pt idx="10">
                  <c:v>lz</c:v>
                </c:pt>
                <c:pt idx="11">
                  <c:v>biomed</c:v>
                </c:pt>
                <c:pt idx="12">
                  <c:v>ilc</c:v>
                </c:pt>
                <c:pt idx="13">
                  <c:v>enmr.eu</c:v>
                </c:pt>
                <c:pt idx="14">
                  <c:v>snoplus.snolab.ca</c:v>
                </c:pt>
                <c:pt idx="15">
                  <c:v>vo.complex-systems.eu</c:v>
                </c:pt>
                <c:pt idx="16">
                  <c:v>lsst</c:v>
                </c:pt>
                <c:pt idx="17">
                  <c:v>clas12</c:v>
                </c:pt>
                <c:pt idx="18">
                  <c:v>vo.moedal.org</c:v>
                </c:pt>
                <c:pt idx="19">
                  <c:v>t2k.org</c:v>
                </c:pt>
                <c:pt idx="20">
                  <c:v>hyperk.org</c:v>
                </c:pt>
                <c:pt idx="21">
                  <c:v>gridpp</c:v>
                </c:pt>
                <c:pt idx="22">
                  <c:v>dteam</c:v>
                </c:pt>
                <c:pt idx="23">
                  <c:v>mu3e.org</c:v>
                </c:pt>
                <c:pt idx="24">
                  <c:v>vo.northgrid.ac.uk</c:v>
                </c:pt>
                <c:pt idx="25">
                  <c:v>comet.j-parc.jp</c:v>
                </c:pt>
              </c:strCache>
            </c:strRef>
          </c:cat>
          <c:val>
            <c:numRef>
              <c:f>'Accounting - 2023_4 to 2023_10 '!$B$3:$B$28</c:f>
              <c:numCache>
                <c:formatCode>General</c:formatCode>
                <c:ptCount val="26"/>
                <c:pt idx="0">
                  <c:v>9016101129.5223999</c:v>
                </c:pt>
                <c:pt idx="1">
                  <c:v>623311663.99320018</c:v>
                </c:pt>
                <c:pt idx="2">
                  <c:v>222767395.2766</c:v>
                </c:pt>
                <c:pt idx="4">
                  <c:v>140211029.44119999</c:v>
                </c:pt>
                <c:pt idx="5">
                  <c:v>100706172.0883</c:v>
                </c:pt>
                <c:pt idx="6">
                  <c:v>86767636.721300006</c:v>
                </c:pt>
                <c:pt idx="7">
                  <c:v>81107853.173899993</c:v>
                </c:pt>
                <c:pt idx="8">
                  <c:v>75848251.2667</c:v>
                </c:pt>
                <c:pt idx="9">
                  <c:v>53109042.892999999</c:v>
                </c:pt>
                <c:pt idx="10">
                  <c:v>21309634.511</c:v>
                </c:pt>
                <c:pt idx="11">
                  <c:v>17647236.947500002</c:v>
                </c:pt>
                <c:pt idx="12">
                  <c:v>13286826.2952</c:v>
                </c:pt>
                <c:pt idx="13">
                  <c:v>11630402.4824</c:v>
                </c:pt>
                <c:pt idx="14">
                  <c:v>6956640.6001000004</c:v>
                </c:pt>
                <c:pt idx="15">
                  <c:v>4671492.4362000003</c:v>
                </c:pt>
                <c:pt idx="16">
                  <c:v>2432055.1323000002</c:v>
                </c:pt>
                <c:pt idx="17">
                  <c:v>2023501.6932999999</c:v>
                </c:pt>
                <c:pt idx="18">
                  <c:v>1932785.6122000001</c:v>
                </c:pt>
                <c:pt idx="19">
                  <c:v>1893166.0752999999</c:v>
                </c:pt>
                <c:pt idx="20">
                  <c:v>1208703.4675</c:v>
                </c:pt>
                <c:pt idx="21">
                  <c:v>296564.91110000003</c:v>
                </c:pt>
                <c:pt idx="22">
                  <c:v>152552.8946</c:v>
                </c:pt>
                <c:pt idx="23">
                  <c:v>63358.296000000002</c:v>
                </c:pt>
                <c:pt idx="24">
                  <c:v>49606.236100000002</c:v>
                </c:pt>
                <c:pt idx="25">
                  <c:v>7150.8180000000002</c:v>
                </c:pt>
              </c:numCache>
            </c:numRef>
          </c:val>
          <c:extLst>
            <c:ext xmlns:c16="http://schemas.microsoft.com/office/drawing/2014/chart" uri="{C3380CC4-5D6E-409C-BE32-E72D297353CC}">
              <c16:uniqueId val="{00000014-2687-46BF-8C18-6E42943C4B6E}"/>
            </c:ext>
          </c:extLst>
        </c:ser>
        <c:dLbls>
          <c:showLegendKey val="0"/>
          <c:showVal val="0"/>
          <c:showCatName val="0"/>
          <c:showSerName val="0"/>
          <c:showPercent val="0"/>
          <c:showBubbleSize val="0"/>
        </c:dLbls>
        <c:gapWidth val="219"/>
        <c:overlap val="-27"/>
        <c:axId val="818145535"/>
        <c:axId val="1654796543"/>
      </c:barChart>
      <c:catAx>
        <c:axId val="81814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54796543"/>
        <c:crosses val="autoZero"/>
        <c:auto val="1"/>
        <c:lblAlgn val="ctr"/>
        <c:lblOffset val="100"/>
        <c:noMultiLvlLbl val="0"/>
      </c:catAx>
      <c:valAx>
        <c:axId val="1654796543"/>
        <c:scaling>
          <c:logBase val="10"/>
          <c:orientation val="minMax"/>
          <c:min val="1000"/>
        </c:scaling>
        <c:delete val="0"/>
        <c:axPos val="l"/>
        <c:majorGridlines>
          <c:spPr>
            <a:ln w="9525" cap="flat" cmpd="sng" algn="ctr">
              <a:solidFill>
                <a:schemeClr val="tx1">
                  <a:lumMod val="15000"/>
                  <a:lumOff val="85000"/>
                </a:schemeClr>
              </a:solidFill>
              <a:round/>
            </a:ln>
            <a:effectLst/>
          </c:spPr>
        </c:majorGridlines>
        <c:numFmt formatCode="0.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145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 name="Google Shape;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e69070b83f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e69070b83f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922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e69070b83f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e69070b83f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e69070b83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e69070b83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e477e43a4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e477e43a4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e477e43a4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e477e43a4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e69070b83f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e69070b83f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g682c707f22827d74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 name="Google Shape;28;g682c707f22827d74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g2e69070b83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 name="Google Shape;35;g2e69070b83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2e69070b83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2e69070b83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2e69070b83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2e69070b83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247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2e69070b83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2e69070b83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786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e69070b83f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e69070b83f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e69070b83f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e69070b83f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60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2e69070b83f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2e69070b83f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92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dy" type="tx">
  <p:cSld name="TITLE_AND_BODY">
    <p:spTree>
      <p:nvGrpSpPr>
        <p:cNvPr id="1" name="Shape 8"/>
        <p:cNvGrpSpPr/>
        <p:nvPr/>
      </p:nvGrpSpPr>
      <p:grpSpPr>
        <a:xfrm>
          <a:off x="0" y="0"/>
          <a:ext cx="0" cy="0"/>
          <a:chOff x="0" y="0"/>
          <a:chExt cx="0" cy="0"/>
        </a:xfrm>
      </p:grpSpPr>
      <p:sp>
        <p:nvSpPr>
          <p:cNvPr id="9" name="Google Shape;9;p2"/>
          <p:cNvSpPr txBox="1">
            <a:spLocks noGrp="1"/>
          </p:cNvSpPr>
          <p:nvPr>
            <p:ph type="sldNum" idx="12"/>
          </p:nvPr>
        </p:nvSpPr>
        <p:spPr>
          <a:xfrm>
            <a:off x="8647900" y="4875971"/>
            <a:ext cx="548700" cy="162300"/>
          </a:xfrm>
          <a:prstGeom prst="rect">
            <a:avLst/>
          </a:prstGeom>
          <a:noFill/>
          <a:ln>
            <a:noFill/>
          </a:ln>
        </p:spPr>
        <p:txBody>
          <a:bodyPr spcFirstLastPara="1" wrap="square" lIns="91425" tIns="91425" rIns="91425" bIns="91425" anchor="ctr" anchorCtr="0">
            <a:noAutofit/>
          </a:bodyPr>
          <a:lstStyle>
            <a:lvl1pPr lvl="0" rtl="0">
              <a:buNone/>
              <a:defRPr>
                <a:solidFill>
                  <a:srgbClr val="B7B7B7"/>
                </a:solidFill>
              </a:defRPr>
            </a:lvl1pPr>
            <a:lvl2pPr lvl="1" rtl="0">
              <a:buNone/>
              <a:defRPr>
                <a:solidFill>
                  <a:srgbClr val="B7B7B7"/>
                </a:solidFill>
              </a:defRPr>
            </a:lvl2pPr>
            <a:lvl3pPr lvl="2" rtl="0">
              <a:buNone/>
              <a:defRPr>
                <a:solidFill>
                  <a:srgbClr val="B7B7B7"/>
                </a:solidFill>
              </a:defRPr>
            </a:lvl3pPr>
            <a:lvl4pPr lvl="3" rtl="0">
              <a:buNone/>
              <a:defRPr>
                <a:solidFill>
                  <a:srgbClr val="B7B7B7"/>
                </a:solidFill>
              </a:defRPr>
            </a:lvl4pPr>
            <a:lvl5pPr lvl="4" rtl="0">
              <a:buNone/>
              <a:defRPr>
                <a:solidFill>
                  <a:srgbClr val="B7B7B7"/>
                </a:solidFill>
              </a:defRPr>
            </a:lvl5pPr>
            <a:lvl6pPr lvl="5" rtl="0">
              <a:buNone/>
              <a:defRPr>
                <a:solidFill>
                  <a:srgbClr val="B7B7B7"/>
                </a:solidFill>
              </a:defRPr>
            </a:lvl6pPr>
            <a:lvl7pPr lvl="6" rtl="0">
              <a:buNone/>
              <a:defRPr>
                <a:solidFill>
                  <a:srgbClr val="B7B7B7"/>
                </a:solidFill>
              </a:defRPr>
            </a:lvl7pPr>
            <a:lvl8pPr lvl="7" rtl="0">
              <a:buNone/>
              <a:defRPr>
                <a:solidFill>
                  <a:srgbClr val="B7B7B7"/>
                </a:solidFill>
              </a:defRPr>
            </a:lvl8pPr>
            <a:lvl9pPr lvl="8" rtl="0">
              <a:buNone/>
              <a:defRPr>
                <a:solidFill>
                  <a:srgbClr val="B7B7B7"/>
                </a:solidFill>
              </a:defRPr>
            </a:lvl9pPr>
          </a:lstStyle>
          <a:p>
            <a:pPr marL="0" lvl="0" indent="0" algn="l" rtl="0">
              <a:spcBef>
                <a:spcPts val="0"/>
              </a:spcBef>
              <a:spcAft>
                <a:spcPts val="0"/>
              </a:spcAft>
              <a:buNone/>
            </a:pPr>
            <a:fld id="{00000000-1234-1234-1234-123412341234}" type="slidenum">
              <a:rPr lang="en-GB"/>
              <a:t>‹#›</a:t>
            </a:fld>
            <a:endParaRPr/>
          </a:p>
        </p:txBody>
      </p:sp>
      <p:sp>
        <p:nvSpPr>
          <p:cNvPr id="10" name="Google Shape;10;p2"/>
          <p:cNvSpPr txBox="1">
            <a:spLocks noGrp="1"/>
          </p:cNvSpPr>
          <p:nvPr>
            <p:ph type="title"/>
          </p:nvPr>
        </p:nvSpPr>
        <p:spPr>
          <a:xfrm>
            <a:off x="0" y="0"/>
            <a:ext cx="9144000" cy="397500"/>
          </a:xfrm>
          <a:prstGeom prst="rect">
            <a:avLst/>
          </a:prstGeom>
          <a:solidFill>
            <a:srgbClr val="007DC3"/>
          </a:solidFill>
          <a:ln w="19050" cap="flat" cmpd="sng">
            <a:solidFill>
              <a:srgbClr val="007DC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None/>
              <a:defRPr sz="2400">
                <a:solidFill>
                  <a:srgbClr val="FFFFFF"/>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 name="Google Shape;11;p2"/>
          <p:cNvSpPr txBox="1">
            <a:spLocks noGrp="1"/>
          </p:cNvSpPr>
          <p:nvPr>
            <p:ph type="body" idx="1"/>
          </p:nvPr>
        </p:nvSpPr>
        <p:spPr>
          <a:xfrm>
            <a:off x="441325" y="564875"/>
            <a:ext cx="8597400" cy="4051200"/>
          </a:xfrm>
          <a:prstGeom prst="rect">
            <a:avLst/>
          </a:prstGeom>
          <a:noFill/>
          <a:ln w="9525" cap="flat" cmpd="sng">
            <a:solidFill>
              <a:srgbClr val="007DC3"/>
            </a:solidFill>
            <a:prstDash val="solid"/>
            <a:round/>
            <a:headEnd type="none" w="sm" len="sm"/>
            <a:tailEnd type="none" w="sm" len="sm"/>
          </a:ln>
        </p:spPr>
        <p:txBody>
          <a:bodyPr spcFirstLastPara="1" wrap="square" lIns="91425" tIns="91425" rIns="91425" bIns="91425" anchor="t" anchorCtr="0">
            <a:noAutofit/>
          </a:bodyPr>
          <a:lstStyle>
            <a:lvl1pPr marL="457200" lvl="0" indent="-330200">
              <a:spcBef>
                <a:spcPts val="0"/>
              </a:spcBef>
              <a:spcAft>
                <a:spcPts val="0"/>
              </a:spcAft>
              <a:buClr>
                <a:srgbClr val="007DC3"/>
              </a:buClr>
              <a:buSzPts val="1600"/>
              <a:buFont typeface="Helvetica Neue Light"/>
              <a:buChar char="●"/>
              <a:defRPr sz="1600">
                <a:solidFill>
                  <a:srgbClr val="007DC3"/>
                </a:solidFill>
                <a:latin typeface="Helvetica Neue Light"/>
                <a:ea typeface="Helvetica Neue Light"/>
                <a:cs typeface="Helvetica Neue Light"/>
                <a:sym typeface="Helvetica Neue Light"/>
              </a:defRPr>
            </a:lvl1pPr>
            <a:lvl2pPr marL="914400" lvl="1"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2pPr>
            <a:lvl3pPr marL="1371600" lvl="2"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3pPr>
            <a:lvl4pPr marL="1828800" lvl="3"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4pPr>
            <a:lvl5pPr marL="2286000" lvl="4"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5pPr>
            <a:lvl6pPr marL="2743200" lvl="5"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6pPr>
            <a:lvl7pPr marL="3200400" lvl="6"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7pPr>
            <a:lvl8pPr marL="3657600" lvl="7"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8pPr>
            <a:lvl9pPr marL="4114800" lvl="8" indent="-317500">
              <a:spcBef>
                <a:spcPts val="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13858" y="0"/>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7DC3"/>
              </a:buClr>
              <a:buSzPts val="5200"/>
              <a:buFont typeface="Helvetica Neue"/>
              <a:buNone/>
              <a:defRPr sz="5200">
                <a:solidFill>
                  <a:srgbClr val="007DC3"/>
                </a:solidFill>
                <a:latin typeface="Helvetica Neue"/>
                <a:ea typeface="Helvetica Neue"/>
                <a:cs typeface="Helvetica Neue"/>
                <a:sym typeface="Helvetica Neu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3"/>
          <p:cNvSpPr txBox="1">
            <a:spLocks noGrp="1"/>
          </p:cNvSpPr>
          <p:nvPr>
            <p:ph type="subTitle" idx="1"/>
          </p:nvPr>
        </p:nvSpPr>
        <p:spPr>
          <a:xfrm>
            <a:off x="213850" y="1962425"/>
            <a:ext cx="8520600" cy="1230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800"/>
              <a:buFont typeface="Helvetica Neue"/>
              <a:buNone/>
              <a:defRPr sz="2800">
                <a:solidFill>
                  <a:schemeClr val="dk2"/>
                </a:solidFill>
                <a:latin typeface="Helvetica Neue"/>
                <a:ea typeface="Helvetica Neue"/>
                <a:cs typeface="Helvetica Neue"/>
                <a:sym typeface="Helvetica Neu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 name="Google Shape;15;p3"/>
          <p:cNvSpPr txBox="1">
            <a:spLocks noGrp="1"/>
          </p:cNvSpPr>
          <p:nvPr>
            <p:ph type="subTitle" idx="2"/>
          </p:nvPr>
        </p:nvSpPr>
        <p:spPr>
          <a:xfrm>
            <a:off x="1005250" y="3451250"/>
            <a:ext cx="6937800" cy="471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2"/>
                </a:solidFill>
                <a:latin typeface="Helvetica Neue"/>
                <a:ea typeface="Helvetica Neue"/>
                <a:cs typeface="Helvetica Neue"/>
                <a:sym typeface="Helvetica Neu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p:nvPr/>
        </p:nvSpPr>
        <p:spPr>
          <a:xfrm>
            <a:off x="71150" y="4829950"/>
            <a:ext cx="9072900" cy="31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999999"/>
                </a:solidFill>
                <a:latin typeface="Helvetica Neue"/>
                <a:ea typeface="Helvetica Neue"/>
                <a:cs typeface="Helvetica Neue"/>
                <a:sym typeface="Helvetica Neue"/>
              </a:rPr>
              <a:t>Davide Costanzo / Jon Hays				PPAP meeting - 26 June 2024			</a:t>
            </a:r>
            <a:endParaRPr sz="1200" dirty="0">
              <a:solidFill>
                <a:srgbClr val="999999"/>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ukri.org/about-us/stfc/how-we-are-governed/advisory-boards/particle-physics-technology-advisory-panel-pptap/"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213850" y="2088600"/>
            <a:ext cx="8520600" cy="139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4800" dirty="0">
              <a:latin typeface="Helvetica Neue Light"/>
              <a:ea typeface="Helvetica Neue Light"/>
              <a:cs typeface="Helvetica Neue Light"/>
              <a:sym typeface="Helvetica Neue Light"/>
            </a:endParaRPr>
          </a:p>
          <a:p>
            <a:pPr marL="0" lvl="0" indent="0" algn="ctr" rtl="0">
              <a:spcBef>
                <a:spcPts val="0"/>
              </a:spcBef>
              <a:spcAft>
                <a:spcPts val="0"/>
              </a:spcAft>
              <a:buNone/>
            </a:pPr>
            <a:endParaRPr sz="4800" dirty="0">
              <a:latin typeface="Helvetica Neue Light"/>
              <a:ea typeface="Helvetica Neue Light"/>
              <a:cs typeface="Helvetica Neue Light"/>
              <a:sym typeface="Helvetica Neue Light"/>
            </a:endParaRPr>
          </a:p>
          <a:p>
            <a:pPr marL="0" lvl="0" indent="0" algn="ctr" rtl="0">
              <a:spcBef>
                <a:spcPts val="0"/>
              </a:spcBef>
              <a:spcAft>
                <a:spcPts val="0"/>
              </a:spcAft>
              <a:buNone/>
            </a:pPr>
            <a:r>
              <a:rPr lang="en-GB" sz="4800" dirty="0">
                <a:latin typeface="Helvetica Neue Light"/>
                <a:ea typeface="Helvetica Neue Light"/>
                <a:cs typeface="Helvetica Neue Light"/>
                <a:sym typeface="Helvetica Neue Light"/>
              </a:rPr>
              <a:t>PPAP: Software and Computing</a:t>
            </a:r>
            <a:endParaRPr sz="4800" dirty="0">
              <a:latin typeface="Helvetica Neue Light"/>
              <a:ea typeface="Helvetica Neue Light"/>
              <a:cs typeface="Helvetica Neue Light"/>
              <a:sym typeface="Helvetica Neue Light"/>
            </a:endParaRPr>
          </a:p>
          <a:p>
            <a:pPr marL="0" lvl="0" indent="0" algn="ctr" rtl="0">
              <a:spcBef>
                <a:spcPts val="0"/>
              </a:spcBef>
              <a:spcAft>
                <a:spcPts val="0"/>
              </a:spcAft>
              <a:buNone/>
            </a:pPr>
            <a:endParaRPr sz="3000" dirty="0">
              <a:latin typeface="Helvetica Neue Light"/>
              <a:ea typeface="Helvetica Neue Light"/>
              <a:cs typeface="Helvetica Neue Light"/>
              <a:sym typeface="Helvetica Neue Light"/>
            </a:endParaRPr>
          </a:p>
        </p:txBody>
      </p:sp>
      <p:sp>
        <p:nvSpPr>
          <p:cNvPr id="21" name="Google Shape;21;p4"/>
          <p:cNvSpPr txBox="1">
            <a:spLocks noGrp="1"/>
          </p:cNvSpPr>
          <p:nvPr>
            <p:ph type="subTitle" idx="1"/>
          </p:nvPr>
        </p:nvSpPr>
        <p:spPr>
          <a:xfrm>
            <a:off x="213850" y="3461350"/>
            <a:ext cx="8520600" cy="55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Helvetica Neue Light"/>
                <a:ea typeface="Helvetica Neue Light"/>
                <a:cs typeface="Helvetica Neue Light"/>
                <a:sym typeface="Helvetica Neue Light"/>
              </a:rPr>
              <a:t>26 June 2024</a:t>
            </a:r>
            <a:endParaRPr dirty="0">
              <a:latin typeface="Helvetica Neue Light"/>
              <a:ea typeface="Helvetica Neue Light"/>
              <a:cs typeface="Helvetica Neue Light"/>
              <a:sym typeface="Helvetica Neue Light"/>
            </a:endParaRPr>
          </a:p>
          <a:p>
            <a:pPr marL="0" lvl="0" indent="0" algn="ctr" rtl="0">
              <a:spcBef>
                <a:spcPts val="0"/>
              </a:spcBef>
              <a:spcAft>
                <a:spcPts val="0"/>
              </a:spcAft>
              <a:buNone/>
            </a:pPr>
            <a:endParaRPr sz="1200" dirty="0"/>
          </a:p>
        </p:txBody>
      </p:sp>
      <p:sp>
        <p:nvSpPr>
          <p:cNvPr id="22" name="Google Shape;22;p4"/>
          <p:cNvSpPr txBox="1">
            <a:spLocks noGrp="1"/>
          </p:cNvSpPr>
          <p:nvPr>
            <p:ph type="subTitle" idx="2"/>
          </p:nvPr>
        </p:nvSpPr>
        <p:spPr>
          <a:xfrm>
            <a:off x="1005250" y="4083500"/>
            <a:ext cx="6937800" cy="47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Helvetica Neue Light"/>
                <a:ea typeface="Helvetica Neue Light"/>
                <a:cs typeface="Helvetica Neue Light"/>
                <a:sym typeface="Helvetica Neue Light"/>
              </a:rPr>
              <a:t>Dave Britton, Pete Clarke, Davide Costanzo, </a:t>
            </a:r>
            <a:r>
              <a:rPr lang="en-GB" u="sng" dirty="0">
                <a:latin typeface="Helvetica Neue Light"/>
                <a:ea typeface="Helvetica Neue Light"/>
                <a:cs typeface="Helvetica Neue Light"/>
                <a:sym typeface="Helvetica Neue Light"/>
              </a:rPr>
              <a:t>Jon Hays</a:t>
            </a:r>
            <a:endParaRPr u="sng" dirty="0">
              <a:latin typeface="Helvetica Neue Light"/>
              <a:ea typeface="Helvetica Neue Light"/>
              <a:cs typeface="Helvetica Neue Light"/>
              <a:sym typeface="Helvetica Neue Light"/>
            </a:endParaRPr>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pic>
        <p:nvPicPr>
          <p:cNvPr id="23" name="Google Shape;23;p4"/>
          <p:cNvPicPr preferRelativeResize="0"/>
          <p:nvPr/>
        </p:nvPicPr>
        <p:blipFill>
          <a:blip r:embed="rId3">
            <a:alphaModFix/>
          </a:blip>
          <a:stretch>
            <a:fillRect/>
          </a:stretch>
        </p:blipFill>
        <p:spPr>
          <a:xfrm>
            <a:off x="76200" y="0"/>
            <a:ext cx="2280252" cy="1012736"/>
          </a:xfrm>
          <a:prstGeom prst="rect">
            <a:avLst/>
          </a:prstGeom>
          <a:noFill/>
          <a:ln>
            <a:noFill/>
          </a:ln>
        </p:spPr>
      </p:pic>
      <p:pic>
        <p:nvPicPr>
          <p:cNvPr id="24" name="Google Shape;24;p4"/>
          <p:cNvPicPr preferRelativeResize="0"/>
          <p:nvPr/>
        </p:nvPicPr>
        <p:blipFill>
          <a:blip r:embed="rId4">
            <a:alphaModFix/>
          </a:blip>
          <a:stretch>
            <a:fillRect/>
          </a:stretch>
        </p:blipFill>
        <p:spPr>
          <a:xfrm>
            <a:off x="2608175" y="-19262"/>
            <a:ext cx="2172375" cy="1114400"/>
          </a:xfrm>
          <a:prstGeom prst="rect">
            <a:avLst/>
          </a:prstGeom>
          <a:noFill/>
          <a:ln>
            <a:noFill/>
          </a:ln>
        </p:spPr>
      </p:pic>
      <p:pic>
        <p:nvPicPr>
          <p:cNvPr id="25" name="Google Shape;25;p4"/>
          <p:cNvPicPr preferRelativeResize="0"/>
          <p:nvPr/>
        </p:nvPicPr>
        <p:blipFill>
          <a:blip r:embed="rId5">
            <a:alphaModFix/>
          </a:blip>
          <a:stretch>
            <a:fillRect/>
          </a:stretch>
        </p:blipFill>
        <p:spPr>
          <a:xfrm>
            <a:off x="5275100" y="-579825"/>
            <a:ext cx="2172375" cy="2172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10</a:t>
            </a:fld>
            <a:endParaRPr/>
          </a:p>
        </p:txBody>
      </p:sp>
      <p:sp>
        <p:nvSpPr>
          <p:cNvPr id="56" name="Google Shape;56;p8"/>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IRIS</a:t>
            </a:r>
            <a:endParaRPr dirty="0"/>
          </a:p>
        </p:txBody>
      </p:sp>
      <p:sp>
        <p:nvSpPr>
          <p:cNvPr id="57" name="Google Shape;57;p8"/>
          <p:cNvSpPr txBox="1">
            <a:spLocks noGrp="1"/>
          </p:cNvSpPr>
          <p:nvPr>
            <p:ph type="body" idx="1"/>
          </p:nvPr>
        </p:nvSpPr>
        <p:spPr>
          <a:xfrm>
            <a:off x="441325" y="564875"/>
            <a:ext cx="8597400" cy="405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C6D4F622-6B34-C605-3D9E-E96C65D0784D}"/>
              </a:ext>
            </a:extLst>
          </p:cNvPr>
          <p:cNvPicPr>
            <a:picLocks noChangeAspect="1"/>
          </p:cNvPicPr>
          <p:nvPr/>
        </p:nvPicPr>
        <p:blipFill>
          <a:blip r:embed="rId3"/>
          <a:stretch>
            <a:fillRect/>
          </a:stretch>
        </p:blipFill>
        <p:spPr>
          <a:xfrm>
            <a:off x="6981155" y="3505191"/>
            <a:ext cx="1941095" cy="994981"/>
          </a:xfrm>
          <a:prstGeom prst="rect">
            <a:avLst/>
          </a:prstGeom>
        </p:spPr>
      </p:pic>
      <p:sp>
        <p:nvSpPr>
          <p:cNvPr id="25" name="TextBox 24">
            <a:extLst>
              <a:ext uri="{FF2B5EF4-FFF2-40B4-BE49-F238E27FC236}">
                <a16:creationId xmlns:a16="http://schemas.microsoft.com/office/drawing/2014/main" id="{346504BE-AD28-C0BE-A310-6B8374631F30}"/>
              </a:ext>
            </a:extLst>
          </p:cNvPr>
          <p:cNvSpPr txBox="1"/>
          <p:nvPr/>
        </p:nvSpPr>
        <p:spPr>
          <a:xfrm>
            <a:off x="441325" y="643328"/>
            <a:ext cx="8362609" cy="338554"/>
          </a:xfrm>
          <a:prstGeom prst="rect">
            <a:avLst/>
          </a:prstGeom>
          <a:noFill/>
        </p:spPr>
        <p:txBody>
          <a:bodyPr wrap="square" rtlCol="0">
            <a:spAutoFit/>
          </a:bodyPr>
          <a:lstStyle/>
          <a:p>
            <a:r>
              <a:rPr lang="en-GB" sz="1600" dirty="0">
                <a:solidFill>
                  <a:srgbClr val="007DC3"/>
                </a:solidFill>
                <a:latin typeface="Helvetica Neue Light"/>
              </a:rPr>
              <a:t>IRIS Provides compute, storage and federation services for STFC Science</a:t>
            </a:r>
          </a:p>
        </p:txBody>
      </p:sp>
      <p:pic>
        <p:nvPicPr>
          <p:cNvPr id="27" name="Picture 26">
            <a:extLst>
              <a:ext uri="{FF2B5EF4-FFF2-40B4-BE49-F238E27FC236}">
                <a16:creationId xmlns:a16="http://schemas.microsoft.com/office/drawing/2014/main" id="{9AEDC783-349B-A7A1-654B-6731FFABB87C}"/>
              </a:ext>
            </a:extLst>
          </p:cNvPr>
          <p:cNvPicPr>
            <a:picLocks noChangeAspect="1"/>
          </p:cNvPicPr>
          <p:nvPr/>
        </p:nvPicPr>
        <p:blipFill>
          <a:blip r:embed="rId4"/>
          <a:stretch>
            <a:fillRect/>
          </a:stretch>
        </p:blipFill>
        <p:spPr>
          <a:xfrm>
            <a:off x="589448" y="1060335"/>
            <a:ext cx="6007836" cy="2494508"/>
          </a:xfrm>
          <a:prstGeom prst="rect">
            <a:avLst/>
          </a:prstGeom>
        </p:spPr>
      </p:pic>
      <p:sp>
        <p:nvSpPr>
          <p:cNvPr id="2" name="TextBox 1">
            <a:extLst>
              <a:ext uri="{FF2B5EF4-FFF2-40B4-BE49-F238E27FC236}">
                <a16:creationId xmlns:a16="http://schemas.microsoft.com/office/drawing/2014/main" id="{91CCDC4C-0779-2DEB-170F-D6AADFB70366}"/>
              </a:ext>
            </a:extLst>
          </p:cNvPr>
          <p:cNvSpPr txBox="1"/>
          <p:nvPr/>
        </p:nvSpPr>
        <p:spPr>
          <a:xfrm>
            <a:off x="589448" y="3654028"/>
            <a:ext cx="6181646" cy="584775"/>
          </a:xfrm>
          <a:prstGeom prst="rect">
            <a:avLst/>
          </a:prstGeom>
          <a:noFill/>
        </p:spPr>
        <p:txBody>
          <a:bodyPr wrap="square" rtlCol="0">
            <a:spAutoFit/>
          </a:bodyPr>
          <a:lstStyle/>
          <a:p>
            <a:r>
              <a:rPr lang="en-GB" sz="1600" dirty="0">
                <a:solidFill>
                  <a:srgbClr val="007DC3"/>
                </a:solidFill>
                <a:latin typeface="Helvetica Neue Light"/>
              </a:rPr>
              <a:t>Around 50k virtual cores (~2 x 25k physical cores) provided through SCD, GridPP, </a:t>
            </a:r>
            <a:r>
              <a:rPr lang="en-GB" sz="1600" dirty="0" err="1">
                <a:solidFill>
                  <a:srgbClr val="007DC3"/>
                </a:solidFill>
                <a:latin typeface="Helvetica Neue Light"/>
              </a:rPr>
              <a:t>DiRAC</a:t>
            </a:r>
            <a:r>
              <a:rPr lang="en-GB" sz="1600" dirty="0">
                <a:solidFill>
                  <a:srgbClr val="007DC3"/>
                </a:solidFill>
                <a:latin typeface="Helvetica Neue Light"/>
              </a:rPr>
              <a:t>, and others.</a:t>
            </a:r>
          </a:p>
        </p:txBody>
      </p:sp>
      <p:sp>
        <p:nvSpPr>
          <p:cNvPr id="4" name="TextBox 3">
            <a:extLst>
              <a:ext uri="{FF2B5EF4-FFF2-40B4-BE49-F238E27FC236}">
                <a16:creationId xmlns:a16="http://schemas.microsoft.com/office/drawing/2014/main" id="{952D50CD-7B92-4C9E-863F-6EB02154B7AB}"/>
              </a:ext>
            </a:extLst>
          </p:cNvPr>
          <p:cNvSpPr txBox="1"/>
          <p:nvPr/>
        </p:nvSpPr>
        <p:spPr>
          <a:xfrm>
            <a:off x="6806284" y="1335595"/>
            <a:ext cx="2115966" cy="1815882"/>
          </a:xfrm>
          <a:prstGeom prst="rect">
            <a:avLst/>
          </a:prstGeom>
          <a:noFill/>
        </p:spPr>
        <p:txBody>
          <a:bodyPr wrap="square" rtlCol="0">
            <a:spAutoFit/>
          </a:bodyPr>
          <a:lstStyle/>
          <a:p>
            <a:r>
              <a:rPr lang="en-GB" sz="1600" dirty="0">
                <a:solidFill>
                  <a:srgbClr val="007DC3"/>
                </a:solidFill>
                <a:latin typeface="Helvetica Neue Light"/>
              </a:rPr>
              <a:t>Pooling of resources across sites, facilities, enables flexible delivery and efficiency savings as well as enhanced resilience against failure.</a:t>
            </a:r>
          </a:p>
        </p:txBody>
      </p:sp>
    </p:spTree>
    <p:extLst>
      <p:ext uri="{BB962C8B-B14F-4D97-AF65-F5344CB8AC3E}">
        <p14:creationId xmlns:p14="http://schemas.microsoft.com/office/powerpoint/2010/main" val="225429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9"/>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11</a:t>
            </a:fld>
            <a:endParaRPr/>
          </a:p>
        </p:txBody>
      </p:sp>
      <p:sp>
        <p:nvSpPr>
          <p:cNvPr id="63" name="Google Shape;63;p9"/>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Multi-experiment software development</a:t>
            </a:r>
            <a:endParaRPr/>
          </a:p>
        </p:txBody>
      </p:sp>
      <p:pic>
        <p:nvPicPr>
          <p:cNvPr id="64" name="Google Shape;64;p9"/>
          <p:cNvPicPr preferRelativeResize="0"/>
          <p:nvPr/>
        </p:nvPicPr>
        <p:blipFill>
          <a:blip r:embed="rId3">
            <a:alphaModFix/>
          </a:blip>
          <a:stretch>
            <a:fillRect/>
          </a:stretch>
        </p:blipFill>
        <p:spPr>
          <a:xfrm>
            <a:off x="819700" y="1590963"/>
            <a:ext cx="6702525" cy="3028375"/>
          </a:xfrm>
          <a:prstGeom prst="rect">
            <a:avLst/>
          </a:prstGeom>
          <a:noFill/>
          <a:ln>
            <a:noFill/>
          </a:ln>
        </p:spPr>
      </p:pic>
      <p:sp>
        <p:nvSpPr>
          <p:cNvPr id="65" name="Google Shape;65;p9"/>
          <p:cNvSpPr txBox="1"/>
          <p:nvPr/>
        </p:nvSpPr>
        <p:spPr>
          <a:xfrm>
            <a:off x="194275" y="573550"/>
            <a:ext cx="8844000" cy="107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100" b="1">
                <a:solidFill>
                  <a:srgbClr val="222222"/>
                </a:solidFill>
                <a:highlight>
                  <a:srgbClr val="FFFFFF"/>
                </a:highlight>
              </a:rPr>
              <a:t>The UK Particle Physics Technology Advisory Panel (PPTAP) (</a:t>
            </a:r>
            <a:r>
              <a:rPr lang="en-GB" sz="1100" b="1" u="sng">
                <a:solidFill>
                  <a:schemeClr val="hlink"/>
                </a:solidFill>
                <a:highlight>
                  <a:srgbClr val="FFFFFF"/>
                </a:highlight>
                <a:hlinkClick r:id="rId4"/>
              </a:rPr>
              <a:t>link</a:t>
            </a:r>
            <a:r>
              <a:rPr lang="en-GB" sz="1100" b="1">
                <a:solidFill>
                  <a:srgbClr val="222222"/>
                </a:solidFill>
                <a:highlight>
                  <a:srgbClr val="FFFFFF"/>
                </a:highlight>
              </a:rPr>
              <a:t>)</a:t>
            </a:r>
            <a:endParaRPr sz="1100" b="1">
              <a:solidFill>
                <a:srgbClr val="222222"/>
              </a:solidFill>
              <a:highlight>
                <a:srgbClr val="FFFFFF"/>
              </a:highlight>
            </a:endParaRPr>
          </a:p>
          <a:p>
            <a:pPr marL="0" lvl="0" indent="0" algn="l" rtl="0">
              <a:spcBef>
                <a:spcPts val="300"/>
              </a:spcBef>
              <a:spcAft>
                <a:spcPts val="0"/>
              </a:spcAft>
              <a:buClr>
                <a:schemeClr val="dk1"/>
              </a:buClr>
              <a:buSzPts val="1100"/>
              <a:buFont typeface="Arial"/>
              <a:buNone/>
            </a:pPr>
            <a:r>
              <a:rPr lang="en-GB" sz="1100" i="1">
                <a:solidFill>
                  <a:srgbClr val="222222"/>
                </a:solidFill>
                <a:highlight>
                  <a:srgbClr val="FFFFFF"/>
                </a:highlight>
              </a:rPr>
              <a:t>[34] Likewise within software and computing the UK has significant leadership in a significant number of important areas, including in exploitation of computing accelerators, exploitation of low power compute units, computing operations, enabling software and computing, reconstruction algorithms, software framework development, development of cross- experiment development tools, use of HPC and development of collision simulation/generation programmes.</a:t>
            </a:r>
            <a:endParaRPr sz="1100" i="1">
              <a:solidFill>
                <a:schemeClr val="dk1"/>
              </a:solidFill>
            </a:endParaRPr>
          </a:p>
          <a:p>
            <a:pPr marL="0" lvl="0" indent="0" algn="l" rtl="0">
              <a:spcBef>
                <a:spcPts val="3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0"/>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12</a:t>
            </a:fld>
            <a:endParaRPr/>
          </a:p>
        </p:txBody>
      </p:sp>
      <p:sp>
        <p:nvSpPr>
          <p:cNvPr id="71" name="Google Shape;71;p10"/>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Software projects - SWIFT-HEP</a:t>
            </a:r>
            <a:endParaRPr/>
          </a:p>
        </p:txBody>
      </p:sp>
      <p:sp>
        <p:nvSpPr>
          <p:cNvPr id="72" name="Google Shape;72;p10"/>
          <p:cNvSpPr txBox="1"/>
          <p:nvPr/>
        </p:nvSpPr>
        <p:spPr>
          <a:xfrm>
            <a:off x="593725" y="564875"/>
            <a:ext cx="8597400" cy="405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007DC3"/>
                </a:solidFill>
                <a:latin typeface="Helvetica Neue Light"/>
                <a:ea typeface="Helvetica Neue Light"/>
                <a:cs typeface="Helvetica Neue Light"/>
                <a:sym typeface="Helvetica Neue Light"/>
              </a:rPr>
              <a:t>Submitted an SoI at the end of April as a community led project</a:t>
            </a:r>
            <a:endParaRPr sz="1600">
              <a:solidFill>
                <a:srgbClr val="007DC3"/>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GB" sz="1600">
                <a:solidFill>
                  <a:srgbClr val="007DC3"/>
                </a:solidFill>
                <a:latin typeface="Helvetica Neue Light"/>
                <a:ea typeface="Helvetica Neue Light"/>
                <a:cs typeface="Helvetica Neue Light"/>
                <a:sym typeface="Helvetica Neue Light"/>
              </a:rPr>
              <a:t>Design </a:t>
            </a:r>
            <a:r>
              <a:rPr lang="en-GB" sz="1600" b="1">
                <a:solidFill>
                  <a:srgbClr val="007DC3"/>
                </a:solidFill>
                <a:latin typeface="Helvetica Neue"/>
                <a:ea typeface="Helvetica Neue"/>
                <a:cs typeface="Helvetica Neue"/>
                <a:sym typeface="Helvetica Neue"/>
              </a:rPr>
              <a:t>3 scenarios</a:t>
            </a:r>
            <a:r>
              <a:rPr lang="en-GB" sz="1600">
                <a:solidFill>
                  <a:srgbClr val="007DC3"/>
                </a:solidFill>
                <a:latin typeface="Helvetica Neue Light"/>
                <a:ea typeface="Helvetica Neue Light"/>
                <a:cs typeface="Helvetica Neue Light"/>
                <a:sym typeface="Helvetica Neue Light"/>
              </a:rPr>
              <a:t>: minimum, core, desired</a:t>
            </a:r>
            <a:endParaRPr sz="1600">
              <a:solidFill>
                <a:srgbClr val="007DC3"/>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600">
              <a:solidFill>
                <a:srgbClr val="007DC3"/>
              </a:solidFill>
              <a:latin typeface="Helvetica Neue Light"/>
              <a:ea typeface="Helvetica Neue Light"/>
              <a:cs typeface="Helvetica Neue Light"/>
              <a:sym typeface="Helvetica Neue Light"/>
            </a:endParaRPr>
          </a:p>
          <a:p>
            <a:pPr marL="0" lvl="0" indent="0" algn="l" rtl="0">
              <a:spcBef>
                <a:spcPts val="0"/>
              </a:spcBef>
              <a:spcAft>
                <a:spcPts val="0"/>
              </a:spcAft>
              <a:buClr>
                <a:schemeClr val="dk1"/>
              </a:buClr>
              <a:buSzPts val="1100"/>
              <a:buFont typeface="Arial"/>
              <a:buNone/>
            </a:pPr>
            <a:r>
              <a:rPr lang="en-GB" sz="1600">
                <a:solidFill>
                  <a:srgbClr val="007DC3"/>
                </a:solidFill>
                <a:latin typeface="Helvetica Neue Light"/>
                <a:ea typeface="Helvetica Neue Light"/>
                <a:cs typeface="Helvetica Neue Light"/>
                <a:sym typeface="Helvetica Neue Light"/>
              </a:rPr>
              <a:t>SwiftHEP-2 necessary to meet goal for software efficiency, reduced computing hardware needs and carbon footprint. These cannot be achieved without serious software advances.</a:t>
            </a:r>
            <a:endParaRPr sz="1600">
              <a:solidFill>
                <a:srgbClr val="007DC3"/>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600">
              <a:solidFill>
                <a:srgbClr val="007DC3"/>
              </a:solidFill>
              <a:latin typeface="Helvetica Neue Light"/>
              <a:ea typeface="Helvetica Neue Light"/>
              <a:cs typeface="Helvetica Neue Light"/>
              <a:sym typeface="Helvetica Neue Light"/>
            </a:endParaRPr>
          </a:p>
          <a:p>
            <a:pPr marL="0" lvl="0" indent="0" algn="l" rtl="0">
              <a:spcBef>
                <a:spcPts val="0"/>
              </a:spcBef>
              <a:spcAft>
                <a:spcPts val="0"/>
              </a:spcAft>
              <a:buNone/>
            </a:pPr>
            <a:r>
              <a:rPr lang="en-GB" sz="1600">
                <a:solidFill>
                  <a:srgbClr val="007DC3"/>
                </a:solidFill>
                <a:latin typeface="Helvetica Neue Light"/>
                <a:ea typeface="Helvetica Neue Light"/>
                <a:cs typeface="Helvetica Neue Light"/>
                <a:sym typeface="Helvetica Neue Light"/>
              </a:rPr>
              <a:t>In the core/desired scenarios, 7 work packages:</a:t>
            </a:r>
            <a:endParaRPr sz="1600">
              <a:solidFill>
                <a:srgbClr val="007DC3"/>
              </a:solidFill>
              <a:latin typeface="Helvetica Neue Light"/>
              <a:ea typeface="Helvetica Neue Light"/>
              <a:cs typeface="Helvetica Neue Light"/>
              <a:sym typeface="Helvetica Neue Light"/>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WP1 Distributed systems and analysis</a:t>
            </a:r>
            <a:endParaRPr>
              <a:solidFill>
                <a:srgbClr val="000000"/>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WP2 Event generators</a:t>
            </a:r>
            <a:endParaRPr>
              <a:solidFill>
                <a:srgbClr val="000000"/>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WP3 Simulation of particle interactions with matter</a:t>
            </a:r>
            <a:endParaRPr>
              <a:solidFill>
                <a:srgbClr val="000000"/>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WP4 Reconstruction algorithms</a:t>
            </a:r>
            <a:endParaRPr>
              <a:solidFill>
                <a:srgbClr val="000000"/>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WP5 Benchmarking and sustainability</a:t>
            </a:r>
            <a:endParaRPr>
              <a:solidFill>
                <a:srgbClr val="000000"/>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WP6 Software frameworks for future experiments</a:t>
            </a:r>
            <a:endParaRPr>
              <a:solidFill>
                <a:srgbClr val="000000"/>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0000"/>
              </a:buClr>
              <a:buSzPts val="1400"/>
              <a:buFont typeface="Helvetica Neue"/>
              <a:buChar char="●"/>
            </a:pPr>
            <a:r>
              <a:rPr lang="en-GB">
                <a:solidFill>
                  <a:srgbClr val="000000"/>
                </a:solidFill>
                <a:highlight>
                  <a:srgbClr val="FFFFFF"/>
                </a:highlight>
                <a:latin typeface="Helvetica Neue"/>
                <a:ea typeface="Helvetica Neue"/>
                <a:cs typeface="Helvetica Neue"/>
                <a:sym typeface="Helvetica Neue"/>
              </a:rPr>
              <a:t>WP7 Artificial intelligence tools and emerging technologies</a:t>
            </a:r>
            <a:endParaRPr>
              <a:solidFill>
                <a:srgbClr val="000000"/>
              </a:solidFill>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endParaRPr>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endParaRPr>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r>
              <a:rPr lang="en-GB">
                <a:solidFill>
                  <a:srgbClr val="007DC3"/>
                </a:solidFill>
                <a:highlight>
                  <a:srgbClr val="FFFFFF"/>
                </a:highlight>
                <a:latin typeface="Helvetica Neue"/>
                <a:ea typeface="Helvetica Neue"/>
                <a:cs typeface="Helvetica Neue"/>
                <a:sym typeface="Helvetica Neue"/>
              </a:rPr>
              <a:t>Additional effort funded via the ExCALIBUR programme in collaboration with Lattice QCD</a:t>
            </a:r>
            <a:endParaRPr>
              <a:solidFill>
                <a:srgbClr val="007DC3"/>
              </a:solidFill>
              <a:highlight>
                <a:srgbClr val="FFFFFF"/>
              </a:highlight>
              <a:latin typeface="Helvetica Neue"/>
              <a:ea typeface="Helvetica Neue"/>
              <a:cs typeface="Helvetica Neue"/>
              <a:sym typeface="Helvetica Neue"/>
            </a:endParaRPr>
          </a:p>
          <a:p>
            <a:pPr marL="457200" marR="169425" lvl="0" indent="-317500" algn="just" rtl="0">
              <a:spcBef>
                <a:spcPts val="0"/>
              </a:spcBef>
              <a:spcAft>
                <a:spcPts val="0"/>
              </a:spcAft>
              <a:buClr>
                <a:srgbClr val="007DC3"/>
              </a:buClr>
              <a:buSzPts val="1400"/>
              <a:buFont typeface="Helvetica Neue"/>
              <a:buChar char="-"/>
            </a:pPr>
            <a:r>
              <a:rPr lang="en-GB">
                <a:solidFill>
                  <a:srgbClr val="007DC3"/>
                </a:solidFill>
                <a:highlight>
                  <a:srgbClr val="FFFFFF"/>
                </a:highlight>
                <a:latin typeface="Helvetica Neue"/>
                <a:ea typeface="Helvetica Neue"/>
                <a:cs typeface="Helvetica Neue"/>
                <a:sym typeface="Helvetica Neue"/>
              </a:rPr>
              <a:t>This is now finishing. Possible new call in 2025</a:t>
            </a:r>
            <a:endParaRPr>
              <a:solidFill>
                <a:srgbClr val="007DC3"/>
              </a:solidFill>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endParaRPr>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endParaRPr>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endParaRPr>
              <a:highlight>
                <a:srgbClr val="FFFFFF"/>
              </a:highlight>
              <a:latin typeface="Helvetica Neue"/>
              <a:ea typeface="Helvetica Neue"/>
              <a:cs typeface="Helvetica Neue"/>
              <a:sym typeface="Helvetica Neue"/>
            </a:endParaRPr>
          </a:p>
          <a:p>
            <a:pPr marL="0" marR="169425" lvl="0" indent="0" algn="just" rtl="0">
              <a:spcBef>
                <a:spcPts val="0"/>
              </a:spcBef>
              <a:spcAft>
                <a:spcPts val="0"/>
              </a:spcAft>
              <a:buNone/>
            </a:pPr>
            <a:endParaRPr>
              <a:highlight>
                <a:srgbClr val="FFFFFF"/>
              </a:highlight>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1"/>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13</a:t>
            </a:fld>
            <a:endParaRPr/>
          </a:p>
        </p:txBody>
      </p:sp>
      <p:sp>
        <p:nvSpPr>
          <p:cNvPr id="78" name="Google Shape;78;p11"/>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Conclusions - Discussion</a:t>
            </a:r>
            <a:endParaRPr/>
          </a:p>
        </p:txBody>
      </p:sp>
      <p:sp>
        <p:nvSpPr>
          <p:cNvPr id="79" name="Google Shape;79;p11"/>
          <p:cNvSpPr txBox="1">
            <a:spLocks noGrp="1"/>
          </p:cNvSpPr>
          <p:nvPr>
            <p:ph type="body" idx="1"/>
          </p:nvPr>
        </p:nvSpPr>
        <p:spPr>
          <a:xfrm>
            <a:off x="441325" y="564875"/>
            <a:ext cx="8597400" cy="4051200"/>
          </a:xfrm>
          <a:prstGeom prst="rect">
            <a:avLst/>
          </a:prstGeom>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dirty="0"/>
              <a:t>Investment in computing is essential for the community</a:t>
            </a:r>
            <a:endParaRPr dirty="0"/>
          </a:p>
          <a:p>
            <a:pPr marL="914400" lvl="1" indent="-317500" algn="l" rtl="0">
              <a:spcBef>
                <a:spcPts val="0"/>
              </a:spcBef>
              <a:spcAft>
                <a:spcPts val="0"/>
              </a:spcAft>
              <a:buSzPts val="1400"/>
              <a:buChar char="○"/>
            </a:pPr>
            <a:r>
              <a:rPr lang="en-GB" dirty="0"/>
              <a:t>“Small experiment ≠ small computing problem” (</a:t>
            </a:r>
            <a:r>
              <a:rPr lang="en-GB" dirty="0" err="1"/>
              <a:t>cfr</a:t>
            </a:r>
            <a:r>
              <a:rPr lang="en-GB" dirty="0"/>
              <a:t> Snowmass report)</a:t>
            </a:r>
            <a:endParaRPr dirty="0"/>
          </a:p>
          <a:p>
            <a:pPr marL="914400" lvl="1" indent="-317500" algn="l" rtl="0">
              <a:spcBef>
                <a:spcPts val="0"/>
              </a:spcBef>
              <a:spcAft>
                <a:spcPts val="0"/>
              </a:spcAft>
              <a:buSzPts val="1400"/>
              <a:buChar char="○"/>
            </a:pPr>
            <a:r>
              <a:rPr lang="en-GB" dirty="0"/>
              <a:t>Developing skills, training and career is of central importance</a:t>
            </a:r>
            <a:endParaRPr dirty="0"/>
          </a:p>
          <a:p>
            <a:pPr marL="0" lvl="0" indent="0" algn="l" rtl="0">
              <a:spcBef>
                <a:spcPts val="0"/>
              </a:spcBef>
              <a:spcAft>
                <a:spcPts val="0"/>
              </a:spcAft>
              <a:buNone/>
            </a:pPr>
            <a:endParaRPr dirty="0"/>
          </a:p>
          <a:p>
            <a:pPr marL="457200" lvl="0" indent="-330200" algn="l" rtl="0">
              <a:spcBef>
                <a:spcPts val="0"/>
              </a:spcBef>
              <a:spcAft>
                <a:spcPts val="0"/>
              </a:spcAft>
              <a:buSzPts val="1600"/>
              <a:buChar char="●"/>
            </a:pPr>
            <a:r>
              <a:rPr lang="en-GB" dirty="0"/>
              <a:t>The strategy for computing in PP needs to be expanded in an updated roadmap	</a:t>
            </a:r>
            <a:endParaRPr dirty="0"/>
          </a:p>
          <a:p>
            <a:pPr marL="914400" lvl="1" indent="-317500" algn="l" rtl="0">
              <a:spcBef>
                <a:spcPts val="0"/>
              </a:spcBef>
              <a:spcAft>
                <a:spcPts val="0"/>
              </a:spcAft>
              <a:buSzPts val="1400"/>
              <a:buChar char="○"/>
            </a:pPr>
            <a:r>
              <a:rPr lang="en-GB" dirty="0"/>
              <a:t>We need to ensure we have the people, services, and systems to deliver the science</a:t>
            </a:r>
            <a:endParaRPr dirty="0"/>
          </a:p>
          <a:p>
            <a:pPr marL="914400" lvl="1" indent="-317500" algn="l" rtl="0">
              <a:spcBef>
                <a:spcPts val="0"/>
              </a:spcBef>
              <a:spcAft>
                <a:spcPts val="0"/>
              </a:spcAft>
              <a:buSzPts val="1400"/>
              <a:buChar char="○"/>
            </a:pPr>
            <a:r>
              <a:rPr lang="en-GB" dirty="0"/>
              <a:t>Also, key that we continue to build on and exploit synergies across STFC and UKRI DRI</a:t>
            </a:r>
          </a:p>
          <a:p>
            <a:pPr lvl="2">
              <a:buChar char="○"/>
            </a:pPr>
            <a:r>
              <a:rPr lang="en-GB" dirty="0"/>
              <a:t>This goes in both directions across disciplinary boundaries and goes much deeper than just sharing and pooling hardware</a:t>
            </a:r>
          </a:p>
          <a:p>
            <a:pPr lvl="2">
              <a:buChar char="○"/>
            </a:pPr>
            <a:r>
              <a:rPr lang="en-GB" dirty="0"/>
              <a:t>Some significant examples include work with SKA-UKSRC, LSST, Euclid etc.</a:t>
            </a:r>
          </a:p>
          <a:p>
            <a:pPr lvl="2">
              <a:buChar char="○"/>
            </a:pPr>
            <a:r>
              <a:rPr lang="en-GB" dirty="0"/>
              <a:t>Investments in computing for PP also generate value elsewhere within UKRI</a:t>
            </a:r>
            <a:endParaRPr dirty="0"/>
          </a:p>
          <a:p>
            <a:pPr marL="914400" lvl="0" indent="0" algn="l" rtl="0">
              <a:spcBef>
                <a:spcPts val="0"/>
              </a:spcBef>
              <a:spcAft>
                <a:spcPts val="0"/>
              </a:spcAft>
              <a:buNone/>
            </a:pPr>
            <a:endParaRPr dirty="0"/>
          </a:p>
          <a:p>
            <a:pPr marL="457200" lvl="0" indent="-330200" algn="l" rtl="0">
              <a:spcBef>
                <a:spcPts val="0"/>
              </a:spcBef>
              <a:spcAft>
                <a:spcPts val="0"/>
              </a:spcAft>
              <a:buSzPts val="1600"/>
              <a:buChar char="●"/>
            </a:pPr>
            <a:r>
              <a:rPr lang="en-GB" dirty="0"/>
              <a:t>We should embrace the development in “AI tools”</a:t>
            </a:r>
            <a:endParaRPr dirty="0"/>
          </a:p>
          <a:p>
            <a:pPr marL="914400" lvl="1" indent="-317500" algn="l" rtl="0">
              <a:spcBef>
                <a:spcPts val="0"/>
              </a:spcBef>
              <a:spcAft>
                <a:spcPts val="0"/>
              </a:spcAft>
              <a:buSzPts val="1400"/>
              <a:buChar char="○"/>
            </a:pPr>
            <a:r>
              <a:rPr lang="en-GB" dirty="0"/>
              <a:t>They will improve the science output we produce</a:t>
            </a:r>
            <a:endParaRPr dirty="0"/>
          </a:p>
          <a:p>
            <a:pPr marL="914400" lvl="1" indent="-317500" algn="l" rtl="0">
              <a:spcBef>
                <a:spcPts val="0"/>
              </a:spcBef>
              <a:spcAft>
                <a:spcPts val="0"/>
              </a:spcAft>
              <a:buSzPts val="1400"/>
              <a:buChar char="○"/>
            </a:pPr>
            <a:r>
              <a:rPr lang="en-GB" dirty="0"/>
              <a:t>But be aware that they are not the solution to all our problems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txBox="1">
            <a:spLocks noGrp="1"/>
          </p:cNvSpPr>
          <p:nvPr>
            <p:ph type="ctrTitle"/>
          </p:nvPr>
        </p:nvSpPr>
        <p:spPr>
          <a:xfrm>
            <a:off x="213858" y="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Backup</a:t>
            </a:r>
            <a:endParaRPr/>
          </a:p>
        </p:txBody>
      </p:sp>
      <p:sp>
        <p:nvSpPr>
          <p:cNvPr id="85" name="Google Shape;85;p12"/>
          <p:cNvSpPr txBox="1">
            <a:spLocks noGrp="1"/>
          </p:cNvSpPr>
          <p:nvPr>
            <p:ph type="subTitle" idx="1"/>
          </p:nvPr>
        </p:nvSpPr>
        <p:spPr>
          <a:xfrm>
            <a:off x="213850" y="1962425"/>
            <a:ext cx="8520600" cy="123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2"/>
          <p:cNvSpPr txBox="1">
            <a:spLocks noGrp="1"/>
          </p:cNvSpPr>
          <p:nvPr>
            <p:ph type="subTitle" idx="2"/>
          </p:nvPr>
        </p:nvSpPr>
        <p:spPr>
          <a:xfrm>
            <a:off x="1005250" y="3451250"/>
            <a:ext cx="6937800" cy="47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3"/>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15</a:t>
            </a:fld>
            <a:endParaRPr/>
          </a:p>
        </p:txBody>
      </p:sp>
      <p:sp>
        <p:nvSpPr>
          <p:cNvPr id="92" name="Google Shape;92;p13"/>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On the international landscape</a:t>
            </a:r>
            <a:endParaRPr/>
          </a:p>
        </p:txBody>
      </p:sp>
      <p:sp>
        <p:nvSpPr>
          <p:cNvPr id="93" name="Google Shape;93;p13"/>
          <p:cNvSpPr txBox="1">
            <a:spLocks noGrp="1"/>
          </p:cNvSpPr>
          <p:nvPr>
            <p:ph type="body" idx="1"/>
          </p:nvPr>
        </p:nvSpPr>
        <p:spPr>
          <a:xfrm>
            <a:off x="441325" y="564875"/>
            <a:ext cx="7137900" cy="4051200"/>
          </a:xfrm>
          <a:prstGeom prst="rect">
            <a:avLst/>
          </a:prstGeom>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GB"/>
              <a:t>The Snowmass process (USA) identified a “computing frontier, alongside, “energy”, “intensity”, “precision”, …</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GB"/>
              <a:t>The JENA process is underway in Europe</a:t>
            </a:r>
            <a:endParaRPr/>
          </a:p>
          <a:p>
            <a:pPr marL="914400" lvl="1" indent="-317500" algn="l" rtl="0">
              <a:spcBef>
                <a:spcPts val="0"/>
              </a:spcBef>
              <a:spcAft>
                <a:spcPts val="0"/>
              </a:spcAft>
              <a:buSzPts val="1400"/>
              <a:buChar char="○"/>
            </a:pPr>
            <a:r>
              <a:rPr lang="en-GB"/>
              <a:t>Report expected in the Autumn</a:t>
            </a:r>
            <a:endParaRPr/>
          </a:p>
          <a:p>
            <a:pPr marL="914400" lvl="1" indent="-317500" algn="l" rtl="0">
              <a:spcBef>
                <a:spcPts val="0"/>
              </a:spcBef>
              <a:spcAft>
                <a:spcPts val="0"/>
              </a:spcAft>
              <a:buSzPts val="1400"/>
              <a:buChar char="○"/>
            </a:pPr>
            <a:r>
              <a:rPr lang="en-GB"/>
              <a:t>Good UK participation to the working groups</a:t>
            </a:r>
            <a:endParaRPr/>
          </a:p>
          <a:p>
            <a:pPr marL="914400" lvl="0" indent="0" algn="l" rtl="0">
              <a:spcBef>
                <a:spcPts val="0"/>
              </a:spcBef>
              <a:spcAft>
                <a:spcPts val="0"/>
              </a:spcAft>
              <a:buNone/>
            </a:pPr>
            <a:endParaRPr/>
          </a:p>
          <a:p>
            <a:pPr marL="457200" lvl="0" indent="-330200" algn="l" rtl="0">
              <a:spcBef>
                <a:spcPts val="0"/>
              </a:spcBef>
              <a:spcAft>
                <a:spcPts val="0"/>
              </a:spcAft>
              <a:buSzPts val="1600"/>
              <a:buChar char="●"/>
            </a:pPr>
            <a:r>
              <a:rPr lang="en-GB"/>
              <a:t>Various cross-experiment software project funded</a:t>
            </a:r>
            <a:endParaRPr/>
          </a:p>
          <a:p>
            <a:pPr marL="914400" lvl="1" indent="-317500" algn="l" rtl="0">
              <a:spcBef>
                <a:spcPts val="0"/>
              </a:spcBef>
              <a:spcAft>
                <a:spcPts val="0"/>
              </a:spcAft>
              <a:buSzPts val="1400"/>
              <a:buChar char="○"/>
            </a:pPr>
            <a:r>
              <a:rPr lang="en-GB"/>
              <a:t>IRIS-HEP and CCE in the USA</a:t>
            </a:r>
            <a:endParaRPr/>
          </a:p>
          <a:p>
            <a:pPr marL="914400" lvl="1" indent="-317500" algn="l" rtl="0">
              <a:spcBef>
                <a:spcPts val="0"/>
              </a:spcBef>
              <a:spcAft>
                <a:spcPts val="0"/>
              </a:spcAft>
              <a:buSzPts val="1400"/>
              <a:buChar char="○"/>
            </a:pPr>
            <a:r>
              <a:rPr lang="en-GB"/>
              <a:t>CERN EP R&amp;D</a:t>
            </a:r>
            <a:endParaRPr/>
          </a:p>
          <a:p>
            <a:pPr marL="914400" lvl="1" indent="-317500" algn="l" rtl="0">
              <a:spcBef>
                <a:spcPts val="0"/>
              </a:spcBef>
              <a:spcAft>
                <a:spcPts val="0"/>
              </a:spcAft>
              <a:buSzPts val="1400"/>
              <a:buChar char="○"/>
            </a:pPr>
            <a:r>
              <a:rPr lang="en-GB"/>
              <a:t>NextGenTrigger  (private donor)</a:t>
            </a:r>
            <a:endParaRPr/>
          </a:p>
          <a:p>
            <a:pPr marL="914400" lvl="1" indent="-317500" algn="l" rtl="0">
              <a:spcBef>
                <a:spcPts val="0"/>
              </a:spcBef>
              <a:spcAft>
                <a:spcPts val="0"/>
              </a:spcAft>
              <a:buSzPts val="1400"/>
              <a:buChar char="○"/>
            </a:pPr>
            <a:r>
              <a:rPr lang="en-GB"/>
              <a:t>Various EU projects (e.g. ESCAPE) and other FAs</a:t>
            </a:r>
            <a:endParaRPr/>
          </a:p>
          <a:p>
            <a:pPr marL="914400" lvl="0" indent="0" algn="l" rtl="0">
              <a:spcBef>
                <a:spcPts val="0"/>
              </a:spcBef>
              <a:spcAft>
                <a:spcPts val="0"/>
              </a:spcAft>
              <a:buNone/>
            </a:pPr>
            <a:endParaRPr/>
          </a:p>
          <a:p>
            <a:pPr marL="457200" lvl="0" indent="-330200" algn="l" rtl="0">
              <a:spcBef>
                <a:spcPts val="0"/>
              </a:spcBef>
              <a:spcAft>
                <a:spcPts val="0"/>
              </a:spcAft>
              <a:buSzPts val="1600"/>
              <a:buChar char="●"/>
            </a:pPr>
            <a:r>
              <a:rPr lang="en-GB"/>
              <a:t>Coordination via WLCG and HSF. But also as part of ECFA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5"/>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2</a:t>
            </a:fld>
            <a:endParaRPr/>
          </a:p>
        </p:txBody>
      </p:sp>
      <p:sp>
        <p:nvSpPr>
          <p:cNvPr id="31" name="Google Shape;31;p5"/>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Introduction. On software and computing for PP</a:t>
            </a:r>
            <a:endParaRPr/>
          </a:p>
        </p:txBody>
      </p:sp>
      <p:sp>
        <p:nvSpPr>
          <p:cNvPr id="32" name="Google Shape;32;p5"/>
          <p:cNvSpPr txBox="1">
            <a:spLocks noGrp="1"/>
          </p:cNvSpPr>
          <p:nvPr>
            <p:ph type="body" idx="1"/>
          </p:nvPr>
        </p:nvSpPr>
        <p:spPr>
          <a:xfrm>
            <a:off x="441325" y="564875"/>
            <a:ext cx="8597400" cy="4051200"/>
          </a:xfrm>
          <a:prstGeom prst="rect">
            <a:avLst/>
          </a:prstGeom>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dirty="0"/>
              <a:t>Software and computing is a “subsystem” of any particle physics experiment</a:t>
            </a:r>
            <a:endParaRPr dirty="0"/>
          </a:p>
          <a:p>
            <a:pPr marL="914400" lvl="1" indent="-317500" algn="l" rtl="0">
              <a:spcBef>
                <a:spcPts val="0"/>
              </a:spcBef>
              <a:spcAft>
                <a:spcPts val="0"/>
              </a:spcAft>
              <a:buSzPts val="1400"/>
              <a:buChar char="○"/>
            </a:pPr>
            <a:r>
              <a:rPr lang="en-GB" dirty="0"/>
              <a:t>We all depend on it: data processing, simulation, theory, … </a:t>
            </a:r>
            <a:endParaRPr dirty="0"/>
          </a:p>
          <a:p>
            <a:pPr marL="914400" lvl="1" indent="-317500" algn="l" rtl="0">
              <a:spcBef>
                <a:spcPts val="0"/>
              </a:spcBef>
              <a:spcAft>
                <a:spcPts val="0"/>
              </a:spcAft>
              <a:buSzPts val="1400"/>
              <a:buChar char="○"/>
            </a:pPr>
            <a:r>
              <a:rPr lang="en-GB" dirty="0"/>
              <a:t>The UK delivers computing as part of our formal commitment to experiment participation</a:t>
            </a:r>
            <a:endParaRPr dirty="0"/>
          </a:p>
          <a:p>
            <a:pPr marL="914400" lvl="1" indent="-317500" algn="l" rtl="0">
              <a:spcBef>
                <a:spcPts val="0"/>
              </a:spcBef>
              <a:spcAft>
                <a:spcPts val="0"/>
              </a:spcAft>
              <a:buSzPts val="1400"/>
              <a:buChar char="○"/>
            </a:pPr>
            <a:r>
              <a:rPr lang="en-GB" dirty="0"/>
              <a:t>Offline computing is largely deterministic – for example once the LHC luminosity is set, the detector is constructed, and the physics program is approved -  not elective</a:t>
            </a:r>
          </a:p>
          <a:p>
            <a:pPr marL="914400" lvl="0" indent="0" algn="l" rtl="0">
              <a:spcBef>
                <a:spcPts val="0"/>
              </a:spcBef>
              <a:spcAft>
                <a:spcPts val="0"/>
              </a:spcAft>
              <a:buNone/>
            </a:pPr>
            <a:endParaRPr dirty="0"/>
          </a:p>
          <a:p>
            <a:pPr marL="457200" lvl="0" indent="-330200" algn="l" rtl="0">
              <a:spcBef>
                <a:spcPts val="0"/>
              </a:spcBef>
              <a:spcAft>
                <a:spcPts val="0"/>
              </a:spcAft>
              <a:buSzPts val="1600"/>
              <a:buChar char="●"/>
            </a:pPr>
            <a:r>
              <a:rPr lang="en-GB" dirty="0"/>
              <a:t>From the survey (see Ruben’s talk)</a:t>
            </a:r>
            <a:endParaRPr dirty="0"/>
          </a:p>
          <a:p>
            <a:pPr marL="914400" lvl="1" indent="-317500" algn="l" rtl="0">
              <a:spcBef>
                <a:spcPts val="0"/>
              </a:spcBef>
              <a:spcAft>
                <a:spcPts val="0"/>
              </a:spcAft>
              <a:buSzPts val="1400"/>
              <a:buChar char="○"/>
            </a:pPr>
            <a:r>
              <a:rPr lang="en-GB" dirty="0"/>
              <a:t>Lack of effort in research software engineers (RSE)</a:t>
            </a:r>
            <a:endParaRPr dirty="0"/>
          </a:p>
          <a:p>
            <a:pPr marL="914400" lvl="1" indent="-317500" algn="l" rtl="0">
              <a:spcBef>
                <a:spcPts val="0"/>
              </a:spcBef>
              <a:spcAft>
                <a:spcPts val="0"/>
              </a:spcAft>
              <a:buSzPts val="1400"/>
              <a:buChar char="○"/>
            </a:pPr>
            <a:r>
              <a:rPr lang="en-GB" dirty="0"/>
              <a:t>Linked to development of skills and career for RTP</a:t>
            </a:r>
            <a:endParaRPr dirty="0"/>
          </a:p>
          <a:p>
            <a:pPr marL="914400" lvl="0" indent="0" algn="l" rtl="0">
              <a:spcBef>
                <a:spcPts val="0"/>
              </a:spcBef>
              <a:spcAft>
                <a:spcPts val="0"/>
              </a:spcAft>
              <a:buNone/>
            </a:pPr>
            <a:endParaRPr dirty="0"/>
          </a:p>
          <a:p>
            <a:pPr marL="457200" lvl="0" indent="-330200" algn="l" rtl="0">
              <a:spcBef>
                <a:spcPts val="0"/>
              </a:spcBef>
              <a:spcAft>
                <a:spcPts val="0"/>
              </a:spcAft>
              <a:buSzPts val="1600"/>
              <a:buChar char="●"/>
            </a:pPr>
            <a:r>
              <a:rPr lang="en-GB" dirty="0"/>
              <a:t>Physical hardware infrastructure under severe capital pressure in UK</a:t>
            </a:r>
            <a:endParaRPr dirty="0"/>
          </a:p>
          <a:p>
            <a:pPr marL="914400" lvl="1" indent="-317500" algn="l" rtl="0">
              <a:spcBef>
                <a:spcPts val="0"/>
              </a:spcBef>
              <a:spcAft>
                <a:spcPts val="0"/>
              </a:spcAft>
              <a:buSzPts val="1400"/>
              <a:buChar char="○"/>
            </a:pPr>
            <a:r>
              <a:rPr lang="en-GB" dirty="0"/>
              <a:t>Risk of failing to provide agreed “fair share”  (reputational damage as unreliable partner)</a:t>
            </a:r>
          </a:p>
          <a:p>
            <a:pPr marL="914400" lvl="1" indent="-317500" algn="l" rtl="0">
              <a:spcBef>
                <a:spcPts val="0"/>
              </a:spcBef>
              <a:spcAft>
                <a:spcPts val="0"/>
              </a:spcAft>
              <a:buSzPts val="1400"/>
              <a:buChar char="○"/>
            </a:pPr>
            <a:r>
              <a:rPr lang="en-GB" dirty="0"/>
              <a:t>Shortfall in compute -&gt; shortfall in physics</a:t>
            </a:r>
            <a:endParaRPr dirty="0"/>
          </a:p>
          <a:p>
            <a:pPr marL="914400" lvl="1" indent="-317500" algn="l" rtl="0">
              <a:spcBef>
                <a:spcPts val="0"/>
              </a:spcBef>
              <a:spcAft>
                <a:spcPts val="0"/>
              </a:spcAft>
              <a:buSzPts val="1400"/>
              <a:buChar char="○"/>
            </a:pPr>
            <a:r>
              <a:rPr lang="en-GB" dirty="0"/>
              <a:t>The pressure will increase across all programmes as additional data intensive experiments start taking data</a:t>
            </a:r>
          </a:p>
          <a:p>
            <a:pPr marL="914400" lvl="1" indent="-317500" algn="l" rtl="0">
              <a:spcBef>
                <a:spcPts val="0"/>
              </a:spcBef>
              <a:spcAft>
                <a:spcPts val="0"/>
              </a:spcAft>
              <a:buSzPts val="1400"/>
              <a:buChar char="○"/>
            </a:pPr>
            <a:r>
              <a:rPr lang="en-GB" dirty="0"/>
              <a:t>Failure to deliver on computing pledges is equivalent to failing to provide detectors or other core M&amp;O contributions</a:t>
            </a:r>
          </a:p>
          <a:p>
            <a:pPr marL="45720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6"/>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3</a:t>
            </a:fld>
            <a:endParaRPr/>
          </a:p>
        </p:txBody>
      </p:sp>
      <p:sp>
        <p:nvSpPr>
          <p:cNvPr id="38" name="Google Shape;38;p6"/>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Timeline (incomplete)</a:t>
            </a:r>
            <a:endParaRPr/>
          </a:p>
        </p:txBody>
      </p:sp>
      <p:pic>
        <p:nvPicPr>
          <p:cNvPr id="39" name="Google Shape;39;p6"/>
          <p:cNvPicPr preferRelativeResize="0"/>
          <p:nvPr/>
        </p:nvPicPr>
        <p:blipFill>
          <a:blip r:embed="rId3">
            <a:alphaModFix/>
          </a:blip>
          <a:stretch>
            <a:fillRect/>
          </a:stretch>
        </p:blipFill>
        <p:spPr>
          <a:xfrm>
            <a:off x="278450" y="477675"/>
            <a:ext cx="8122465" cy="41881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4</a:t>
            </a:fld>
            <a:endParaRPr/>
          </a:p>
        </p:txBody>
      </p:sp>
      <p:sp>
        <p:nvSpPr>
          <p:cNvPr id="45" name="Google Shape;45;p7"/>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UK computing infrastructure</a:t>
            </a:r>
            <a:endParaRPr/>
          </a:p>
        </p:txBody>
      </p:sp>
      <p:sp>
        <p:nvSpPr>
          <p:cNvPr id="46" name="Google Shape;46;p7"/>
          <p:cNvSpPr txBox="1">
            <a:spLocks noGrp="1"/>
          </p:cNvSpPr>
          <p:nvPr>
            <p:ph type="body" idx="1"/>
          </p:nvPr>
        </p:nvSpPr>
        <p:spPr>
          <a:xfrm>
            <a:off x="441325" y="564875"/>
            <a:ext cx="7282800" cy="4051200"/>
          </a:xfrm>
          <a:prstGeom prst="rect">
            <a:avLst/>
          </a:prstGeom>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GB" dirty="0"/>
              <a:t>GridPP: </a:t>
            </a:r>
            <a:r>
              <a:rPr lang="en-GB" sz="1400" dirty="0">
                <a:solidFill>
                  <a:schemeClr val="dk2"/>
                </a:solidFill>
              </a:rPr>
              <a:t>Provides the compute, disk, and tape needed to extract physics from current PP experiments. This also include the software fabric and the support needed to run experiment payloads. GridPP also has a key role in defining and developing the infrastructure for HL-LHC.</a:t>
            </a:r>
            <a:endParaRPr sz="1400" dirty="0">
              <a:solidFill>
                <a:schemeClr val="dk2"/>
              </a:solidFill>
            </a:endParaRPr>
          </a:p>
          <a:p>
            <a:pPr marL="457200" lvl="0" indent="0" algn="l" rtl="0">
              <a:spcBef>
                <a:spcPts val="0"/>
              </a:spcBef>
              <a:spcAft>
                <a:spcPts val="0"/>
              </a:spcAft>
              <a:buNone/>
            </a:pPr>
            <a:endParaRPr sz="1400" dirty="0">
              <a:solidFill>
                <a:schemeClr val="dk2"/>
              </a:solidFill>
            </a:endParaRPr>
          </a:p>
          <a:p>
            <a:pPr marL="457200" lvl="0" indent="-330200" algn="l" rtl="0">
              <a:spcBef>
                <a:spcPts val="0"/>
              </a:spcBef>
              <a:spcAft>
                <a:spcPts val="0"/>
              </a:spcAft>
              <a:buSzPts val="1600"/>
              <a:buChar char="●"/>
            </a:pPr>
            <a:r>
              <a:rPr lang="en-GB" dirty="0"/>
              <a:t>IRIS:  </a:t>
            </a:r>
            <a:r>
              <a:rPr lang="en-GB" sz="1400" dirty="0">
                <a:solidFill>
                  <a:schemeClr val="dk2"/>
                </a:solidFill>
              </a:rPr>
              <a:t>Provides federated computing and storage across STFC to help build a joined-up approach with coherence, collaboration, coordination and sharing across all of STFC</a:t>
            </a:r>
            <a:endParaRPr sz="1400" dirty="0">
              <a:solidFill>
                <a:schemeClr val="dk2"/>
              </a:solidFill>
            </a:endParaRPr>
          </a:p>
          <a:p>
            <a:pPr marL="457200" lvl="0" indent="0" algn="l" rtl="0">
              <a:spcBef>
                <a:spcPts val="0"/>
              </a:spcBef>
              <a:spcAft>
                <a:spcPts val="0"/>
              </a:spcAft>
              <a:buNone/>
            </a:pPr>
            <a:endParaRPr sz="1400" dirty="0">
              <a:solidFill>
                <a:schemeClr val="dk2"/>
              </a:solidFill>
            </a:endParaRPr>
          </a:p>
          <a:p>
            <a:pPr marL="457200" lvl="0" indent="-330200" algn="l" rtl="0">
              <a:spcBef>
                <a:spcPts val="0"/>
              </a:spcBef>
              <a:spcAft>
                <a:spcPts val="0"/>
              </a:spcAft>
              <a:buSzPts val="1600"/>
              <a:buChar char="●"/>
            </a:pPr>
            <a:r>
              <a:rPr lang="en-GB" dirty="0" err="1"/>
              <a:t>DiRAC</a:t>
            </a:r>
            <a:r>
              <a:rPr lang="en-GB" dirty="0"/>
              <a:t>: </a:t>
            </a:r>
            <a:r>
              <a:rPr lang="en-GB" sz="1400" dirty="0">
                <a:solidFill>
                  <a:schemeClr val="dk2"/>
                </a:solidFill>
              </a:rPr>
              <a:t>UK high performance computing facility supporting STFC users (including PP theory)</a:t>
            </a:r>
            <a:endParaRPr dirty="0"/>
          </a:p>
          <a:p>
            <a:pPr marL="457200" lvl="0" indent="0" algn="l" rtl="0">
              <a:spcBef>
                <a:spcPts val="0"/>
              </a:spcBef>
              <a:spcAft>
                <a:spcPts val="0"/>
              </a:spcAft>
              <a:buNone/>
            </a:pPr>
            <a:endParaRPr lang="en-GB" dirty="0"/>
          </a:p>
          <a:p>
            <a:pPr marL="457200" lvl="0" indent="0" algn="l" rtl="0">
              <a:spcBef>
                <a:spcPts val="0"/>
              </a:spcBef>
              <a:spcAft>
                <a:spcPts val="0"/>
              </a:spcAft>
              <a:buNone/>
            </a:pPr>
            <a:r>
              <a:rPr lang="en-GB" dirty="0"/>
              <a:t>Staff effort to support the infrastructure is a key part of this!</a:t>
            </a:r>
          </a:p>
          <a:p>
            <a:pPr marL="457200" lvl="0" indent="0" algn="l" rtl="0">
              <a:spcBef>
                <a:spcPts val="0"/>
              </a:spcBef>
              <a:spcAft>
                <a:spcPts val="0"/>
              </a:spcAft>
              <a:buNone/>
            </a:pPr>
            <a:r>
              <a:rPr lang="en-GB" dirty="0"/>
              <a:t> </a:t>
            </a:r>
          </a:p>
          <a:p>
            <a:pPr marL="457200" lvl="0" indent="0" algn="l" rtl="0">
              <a:spcBef>
                <a:spcPts val="0"/>
              </a:spcBef>
              <a:spcAft>
                <a:spcPts val="0"/>
              </a:spcAft>
              <a:buNone/>
            </a:pPr>
            <a:r>
              <a:rPr lang="en-GB" dirty="0"/>
              <a:t>It’s not just running hardware – majority of the effort is running, maintaining, and developing the systems that sit on top of the hardware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7" name="Google Shape;47;p7"/>
          <p:cNvSpPr txBox="1"/>
          <p:nvPr/>
        </p:nvSpPr>
        <p:spPr>
          <a:xfrm>
            <a:off x="7815700" y="723625"/>
            <a:ext cx="832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solidFill>
                  <a:srgbClr val="007DC3"/>
                </a:solidFill>
              </a:rPr>
              <a:t>HEP</a:t>
            </a:r>
            <a:endParaRPr sz="2200">
              <a:solidFill>
                <a:srgbClr val="007DC3"/>
              </a:solidFill>
            </a:endParaRPr>
          </a:p>
        </p:txBody>
      </p:sp>
      <p:sp>
        <p:nvSpPr>
          <p:cNvPr id="48" name="Google Shape;48;p7"/>
          <p:cNvSpPr txBox="1"/>
          <p:nvPr/>
        </p:nvSpPr>
        <p:spPr>
          <a:xfrm>
            <a:off x="7352200" y="1572950"/>
            <a:ext cx="4635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500"/>
          </a:p>
        </p:txBody>
      </p:sp>
      <p:sp>
        <p:nvSpPr>
          <p:cNvPr id="49" name="Google Shape;49;p7"/>
          <p:cNvSpPr/>
          <p:nvPr/>
        </p:nvSpPr>
        <p:spPr>
          <a:xfrm>
            <a:off x="7651712" y="1752200"/>
            <a:ext cx="189000" cy="11346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 name="Google Shape;50;p7"/>
          <p:cNvSpPr txBox="1"/>
          <p:nvPr/>
        </p:nvSpPr>
        <p:spPr>
          <a:xfrm>
            <a:off x="7815700" y="1851935"/>
            <a:ext cx="1200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dirty="0">
                <a:solidFill>
                  <a:srgbClr val="007DC3"/>
                </a:solidFill>
              </a:rPr>
              <a:t>PPAN</a:t>
            </a:r>
            <a:endParaRPr sz="2200" dirty="0">
              <a:solidFill>
                <a:srgbClr val="007DC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5</a:t>
            </a:fld>
            <a:endParaRPr/>
          </a:p>
        </p:txBody>
      </p:sp>
      <p:sp>
        <p:nvSpPr>
          <p:cNvPr id="45" name="Google Shape;45;p7"/>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UK computing infrastructure</a:t>
            </a:r>
            <a:endParaRPr/>
          </a:p>
        </p:txBody>
      </p:sp>
      <p:sp>
        <p:nvSpPr>
          <p:cNvPr id="46" name="Google Shape;46;p7"/>
          <p:cNvSpPr txBox="1">
            <a:spLocks noGrp="1"/>
          </p:cNvSpPr>
          <p:nvPr>
            <p:ph type="body" idx="1"/>
          </p:nvPr>
        </p:nvSpPr>
        <p:spPr>
          <a:xfrm>
            <a:off x="441325" y="564875"/>
            <a:ext cx="7282800" cy="40512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UKRI Digital Research Infrastructure: </a:t>
            </a:r>
            <a:endParaRPr dirty="0"/>
          </a:p>
          <a:p>
            <a:pPr marL="457200" lvl="0" indent="-330200" algn="l" rtl="0">
              <a:spcBef>
                <a:spcPts val="0"/>
              </a:spcBef>
              <a:spcAft>
                <a:spcPts val="0"/>
              </a:spcAft>
              <a:buClr>
                <a:schemeClr val="dk1"/>
              </a:buClr>
              <a:buSzPts val="1600"/>
              <a:buChar char="●"/>
            </a:pPr>
            <a:endParaRPr lang="en-GB" dirty="0">
              <a:solidFill>
                <a:schemeClr val="dk1"/>
              </a:solidFill>
            </a:endParaRPr>
          </a:p>
          <a:p>
            <a:pPr marL="127000" lvl="0" indent="0" algn="l" rtl="0">
              <a:spcBef>
                <a:spcPts val="0"/>
              </a:spcBef>
              <a:spcAft>
                <a:spcPts val="0"/>
              </a:spcAft>
              <a:buClr>
                <a:schemeClr val="dk1"/>
              </a:buClr>
              <a:buSzPts val="1600"/>
              <a:buNone/>
            </a:pPr>
            <a:r>
              <a:rPr lang="en-GB" sz="2000" dirty="0">
                <a:solidFill>
                  <a:schemeClr val="dk1"/>
                </a:solidFill>
              </a:rPr>
              <a:t>A bold (but financially modest) programme to build a UK wide harmonised approach to digital research infrastructure</a:t>
            </a:r>
          </a:p>
          <a:p>
            <a:pPr marL="127000" lvl="0" indent="0" algn="l" rtl="0">
              <a:spcBef>
                <a:spcPts val="0"/>
              </a:spcBef>
              <a:spcAft>
                <a:spcPts val="0"/>
              </a:spcAft>
              <a:buClr>
                <a:schemeClr val="dk1"/>
              </a:buClr>
              <a:buSzPts val="1600"/>
              <a:buNone/>
            </a:pPr>
            <a:endParaRPr lang="en-GB" sz="2000" dirty="0">
              <a:solidFill>
                <a:schemeClr val="dk1"/>
              </a:solidFill>
            </a:endParaRPr>
          </a:p>
          <a:p>
            <a:pPr marL="127000" lvl="0" indent="0" algn="l" rtl="0">
              <a:spcBef>
                <a:spcPts val="0"/>
              </a:spcBef>
              <a:spcAft>
                <a:spcPts val="0"/>
              </a:spcAft>
              <a:buClr>
                <a:schemeClr val="dk1"/>
              </a:buClr>
              <a:buSzPts val="1600"/>
              <a:buNone/>
            </a:pPr>
            <a:r>
              <a:rPr lang="en-GB" sz="2000" dirty="0">
                <a:solidFill>
                  <a:schemeClr val="dk1"/>
                </a:solidFill>
              </a:rPr>
              <a:t>Built around 5 key themes:</a:t>
            </a:r>
          </a:p>
          <a:p>
            <a:pPr marL="584200" lvl="1" indent="0">
              <a:buClr>
                <a:schemeClr val="dk1"/>
              </a:buClr>
              <a:buSzPts val="1600"/>
              <a:buNone/>
            </a:pPr>
            <a:r>
              <a:rPr lang="en-GB" sz="1800" dirty="0">
                <a:solidFill>
                  <a:schemeClr val="dk1"/>
                </a:solidFill>
              </a:rPr>
              <a:t>Data infrastructure</a:t>
            </a:r>
          </a:p>
          <a:p>
            <a:pPr marL="584200" lvl="1" indent="0">
              <a:buClr>
                <a:schemeClr val="dk1"/>
              </a:buClr>
              <a:buSzPts val="1600"/>
              <a:buNone/>
            </a:pPr>
            <a:r>
              <a:rPr lang="en-GB" sz="1800" dirty="0">
                <a:solidFill>
                  <a:schemeClr val="dk1"/>
                </a:solidFill>
              </a:rPr>
              <a:t>Large-scale computing</a:t>
            </a:r>
          </a:p>
          <a:p>
            <a:pPr marL="584200" lvl="1" indent="0">
              <a:buClr>
                <a:schemeClr val="dk1"/>
              </a:buClr>
              <a:buSzPts val="1600"/>
              <a:buNone/>
            </a:pPr>
            <a:r>
              <a:rPr lang="en-GB" sz="1800" dirty="0">
                <a:solidFill>
                  <a:schemeClr val="dk1"/>
                </a:solidFill>
              </a:rPr>
              <a:t>Secure services for sensitive data</a:t>
            </a:r>
          </a:p>
          <a:p>
            <a:pPr marL="584200" lvl="1" indent="0">
              <a:buClr>
                <a:schemeClr val="dk1"/>
              </a:buClr>
              <a:buSzPts val="1600"/>
              <a:buNone/>
            </a:pPr>
            <a:r>
              <a:rPr lang="en-GB" sz="1800" dirty="0">
                <a:solidFill>
                  <a:schemeClr val="dk1"/>
                </a:solidFill>
              </a:rPr>
              <a:t>Skills and People</a:t>
            </a:r>
          </a:p>
          <a:p>
            <a:pPr marL="584200" lvl="1" indent="0">
              <a:buClr>
                <a:schemeClr val="dk1"/>
              </a:buClr>
              <a:buSzPts val="1600"/>
              <a:buNone/>
            </a:pPr>
            <a:r>
              <a:rPr lang="en-GB" sz="1800" dirty="0">
                <a:solidFill>
                  <a:schemeClr val="dk1"/>
                </a:solidFill>
              </a:rPr>
              <a:t>Foundational tools, techniques and practices</a:t>
            </a:r>
          </a:p>
          <a:p>
            <a:pPr marL="584200" lvl="1" indent="0">
              <a:buClr>
                <a:schemeClr val="dk1"/>
              </a:buClr>
              <a:buSzPts val="1600"/>
              <a:buNone/>
            </a:pPr>
            <a:endParaRPr lang="en-GB" dirty="0">
              <a:solidFill>
                <a:schemeClr val="dk1"/>
              </a:solidFill>
            </a:endParaRPr>
          </a:p>
        </p:txBody>
      </p:sp>
    </p:spTree>
    <p:extLst>
      <p:ext uri="{BB962C8B-B14F-4D97-AF65-F5344CB8AC3E}">
        <p14:creationId xmlns:p14="http://schemas.microsoft.com/office/powerpoint/2010/main" val="383719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6</a:t>
            </a:fld>
            <a:endParaRPr/>
          </a:p>
        </p:txBody>
      </p:sp>
      <p:sp>
        <p:nvSpPr>
          <p:cNvPr id="45" name="Google Shape;45;p7"/>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UK computing infrastructure</a:t>
            </a:r>
            <a:endParaRPr/>
          </a:p>
        </p:txBody>
      </p:sp>
      <p:sp>
        <p:nvSpPr>
          <p:cNvPr id="46" name="Google Shape;46;p7"/>
          <p:cNvSpPr txBox="1">
            <a:spLocks noGrp="1"/>
          </p:cNvSpPr>
          <p:nvPr>
            <p:ph type="body" idx="1"/>
          </p:nvPr>
        </p:nvSpPr>
        <p:spPr>
          <a:xfrm>
            <a:off x="441325" y="564875"/>
            <a:ext cx="7282800" cy="40512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UKRI Digital Research Infrastructure: </a:t>
            </a:r>
            <a:endParaRPr dirty="0"/>
          </a:p>
          <a:p>
            <a:pPr marL="127000" lvl="0" indent="0" algn="l" rtl="0">
              <a:spcBef>
                <a:spcPts val="0"/>
              </a:spcBef>
              <a:spcAft>
                <a:spcPts val="0"/>
              </a:spcAft>
              <a:buClr>
                <a:schemeClr val="dk1"/>
              </a:buClr>
              <a:buSzPts val="1600"/>
              <a:buNone/>
            </a:pPr>
            <a:r>
              <a:rPr lang="en-GB" dirty="0">
                <a:solidFill>
                  <a:schemeClr val="dk1"/>
                </a:solidFill>
              </a:rPr>
              <a:t>A bold (but financially modest) programme to build a UK wide harmonised approach to digital research infrastructure</a:t>
            </a:r>
          </a:p>
          <a:p>
            <a:pPr marL="127000" indent="0">
              <a:buClr>
                <a:schemeClr val="dk1"/>
              </a:buClr>
              <a:buNone/>
            </a:pPr>
            <a:endParaRPr lang="en-GB" dirty="0">
              <a:solidFill>
                <a:schemeClr val="dk1"/>
              </a:solidFill>
            </a:endParaRPr>
          </a:p>
          <a:p>
            <a:pPr marL="127000" indent="0">
              <a:buClr>
                <a:schemeClr val="dk1"/>
              </a:buClr>
              <a:buNone/>
            </a:pPr>
            <a:endParaRPr lang="en-GB" dirty="0">
              <a:solidFill>
                <a:schemeClr val="dk1"/>
              </a:solidFill>
            </a:endParaRPr>
          </a:p>
          <a:p>
            <a:pPr marL="127000" lvl="0" indent="0" algn="l" rtl="0">
              <a:spcBef>
                <a:spcPts val="0"/>
              </a:spcBef>
              <a:spcAft>
                <a:spcPts val="0"/>
              </a:spcAft>
              <a:buClr>
                <a:schemeClr val="dk1"/>
              </a:buClr>
              <a:buSzPts val="1600"/>
              <a:buNone/>
            </a:pPr>
            <a:r>
              <a:rPr lang="en-GB" dirty="0">
                <a:solidFill>
                  <a:schemeClr val="dk1"/>
                </a:solidFill>
              </a:rPr>
              <a:t>Large investments in GPU based AI machines</a:t>
            </a:r>
          </a:p>
          <a:p>
            <a:pPr marL="584200" lvl="1" indent="0">
              <a:buClr>
                <a:schemeClr val="dk1"/>
              </a:buClr>
              <a:buSzPts val="1600"/>
              <a:buNone/>
            </a:pPr>
            <a:r>
              <a:rPr lang="en-GB" dirty="0">
                <a:solidFill>
                  <a:schemeClr val="dk1"/>
                </a:solidFill>
              </a:rPr>
              <a:t>Access model likely to be focused towards large AI payloads</a:t>
            </a:r>
          </a:p>
          <a:p>
            <a:pPr marL="127000" indent="0">
              <a:buClr>
                <a:schemeClr val="dk1"/>
              </a:buClr>
              <a:buNone/>
            </a:pPr>
            <a:endParaRPr lang="en-GB" dirty="0">
              <a:solidFill>
                <a:schemeClr val="dk1"/>
              </a:solidFill>
            </a:endParaRPr>
          </a:p>
          <a:p>
            <a:pPr marL="127000" indent="0">
              <a:buClr>
                <a:schemeClr val="dk1"/>
              </a:buClr>
              <a:buNone/>
            </a:pPr>
            <a:r>
              <a:rPr lang="en-GB" dirty="0">
                <a:solidFill>
                  <a:schemeClr val="dk1"/>
                </a:solidFill>
              </a:rPr>
              <a:t>GPU usage is slowly growing in HEP but at present there is no scenario where a large GPU machine in a HPC configuration can meet our needs</a:t>
            </a:r>
          </a:p>
          <a:p>
            <a:pPr marL="127000" indent="0">
              <a:buClr>
                <a:schemeClr val="dk1"/>
              </a:buClr>
              <a:buNone/>
            </a:pPr>
            <a:endParaRPr lang="en-GB" dirty="0">
              <a:solidFill>
                <a:schemeClr val="dk1"/>
              </a:solidFill>
            </a:endParaRPr>
          </a:p>
          <a:p>
            <a:pPr marL="127000" indent="0">
              <a:buClr>
                <a:schemeClr val="dk1"/>
              </a:buClr>
              <a:buNone/>
            </a:pPr>
            <a:r>
              <a:rPr lang="en-GB" dirty="0">
                <a:solidFill>
                  <a:schemeClr val="dk1"/>
                </a:solidFill>
              </a:rPr>
              <a:t>Co-evolution of HEP software with grid computing resources has led to highly cost-effective solutions. Using large-scale general-purpose or HPC resources, has large cost implications (factors of 2!)</a:t>
            </a:r>
          </a:p>
          <a:p>
            <a:pPr marL="584200" lvl="1" indent="0">
              <a:buClr>
                <a:schemeClr val="dk1"/>
              </a:buClr>
              <a:buSzPts val="1600"/>
              <a:buNone/>
            </a:pPr>
            <a:endParaRPr lang="en-GB"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6117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7</a:t>
            </a:fld>
            <a:endParaRPr/>
          </a:p>
        </p:txBody>
      </p:sp>
      <p:sp>
        <p:nvSpPr>
          <p:cNvPr id="56" name="Google Shape;56;p8"/>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GridPP</a:t>
            </a:r>
            <a:endParaRPr dirty="0"/>
          </a:p>
        </p:txBody>
      </p:sp>
      <p:sp>
        <p:nvSpPr>
          <p:cNvPr id="57" name="Google Shape;57;p8"/>
          <p:cNvSpPr txBox="1">
            <a:spLocks noGrp="1"/>
          </p:cNvSpPr>
          <p:nvPr>
            <p:ph type="body" idx="1"/>
          </p:nvPr>
        </p:nvSpPr>
        <p:spPr>
          <a:xfrm>
            <a:off x="441325" y="564875"/>
            <a:ext cx="8597400" cy="405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0" lvl="0" indent="0" algn="l" rtl="0">
              <a:spcBef>
                <a:spcPts val="0"/>
              </a:spcBef>
              <a:spcAft>
                <a:spcPts val="0"/>
              </a:spcAft>
              <a:buNone/>
            </a:pPr>
            <a:endParaRPr dirty="0"/>
          </a:p>
        </p:txBody>
      </p:sp>
      <p:pic>
        <p:nvPicPr>
          <p:cNvPr id="3" name="Picture 2" descr="GridPP FINAL">
            <a:extLst>
              <a:ext uri="{FF2B5EF4-FFF2-40B4-BE49-F238E27FC236}">
                <a16:creationId xmlns:a16="http://schemas.microsoft.com/office/drawing/2014/main" id="{B80941D1-D594-524C-F66B-07707061C7FC}"/>
              </a:ext>
            </a:extLst>
          </p:cNvPr>
          <p:cNvPicPr>
            <a:picLocks noChangeAspect="1"/>
          </p:cNvPicPr>
          <p:nvPr/>
        </p:nvPicPr>
        <p:blipFill>
          <a:blip r:embed="rId3"/>
          <a:stretch/>
        </p:blipFill>
        <p:spPr bwMode="auto">
          <a:xfrm>
            <a:off x="7617481" y="4190208"/>
            <a:ext cx="1304769" cy="388417"/>
          </a:xfrm>
          <a:prstGeom prst="rect">
            <a:avLst/>
          </a:prstGeom>
        </p:spPr>
      </p:pic>
      <p:sp>
        <p:nvSpPr>
          <p:cNvPr id="4" name="TextBox 3">
            <a:extLst>
              <a:ext uri="{FF2B5EF4-FFF2-40B4-BE49-F238E27FC236}">
                <a16:creationId xmlns:a16="http://schemas.microsoft.com/office/drawing/2014/main" id="{928829F1-91AC-BFDB-6626-D22A19BE4A54}"/>
              </a:ext>
            </a:extLst>
          </p:cNvPr>
          <p:cNvSpPr txBox="1"/>
          <p:nvPr/>
        </p:nvSpPr>
        <p:spPr>
          <a:xfrm>
            <a:off x="5119394" y="704477"/>
            <a:ext cx="3802856" cy="830997"/>
          </a:xfrm>
          <a:prstGeom prst="rect">
            <a:avLst/>
          </a:prstGeom>
          <a:noFill/>
        </p:spPr>
        <p:txBody>
          <a:bodyPr wrap="square" rtlCol="0">
            <a:spAutoFit/>
          </a:bodyPr>
          <a:lstStyle/>
          <a:p>
            <a:r>
              <a:rPr lang="en-GB" sz="1600" dirty="0">
                <a:solidFill>
                  <a:srgbClr val="007DC3"/>
                </a:solidFill>
                <a:latin typeface="Helvetica Neue Light"/>
              </a:rPr>
              <a:t>GridPP 7 storage requirements:</a:t>
            </a:r>
          </a:p>
          <a:p>
            <a:r>
              <a:rPr lang="en-GB" sz="1600" dirty="0">
                <a:solidFill>
                  <a:srgbClr val="007DC3"/>
                </a:solidFill>
                <a:latin typeface="Helvetica Neue Light"/>
              </a:rPr>
              <a:t>   </a:t>
            </a:r>
            <a:r>
              <a:rPr lang="en-GB" sz="1600" dirty="0">
                <a:solidFill>
                  <a:schemeClr val="tx1"/>
                </a:solidFill>
                <a:latin typeface="Helvetica Neue Light"/>
              </a:rPr>
              <a:t>Disk 110 PB rising to 170 PB (2028)</a:t>
            </a:r>
          </a:p>
          <a:p>
            <a:r>
              <a:rPr lang="en-GB" sz="1600" dirty="0">
                <a:solidFill>
                  <a:schemeClr val="tx1"/>
                </a:solidFill>
                <a:latin typeface="Helvetica Neue Light"/>
              </a:rPr>
              <a:t>   Tape 194 PB rising to 295 PB (2028)</a:t>
            </a:r>
          </a:p>
        </p:txBody>
      </p:sp>
      <p:sp>
        <p:nvSpPr>
          <p:cNvPr id="9" name="TextBox 8">
            <a:extLst>
              <a:ext uri="{FF2B5EF4-FFF2-40B4-BE49-F238E27FC236}">
                <a16:creationId xmlns:a16="http://schemas.microsoft.com/office/drawing/2014/main" id="{114AA2F1-2EB3-1234-2455-735963E2527B}"/>
              </a:ext>
            </a:extLst>
          </p:cNvPr>
          <p:cNvSpPr txBox="1"/>
          <p:nvPr/>
        </p:nvSpPr>
        <p:spPr>
          <a:xfrm>
            <a:off x="575843" y="1543574"/>
            <a:ext cx="8328364" cy="2954655"/>
          </a:xfrm>
          <a:prstGeom prst="rect">
            <a:avLst/>
          </a:prstGeom>
          <a:noFill/>
        </p:spPr>
        <p:txBody>
          <a:bodyPr wrap="square" rtlCol="0">
            <a:spAutoFit/>
          </a:bodyPr>
          <a:lstStyle/>
          <a:p>
            <a:r>
              <a:rPr lang="en-GB" sz="1600" dirty="0">
                <a:solidFill>
                  <a:srgbClr val="007DC3"/>
                </a:solidFill>
                <a:latin typeface="Helvetica Neue Light"/>
              </a:rPr>
              <a:t>Environmental Sustainability:</a:t>
            </a:r>
          </a:p>
          <a:p>
            <a:endParaRPr lang="en-GB" sz="1600" dirty="0">
              <a:solidFill>
                <a:srgbClr val="007DC3"/>
              </a:solidFill>
              <a:latin typeface="Helvetica Neue Light"/>
            </a:endParaRPr>
          </a:p>
          <a:p>
            <a:r>
              <a:rPr lang="en-GB" dirty="0">
                <a:solidFill>
                  <a:schemeClr val="tx1"/>
                </a:solidFill>
                <a:latin typeface="Helvetica Neue Light"/>
              </a:rPr>
              <a:t>Over the last two years UK has led the investigation of ARM based architectures and demonstrated energy savings (up to 35% but is architecture dependent and subject to the on-going arms-race between architectures)</a:t>
            </a:r>
          </a:p>
          <a:p>
            <a:endParaRPr lang="en-GB" dirty="0">
              <a:solidFill>
                <a:schemeClr val="tx1"/>
              </a:solidFill>
              <a:latin typeface="Helvetica Neue Light"/>
            </a:endParaRPr>
          </a:p>
          <a:p>
            <a:r>
              <a:rPr lang="en-GB" dirty="0">
                <a:solidFill>
                  <a:schemeClr val="tx1"/>
                </a:solidFill>
                <a:latin typeface="Helvetica Neue Light"/>
              </a:rPr>
              <a:t>As a result of this UK-led work, last week the WLCG MB approved the pledging of ARM resources to ATLAS for 2025.</a:t>
            </a:r>
          </a:p>
          <a:p>
            <a:endParaRPr lang="en-GB" dirty="0">
              <a:solidFill>
                <a:schemeClr val="tx1"/>
              </a:solidFill>
              <a:latin typeface="Helvetica Neue Light"/>
            </a:endParaRPr>
          </a:p>
          <a:p>
            <a:r>
              <a:rPr lang="en-GB" dirty="0">
                <a:solidFill>
                  <a:schemeClr val="tx1"/>
                </a:solidFill>
                <a:latin typeface="Helvetica Neue Light"/>
              </a:rPr>
              <a:t>Potential benefits to be realised through stimulating competition between x86 and ARM-based architectures</a:t>
            </a:r>
          </a:p>
          <a:p>
            <a:endParaRPr lang="en-GB" dirty="0">
              <a:solidFill>
                <a:schemeClr val="tx1"/>
              </a:solidFill>
              <a:latin typeface="Helvetica Neue Light"/>
            </a:endParaRPr>
          </a:p>
          <a:p>
            <a:r>
              <a:rPr lang="en-GB" dirty="0">
                <a:solidFill>
                  <a:schemeClr val="tx1"/>
                </a:solidFill>
                <a:latin typeface="Helvetica Neue Light"/>
              </a:rPr>
              <a:t>Data centre upgrades, reduced PUE @ Edinburgh &amp; Glasgow, heat-recovery systems @ QMUL</a:t>
            </a:r>
          </a:p>
        </p:txBody>
      </p:sp>
      <p:sp>
        <p:nvSpPr>
          <p:cNvPr id="6" name="TextBox 5">
            <a:extLst>
              <a:ext uri="{FF2B5EF4-FFF2-40B4-BE49-F238E27FC236}">
                <a16:creationId xmlns:a16="http://schemas.microsoft.com/office/drawing/2014/main" id="{470ADC70-324E-454C-3495-7E93B8212CFD}"/>
              </a:ext>
            </a:extLst>
          </p:cNvPr>
          <p:cNvSpPr txBox="1"/>
          <p:nvPr/>
        </p:nvSpPr>
        <p:spPr>
          <a:xfrm>
            <a:off x="588440" y="758887"/>
            <a:ext cx="4666311" cy="830997"/>
          </a:xfrm>
          <a:prstGeom prst="rect">
            <a:avLst/>
          </a:prstGeom>
          <a:noFill/>
        </p:spPr>
        <p:txBody>
          <a:bodyPr wrap="square" rtlCol="0">
            <a:spAutoFit/>
          </a:bodyPr>
          <a:lstStyle/>
          <a:p>
            <a:r>
              <a:rPr lang="en-GB" sz="1600" dirty="0">
                <a:solidFill>
                  <a:srgbClr val="007DC3"/>
                </a:solidFill>
                <a:latin typeface="Helvetica Neue Light"/>
              </a:rPr>
              <a:t>GridPP 7 Compute</a:t>
            </a:r>
          </a:p>
          <a:p>
            <a:r>
              <a:rPr lang="en-GB" sz="1600" dirty="0">
                <a:solidFill>
                  <a:srgbClr val="007DC3"/>
                </a:solidFill>
                <a:latin typeface="Helvetica Neue Light"/>
              </a:rPr>
              <a:t>   </a:t>
            </a:r>
            <a:r>
              <a:rPr lang="en-GB" sz="1600" dirty="0">
                <a:solidFill>
                  <a:schemeClr val="tx1"/>
                </a:solidFill>
                <a:latin typeface="Helvetica Neue Light"/>
              </a:rPr>
              <a:t>Currently delivering around 1 billion core hours / year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8</a:t>
            </a:fld>
            <a:endParaRPr/>
          </a:p>
        </p:txBody>
      </p:sp>
      <p:sp>
        <p:nvSpPr>
          <p:cNvPr id="56" name="Google Shape;56;p8"/>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GridPP</a:t>
            </a:r>
            <a:endParaRPr dirty="0"/>
          </a:p>
        </p:txBody>
      </p:sp>
      <p:sp>
        <p:nvSpPr>
          <p:cNvPr id="57" name="Google Shape;57;p8"/>
          <p:cNvSpPr txBox="1">
            <a:spLocks noGrp="1"/>
          </p:cNvSpPr>
          <p:nvPr>
            <p:ph type="body" idx="1"/>
          </p:nvPr>
        </p:nvSpPr>
        <p:spPr>
          <a:xfrm>
            <a:off x="441325" y="564875"/>
            <a:ext cx="8597400" cy="405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0" lvl="0" indent="0" algn="l" rtl="0">
              <a:spcBef>
                <a:spcPts val="0"/>
              </a:spcBef>
              <a:spcAft>
                <a:spcPts val="0"/>
              </a:spcAft>
              <a:buNone/>
            </a:pPr>
            <a:endParaRPr dirty="0"/>
          </a:p>
        </p:txBody>
      </p:sp>
      <p:pic>
        <p:nvPicPr>
          <p:cNvPr id="4" name="Picture 3">
            <a:extLst>
              <a:ext uri="{FF2B5EF4-FFF2-40B4-BE49-F238E27FC236}">
                <a16:creationId xmlns:a16="http://schemas.microsoft.com/office/drawing/2014/main" id="{6E1F32DE-3D47-86E1-BCE5-788A4D68F0C1}"/>
              </a:ext>
            </a:extLst>
          </p:cNvPr>
          <p:cNvPicPr>
            <a:picLocks noChangeAspect="1"/>
          </p:cNvPicPr>
          <p:nvPr/>
        </p:nvPicPr>
        <p:blipFill>
          <a:blip r:embed="rId3"/>
          <a:stretch>
            <a:fillRect/>
          </a:stretch>
        </p:blipFill>
        <p:spPr>
          <a:xfrm>
            <a:off x="5346046" y="914399"/>
            <a:ext cx="3576204" cy="2389909"/>
          </a:xfrm>
          <a:prstGeom prst="rect">
            <a:avLst/>
          </a:prstGeom>
        </p:spPr>
      </p:pic>
      <p:graphicFrame>
        <p:nvGraphicFramePr>
          <p:cNvPr id="5" name="Chart 4">
            <a:extLst>
              <a:ext uri="{FF2B5EF4-FFF2-40B4-BE49-F238E27FC236}">
                <a16:creationId xmlns:a16="http://schemas.microsoft.com/office/drawing/2014/main" id="{B78278AA-E9B8-4F65-A4FB-B2F1A17699DC}"/>
              </a:ext>
            </a:extLst>
          </p:cNvPr>
          <p:cNvGraphicFramePr/>
          <p:nvPr>
            <p:extLst>
              <p:ext uri="{D42A27DB-BD31-4B8C-83A1-F6EECF244321}">
                <p14:modId xmlns:p14="http://schemas.microsoft.com/office/powerpoint/2010/main" val="2899681549"/>
              </p:ext>
            </p:extLst>
          </p:nvPr>
        </p:nvGraphicFramePr>
        <p:xfrm>
          <a:off x="498762" y="998464"/>
          <a:ext cx="4700471" cy="3146572"/>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descr="GridPP FINAL">
            <a:extLst>
              <a:ext uri="{FF2B5EF4-FFF2-40B4-BE49-F238E27FC236}">
                <a16:creationId xmlns:a16="http://schemas.microsoft.com/office/drawing/2014/main" id="{3FDC85FB-1272-E38F-725A-A1311D6BBEB3}"/>
              </a:ext>
            </a:extLst>
          </p:cNvPr>
          <p:cNvPicPr>
            <a:picLocks noChangeAspect="1"/>
          </p:cNvPicPr>
          <p:nvPr/>
        </p:nvPicPr>
        <p:blipFill>
          <a:blip r:embed="rId5"/>
          <a:stretch/>
        </p:blipFill>
        <p:spPr bwMode="auto">
          <a:xfrm>
            <a:off x="5910820" y="3390155"/>
            <a:ext cx="2446655" cy="728345"/>
          </a:xfrm>
          <a:prstGeom prst="rect">
            <a:avLst/>
          </a:prstGeom>
        </p:spPr>
      </p:pic>
      <p:sp>
        <p:nvSpPr>
          <p:cNvPr id="7" name="TextBox 6">
            <a:extLst>
              <a:ext uri="{FF2B5EF4-FFF2-40B4-BE49-F238E27FC236}">
                <a16:creationId xmlns:a16="http://schemas.microsoft.com/office/drawing/2014/main" id="{D8857F7A-AC3D-E6B1-D784-7B7A3C43ED79}"/>
              </a:ext>
            </a:extLst>
          </p:cNvPr>
          <p:cNvSpPr txBox="1"/>
          <p:nvPr/>
        </p:nvSpPr>
        <p:spPr>
          <a:xfrm>
            <a:off x="441325" y="4204348"/>
            <a:ext cx="6151418" cy="307777"/>
          </a:xfrm>
          <a:prstGeom prst="rect">
            <a:avLst/>
          </a:prstGeom>
          <a:noFill/>
        </p:spPr>
        <p:txBody>
          <a:bodyPr wrap="square" rtlCol="0">
            <a:spAutoFit/>
          </a:bodyPr>
          <a:lstStyle/>
          <a:p>
            <a:r>
              <a:rPr lang="en-GB" dirty="0"/>
              <a:t>Strong integration with IRIS and continuing support for non-LHC workloads</a:t>
            </a:r>
          </a:p>
        </p:txBody>
      </p:sp>
    </p:spTree>
    <p:extLst>
      <p:ext uri="{BB962C8B-B14F-4D97-AF65-F5344CB8AC3E}">
        <p14:creationId xmlns:p14="http://schemas.microsoft.com/office/powerpoint/2010/main" val="2203093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8"/>
          <p:cNvSpPr txBox="1">
            <a:spLocks noGrp="1"/>
          </p:cNvSpPr>
          <p:nvPr>
            <p:ph type="sldNum" idx="12"/>
          </p:nvPr>
        </p:nvSpPr>
        <p:spPr>
          <a:xfrm>
            <a:off x="8647900" y="4875971"/>
            <a:ext cx="548700" cy="16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9</a:t>
            </a:fld>
            <a:endParaRPr/>
          </a:p>
        </p:txBody>
      </p:sp>
      <p:sp>
        <p:nvSpPr>
          <p:cNvPr id="56" name="Google Shape;56;p8"/>
          <p:cNvSpPr txBox="1">
            <a:spLocks noGrp="1"/>
          </p:cNvSpPr>
          <p:nvPr>
            <p:ph type="title"/>
          </p:nvPr>
        </p:nvSpPr>
        <p:spPr>
          <a:xfrm>
            <a:off x="0" y="0"/>
            <a:ext cx="9144000" cy="39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dirty="0"/>
              <a:t>IRIS</a:t>
            </a:r>
            <a:endParaRPr dirty="0"/>
          </a:p>
        </p:txBody>
      </p:sp>
      <p:sp>
        <p:nvSpPr>
          <p:cNvPr id="57" name="Google Shape;57;p8"/>
          <p:cNvSpPr txBox="1">
            <a:spLocks noGrp="1"/>
          </p:cNvSpPr>
          <p:nvPr>
            <p:ph type="body" idx="1"/>
          </p:nvPr>
        </p:nvSpPr>
        <p:spPr>
          <a:xfrm>
            <a:off x="441325" y="564875"/>
            <a:ext cx="8597400" cy="405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457200" lvl="0" indent="-330200" algn="l" rtl="0">
              <a:spcBef>
                <a:spcPts val="0"/>
              </a:spcBef>
              <a:spcAft>
                <a:spcPts val="0"/>
              </a:spcAft>
              <a:buSzPts val="1600"/>
              <a:buChar char="-"/>
            </a:pPr>
            <a:endParaRPr lang="en-GB" dirty="0"/>
          </a:p>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C6D4F622-6B34-C605-3D9E-E96C65D0784D}"/>
              </a:ext>
            </a:extLst>
          </p:cNvPr>
          <p:cNvPicPr>
            <a:picLocks noChangeAspect="1"/>
          </p:cNvPicPr>
          <p:nvPr/>
        </p:nvPicPr>
        <p:blipFill>
          <a:blip r:embed="rId3"/>
          <a:stretch>
            <a:fillRect/>
          </a:stretch>
        </p:blipFill>
        <p:spPr>
          <a:xfrm>
            <a:off x="6981155" y="3505191"/>
            <a:ext cx="1941095" cy="994981"/>
          </a:xfrm>
          <a:prstGeom prst="rect">
            <a:avLst/>
          </a:prstGeom>
        </p:spPr>
      </p:pic>
      <p:sp>
        <p:nvSpPr>
          <p:cNvPr id="25" name="TextBox 24">
            <a:extLst>
              <a:ext uri="{FF2B5EF4-FFF2-40B4-BE49-F238E27FC236}">
                <a16:creationId xmlns:a16="http://schemas.microsoft.com/office/drawing/2014/main" id="{346504BE-AD28-C0BE-A310-6B8374631F30}"/>
              </a:ext>
            </a:extLst>
          </p:cNvPr>
          <p:cNvSpPr txBox="1"/>
          <p:nvPr/>
        </p:nvSpPr>
        <p:spPr>
          <a:xfrm>
            <a:off x="441325" y="643328"/>
            <a:ext cx="8362609" cy="338554"/>
          </a:xfrm>
          <a:prstGeom prst="rect">
            <a:avLst/>
          </a:prstGeom>
          <a:noFill/>
        </p:spPr>
        <p:txBody>
          <a:bodyPr wrap="square" rtlCol="0">
            <a:spAutoFit/>
          </a:bodyPr>
          <a:lstStyle/>
          <a:p>
            <a:r>
              <a:rPr lang="en-GB" sz="1600" dirty="0">
                <a:solidFill>
                  <a:srgbClr val="007DC3"/>
                </a:solidFill>
                <a:latin typeface="Helvetica Neue Light"/>
              </a:rPr>
              <a:t>IRIS Provides compute, storage and federation services for STFC Science</a:t>
            </a:r>
          </a:p>
        </p:txBody>
      </p:sp>
      <p:pic>
        <p:nvPicPr>
          <p:cNvPr id="86" name="Picture 85">
            <a:extLst>
              <a:ext uri="{FF2B5EF4-FFF2-40B4-BE49-F238E27FC236}">
                <a16:creationId xmlns:a16="http://schemas.microsoft.com/office/drawing/2014/main" id="{E7122507-8424-97A5-0CBD-3990D4C848D1}"/>
              </a:ext>
            </a:extLst>
          </p:cNvPr>
          <p:cNvPicPr>
            <a:picLocks noChangeAspect="1"/>
          </p:cNvPicPr>
          <p:nvPr/>
        </p:nvPicPr>
        <p:blipFill>
          <a:blip r:embed="rId4"/>
          <a:stretch>
            <a:fillRect/>
          </a:stretch>
        </p:blipFill>
        <p:spPr>
          <a:xfrm>
            <a:off x="702803" y="1295639"/>
            <a:ext cx="5015403" cy="2800267"/>
          </a:xfrm>
          <a:prstGeom prst="rect">
            <a:avLst/>
          </a:prstGeom>
        </p:spPr>
      </p:pic>
      <p:sp>
        <p:nvSpPr>
          <p:cNvPr id="87" name="TextBox 86">
            <a:extLst>
              <a:ext uri="{FF2B5EF4-FFF2-40B4-BE49-F238E27FC236}">
                <a16:creationId xmlns:a16="http://schemas.microsoft.com/office/drawing/2014/main" id="{FB7EDE64-0F85-DF6F-E906-942F3ABAADBE}"/>
              </a:ext>
            </a:extLst>
          </p:cNvPr>
          <p:cNvSpPr txBox="1"/>
          <p:nvPr/>
        </p:nvSpPr>
        <p:spPr>
          <a:xfrm>
            <a:off x="5970050" y="1088621"/>
            <a:ext cx="2952200" cy="1077218"/>
          </a:xfrm>
          <a:prstGeom prst="rect">
            <a:avLst/>
          </a:prstGeom>
          <a:noFill/>
        </p:spPr>
        <p:txBody>
          <a:bodyPr wrap="square" rtlCol="0">
            <a:spAutoFit/>
          </a:bodyPr>
          <a:lstStyle/>
          <a:p>
            <a:r>
              <a:rPr lang="en-GB" sz="1600" dirty="0">
                <a:solidFill>
                  <a:srgbClr val="007DC3"/>
                </a:solidFill>
                <a:latin typeface="Helvetica Neue Light"/>
              </a:rPr>
              <a:t>Works across PPAN activities and National Facilities – key strategic partners in GridPP, </a:t>
            </a:r>
            <a:r>
              <a:rPr lang="en-GB" sz="1600" dirty="0" err="1">
                <a:solidFill>
                  <a:srgbClr val="007DC3"/>
                </a:solidFill>
                <a:latin typeface="Helvetica Neue Light"/>
              </a:rPr>
              <a:t>DiRAC</a:t>
            </a:r>
            <a:r>
              <a:rPr lang="en-GB" sz="1600" dirty="0">
                <a:solidFill>
                  <a:srgbClr val="007DC3"/>
                </a:solidFill>
                <a:latin typeface="Helvetica Neue Light"/>
              </a:rPr>
              <a:t>, and SCD</a:t>
            </a:r>
          </a:p>
        </p:txBody>
      </p:sp>
      <p:sp>
        <p:nvSpPr>
          <p:cNvPr id="90" name="TextBox 89">
            <a:extLst>
              <a:ext uri="{FF2B5EF4-FFF2-40B4-BE49-F238E27FC236}">
                <a16:creationId xmlns:a16="http://schemas.microsoft.com/office/drawing/2014/main" id="{CCE8EA98-BBBB-87BD-ABB7-7ED7AB16F330}"/>
              </a:ext>
            </a:extLst>
          </p:cNvPr>
          <p:cNvSpPr txBox="1"/>
          <p:nvPr/>
        </p:nvSpPr>
        <p:spPr>
          <a:xfrm>
            <a:off x="5970050" y="2232886"/>
            <a:ext cx="2930760" cy="1569660"/>
          </a:xfrm>
          <a:prstGeom prst="rect">
            <a:avLst/>
          </a:prstGeom>
          <a:noFill/>
        </p:spPr>
        <p:txBody>
          <a:bodyPr wrap="square" rtlCol="0">
            <a:spAutoFit/>
          </a:bodyPr>
          <a:lstStyle/>
          <a:p>
            <a:r>
              <a:rPr lang="en-GB" sz="1600" dirty="0">
                <a:solidFill>
                  <a:srgbClr val="007DC3"/>
                </a:solidFill>
                <a:latin typeface="Helvetica Neue Light"/>
              </a:rPr>
              <a:t>Annual allocation process provides technical review and allocation of resource to already peer reviewed science (no tensioning based on science)</a:t>
            </a:r>
          </a:p>
        </p:txBody>
      </p:sp>
    </p:spTree>
    <p:extLst>
      <p:ext uri="{BB962C8B-B14F-4D97-AF65-F5344CB8AC3E}">
        <p14:creationId xmlns:p14="http://schemas.microsoft.com/office/powerpoint/2010/main" val="2618119956"/>
      </p:ext>
    </p:extLst>
  </p:cSld>
  <p:clrMapOvr>
    <a:masterClrMapping/>
  </p:clrMapOvr>
</p:sld>
</file>

<file path=ppt/theme/theme1.xml><?xml version="1.0" encoding="utf-8"?>
<a:theme xmlns:a="http://schemas.openxmlformats.org/drawingml/2006/main" name="DavidesThemeCC">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1214</Words>
  <Application>Microsoft Office PowerPoint</Application>
  <PresentationFormat>On-screen Show (16:9)</PresentationFormat>
  <Paragraphs>171</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Helvetica Neue</vt:lpstr>
      <vt:lpstr>Helvetica Neue Light</vt:lpstr>
      <vt:lpstr>Arial</vt:lpstr>
      <vt:lpstr>DavidesThemeCC</vt:lpstr>
      <vt:lpstr>  PPAP: Software and Computing </vt:lpstr>
      <vt:lpstr>Introduction. On software and computing for PP</vt:lpstr>
      <vt:lpstr>Timeline (incomplete)</vt:lpstr>
      <vt:lpstr>UK computing infrastructure</vt:lpstr>
      <vt:lpstr>UK computing infrastructure</vt:lpstr>
      <vt:lpstr>UK computing infrastructure</vt:lpstr>
      <vt:lpstr>GridPP</vt:lpstr>
      <vt:lpstr>GridPP</vt:lpstr>
      <vt:lpstr>IRIS</vt:lpstr>
      <vt:lpstr>IRIS</vt:lpstr>
      <vt:lpstr>Multi-experiment software development</vt:lpstr>
      <vt:lpstr>Software projects - SWIFT-HEP</vt:lpstr>
      <vt:lpstr>Conclusions - Discussion</vt:lpstr>
      <vt:lpstr>Backup</vt:lpstr>
      <vt:lpstr>On the international landscape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PPAP: Software and Computing </dc:title>
  <cp:lastModifiedBy>Jonathan Hays</cp:lastModifiedBy>
  <cp:revision>1</cp:revision>
  <dcterms:modified xsi:type="dcterms:W3CDTF">2024-06-26T07:42:06Z</dcterms:modified>
</cp:coreProperties>
</file>