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63" r:id="rId2"/>
  </p:sldMasterIdLst>
  <p:notesMasterIdLst>
    <p:notesMasterId r:id="rId24"/>
  </p:notesMasterIdLst>
  <p:sldIdLst>
    <p:sldId id="256" r:id="rId3"/>
    <p:sldId id="258" r:id="rId4"/>
    <p:sldId id="257" r:id="rId5"/>
    <p:sldId id="267" r:id="rId6"/>
    <p:sldId id="259" r:id="rId7"/>
    <p:sldId id="260" r:id="rId8"/>
    <p:sldId id="261" r:id="rId9"/>
    <p:sldId id="262" r:id="rId10"/>
    <p:sldId id="263" r:id="rId11"/>
    <p:sldId id="264" r:id="rId12"/>
    <p:sldId id="269" r:id="rId13"/>
    <p:sldId id="265" r:id="rId14"/>
    <p:sldId id="271" r:id="rId15"/>
    <p:sldId id="272" r:id="rId16"/>
    <p:sldId id="273" r:id="rId17"/>
    <p:sldId id="274" r:id="rId18"/>
    <p:sldId id="270" r:id="rId19"/>
    <p:sldId id="277" r:id="rId20"/>
    <p:sldId id="276" r:id="rId21"/>
    <p:sldId id="275" r:id="rId22"/>
    <p:sldId id="26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72D5D38-F9C5-54BD-50A5-AA6B4C99287A}" name="Boogert, Stewart (-,DL,-)" initials="SB" userId="S::Stewart.Boogert@cockcroft.ac.uk::137aa1b6-50ef-46da-bfaf-e4526a16d0b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4A6"/>
    <a:srgbClr val="741012"/>
    <a:srgbClr val="A5A5A5"/>
    <a:srgbClr val="636363"/>
    <a:srgbClr val="264478"/>
    <a:srgbClr val="5B9BD5"/>
    <a:srgbClr val="2E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–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42"/>
    <p:restoredTop sz="94610"/>
  </p:normalViewPr>
  <p:slideViewPr>
    <p:cSldViewPr snapToGrid="0">
      <p:cViewPr varScale="1">
        <p:scale>
          <a:sx n="85" d="100"/>
          <a:sy n="85" d="100"/>
        </p:scale>
        <p:origin x="224" y="8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CE1EDA-A101-7B44-A004-5DDD922E1F8D}" type="datetimeFigureOut">
              <a:rPr lang="en-US" smtClean="0"/>
              <a:t>6/25/24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0392EA-F533-AF43-88D8-A5D1A3417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809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0392EA-F533-AF43-88D8-A5D1A3417E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43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gif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gif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gif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gif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The Cockcroft Institute">
            <a:extLst>
              <a:ext uri="{FF2B5EF4-FFF2-40B4-BE49-F238E27FC236}">
                <a16:creationId xmlns:a16="http://schemas.microsoft.com/office/drawing/2014/main" id="{AC675E12-341E-6A02-D8C5-C0E869E1002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1" r="15260" b="30601"/>
          <a:stretch/>
        </p:blipFill>
        <p:spPr bwMode="auto">
          <a:xfrm>
            <a:off x="5633357" y="4539343"/>
            <a:ext cx="6558643" cy="231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72078F-AEFE-5A04-3559-D536D8AB24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4A4270-FE5C-C1B4-CFD3-28DAE1356E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552618"/>
            <a:ext cx="9144000" cy="150922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D3590-4D52-4D12-C631-4573C12D5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9D8B38-0B0F-ABE5-069B-EF41C7CF2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PPAP Community Meeting (Birmingham)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7FA30-5EC9-F0DE-48BD-8AD4EC6FE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7C3-6267-F442-95A0-4C7C18A35ED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5C49A2E-19EA-1418-0FC3-2BF5EE21237F}"/>
              </a:ext>
            </a:extLst>
          </p:cNvPr>
          <p:cNvSpPr/>
          <p:nvPr userDrawn="1"/>
        </p:nvSpPr>
        <p:spPr>
          <a:xfrm>
            <a:off x="838200" y="2383224"/>
            <a:ext cx="10364354" cy="45719"/>
          </a:xfrm>
          <a:prstGeom prst="roundRect">
            <a:avLst/>
          </a:prstGeom>
          <a:solidFill>
            <a:srgbClr val="0054A6"/>
          </a:solidFill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The University of Liverpool">
            <a:extLst>
              <a:ext uri="{FF2B5EF4-FFF2-40B4-BE49-F238E27FC236}">
                <a16:creationId xmlns:a16="http://schemas.microsoft.com/office/drawing/2014/main" id="{8A3B4486-E055-FBFC-E208-AE80E6BD80F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970" y="5623278"/>
            <a:ext cx="1783651" cy="45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7C92CBBC-522E-6F8A-E3EE-658B71141B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5968" y="4718160"/>
            <a:ext cx="1618168" cy="518841"/>
          </a:xfrm>
          <a:prstGeom prst="rect">
            <a:avLst/>
          </a:prstGeom>
        </p:spPr>
      </p:pic>
      <p:pic>
        <p:nvPicPr>
          <p:cNvPr id="11" name="Picture 2" descr="University logo | University brand | StaffNet | The ...">
            <a:extLst>
              <a:ext uri="{FF2B5EF4-FFF2-40B4-BE49-F238E27FC236}">
                <a16:creationId xmlns:a16="http://schemas.microsoft.com/office/drawing/2014/main" id="{84780EE4-8202-4CC8-ACA3-CB53A749A60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1" t="18643" r="18330" b="16091"/>
          <a:stretch/>
        </p:blipFill>
        <p:spPr bwMode="auto">
          <a:xfrm>
            <a:off x="2199208" y="4698358"/>
            <a:ext cx="1508226" cy="68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randing | University of Strathclyde">
            <a:extLst>
              <a:ext uri="{FF2B5EF4-FFF2-40B4-BE49-F238E27FC236}">
                <a16:creationId xmlns:a16="http://schemas.microsoft.com/office/drawing/2014/main" id="{FBDABE94-FA9B-1E6F-6934-5EC04E38943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2" b="18985"/>
          <a:stretch/>
        </p:blipFill>
        <p:spPr bwMode="auto">
          <a:xfrm>
            <a:off x="3312797" y="5624963"/>
            <a:ext cx="1451606" cy="45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0D3E336B-B1D9-CAF2-AA77-23F9EE2103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r="65651"/>
          <a:stretch/>
        </p:blipFill>
        <p:spPr>
          <a:xfrm>
            <a:off x="3946093" y="4546409"/>
            <a:ext cx="1356098" cy="90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18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952816-5295-4039-1171-545A1478F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559008-203F-C570-AC6A-62374F60A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PPAP Community Meeting (Birmingham)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944C2-181F-FA06-6F55-892D4DF69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A79A4FE-557A-8304-4C96-EBC6B26E9033}"/>
              </a:ext>
            </a:extLst>
          </p:cNvPr>
          <p:cNvSpPr/>
          <p:nvPr userDrawn="1"/>
        </p:nvSpPr>
        <p:spPr>
          <a:xfrm>
            <a:off x="36616" y="6286274"/>
            <a:ext cx="10364354" cy="45719"/>
          </a:xfrm>
          <a:prstGeom prst="roundRect">
            <a:avLst/>
          </a:prstGeom>
          <a:solidFill>
            <a:srgbClr val="0054A6"/>
          </a:solidFill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The Cockcroft Institute | Accelerator Science and Technology">
            <a:extLst>
              <a:ext uri="{FF2B5EF4-FFF2-40B4-BE49-F238E27FC236}">
                <a16:creationId xmlns:a16="http://schemas.microsoft.com/office/drawing/2014/main" id="{9574FEF8-F151-33A9-B4F8-F88626403F0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484" y="5262437"/>
            <a:ext cx="1932709" cy="109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172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8D147-8606-979F-7841-590EF488A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10F38-ED75-5320-42DB-F10AF5AD96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7982" y="1245497"/>
            <a:ext cx="5400000" cy="4860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BF80AF-D655-C44F-63E5-F7F574BB63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45497"/>
            <a:ext cx="5400000" cy="4860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EC91F7-7DA0-BEC7-73D8-7C0AFCCA7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38454B-0A52-62FC-8770-15EE5E4F9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PPAP Community Meeting (Birmingham)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C09294-B6A7-DAE2-4DDA-DA9C7C204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639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1EAEE-E7A3-D79F-B027-9C4CD6FD1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046383-D99D-B57E-C0FA-9B8C83CFC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F667CD-2E85-A4E6-3A44-A39ACF78C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PPAP Community Meeting (Birmingham)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FEC632-9C3F-7383-A739-2D92E2C27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106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1FA83-8669-F75A-0D11-0023F02BC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D21B6-731D-8E62-0658-D4DC549B2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CF1BA-D2BA-9876-185A-B4746994F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425FA-3D84-BAA4-0892-8588D0407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PPAP Community Meeting (Birmingham)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A70D1-4762-8934-420A-B9B359129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7DB2D-3B8D-1E41-A0EA-DD84239D5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84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8D147-8606-979F-7841-590EF488A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10F38-ED75-5320-42DB-F10AF5AD96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7982" y="1245497"/>
            <a:ext cx="5400000" cy="4860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BF80AF-D655-C44F-63E5-F7F574BB63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45497"/>
            <a:ext cx="5400000" cy="4860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EC91F7-7DA0-BEC7-73D8-7C0AFCCA7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38454B-0A52-62FC-8770-15EE5E4F9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PPAP Community Meeting (Birmingham)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C09294-B6A7-DAE2-4DDA-DA9C7C204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7459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C5A27-93C7-33B5-937D-17275D16D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97" y="5556"/>
            <a:ext cx="10096432" cy="1075100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F4BA3-7069-9266-2206-4332C93CB5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982" y="1252239"/>
            <a:ext cx="5400000" cy="823912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B27951-7824-E8DB-A716-8A823DEA76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7982" y="2106025"/>
            <a:ext cx="5400000" cy="39994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F167F6-B6A3-8066-E5DA-9AFF9E8372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611" y="1245497"/>
            <a:ext cx="5399999" cy="823912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676E17-A247-0251-6EB7-BECA078D45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612" y="2106024"/>
            <a:ext cx="5399998" cy="399947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38DC42-7EA4-0AC1-195C-8A732193B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A88340-7826-31E5-CBC0-22854A812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PPAP Community Meeting (Birmingham)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70F981-C5E9-487B-05EA-EE8D801D9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801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CDA81-4EED-0006-3F3C-76D2E0CA0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12217D-5EE7-E6AA-DF94-DACDA746C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90868D-E419-77E9-8444-429E760AD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PPAP Community Meeting (Birmingham)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596DFF-C857-6074-8C1F-5D57AEA95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CEE822D-6BE1-7CC3-76B7-D563E01C5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7982" y="1245497"/>
            <a:ext cx="5400000" cy="4860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08E522B-C8EF-C518-D426-B56188FAEC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45497"/>
            <a:ext cx="5400000" cy="224302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AB0A189-7C8E-7F22-3CBE-98E825451A9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72200" y="3862471"/>
            <a:ext cx="5400000" cy="224302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041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CDA81-4EED-0006-3F3C-76D2E0CA0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12217D-5EE7-E6AA-DF94-DACDA746C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90868D-E419-77E9-8444-429E760AD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PPAP Community Meeting (Birmingham)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596DFF-C857-6074-8C1F-5D57AEA95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08E522B-C8EF-C518-D426-B56188FAEC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45497"/>
            <a:ext cx="5400000" cy="224302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AB0A189-7C8E-7F22-3CBE-98E825451A9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72200" y="3862471"/>
            <a:ext cx="5400000" cy="224302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BB8DD28-D63C-48C9-B697-11848F64A2D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77982" y="1245497"/>
            <a:ext cx="5400000" cy="224302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C469488-9EE1-41DB-6A2E-5017C4F766F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77982" y="3862471"/>
            <a:ext cx="5400000" cy="224302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008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CDA81-4EED-0006-3F3C-76D2E0CA0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12217D-5EE7-E6AA-DF94-DACDA746C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90868D-E419-77E9-8444-429E760AD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PPAP Community Meeting (Birmingham)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596DFF-C857-6074-8C1F-5D57AEA95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08E522B-C8EF-C518-D426-B56188FAEC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7982" y="4304873"/>
            <a:ext cx="4340598" cy="1692704"/>
          </a:xfrm>
        </p:spPr>
        <p:txBody>
          <a:bodyPr/>
          <a:lstStyle>
            <a:lvl1pPr>
              <a:defRPr sz="2000" b="1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C469488-9EE1-41DB-6A2E-5017C4F766F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472200" y="2546397"/>
            <a:ext cx="5400000" cy="2243026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F499707-395D-CBF8-11D9-B74CD3E01413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67243" y="1273835"/>
            <a:ext cx="4340598" cy="1692704"/>
          </a:xfrm>
        </p:spPr>
        <p:txBody>
          <a:bodyPr/>
          <a:lstStyle>
            <a:lvl1pPr>
              <a:defRPr sz="2000" b="1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9C40BC97-2052-ADB6-CDA2-34C90E06FE56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7231602" y="1273835"/>
            <a:ext cx="4340598" cy="1692704"/>
          </a:xfrm>
        </p:spPr>
        <p:txBody>
          <a:bodyPr/>
          <a:lstStyle>
            <a:lvl1pPr>
              <a:defRPr sz="2000" b="1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8CCD6EE-91D1-79AB-D6E4-4768AB00B4AB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7231602" y="4301844"/>
            <a:ext cx="4340598" cy="169270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8136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CDA81-4EED-0006-3F3C-76D2E0CA0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12217D-5EE7-E6AA-DF94-DACDA746C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90868D-E419-77E9-8444-429E760AD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PPAP Community Meeting (Birmingham)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596DFF-C857-6074-8C1F-5D57AEA95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65755DF-868E-11C2-972D-C6DE0EBAFEC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00982" y="1245495"/>
            <a:ext cx="3523604" cy="4860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6B8D38B-82FC-F8A8-9AFC-493280C2B56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64206" y="1245495"/>
            <a:ext cx="3523604" cy="4860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83A0798-D45F-D11D-2AA8-A8AE2957BD8A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048596" y="1245495"/>
            <a:ext cx="3523604" cy="4860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672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2078F-AEFE-5A04-3559-D536D8AB24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4A4270-FE5C-C1B4-CFD3-28DAE1356E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552618"/>
            <a:ext cx="9144000" cy="150922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D3590-4D52-4D12-C631-4573C12D5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9D8B38-0B0F-ABE5-069B-EF41C7CF2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PPAP Community Meeting (Birmingham)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7FA30-5EC9-F0DE-48BD-8AD4EC6FE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7C3-6267-F442-95A0-4C7C18A35ED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5C49A2E-19EA-1418-0FC3-2BF5EE21237F}"/>
              </a:ext>
            </a:extLst>
          </p:cNvPr>
          <p:cNvSpPr/>
          <p:nvPr userDrawn="1"/>
        </p:nvSpPr>
        <p:spPr>
          <a:xfrm>
            <a:off x="838200" y="2383224"/>
            <a:ext cx="10364354" cy="45719"/>
          </a:xfrm>
          <a:prstGeom prst="roundRect">
            <a:avLst/>
          </a:prstGeom>
          <a:solidFill>
            <a:srgbClr val="0054A6"/>
          </a:solidFill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The Cockcroft Institute | Accelerator Science and Technology">
            <a:extLst>
              <a:ext uri="{FF2B5EF4-FFF2-40B4-BE49-F238E27FC236}">
                <a16:creationId xmlns:a16="http://schemas.microsoft.com/office/drawing/2014/main" id="{6465B44E-15F9-9EEC-CC67-507F6B4F690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50" y="4289461"/>
            <a:ext cx="3793213" cy="214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The University of Liverpool">
            <a:extLst>
              <a:ext uri="{FF2B5EF4-FFF2-40B4-BE49-F238E27FC236}">
                <a16:creationId xmlns:a16="http://schemas.microsoft.com/office/drawing/2014/main" id="{FC3EC143-B556-FC0C-CBA6-A71A36A736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785" y="5728113"/>
            <a:ext cx="3063234" cy="78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6AFCB078-3F07-2C9E-AAB9-C94AAE2D10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45266" y="4764396"/>
            <a:ext cx="2779037" cy="891056"/>
          </a:xfrm>
          <a:prstGeom prst="rect">
            <a:avLst/>
          </a:prstGeom>
        </p:spPr>
      </p:pic>
      <p:pic>
        <p:nvPicPr>
          <p:cNvPr id="2050" name="Picture 2" descr="University logo | University brand | StaffNet | The ...">
            <a:extLst>
              <a:ext uri="{FF2B5EF4-FFF2-40B4-BE49-F238E27FC236}">
                <a16:creationId xmlns:a16="http://schemas.microsoft.com/office/drawing/2014/main" id="{28352ADB-B5D2-DA6A-0372-75A1EB1D0D7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1" t="18643" r="18330" b="16091"/>
          <a:stretch/>
        </p:blipFill>
        <p:spPr bwMode="auto">
          <a:xfrm>
            <a:off x="6501064" y="4607023"/>
            <a:ext cx="2590223" cy="117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randing | University of Strathclyde">
            <a:extLst>
              <a:ext uri="{FF2B5EF4-FFF2-40B4-BE49-F238E27FC236}">
                <a16:creationId xmlns:a16="http://schemas.microsoft.com/office/drawing/2014/main" id="{B743528C-73AA-7530-783D-308CC051844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2" b="18985"/>
          <a:stretch/>
        </p:blipFill>
        <p:spPr bwMode="auto">
          <a:xfrm>
            <a:off x="8024041" y="5841447"/>
            <a:ext cx="2492982" cy="77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82A05CBF-19A3-8EE3-5AD0-333B22C15F4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58498" y="4344332"/>
            <a:ext cx="6780318" cy="154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08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he Cockcroft Institute">
            <a:extLst>
              <a:ext uri="{FF2B5EF4-FFF2-40B4-BE49-F238E27FC236}">
                <a16:creationId xmlns:a16="http://schemas.microsoft.com/office/drawing/2014/main" id="{2CCA22FC-2A15-6948-43A2-DBE30571F81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1" r="15260" b="30601"/>
          <a:stretch/>
        </p:blipFill>
        <p:spPr bwMode="auto">
          <a:xfrm>
            <a:off x="5633357" y="4539343"/>
            <a:ext cx="6558643" cy="231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F4BA8D-3368-1017-F440-431BCB74C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0"/>
            <a:ext cx="10515600" cy="2852737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8E0766-406A-80D5-4BB6-8962629A0C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87020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CF436-3E0A-983F-CD59-43B0FB195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2C39F-63E9-E838-7D03-1B7555AB3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PPAP Community Meeting (Birmingham)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B73C8-194A-A8D5-F30F-AF5716E0B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7C3-6267-F442-95A0-4C7C18A35ED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DFEA172-0C1E-17E7-6CCC-CA910D0B74CF}"/>
              </a:ext>
            </a:extLst>
          </p:cNvPr>
          <p:cNvSpPr/>
          <p:nvPr userDrawn="1"/>
        </p:nvSpPr>
        <p:spPr>
          <a:xfrm>
            <a:off x="838200" y="2807018"/>
            <a:ext cx="10364354" cy="45719"/>
          </a:xfrm>
          <a:prstGeom prst="roundRect">
            <a:avLst/>
          </a:prstGeom>
          <a:solidFill>
            <a:srgbClr val="0054A6"/>
          </a:solidFill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The University of Liverpool">
            <a:extLst>
              <a:ext uri="{FF2B5EF4-FFF2-40B4-BE49-F238E27FC236}">
                <a16:creationId xmlns:a16="http://schemas.microsoft.com/office/drawing/2014/main" id="{F7A493BD-B8F1-9B6E-BC21-0DE7C55303C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970" y="5623278"/>
            <a:ext cx="1783651" cy="45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0B57B7C-1682-312E-970A-E1239E4304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5968" y="4718160"/>
            <a:ext cx="1618168" cy="518841"/>
          </a:xfrm>
          <a:prstGeom prst="rect">
            <a:avLst/>
          </a:prstGeom>
        </p:spPr>
      </p:pic>
      <p:pic>
        <p:nvPicPr>
          <p:cNvPr id="11" name="Picture 2" descr="University logo | University brand | StaffNet | The ...">
            <a:extLst>
              <a:ext uri="{FF2B5EF4-FFF2-40B4-BE49-F238E27FC236}">
                <a16:creationId xmlns:a16="http://schemas.microsoft.com/office/drawing/2014/main" id="{3D7A1545-F555-19D4-E69D-0BF3C389A98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1" t="18643" r="18330" b="16091"/>
          <a:stretch/>
        </p:blipFill>
        <p:spPr bwMode="auto">
          <a:xfrm>
            <a:off x="2199208" y="4698358"/>
            <a:ext cx="1508226" cy="68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randing | University of Strathclyde">
            <a:extLst>
              <a:ext uri="{FF2B5EF4-FFF2-40B4-BE49-F238E27FC236}">
                <a16:creationId xmlns:a16="http://schemas.microsoft.com/office/drawing/2014/main" id="{26AB2BE5-1284-F0F6-2AD0-81049B1981E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2" b="18985"/>
          <a:stretch/>
        </p:blipFill>
        <p:spPr bwMode="auto">
          <a:xfrm>
            <a:off x="3312797" y="5624963"/>
            <a:ext cx="1451606" cy="45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320E6AB-EC3D-09C2-1628-B14BBD1C12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r="65651"/>
          <a:stretch/>
        </p:blipFill>
        <p:spPr>
          <a:xfrm>
            <a:off x="3946093" y="4546409"/>
            <a:ext cx="1356098" cy="90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894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4BA8D-3368-1017-F440-431BCB74C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0"/>
            <a:ext cx="10515600" cy="2852737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8E0766-406A-80D5-4BB6-8962629A0C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87020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CF436-3E0A-983F-CD59-43B0FB195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2C39F-63E9-E838-7D03-1B7555AB3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PPAP Community Meeting (Birmingham)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B73C8-194A-A8D5-F30F-AF5716E0B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7C3-6267-F442-95A0-4C7C18A35ED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DFEA172-0C1E-17E7-6CCC-CA910D0B74CF}"/>
              </a:ext>
            </a:extLst>
          </p:cNvPr>
          <p:cNvSpPr/>
          <p:nvPr userDrawn="1"/>
        </p:nvSpPr>
        <p:spPr>
          <a:xfrm>
            <a:off x="838200" y="2807018"/>
            <a:ext cx="10364354" cy="45719"/>
          </a:xfrm>
          <a:prstGeom prst="roundRect">
            <a:avLst/>
          </a:prstGeom>
          <a:solidFill>
            <a:srgbClr val="0054A6"/>
          </a:solidFill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The Cockcroft Institute | Accelerator Science and Technology">
            <a:extLst>
              <a:ext uri="{FF2B5EF4-FFF2-40B4-BE49-F238E27FC236}">
                <a16:creationId xmlns:a16="http://schemas.microsoft.com/office/drawing/2014/main" id="{BC590EA0-542F-384F-1003-BE2DD00703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50" y="4289461"/>
            <a:ext cx="3793213" cy="214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he University of Liverpool">
            <a:extLst>
              <a:ext uri="{FF2B5EF4-FFF2-40B4-BE49-F238E27FC236}">
                <a16:creationId xmlns:a16="http://schemas.microsoft.com/office/drawing/2014/main" id="{60BA6EEF-7E36-989B-0C28-E0313FCB9E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785" y="5728113"/>
            <a:ext cx="3063234" cy="78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CD978E0-C786-DBD2-84D0-37B32A16EB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45266" y="4764396"/>
            <a:ext cx="2779037" cy="891056"/>
          </a:xfrm>
          <a:prstGeom prst="rect">
            <a:avLst/>
          </a:prstGeom>
        </p:spPr>
      </p:pic>
      <p:pic>
        <p:nvPicPr>
          <p:cNvPr id="11" name="Picture 2" descr="University logo | University brand | StaffNet | The ...">
            <a:extLst>
              <a:ext uri="{FF2B5EF4-FFF2-40B4-BE49-F238E27FC236}">
                <a16:creationId xmlns:a16="http://schemas.microsoft.com/office/drawing/2014/main" id="{53F16EDC-08B1-3B30-0C1B-A3D6292A3D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1" t="18643" r="18330" b="16091"/>
          <a:stretch/>
        </p:blipFill>
        <p:spPr bwMode="auto">
          <a:xfrm>
            <a:off x="6501064" y="4607023"/>
            <a:ext cx="2590223" cy="117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randing | University of Strathclyde">
            <a:extLst>
              <a:ext uri="{FF2B5EF4-FFF2-40B4-BE49-F238E27FC236}">
                <a16:creationId xmlns:a16="http://schemas.microsoft.com/office/drawing/2014/main" id="{217FEAC2-06B9-EE5A-46D3-C901658B09C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2" b="18985"/>
          <a:stretch/>
        </p:blipFill>
        <p:spPr bwMode="auto">
          <a:xfrm>
            <a:off x="8024041" y="5841447"/>
            <a:ext cx="2492982" cy="77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8706865-0053-8E90-5057-84FE8A2BEBE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58498" y="4344332"/>
            <a:ext cx="6780318" cy="154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87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4BA8D-3368-1017-F440-431BCB74C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87132"/>
            <a:ext cx="10515600" cy="1165605"/>
          </a:xfrm>
          <a:prstGeom prst="rect">
            <a:avLst/>
          </a:prstGeom>
        </p:spPr>
        <p:txBody>
          <a:bodyPr anchor="ctr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8E0766-406A-80D5-4BB6-8962629A0C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87020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CF436-3E0A-983F-CD59-43B0FB195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2C39F-63E9-E838-7D03-1B7555AB3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PPAP Community Meeting (Birmingham)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B73C8-194A-A8D5-F30F-AF5716E0B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7C3-6267-F442-95A0-4C7C18A35ED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DFEA172-0C1E-17E7-6CCC-CA910D0B74CF}"/>
              </a:ext>
            </a:extLst>
          </p:cNvPr>
          <p:cNvSpPr/>
          <p:nvPr userDrawn="1"/>
        </p:nvSpPr>
        <p:spPr>
          <a:xfrm>
            <a:off x="838200" y="2807018"/>
            <a:ext cx="10364354" cy="45719"/>
          </a:xfrm>
          <a:prstGeom prst="roundRect">
            <a:avLst/>
          </a:prstGeom>
          <a:solidFill>
            <a:srgbClr val="0054A6"/>
          </a:solidFill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The Cockcroft Institute | Accelerator Science and Technology">
            <a:extLst>
              <a:ext uri="{FF2B5EF4-FFF2-40B4-BE49-F238E27FC236}">
                <a16:creationId xmlns:a16="http://schemas.microsoft.com/office/drawing/2014/main" id="{38B9D26C-F568-A2D7-78A0-D4BF6438F90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28"/>
          <a:stretch/>
        </p:blipFill>
        <p:spPr bwMode="auto">
          <a:xfrm>
            <a:off x="-1431119" y="3216297"/>
            <a:ext cx="10939437" cy="453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763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86502-C26D-3045-1B6D-22876AA38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965906" cy="1244238"/>
          </a:xfrm>
          <a:prstGeom prst="rect">
            <a:avLst/>
          </a:prstGeom>
        </p:spPr>
        <p:txBody>
          <a:bodyPr anchor="ctr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60B4A-9C6D-B901-A121-F6E25B795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326571"/>
            <a:ext cx="6638698" cy="553447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CC4278-240D-B060-AC00-A050A2BA4C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80605"/>
            <a:ext cx="3932237" cy="428838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E0D85C-C6AD-DF35-FE31-F5BB864EB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344C0F-A518-8156-586B-A3B5F5F3B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PPAP Community Meeting (Birmingham)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BDECB3-E610-BACD-E39A-AF4927818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7C3-6267-F442-95A0-4C7C18A35ED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C5F9E28-0698-9447-A6A7-0B3BE8672CBE}"/>
              </a:ext>
            </a:extLst>
          </p:cNvPr>
          <p:cNvSpPr/>
          <p:nvPr userDrawn="1"/>
        </p:nvSpPr>
        <p:spPr>
          <a:xfrm>
            <a:off x="49800" y="1244238"/>
            <a:ext cx="5040000" cy="45719"/>
          </a:xfrm>
          <a:prstGeom prst="roundRect">
            <a:avLst/>
          </a:prstGeom>
          <a:solidFill>
            <a:srgbClr val="0054A6"/>
          </a:solidFill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The Cockcroft Institute | Accelerator Science and Technology">
            <a:extLst>
              <a:ext uri="{FF2B5EF4-FFF2-40B4-BE49-F238E27FC236}">
                <a16:creationId xmlns:a16="http://schemas.microsoft.com/office/drawing/2014/main" id="{5A40ACCD-AF1C-9E75-64E2-624DC4B149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491" y="42273"/>
            <a:ext cx="1932709" cy="109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651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B15C2F-8D64-BA09-7BA6-D639CD60C1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372291"/>
            <a:ext cx="6720341" cy="54887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B72443-C59F-2DE5-F041-3F0DCB800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18F68F-D5AB-93F2-989B-BA668CA44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PPAP Community Meeting (Birmingham)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2AD312-953C-CE62-C20C-F7A8B4F71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7C3-6267-F442-95A0-4C7C18A35ED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9A019E5-BEA8-A0C3-B2C1-EABFB995A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965906" cy="1244238"/>
          </a:xfrm>
          <a:prstGeom prst="rect">
            <a:avLst/>
          </a:prstGeom>
        </p:spPr>
        <p:txBody>
          <a:bodyPr anchor="ctr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C94B9C8-17E8-7EFF-2EBE-68DE12D928D0}"/>
              </a:ext>
            </a:extLst>
          </p:cNvPr>
          <p:cNvSpPr/>
          <p:nvPr userDrawn="1"/>
        </p:nvSpPr>
        <p:spPr>
          <a:xfrm>
            <a:off x="49800" y="1244238"/>
            <a:ext cx="5040000" cy="45719"/>
          </a:xfrm>
          <a:prstGeom prst="roundRect">
            <a:avLst/>
          </a:prstGeom>
          <a:solidFill>
            <a:srgbClr val="0054A6"/>
          </a:solidFill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6E10E32-A70A-6B98-DB80-A5DE062077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80605"/>
            <a:ext cx="3932237" cy="428838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1" name="Picture 2" descr="The Cockcroft Institute | Accelerator Science and Technology">
            <a:extLst>
              <a:ext uri="{FF2B5EF4-FFF2-40B4-BE49-F238E27FC236}">
                <a16:creationId xmlns:a16="http://schemas.microsoft.com/office/drawing/2014/main" id="{3AAF3B50-5429-CCB4-BA4B-1648BE84EAF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491" y="42273"/>
            <a:ext cx="1932709" cy="109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267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6F58D-D9D2-8899-3E54-710F7D511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44"/>
            <a:ext cx="10415154" cy="1079211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1E7076-40DF-920F-8BD1-B314BDA142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7EB92-3500-E3D8-6EDA-BF7CB13B1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C93DB5-68E1-CAB0-BD69-930FD70F7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PPAP Community Meeting (Birmingham)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8FB05-DD87-99B4-6430-C71630160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7C3-6267-F442-95A0-4C7C18A35ED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The Cockcroft Institute | Accelerator Science and Technology">
            <a:extLst>
              <a:ext uri="{FF2B5EF4-FFF2-40B4-BE49-F238E27FC236}">
                <a16:creationId xmlns:a16="http://schemas.microsoft.com/office/drawing/2014/main" id="{E530C980-6C8A-F356-183D-BC53BE78652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491" y="42273"/>
            <a:ext cx="1932709" cy="109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5F3A674-A8AA-66FD-1085-2EEAA06B542F}"/>
              </a:ext>
            </a:extLst>
          </p:cNvPr>
          <p:cNvSpPr/>
          <p:nvPr userDrawn="1"/>
        </p:nvSpPr>
        <p:spPr>
          <a:xfrm>
            <a:off x="50800" y="1077767"/>
            <a:ext cx="10364354" cy="45719"/>
          </a:xfrm>
          <a:prstGeom prst="roundRect">
            <a:avLst/>
          </a:prstGeom>
          <a:solidFill>
            <a:srgbClr val="0054A6"/>
          </a:solidFill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902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992972-BA73-3B79-1D57-81135A1052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543391" y="40250"/>
            <a:ext cx="1620818" cy="4419608"/>
          </a:xfrm>
          <a:prstGeom prst="rect">
            <a:avLst/>
          </a:prstGeom>
        </p:spPr>
        <p:txBody>
          <a:bodyPr vert="eaVert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AE3935-D718-7C2B-9AC3-A445AB802B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F8B132-2050-5D9F-1BF0-57CDEC4B8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91C14-CC0B-85B6-CAA4-C9B1A401E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PPAP Community Meeting (Birmingham)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A6145A-AF29-ED7E-FBD5-77FFDFF7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7C3-6267-F442-95A0-4C7C18A35ED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The Cockcroft Institute | Accelerator Science and Technology">
            <a:extLst>
              <a:ext uri="{FF2B5EF4-FFF2-40B4-BE49-F238E27FC236}">
                <a16:creationId xmlns:a16="http://schemas.microsoft.com/office/drawing/2014/main" id="{910EE1AB-D313-0064-67A2-AB36428F30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53913" y="5131386"/>
            <a:ext cx="1932709" cy="109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AC5C989-1B1B-2A83-D1C4-13FA0F197B9C}"/>
              </a:ext>
            </a:extLst>
          </p:cNvPr>
          <p:cNvSpPr/>
          <p:nvPr userDrawn="1"/>
        </p:nvSpPr>
        <p:spPr>
          <a:xfrm flipV="1">
            <a:off x="10476923" y="292381"/>
            <a:ext cx="66468" cy="5811838"/>
          </a:xfrm>
          <a:prstGeom prst="roundRect">
            <a:avLst/>
          </a:prstGeom>
          <a:solidFill>
            <a:srgbClr val="0054A6"/>
          </a:solidFill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57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0BEBA1-A4FE-5315-98DA-C792A5FCE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A2D6A-6D7D-22C4-E522-D18FFD92B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937DA-C181-3811-E026-1315D4886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26/06/2024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15347-C119-BE80-A62C-EEA2035CDB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PPAP Community Meeting (Birmingham)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7414F-16A4-C9BC-F08D-95EFE54519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B6DC7-C8A9-CA49-BB8A-F7B946270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994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1" r:id="rId3"/>
    <p:sldLayoutId id="2147483662" r:id="rId4"/>
    <p:sldLayoutId id="2147483678" r:id="rId5"/>
    <p:sldLayoutId id="2147483656" r:id="rId6"/>
    <p:sldLayoutId id="2147483657" r:id="rId7"/>
    <p:sldLayoutId id="2147483658" r:id="rId8"/>
    <p:sldLayoutId id="2147483659" r:id="rId9"/>
    <p:sldLayoutId id="2147483670" r:id="rId10"/>
    <p:sldLayoutId id="2147483679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587004-55F3-F8D0-41C2-7FE134D95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22" y="18256"/>
            <a:ext cx="10439977" cy="10478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2AC23-5B14-5A1B-CBCB-9D14E8AFE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982" y="1245497"/>
            <a:ext cx="11236036" cy="4931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5F12A-6606-C80A-7416-52F27A74B8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26/06/2024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D95FC2-004B-93D1-B7B4-2AD7155496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PPAP Community Meeting (Birmingham)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43C42C-0AAA-7622-1F81-7EDECB356E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B811-E27D-034E-9503-F15292FF948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EBF5897-0CDD-5FF1-5668-8776BE17806E}"/>
              </a:ext>
            </a:extLst>
          </p:cNvPr>
          <p:cNvSpPr/>
          <p:nvPr userDrawn="1"/>
        </p:nvSpPr>
        <p:spPr>
          <a:xfrm>
            <a:off x="75623" y="1066110"/>
            <a:ext cx="10364354" cy="45719"/>
          </a:xfrm>
          <a:prstGeom prst="roundRect">
            <a:avLst/>
          </a:prstGeom>
          <a:solidFill>
            <a:srgbClr val="0054A6"/>
          </a:solidFill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The Cockcroft Institute | Accelerator Science and Technology">
            <a:extLst>
              <a:ext uri="{FF2B5EF4-FFF2-40B4-BE49-F238E27FC236}">
                <a16:creationId xmlns:a16="http://schemas.microsoft.com/office/drawing/2014/main" id="{0D9E40C9-A54B-DB77-8F1F-9065F8CB3B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491" y="42273"/>
            <a:ext cx="1932709" cy="109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870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3" r:id="rId2"/>
    <p:sldLayoutId id="2147483667" r:id="rId3"/>
    <p:sldLayoutId id="2147483668" r:id="rId4"/>
    <p:sldLayoutId id="2147483674" r:id="rId5"/>
    <p:sldLayoutId id="2147483676" r:id="rId6"/>
    <p:sldLayoutId id="2147483677" r:id="rId7"/>
    <p:sldLayoutId id="2147483675" r:id="rId8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stfc.ac.uk/event/986/" TargetMode="External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2.emf"/><Relationship Id="rId4" Type="http://schemas.openxmlformats.org/officeDocument/2006/relationships/hyperlink" Target="https://www.isis.stfc.ac.uk/Pages/ISIS-II-webinar-13-March-2024.aspx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sis.stfc.ac.uk/Pages/ISIS-II-webinar-13-March-2024.aspx" TargetMode="External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6.jpeg"/><Relationship Id="rId4" Type="http://schemas.openxmlformats.org/officeDocument/2006/relationships/hyperlink" Target="https://iopscience.iop.org/article/10.1088/1748-0221/19/02/T02015/pd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iopscience.iop.org/article/10.1088/1367-2630/acf395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indico.cern.ch/event/1391983/contributions/5939453/attachments/2874274/5033169/2024-06-11%20Shepherd%20-%20UK%20Sustainable%20Accelerator%20R&amp;D%20-%20SusHEP%20workshop,%20IOP%20PAB%20conference.pptx" TargetMode="Externa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indico.cern.ch/event/1391983/contributions/5851337/attachments/2874691/5033973/IET%20SustainableHEP%20June24.pptx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391983/contributions/5939453/attachments/2874274/5033169/2024-06-11%20Shepherd%20-%20UK%20Sustainable%20Accelerator%20R&amp;D%20-%20SusHEP%20workshop,%20IOP%20PAB%20conference.pptx" TargetMode="External"/><Relationship Id="rId7" Type="http://schemas.openxmlformats.org/officeDocument/2006/relationships/image" Target="../media/image3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gif"/><Relationship Id="rId5" Type="http://schemas.openxmlformats.org/officeDocument/2006/relationships/image" Target="../media/image31.jpe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www.diamond.ac.uk/Home/About/Vision/Diamond-II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ruedi.uk/" TargetMode="External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xfel.ac.uk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journals.aps.org/prab/abstract/10.1103/PhysRevAccelBeams.27.041602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1F2BF-837C-704D-95E7-DE787928E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R&amp;D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CE6F5D-5B87-7C46-AF79-1B767BA159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Stewart Boogert</a:t>
            </a:r>
          </a:p>
          <a:p>
            <a:r>
              <a:rPr lang="en-US" dirty="0"/>
              <a:t>PPAP Community Meeting Birmingham</a:t>
            </a:r>
          </a:p>
          <a:p>
            <a:r>
              <a:rPr lang="en-US" dirty="0"/>
              <a:t>26</a:t>
            </a:r>
            <a:r>
              <a:rPr lang="en-US" baseline="30000" dirty="0"/>
              <a:t>th</a:t>
            </a:r>
            <a:r>
              <a:rPr lang="en-US" dirty="0"/>
              <a:t> June 2024</a:t>
            </a:r>
          </a:p>
        </p:txBody>
      </p:sp>
    </p:spTree>
    <p:extLst>
      <p:ext uri="{BB962C8B-B14F-4D97-AF65-F5344CB8AC3E}">
        <p14:creationId xmlns:p14="http://schemas.microsoft.com/office/powerpoint/2010/main" val="3761299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8623B7B-F437-6B64-4C0D-AAF6BD443E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426900" y="1771926"/>
            <a:ext cx="9765100" cy="39664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027F35-0489-6B9E-3530-1CCAB925A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C00000"/>
                </a:solidFill>
              </a:rPr>
              <a:t>LhARA</a:t>
            </a:r>
            <a:r>
              <a:rPr lang="en-US" dirty="0">
                <a:solidFill>
                  <a:srgbClr val="C00000"/>
                </a:solidFill>
              </a:rPr>
              <a:t>/ITRF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CFA2A8-5634-213D-86C3-C919DBAF1B6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Laser driven source to accelerate protons and ions for radiobiology</a:t>
            </a:r>
          </a:p>
          <a:p>
            <a:r>
              <a:rPr lang="en-US" dirty="0"/>
              <a:t>Laser solid interaction to accelerate protons and/or ions</a:t>
            </a:r>
          </a:p>
          <a:p>
            <a:r>
              <a:rPr lang="en-US" dirty="0"/>
              <a:t>Two stage project </a:t>
            </a:r>
          </a:p>
          <a:p>
            <a:r>
              <a:rPr lang="en-US" dirty="0"/>
              <a:t>FFAG to reach higher energies </a:t>
            </a:r>
          </a:p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DF54A4-CE26-E03A-D06B-C813FCC72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BD25FA-9A6B-7154-E6D6-87E307F46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PPAP Community Meeting (Birmingham)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3241BF-9A68-7AC2-7C4E-E54B3F71E402}"/>
              </a:ext>
            </a:extLst>
          </p:cNvPr>
          <p:cNvSpPr txBox="1"/>
          <p:nvPr/>
        </p:nvSpPr>
        <p:spPr>
          <a:xfrm>
            <a:off x="75622" y="5987018"/>
            <a:ext cx="3554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indico.stfc.ac.uk</a:t>
            </a:r>
            <a:r>
              <a:rPr lang="en-US" dirty="0">
                <a:hlinkClick r:id="rId3"/>
              </a:rPr>
              <a:t>/event/986/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408197-991D-66A5-03B6-D1CD24D9D4E0}"/>
              </a:ext>
            </a:extLst>
          </p:cNvPr>
          <p:cNvSpPr txBox="1"/>
          <p:nvPr/>
        </p:nvSpPr>
        <p:spPr>
          <a:xfrm>
            <a:off x="10949090" y="4757305"/>
            <a:ext cx="10631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Phase 1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551E1B-969C-0A38-F47E-4F4EE491467A}"/>
              </a:ext>
            </a:extLst>
          </p:cNvPr>
          <p:cNvSpPr txBox="1"/>
          <p:nvPr/>
        </p:nvSpPr>
        <p:spPr>
          <a:xfrm>
            <a:off x="9885978" y="2286427"/>
            <a:ext cx="1120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Phase 2  </a:t>
            </a:r>
          </a:p>
        </p:txBody>
      </p:sp>
    </p:spTree>
    <p:extLst>
      <p:ext uri="{BB962C8B-B14F-4D97-AF65-F5344CB8AC3E}">
        <p14:creationId xmlns:p14="http://schemas.microsoft.com/office/powerpoint/2010/main" val="622645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9FB9A-633F-D3D7-3C9C-CE15F4947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ISIS2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103108-0081-B1DE-06AE-6EEE394C1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A62D42-6A48-431E-99D6-DD72E6AF1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PPAP Community Meeting (Birmingham)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7FE727-478E-E1F0-16CE-FA65F2289CD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Replacement for the current ISIS neutron spallation source</a:t>
            </a:r>
          </a:p>
          <a:p>
            <a:pPr lvl="1"/>
            <a:r>
              <a:rPr lang="en-US" dirty="0"/>
              <a:t>High power proton beam</a:t>
            </a:r>
          </a:p>
          <a:p>
            <a:pPr lvl="1"/>
            <a:r>
              <a:rPr lang="en-US" dirty="0"/>
              <a:t>Target stations to &gt;MW </a:t>
            </a:r>
          </a:p>
          <a:p>
            <a:r>
              <a:rPr lang="en-US" dirty="0"/>
              <a:t>Accelerator options </a:t>
            </a:r>
          </a:p>
          <a:p>
            <a:pPr lvl="1"/>
            <a:r>
              <a:rPr lang="en-US" dirty="0"/>
              <a:t>Low energy </a:t>
            </a:r>
            <a:r>
              <a:rPr lang="en-US" dirty="0" err="1"/>
              <a:t>linac</a:t>
            </a:r>
            <a:r>
              <a:rPr lang="en-US" dirty="0"/>
              <a:t> → rapid cycling synchrotron to 1.2 GeV</a:t>
            </a:r>
          </a:p>
          <a:p>
            <a:pPr lvl="1"/>
            <a:r>
              <a:rPr lang="en-US" dirty="0"/>
              <a:t>Full energy </a:t>
            </a:r>
            <a:r>
              <a:rPr lang="en-US" dirty="0" err="1"/>
              <a:t>linac</a:t>
            </a:r>
            <a:r>
              <a:rPr lang="en-US" dirty="0"/>
              <a:t> to 1.2 GeV → accumulator ring to bunch compress</a:t>
            </a:r>
          </a:p>
          <a:p>
            <a:pPr lvl="1"/>
            <a:r>
              <a:rPr lang="en-US" dirty="0"/>
              <a:t>Low energy </a:t>
            </a:r>
            <a:r>
              <a:rPr lang="en-US" dirty="0" err="1"/>
              <a:t>linac</a:t>
            </a:r>
            <a:r>
              <a:rPr lang="en-US" dirty="0"/>
              <a:t> → fixed field alternating gradient to accelerate 1.2 GeV and compress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192A3C2-ED08-4616-65A2-BEAABA055D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5933" y="1264446"/>
            <a:ext cx="2500842" cy="2424286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0532853-A7C9-A588-C1A0-D26C22EE62CE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6925324" y="3969420"/>
            <a:ext cx="3590275" cy="23187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D2965C-E572-F7E6-FFA4-8C69F24018F8}"/>
              </a:ext>
            </a:extLst>
          </p:cNvPr>
          <p:cNvSpPr txBox="1"/>
          <p:nvPr/>
        </p:nvSpPr>
        <p:spPr>
          <a:xfrm>
            <a:off x="75622" y="5987018"/>
            <a:ext cx="6717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err="1">
                <a:hlinkClick r:id="rId4"/>
              </a:rPr>
              <a:t>www.isis.stfc.ac.uk</a:t>
            </a:r>
            <a:r>
              <a:rPr lang="en-US" dirty="0">
                <a:hlinkClick r:id="rId4"/>
              </a:rPr>
              <a:t>/Pages/ISIS-II-webinar-13-March-2024.aspx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78D911-F26D-504C-11CB-4FE6112397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7783" y="1370012"/>
            <a:ext cx="2835632" cy="23187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B9127B-7847-7191-572F-0C789B105137}"/>
              </a:ext>
            </a:extLst>
          </p:cNvPr>
          <p:cNvSpPr txBox="1"/>
          <p:nvPr/>
        </p:nvSpPr>
        <p:spPr>
          <a:xfrm>
            <a:off x="6096000" y="1292842"/>
            <a:ext cx="53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RCS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F91538-33F1-C6AC-57E7-D9C2FD2F9ABC}"/>
              </a:ext>
            </a:extLst>
          </p:cNvPr>
          <p:cNvSpPr txBox="1"/>
          <p:nvPr/>
        </p:nvSpPr>
        <p:spPr>
          <a:xfrm>
            <a:off x="8995037" y="1253969"/>
            <a:ext cx="516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FFA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0ADC18-9678-7AE8-08F5-127BC2818D51}"/>
              </a:ext>
            </a:extLst>
          </p:cNvPr>
          <p:cNvSpPr txBox="1"/>
          <p:nvPr/>
        </p:nvSpPr>
        <p:spPr>
          <a:xfrm>
            <a:off x="7436509" y="3999706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</a:t>
            </a:r>
          </a:p>
        </p:txBody>
      </p:sp>
    </p:spTree>
    <p:extLst>
      <p:ext uri="{BB962C8B-B14F-4D97-AF65-F5344CB8AC3E}">
        <p14:creationId xmlns:p14="http://schemas.microsoft.com/office/powerpoint/2010/main" val="2186810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85C22-7652-BE42-D3CE-3FCF396D2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UK accelerator community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9636D0B-F63C-B979-4D73-92B35CC91F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STFC and community has been successful in obtaining UKRI infrastructure funding</a:t>
            </a:r>
          </a:p>
          <a:p>
            <a:r>
              <a:rPr lang="en-US" dirty="0"/>
              <a:t>Securing funding for UK XFEL or ISIS2 will absorb significant (human) resources for decades</a:t>
            </a:r>
          </a:p>
          <a:p>
            <a:r>
              <a:rPr lang="en-US" dirty="0"/>
              <a:t>Depth of capability within the accelerator community could make significant contributions to a future HEP collider</a:t>
            </a:r>
          </a:p>
          <a:p>
            <a:r>
              <a:rPr lang="en-US" dirty="0"/>
              <a:t>There is a desire to engage more significantly with HEP projects</a:t>
            </a:r>
          </a:p>
          <a:p>
            <a:r>
              <a:rPr lang="en-US" dirty="0"/>
              <a:t>Strong steer from PP community and STFC required for accelerator institutes and ASTeC to engage more fully   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238CD8-1FA9-E0E0-C5CB-128A24399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19EE17-A8D6-280C-FEC5-866EA632B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PPAP Community Meeting (Birmingham)</a:t>
            </a:r>
          </a:p>
        </p:txBody>
      </p:sp>
    </p:spTree>
    <p:extLst>
      <p:ext uri="{BB962C8B-B14F-4D97-AF65-F5344CB8AC3E}">
        <p14:creationId xmlns:p14="http://schemas.microsoft.com/office/powerpoint/2010/main" val="3871464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5E5C1-53BE-24E3-7DF1-F53DB5454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National facilities and relevance to HEP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FBF27-3003-564B-16E8-F7FC25FF2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Are there credible HEP uses of planned UK accelerator infrastructure?</a:t>
            </a:r>
          </a:p>
          <a:p>
            <a:r>
              <a:rPr lang="en-US" dirty="0"/>
              <a:t>UK XFEL</a:t>
            </a:r>
          </a:p>
          <a:p>
            <a:pPr lvl="1"/>
            <a:r>
              <a:rPr lang="en-US" dirty="0"/>
              <a:t>Single electron dump experiment light dark matter </a:t>
            </a:r>
          </a:p>
          <a:p>
            <a:pPr lvl="1"/>
            <a:r>
              <a:rPr lang="en-US" dirty="0"/>
              <a:t>Strong field Quantum Electrodynamics</a:t>
            </a:r>
          </a:p>
          <a:p>
            <a:pPr lvl="1"/>
            <a:r>
              <a:rPr lang="en-US" dirty="0"/>
              <a:t>Unruh radiation? Kaons? </a:t>
            </a:r>
          </a:p>
          <a:p>
            <a:r>
              <a:rPr lang="en-US" dirty="0"/>
              <a:t>ISIS 2</a:t>
            </a:r>
          </a:p>
          <a:p>
            <a:pPr lvl="1"/>
            <a:r>
              <a:rPr lang="en-US" dirty="0"/>
              <a:t>Muon/</a:t>
            </a:r>
            <a:r>
              <a:rPr lang="en-US" dirty="0" err="1"/>
              <a:t>flavour</a:t>
            </a:r>
            <a:r>
              <a:rPr lang="en-US" dirty="0"/>
              <a:t> physics  (a la PSI) </a:t>
            </a:r>
          </a:p>
          <a:p>
            <a:r>
              <a:rPr lang="en-US" dirty="0"/>
              <a:t>CLARA/FEBE</a:t>
            </a:r>
          </a:p>
          <a:p>
            <a:pPr lvl="1"/>
            <a:r>
              <a:rPr lang="en-US" dirty="0"/>
              <a:t>Testing of staging plasma accelerator beams </a:t>
            </a:r>
          </a:p>
          <a:p>
            <a:pPr lvl="1"/>
            <a:r>
              <a:rPr lang="en-US" dirty="0"/>
              <a:t>Manipulation of beams for injection into plasma</a:t>
            </a:r>
          </a:p>
          <a:p>
            <a:r>
              <a:rPr lang="en-US" dirty="0"/>
              <a:t>EPAC</a:t>
            </a:r>
          </a:p>
          <a:p>
            <a:pPr lvl="1"/>
            <a:r>
              <a:rPr lang="en-US" dirty="0"/>
              <a:t>Real photon collision cross section measurement</a:t>
            </a:r>
          </a:p>
          <a:p>
            <a:pPr lvl="1"/>
            <a:r>
              <a:rPr lang="en-US" dirty="0"/>
              <a:t>Strong field QED (again)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8CAFD2-891C-2CDC-4298-5CD14F245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A2720-2028-565D-4DA0-657B87586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PPAP Community Meeting (Birmingham)</a:t>
            </a:r>
          </a:p>
        </p:txBody>
      </p:sp>
    </p:spTree>
    <p:extLst>
      <p:ext uri="{BB962C8B-B14F-4D97-AF65-F5344CB8AC3E}">
        <p14:creationId xmlns:p14="http://schemas.microsoft.com/office/powerpoint/2010/main" val="2681731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8B420-9546-18A3-0653-780E2D030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FCC-</a:t>
            </a:r>
            <a:r>
              <a:rPr lang="en-US" dirty="0" err="1"/>
              <a:t>ee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73C1E25-8446-CD99-71A7-4EC22CA113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FCC-</a:t>
            </a:r>
            <a:r>
              <a:rPr lang="en-US" dirty="0" err="1"/>
              <a:t>ee</a:t>
            </a:r>
            <a:r>
              <a:rPr lang="en-US" dirty="0"/>
              <a:t> is many machines over time</a:t>
            </a:r>
          </a:p>
          <a:p>
            <a:pPr lvl="1"/>
            <a:r>
              <a:rPr lang="en-US" dirty="0"/>
              <a:t>Low energy Z-pole ~ B-factory or DAΦNE (36 MeV/turn)</a:t>
            </a:r>
          </a:p>
          <a:p>
            <a:pPr lvl="1"/>
            <a:r>
              <a:rPr lang="en-US" dirty="0"/>
              <a:t>High energy </a:t>
            </a:r>
            <a:r>
              <a:rPr lang="en-US" dirty="0" err="1"/>
              <a:t>tt</a:t>
            </a:r>
            <a:r>
              <a:rPr lang="en-US" dirty="0"/>
              <a:t> threshold (9.2 GeV/turn)</a:t>
            </a:r>
          </a:p>
          <a:p>
            <a:pPr lvl="1"/>
            <a:r>
              <a:rPr lang="en-US" dirty="0"/>
              <a:t>Significantly increase the RF power delivered to beam as the </a:t>
            </a:r>
            <a:r>
              <a:rPr lang="en-US" dirty="0" err="1"/>
              <a:t>CoM</a:t>
            </a:r>
            <a:r>
              <a:rPr lang="en-US" dirty="0"/>
              <a:t> energy is increased</a:t>
            </a:r>
          </a:p>
          <a:p>
            <a:r>
              <a:rPr lang="en-US" dirty="0"/>
              <a:t>STFC/ASTeC/Cockcroft is investing significantly in SCRF technologies 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209D00A-39B8-E505-5A28-B8CD1C96BA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98102" y="1316963"/>
            <a:ext cx="5693898" cy="486183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135AA9-91E8-BA0B-8B91-2B6348090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41138D-18DD-6EE2-6595-A323E3518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PPAP Community Meeting (Birmingham)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76A69F-6A3F-9BA5-B171-4A34EB07333D}"/>
              </a:ext>
            </a:extLst>
          </p:cNvPr>
          <p:cNvSpPr txBox="1"/>
          <p:nvPr/>
        </p:nvSpPr>
        <p:spPr>
          <a:xfrm>
            <a:off x="75622" y="5987018"/>
            <a:ext cx="6717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www.isis.stfc.ac.uk</a:t>
            </a:r>
            <a:r>
              <a:rPr lang="en-US" dirty="0">
                <a:hlinkClick r:id="rId3"/>
              </a:rPr>
              <a:t>/Pages/ISIS-II-webinar-13-March-2024.aspx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185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3F8C0-4D67-C7AF-1DDF-C4D90579D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 Muon Collider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31740-B00E-7767-2983-17E337449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D4127E-83FB-6603-0858-F29448627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PPAP Community Meeting (Birmingham)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D390560-2D41-4204-365E-C3A3398FB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7982" y="1245497"/>
            <a:ext cx="5068379" cy="4860000"/>
          </a:xfrm>
        </p:spPr>
        <p:txBody>
          <a:bodyPr/>
          <a:lstStyle/>
          <a:p>
            <a:r>
              <a:rPr lang="en-US" dirty="0"/>
              <a:t>Potential to reach multi </a:t>
            </a:r>
            <a:r>
              <a:rPr lang="en-US" dirty="0" err="1"/>
              <a:t>TeV</a:t>
            </a:r>
            <a:r>
              <a:rPr lang="en-US" dirty="0"/>
              <a:t> lepton collisions</a:t>
            </a:r>
          </a:p>
          <a:p>
            <a:r>
              <a:rPr lang="en-US" dirty="0"/>
              <a:t>Challenges are manifold</a:t>
            </a:r>
          </a:p>
          <a:p>
            <a:pPr lvl="1"/>
            <a:r>
              <a:rPr lang="en-US" dirty="0"/>
              <a:t>Production target, cooling and acceleration</a:t>
            </a:r>
          </a:p>
          <a:p>
            <a:r>
              <a:rPr lang="en-US" dirty="0"/>
              <a:t>In general, an important requirement is high RF gradients in the presence of large magnetic fields</a:t>
            </a:r>
          </a:p>
          <a:p>
            <a:r>
              <a:rPr lang="en-US" dirty="0"/>
              <a:t>Collider ring magnet technology </a:t>
            </a: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B14AEAA7-0C90-0A1F-F7CE-6653F66C53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54132" y="2757705"/>
            <a:ext cx="6759757" cy="1375361"/>
          </a:xfrm>
          <a:prstGeom prst="rect">
            <a:avLst/>
          </a:prstGeom>
        </p:spPr>
      </p:pic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2C10A432-0CD5-1874-32FB-EE475B2184B6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5546361" y="4443159"/>
            <a:ext cx="6800876" cy="129300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5B2287A-94DC-93D5-DBF7-26260BD2A09F}"/>
              </a:ext>
            </a:extLst>
          </p:cNvPr>
          <p:cNvSpPr txBox="1"/>
          <p:nvPr/>
        </p:nvSpPr>
        <p:spPr>
          <a:xfrm>
            <a:off x="75622" y="5987018"/>
            <a:ext cx="7078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err="1">
                <a:hlinkClick r:id="rId4"/>
              </a:rPr>
              <a:t>iopscience.iop.org</a:t>
            </a:r>
            <a:r>
              <a:rPr lang="en-US" dirty="0">
                <a:hlinkClick r:id="rId4"/>
              </a:rPr>
              <a:t>/article/10.1088/1748-0221/19/02/T02015/pdf</a:t>
            </a:r>
            <a:endParaRPr lang="en-US" dirty="0"/>
          </a:p>
        </p:txBody>
      </p:sp>
      <p:pic>
        <p:nvPicPr>
          <p:cNvPr id="2050" name="Picture 2" descr="Sketching out a muon collider – CERN Courier">
            <a:extLst>
              <a:ext uri="{FF2B5EF4-FFF2-40B4-BE49-F238E27FC236}">
                <a16:creationId xmlns:a16="http://schemas.microsoft.com/office/drawing/2014/main" id="{D78560BF-D07B-984B-7DE5-1A26B84E46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" t="4834" r="1660" b="50834"/>
          <a:stretch/>
        </p:blipFill>
        <p:spPr bwMode="auto">
          <a:xfrm>
            <a:off x="6445770" y="1376203"/>
            <a:ext cx="5268248" cy="128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652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67371-94E2-4ACB-275C-0F6D9BB53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HALHF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0F51C9-4204-B666-AE4E-EB0C210E6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5520B-8AD7-6C18-B40D-1FBE6BC7C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PPAP Community Meeting (Birmingham)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A07352B-C61D-8F21-6C39-D403DFF1E3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7982" y="1245497"/>
            <a:ext cx="11094218" cy="224302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Hybrid, asymmetric, linear Higgs factory</a:t>
            </a:r>
          </a:p>
          <a:p>
            <a:pPr lvl="1"/>
            <a:r>
              <a:rPr lang="en-US" dirty="0"/>
              <a:t>Plasma-wakefield for electrons and conventional RF for positrons</a:t>
            </a:r>
          </a:p>
          <a:p>
            <a:pPr lvl="1"/>
            <a:r>
              <a:rPr lang="en-US" dirty="0"/>
              <a:t>Staging multiple plasma accelerators to reach 100s GeV is far from a solved problem</a:t>
            </a:r>
          </a:p>
          <a:p>
            <a:pPr lvl="1"/>
            <a:r>
              <a:rPr lang="en-US" dirty="0"/>
              <a:t>Beam power handing is a significant issue </a:t>
            </a:r>
          </a:p>
          <a:p>
            <a:pPr lvl="1"/>
            <a:r>
              <a:rPr lang="en-US" dirty="0"/>
              <a:t>Reduction in overall collider length and cost saving potentially substantial 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E8BAFADF-EB7E-9CB7-652C-696957824594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540943" y="3278167"/>
            <a:ext cx="11031257" cy="277919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16BB9FE-533B-0085-7274-9E84B5794E54}"/>
              </a:ext>
            </a:extLst>
          </p:cNvPr>
          <p:cNvSpPr txBox="1"/>
          <p:nvPr/>
        </p:nvSpPr>
        <p:spPr>
          <a:xfrm>
            <a:off x="75622" y="5987018"/>
            <a:ext cx="5955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iopscience.iop.org</a:t>
            </a:r>
            <a:r>
              <a:rPr lang="en-US" dirty="0">
                <a:hlinkClick r:id="rId3"/>
              </a:rPr>
              <a:t>/article/10.1088/1367-2630/acf395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8413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EFCC0-CA5F-7DBF-267A-1D48AEE43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Sustainability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BA9AFC-0540-7C29-C4DD-378F7B26A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8857F-E276-CEA3-FA54-45454EED7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PPAP Community Meeting (Birmingham)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58F327-C069-485F-7E66-346B36BE8E63}"/>
              </a:ext>
            </a:extLst>
          </p:cNvPr>
          <p:cNvSpPr txBox="1"/>
          <p:nvPr/>
        </p:nvSpPr>
        <p:spPr>
          <a:xfrm>
            <a:off x="75622" y="5987018"/>
            <a:ext cx="4024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B Sheppard Talk at </a:t>
            </a:r>
            <a:r>
              <a:rPr lang="en-US" dirty="0" err="1">
                <a:hlinkClick r:id="rId2"/>
              </a:rPr>
              <a:t>IoP</a:t>
            </a:r>
            <a:r>
              <a:rPr lang="en-US" dirty="0">
                <a:hlinkClick r:id="rId2"/>
              </a:rPr>
              <a:t> PAB meeting 2024</a:t>
            </a:r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4C13852-8076-E799-3091-E2525ADDFE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47" y="1249458"/>
            <a:ext cx="10439978" cy="47375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7570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4CF80-7402-7CAE-035B-E20675AC3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SCRF efficiency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2256B408-BB6B-62E6-CF85-19F33398FB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7982" y="1245497"/>
            <a:ext cx="4228929" cy="4860000"/>
          </a:xfrm>
        </p:spPr>
        <p:txBody>
          <a:bodyPr/>
          <a:lstStyle/>
          <a:p>
            <a:r>
              <a:rPr lang="en-US" dirty="0"/>
              <a:t>Look at the SC RF system efficiency</a:t>
            </a:r>
          </a:p>
          <a:p>
            <a:pPr lvl="1"/>
            <a:r>
              <a:rPr lang="en-US" dirty="0"/>
              <a:t>Creating the RF power (klystrons) </a:t>
            </a:r>
          </a:p>
          <a:p>
            <a:pPr lvl="1"/>
            <a:r>
              <a:rPr lang="en-US" dirty="0"/>
              <a:t>Delivering the RF power to the accelerating structures (FRTs)</a:t>
            </a:r>
          </a:p>
          <a:p>
            <a:pPr lvl="1"/>
            <a:r>
              <a:rPr lang="en-US" dirty="0"/>
              <a:t>SC Material and T</a:t>
            </a:r>
            <a:r>
              <a:rPr lang="en-US" baseline="-25000" dirty="0"/>
              <a:t>c</a:t>
            </a:r>
            <a:r>
              <a:rPr lang="en-US" dirty="0"/>
              <a:t> speaks to the cryogenic systems</a:t>
            </a:r>
            <a:endParaRPr lang="en-US" baseline="-250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FC835-AAFB-374A-6A1A-B5F57F280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ACD6E-FDB2-131B-8D4B-DB5E8C3F0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PPAP Community Meeting (Birmingham)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D9C95D-B91F-4D35-98E6-8A75BCF69037}"/>
              </a:ext>
            </a:extLst>
          </p:cNvPr>
          <p:cNvSpPr txBox="1"/>
          <p:nvPr/>
        </p:nvSpPr>
        <p:spPr>
          <a:xfrm>
            <a:off x="75622" y="5987018"/>
            <a:ext cx="3531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B Burt Talk at IoP PAB meeting 2024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DDF251-C3C9-AAFE-2F95-4BE2468041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592"/>
          <a:stretch/>
        </p:blipFill>
        <p:spPr>
          <a:xfrm>
            <a:off x="4569882" y="2419208"/>
            <a:ext cx="7496230" cy="29670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7EDCB4-6DCB-1283-D87E-5D3B6B25781F}"/>
              </a:ext>
            </a:extLst>
          </p:cNvPr>
          <p:cNvSpPr txBox="1"/>
          <p:nvPr/>
        </p:nvSpPr>
        <p:spPr>
          <a:xfrm>
            <a:off x="8132523" y="2163671"/>
            <a:ext cx="1643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efficiency Klystrons can halve this</a:t>
            </a:r>
            <a:endParaRPr lang="en-GB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ACC38F4-BD1C-845C-C5AA-9B9D3156D7C5}"/>
              </a:ext>
            </a:extLst>
          </p:cNvPr>
          <p:cNvCxnSpPr>
            <a:cxnSpLocks/>
          </p:cNvCxnSpPr>
          <p:nvPr/>
        </p:nvCxnSpPr>
        <p:spPr>
          <a:xfrm>
            <a:off x="8917901" y="3133136"/>
            <a:ext cx="360106" cy="3696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0579D40-BDB1-AF03-F3B0-F384E92B5888}"/>
              </a:ext>
            </a:extLst>
          </p:cNvPr>
          <p:cNvSpPr txBox="1"/>
          <p:nvPr/>
        </p:nvSpPr>
        <p:spPr>
          <a:xfrm>
            <a:off x="10167162" y="2025172"/>
            <a:ext cx="1643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Fast reactive tuners can reduce this by 10</a:t>
            </a:r>
            <a:endParaRPr lang="en-GB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48020A6-D3EF-885C-4F48-76EB1C79B32A}"/>
              </a:ext>
            </a:extLst>
          </p:cNvPr>
          <p:cNvCxnSpPr>
            <a:cxnSpLocks/>
          </p:cNvCxnSpPr>
          <p:nvPr/>
        </p:nvCxnSpPr>
        <p:spPr>
          <a:xfrm>
            <a:off x="10949330" y="2841412"/>
            <a:ext cx="441341" cy="11313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B2F517A-96B4-2968-FFFC-207869C59104}"/>
              </a:ext>
            </a:extLst>
          </p:cNvPr>
          <p:cNvSpPr txBox="1"/>
          <p:nvPr/>
        </p:nvSpPr>
        <p:spPr>
          <a:xfrm>
            <a:off x="7568929" y="4862990"/>
            <a:ext cx="1643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Thin film SRF can halve this</a:t>
            </a:r>
            <a:endParaRPr lang="en-GB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4AD8152-CEE1-EA8B-B704-D671A007C4BF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6873025" y="4697832"/>
            <a:ext cx="695904" cy="4883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7B646464-A453-959E-9936-3B2BED9566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1459" r="47324"/>
          <a:stretch/>
        </p:blipFill>
        <p:spPr>
          <a:xfrm>
            <a:off x="6746055" y="998428"/>
            <a:ext cx="1478072" cy="176178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9B201CE-22D4-1408-2445-E51BD8E2D0D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720" y="4976702"/>
            <a:ext cx="1776610" cy="174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7757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4CF80-7402-7CAE-035B-E20675AC3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 super conducting films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FC835-AAFB-374A-6A1A-B5F57F280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ACD6E-FDB2-131B-8D4B-DB5E8C3F0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PPAP Community Meeting (Birmingham)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1D33B7-85E9-EC23-C531-D039969EACB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Replace bulk Niobium </a:t>
            </a:r>
            <a:r>
              <a:rPr lang="en-US" dirty="0" err="1"/>
              <a:t>e.g</a:t>
            </a:r>
            <a:r>
              <a:rPr lang="en-US" dirty="0"/>
              <a:t> copper with thin SC film</a:t>
            </a:r>
          </a:p>
          <a:p>
            <a:r>
              <a:rPr lang="en-US" dirty="0"/>
              <a:t>Higher T</a:t>
            </a:r>
            <a:r>
              <a:rPr lang="en-US" baseline="-25000" dirty="0"/>
              <a:t>c</a:t>
            </a:r>
            <a:r>
              <a:rPr lang="en-US" dirty="0"/>
              <a:t> material (Nb</a:t>
            </a:r>
            <a:r>
              <a:rPr lang="en-US" baseline="-25000" dirty="0"/>
              <a:t>3</a:t>
            </a:r>
            <a:r>
              <a:rPr lang="en-US" dirty="0"/>
              <a:t>Sn, V</a:t>
            </a:r>
            <a:r>
              <a:rPr lang="en-US" baseline="-25000" dirty="0"/>
              <a:t>3</a:t>
            </a:r>
            <a:r>
              <a:rPr lang="en-US" dirty="0"/>
              <a:t>Si, </a:t>
            </a:r>
            <a:r>
              <a:rPr lang="en-US" dirty="0" err="1"/>
              <a:t>NbN</a:t>
            </a:r>
            <a:r>
              <a:rPr lang="en-US" dirty="0"/>
              <a:t>, </a:t>
            </a:r>
            <a:r>
              <a:rPr lang="en-US" dirty="0" err="1"/>
              <a:t>NbTiN</a:t>
            </a:r>
            <a:r>
              <a:rPr lang="en-US" dirty="0"/>
              <a:t>, MgB</a:t>
            </a:r>
            <a:r>
              <a:rPr lang="en-US" baseline="-25000" dirty="0"/>
              <a:t>2</a:t>
            </a:r>
            <a:r>
              <a:rPr lang="en-US" dirty="0"/>
              <a:t>)</a:t>
            </a:r>
          </a:p>
          <a:p>
            <a:r>
              <a:rPr lang="en-US" dirty="0"/>
              <a:t>Reduce </a:t>
            </a:r>
            <a:r>
              <a:rPr lang="en-US" dirty="0" err="1"/>
              <a:t>cyrogenic</a:t>
            </a:r>
            <a:r>
              <a:rPr lang="en-US" dirty="0"/>
              <a:t> power consummation</a:t>
            </a:r>
          </a:p>
          <a:p>
            <a:endParaRPr lang="en-US" dirty="0"/>
          </a:p>
          <a:p>
            <a:r>
              <a:rPr lang="en-US" dirty="0"/>
              <a:t>Improve accelerator performance (gradient, quality factor)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9E32465-CFC8-996B-D749-A7DDD54669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470"/>
          <a:stretch/>
        </p:blipFill>
        <p:spPr>
          <a:xfrm rot="16200000">
            <a:off x="7652405" y="278008"/>
            <a:ext cx="2382886" cy="43178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551D02-276F-1F5D-023E-FA66434345BF}"/>
              </a:ext>
            </a:extLst>
          </p:cNvPr>
          <p:cNvSpPr txBox="1"/>
          <p:nvPr/>
        </p:nvSpPr>
        <p:spPr>
          <a:xfrm>
            <a:off x="75622" y="5987018"/>
            <a:ext cx="4024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B Sheppard Talk at </a:t>
            </a:r>
            <a:r>
              <a:rPr lang="en-US" dirty="0" err="1">
                <a:hlinkClick r:id="rId3"/>
              </a:rPr>
              <a:t>IoP</a:t>
            </a:r>
            <a:r>
              <a:rPr lang="en-US" dirty="0">
                <a:hlinkClick r:id="rId3"/>
              </a:rPr>
              <a:t> PAB meeting 2024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372309E-E23A-9871-06F7-72B71F2BC721}"/>
                  </a:ext>
                </a:extLst>
              </p:cNvPr>
              <p:cNvSpPr txBox="1"/>
              <p:nvPr/>
            </p:nvSpPr>
            <p:spPr>
              <a:xfrm>
                <a:off x="3021299" y="3676260"/>
                <a:ext cx="2856683" cy="56534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𝑐𝑜𝑙𝑑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h𝑜𝑡</m:t>
                              </m:r>
                            </m:sub>
                          </m:s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𝑐𝑜𝑙𝑑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372309E-E23A-9871-06F7-72B71F2BC7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1299" y="3676260"/>
                <a:ext cx="2856683" cy="565348"/>
              </a:xfrm>
              <a:prstGeom prst="rect">
                <a:avLst/>
              </a:prstGeom>
              <a:blipFill>
                <a:blip r:embed="rId4"/>
                <a:stretch>
                  <a:fillRect t="-2174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73821216-BF2C-87DF-9143-859269CEADC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311" y="4138911"/>
            <a:ext cx="1776610" cy="17411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B6AB49-CE5C-1DC7-CB17-E9D4043504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1605" y="4257206"/>
            <a:ext cx="1795257" cy="1396872"/>
          </a:xfrm>
          <a:prstGeom prst="rect">
            <a:avLst/>
          </a:prstGeom>
        </p:spPr>
      </p:pic>
      <p:pic>
        <p:nvPicPr>
          <p:cNvPr id="14" name="Picture 13" descr="A pair of metal parts&#10;&#10;Description automatically generated">
            <a:extLst>
              <a:ext uri="{FF2B5EF4-FFF2-40B4-BE49-F238E27FC236}">
                <a16:creationId xmlns:a16="http://schemas.microsoft.com/office/drawing/2014/main" id="{09D25030-5FE5-AEEC-B0EB-1D139366868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29144" y="4208111"/>
            <a:ext cx="1993416" cy="149506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F94831F-46FF-954A-C4AF-47F6C0C53D51}"/>
              </a:ext>
            </a:extLst>
          </p:cNvPr>
          <p:cNvSpPr txBox="1"/>
          <p:nvPr/>
        </p:nvSpPr>
        <p:spPr>
          <a:xfrm>
            <a:off x="6465020" y="6060851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Deposit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1BFA82-607C-9244-52DD-A317974EED64}"/>
              </a:ext>
            </a:extLst>
          </p:cNvPr>
          <p:cNvSpPr txBox="1"/>
          <p:nvPr/>
        </p:nvSpPr>
        <p:spPr>
          <a:xfrm>
            <a:off x="8111605" y="6060851"/>
            <a:ext cx="1585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Fundamental</a:t>
            </a:r>
          </a:p>
          <a:p>
            <a:r>
              <a:rPr lang="en-US" dirty="0"/>
              <a:t>measurements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52377A-807F-DAED-CFC1-7065D9C24C42}"/>
              </a:ext>
            </a:extLst>
          </p:cNvPr>
          <p:cNvSpPr txBox="1"/>
          <p:nvPr/>
        </p:nvSpPr>
        <p:spPr>
          <a:xfrm>
            <a:off x="10210095" y="6107017"/>
            <a:ext cx="1638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Acc structure</a:t>
            </a:r>
          </a:p>
          <a:p>
            <a:r>
              <a:rPr lang="en-US" dirty="0"/>
              <a:t>measurements </a:t>
            </a:r>
          </a:p>
        </p:txBody>
      </p:sp>
    </p:spTree>
    <p:extLst>
      <p:ext uri="{BB962C8B-B14F-4D97-AF65-F5344CB8AC3E}">
        <p14:creationId xmlns:p14="http://schemas.microsoft.com/office/powerpoint/2010/main" val="1695873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69DE319-5B55-BFF1-6EF2-B64C8483B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5CF8DD-9649-13DC-C36E-3998DF870F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Far too much accelerator R&amp;D work in the UK to cover in a 20-minute talk</a:t>
            </a:r>
          </a:p>
          <a:p>
            <a:r>
              <a:rPr lang="en-US" dirty="0"/>
              <a:t>Rather personal view presented and intended for discussion and preparation for our “strategy year” </a:t>
            </a:r>
          </a:p>
          <a:p>
            <a:r>
              <a:rPr lang="en-US" dirty="0"/>
              <a:t>Projects omitted (EIC, AWAKE…) as focus on HEP energy frontier machines</a:t>
            </a:r>
          </a:p>
          <a:p>
            <a:r>
              <a:rPr lang="en-US" dirty="0"/>
              <a:t>20 years has seen a divergence of accelerator and HEP communities</a:t>
            </a:r>
          </a:p>
          <a:p>
            <a:pPr lvl="1"/>
            <a:r>
              <a:rPr lang="en-US" dirty="0"/>
              <a:t>Frequency of applied sciences accelerators vs HEP projects </a:t>
            </a:r>
          </a:p>
          <a:p>
            <a:r>
              <a:rPr lang="en-US" dirty="0"/>
              <a:t>Summary of existing  national and international scale accelerator projects</a:t>
            </a:r>
          </a:p>
          <a:p>
            <a:pPr lvl="1"/>
            <a:r>
              <a:rPr lang="en-US" dirty="0"/>
              <a:t>Currently wide range of national scale projects in the plans</a:t>
            </a:r>
          </a:p>
          <a:p>
            <a:pPr lvl="1"/>
            <a:r>
              <a:rPr lang="en-US" dirty="0"/>
              <a:t>Whistle stop tour of the current projects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47AD6E-0EBF-E0DF-B0AF-A212FB4F1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PPAP Community Meeting (Birmingham)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53E7D7-9714-A37F-35D5-2F99EE001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2684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B4659-1FC9-B543-2AE7-5525B4711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Mapping research onto projects (incomplete)</a:t>
            </a:r>
          </a:p>
        </p:txBody>
      </p:sp>
      <p:graphicFrame>
        <p:nvGraphicFramePr>
          <p:cNvPr id="16" name="Content Placeholder 15">
            <a:extLst>
              <a:ext uri="{FF2B5EF4-FFF2-40B4-BE49-F238E27FC236}">
                <a16:creationId xmlns:a16="http://schemas.microsoft.com/office/drawing/2014/main" id="{FD76EEC0-0103-BE64-3046-A913AB3537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5221390"/>
              </p:ext>
            </p:extLst>
          </p:nvPr>
        </p:nvGraphicFramePr>
        <p:xfrm>
          <a:off x="204863" y="1457960"/>
          <a:ext cx="11782274" cy="43129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43791">
                  <a:extLst>
                    <a:ext uri="{9D8B030D-6E8A-4147-A177-3AD203B41FA5}">
                      <a16:colId xmlns:a16="http://schemas.microsoft.com/office/drawing/2014/main" val="4059794909"/>
                    </a:ext>
                  </a:extLst>
                </a:gridCol>
                <a:gridCol w="1522573">
                  <a:extLst>
                    <a:ext uri="{9D8B030D-6E8A-4147-A177-3AD203B41FA5}">
                      <a16:colId xmlns:a16="http://schemas.microsoft.com/office/drawing/2014/main" val="1959014119"/>
                    </a:ext>
                  </a:extLst>
                </a:gridCol>
                <a:gridCol w="1683182">
                  <a:extLst>
                    <a:ext uri="{9D8B030D-6E8A-4147-A177-3AD203B41FA5}">
                      <a16:colId xmlns:a16="http://schemas.microsoft.com/office/drawing/2014/main" val="3015305505"/>
                    </a:ext>
                  </a:extLst>
                </a:gridCol>
                <a:gridCol w="1683182">
                  <a:extLst>
                    <a:ext uri="{9D8B030D-6E8A-4147-A177-3AD203B41FA5}">
                      <a16:colId xmlns:a16="http://schemas.microsoft.com/office/drawing/2014/main" val="3038292894"/>
                    </a:ext>
                  </a:extLst>
                </a:gridCol>
                <a:gridCol w="1683182">
                  <a:extLst>
                    <a:ext uri="{9D8B030D-6E8A-4147-A177-3AD203B41FA5}">
                      <a16:colId xmlns:a16="http://schemas.microsoft.com/office/drawing/2014/main" val="1537429919"/>
                    </a:ext>
                  </a:extLst>
                </a:gridCol>
                <a:gridCol w="1683182">
                  <a:extLst>
                    <a:ext uri="{9D8B030D-6E8A-4147-A177-3AD203B41FA5}">
                      <a16:colId xmlns:a16="http://schemas.microsoft.com/office/drawing/2014/main" val="483650581"/>
                    </a:ext>
                  </a:extLst>
                </a:gridCol>
                <a:gridCol w="1683182">
                  <a:extLst>
                    <a:ext uri="{9D8B030D-6E8A-4147-A177-3AD203B41FA5}">
                      <a16:colId xmlns:a16="http://schemas.microsoft.com/office/drawing/2014/main" val="4370302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Research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IMC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FCC-</a:t>
                      </a:r>
                      <a:r>
                        <a:rPr lang="en-US" dirty="0" err="1"/>
                        <a:t>ee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FCC-</a:t>
                      </a:r>
                      <a:r>
                        <a:rPr lang="en-US" dirty="0" err="1"/>
                        <a:t>hh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HALHF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UK XFEL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ISIS2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0284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SCRF (RF efficiency)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Proton </a:t>
                      </a:r>
                      <a:r>
                        <a:rPr lang="en-US" dirty="0" err="1"/>
                        <a:t>linac</a:t>
                      </a:r>
                      <a:endParaRPr lang="en-US" dirty="0"/>
                    </a:p>
                    <a:p>
                      <a:r>
                        <a:rPr lang="en-US" dirty="0"/>
                        <a:t>High-B and RF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Replace SR losses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200 GeV Electron </a:t>
                      </a:r>
                      <a:r>
                        <a:rPr lang="en-US" dirty="0" err="1"/>
                        <a:t>linac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 GeV </a:t>
                      </a:r>
                      <a:r>
                        <a:rPr lang="en-US" dirty="0" err="1"/>
                        <a:t>linac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 GeV p </a:t>
                      </a:r>
                      <a:r>
                        <a:rPr lang="en-US" dirty="0" err="1"/>
                        <a:t>linac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0295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High field magnets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Collider 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Collider 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85580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RCAs/FFAs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Rapid acc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 power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23190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Advanced acceleration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Plasma staging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15095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Machine detector interface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Complex IR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Significant IR radiation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See ILC issues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878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Beam instrumentation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22238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Beam dynamics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7256778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C9F83-671C-4F24-7399-E8DF2FE5F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718AF-0903-1D59-F15E-BEA8C3313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PPAP Community Meeting (Birmingham)</a:t>
            </a:r>
          </a:p>
        </p:txBody>
      </p:sp>
    </p:spTree>
    <p:extLst>
      <p:ext uri="{BB962C8B-B14F-4D97-AF65-F5344CB8AC3E}">
        <p14:creationId xmlns:p14="http://schemas.microsoft.com/office/powerpoint/2010/main" val="28480465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BB065-4AF9-48A6-44C7-6C46C89D1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6FA55-E04E-CC19-BEF6-C187D7E741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UK community is comparatively rich with non-HEP accelerator projects </a:t>
            </a:r>
          </a:p>
          <a:p>
            <a:r>
              <a:rPr lang="en-US" dirty="0"/>
              <a:t>ASTeC and STFC is rightly focused on national facilities   </a:t>
            </a:r>
          </a:p>
          <a:p>
            <a:r>
              <a:rPr lang="en-US" dirty="0"/>
              <a:t>Cockcroft and John Adams Institutes have the expertise to made meaningful contributions to FCC-</a:t>
            </a:r>
            <a:r>
              <a:rPr lang="en-US" dirty="0" err="1"/>
              <a:t>ee</a:t>
            </a:r>
            <a:r>
              <a:rPr lang="en-US" dirty="0"/>
              <a:t>, IMC, HALHF (insert HEP collider project of your choice here) etc.</a:t>
            </a:r>
          </a:p>
          <a:p>
            <a:pPr lvl="1"/>
            <a:r>
              <a:rPr lang="en-US" dirty="0"/>
              <a:t>ASTeC and STFC will also play an important role if construction of a new project is approved</a:t>
            </a:r>
          </a:p>
          <a:p>
            <a:r>
              <a:rPr lang="en-US" dirty="0"/>
              <a:t>Sustainability will and should play a significant part of the R&amp;D considerations. </a:t>
            </a:r>
          </a:p>
          <a:p>
            <a:r>
              <a:rPr lang="en-US" dirty="0"/>
              <a:t>Mapping current UK expertise onto planned HEP collider projects is probably a worthy exercise in preparation for STFC strategy development, ECFA visit and ESPPU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900B86-A11A-F16A-52DE-D1C3DE0D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7F056-A68E-86A4-A365-903FF114F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PPAP Community Meeting (Birmingham)</a:t>
            </a:r>
          </a:p>
        </p:txBody>
      </p:sp>
    </p:spTree>
    <p:extLst>
      <p:ext uri="{BB962C8B-B14F-4D97-AF65-F5344CB8AC3E}">
        <p14:creationId xmlns:p14="http://schemas.microsoft.com/office/powerpoint/2010/main" val="4263666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A843DE9-1229-BE14-8198-F3D293046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landscape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618EC5-97AE-71BB-1D3F-15B63DFE14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Important national scale projects (non-HEP)</a:t>
            </a:r>
          </a:p>
          <a:p>
            <a:pPr lvl="1"/>
            <a:r>
              <a:rPr lang="en-US" dirty="0">
                <a:solidFill>
                  <a:srgbClr val="0054A6"/>
                </a:solidFill>
              </a:rPr>
              <a:t>EPAC (1-10 GeV e</a:t>
            </a:r>
            <a:r>
              <a:rPr lang="en-US" baseline="30000" dirty="0">
                <a:solidFill>
                  <a:srgbClr val="0054A6"/>
                </a:solidFill>
              </a:rPr>
              <a:t>-</a:t>
            </a:r>
            <a:r>
              <a:rPr lang="en-US" dirty="0">
                <a:solidFill>
                  <a:srgbClr val="0054A6"/>
                </a:solidFill>
              </a:rPr>
              <a:t>)</a:t>
            </a:r>
          </a:p>
          <a:p>
            <a:pPr lvl="1"/>
            <a:r>
              <a:rPr lang="en-US" dirty="0">
                <a:solidFill>
                  <a:srgbClr val="0054A6"/>
                </a:solidFill>
              </a:rPr>
              <a:t>Diamond 2 (3.5 GeV e</a:t>
            </a:r>
            <a:r>
              <a:rPr lang="en-US" baseline="30000" dirty="0">
                <a:solidFill>
                  <a:srgbClr val="0054A6"/>
                </a:solidFill>
              </a:rPr>
              <a:t>-</a:t>
            </a:r>
            <a:r>
              <a:rPr lang="en-US" dirty="0">
                <a:solidFill>
                  <a:srgbClr val="0054A6"/>
                </a:solidFill>
              </a:rPr>
              <a:t>)</a:t>
            </a:r>
          </a:p>
          <a:p>
            <a:pPr lvl="1"/>
            <a:r>
              <a:rPr lang="en-US" dirty="0">
                <a:solidFill>
                  <a:srgbClr val="0054A6"/>
                </a:solidFill>
              </a:rPr>
              <a:t>RUEDI (10s MeV e</a:t>
            </a:r>
            <a:r>
              <a:rPr lang="en-US" baseline="30000" dirty="0">
                <a:solidFill>
                  <a:srgbClr val="0054A6"/>
                </a:solidFill>
              </a:rPr>
              <a:t>-</a:t>
            </a:r>
            <a:r>
              <a:rPr lang="en-US" dirty="0">
                <a:solidFill>
                  <a:srgbClr val="0054A6"/>
                </a:solidFill>
              </a:rPr>
              <a:t>)</a:t>
            </a:r>
          </a:p>
          <a:p>
            <a:pPr lvl="1"/>
            <a:r>
              <a:rPr lang="en-US" dirty="0">
                <a:solidFill>
                  <a:srgbClr val="0054A6"/>
                </a:solidFill>
              </a:rPr>
              <a:t>CLARA/FEBE (250 MeV e</a:t>
            </a:r>
            <a:r>
              <a:rPr lang="en-US" baseline="30000" dirty="0">
                <a:solidFill>
                  <a:srgbClr val="0054A6"/>
                </a:solidFill>
              </a:rPr>
              <a:t>-</a:t>
            </a:r>
            <a:r>
              <a:rPr lang="en-US" dirty="0">
                <a:solidFill>
                  <a:srgbClr val="0054A6"/>
                </a:solidFill>
              </a:rPr>
              <a:t>)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ISIS2 (1.2 GeV p → Neutrons)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UK XFEL (8 GeV e</a:t>
            </a:r>
            <a:r>
              <a:rPr lang="en-US" baseline="30000" dirty="0">
                <a:solidFill>
                  <a:srgbClr val="C00000"/>
                </a:solidFill>
              </a:rPr>
              <a:t>-</a:t>
            </a:r>
            <a:r>
              <a:rPr lang="en-US" dirty="0">
                <a:solidFill>
                  <a:srgbClr val="C00000"/>
                </a:solidFill>
              </a:rPr>
              <a:t>)</a:t>
            </a:r>
          </a:p>
          <a:p>
            <a:pPr lvl="1"/>
            <a:r>
              <a:rPr lang="en-US" dirty="0" err="1">
                <a:solidFill>
                  <a:srgbClr val="C00000"/>
                </a:solidFill>
              </a:rPr>
              <a:t>LhARA</a:t>
            </a:r>
            <a:r>
              <a:rPr lang="en-US" dirty="0">
                <a:solidFill>
                  <a:srgbClr val="C00000"/>
                </a:solidFill>
              </a:rPr>
              <a:t>/ITRF (10-15 MeV p)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8E0D0E3-6760-9314-A1BC-DD24A85BFA5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International HEP projects </a:t>
            </a:r>
          </a:p>
          <a:p>
            <a:pPr lvl="1"/>
            <a:r>
              <a:rPr lang="en-US" dirty="0"/>
              <a:t>Electron Ion Collider (EIC)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International Linear Collider (ILC)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Compact linear Collider (CLIC)</a:t>
            </a:r>
          </a:p>
          <a:p>
            <a:pPr lvl="1"/>
            <a:r>
              <a:rPr lang="en-US" dirty="0"/>
              <a:t>International Muon Collider (IMC)</a:t>
            </a:r>
          </a:p>
          <a:p>
            <a:pPr lvl="1"/>
            <a:r>
              <a:rPr lang="en-US" dirty="0"/>
              <a:t>Future Circular Collider (FCC-</a:t>
            </a:r>
            <a:r>
              <a:rPr lang="en-US" dirty="0" err="1"/>
              <a:t>ee</a:t>
            </a:r>
            <a:r>
              <a:rPr lang="en-US" dirty="0"/>
              <a:t>, -</a:t>
            </a:r>
            <a:r>
              <a:rPr lang="en-US" dirty="0" err="1"/>
              <a:t>hh</a:t>
            </a:r>
            <a:r>
              <a:rPr lang="en-US" dirty="0"/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D1D3C8-628C-DFF6-4613-18898BCEF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PPAP Community Meeting (Birmingham)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8014FC3-AC1C-6B29-77C4-DCA6BC8A6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235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DC234-E192-133A-E85E-585772DF3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 and theme landscape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B944B5-DF54-5CE7-DDB9-BFD130BAF78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Areas with strong interest from UK accelerator institutes  </a:t>
            </a:r>
          </a:p>
          <a:p>
            <a:pPr lvl="1"/>
            <a:r>
              <a:rPr lang="en-US" dirty="0"/>
              <a:t>Particle beam therapy (Protons, VHEE, Ions)</a:t>
            </a:r>
          </a:p>
          <a:p>
            <a:pPr lvl="1"/>
            <a:r>
              <a:rPr lang="en-US" dirty="0"/>
              <a:t>FLASH particle beam therapy (&gt; 40 </a:t>
            </a:r>
            <a:r>
              <a:rPr lang="en-US" dirty="0" err="1"/>
              <a:t>Gy</a:t>
            </a:r>
            <a:r>
              <a:rPr lang="en-US" dirty="0"/>
              <a:t>/s)</a:t>
            </a:r>
          </a:p>
          <a:p>
            <a:pPr lvl="1"/>
            <a:r>
              <a:rPr lang="en-US" dirty="0"/>
              <a:t>Sustainability of accelerators</a:t>
            </a:r>
          </a:p>
          <a:p>
            <a:pPr lvl="1"/>
            <a:r>
              <a:rPr lang="en-US" dirty="0"/>
              <a:t>Advanced acceleration (PWFA, LWFA)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5298CC-E446-C033-75C2-826058AAB0E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Areas of UK strength in conventional accelerators </a:t>
            </a:r>
          </a:p>
          <a:p>
            <a:pPr lvl="1"/>
            <a:r>
              <a:rPr lang="en-US" dirty="0"/>
              <a:t>Machine detector interface </a:t>
            </a:r>
          </a:p>
          <a:p>
            <a:pPr lvl="1"/>
            <a:r>
              <a:rPr lang="en-US" dirty="0"/>
              <a:t>Beam instrumentation </a:t>
            </a:r>
          </a:p>
          <a:p>
            <a:pPr lvl="1"/>
            <a:r>
              <a:rPr lang="en-US" dirty="0"/>
              <a:t>Sustainability and energy efficiency </a:t>
            </a:r>
          </a:p>
          <a:p>
            <a:pPr lvl="1"/>
            <a:r>
              <a:rPr lang="en-US" dirty="0"/>
              <a:t>Beam dynamics</a:t>
            </a:r>
          </a:p>
          <a:p>
            <a:pPr lvl="1"/>
            <a:r>
              <a:rPr lang="en-US" dirty="0"/>
              <a:t>Positron production</a:t>
            </a:r>
          </a:p>
          <a:p>
            <a:pPr lvl="1"/>
            <a:r>
              <a:rPr lang="en-US" dirty="0"/>
              <a:t>Radio-frequency</a:t>
            </a:r>
          </a:p>
          <a:p>
            <a:pPr lvl="1"/>
            <a:r>
              <a:rPr lang="en-US" dirty="0"/>
              <a:t>Advanced acceleration 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EF43C-D31A-AB59-9A0E-95ECA48AD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A7387A-D4C4-437C-EF60-D84D76563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PPAP Community Meeting (Birmingham)</a:t>
            </a:r>
          </a:p>
        </p:txBody>
      </p:sp>
    </p:spTree>
    <p:extLst>
      <p:ext uri="{BB962C8B-B14F-4D97-AF65-F5344CB8AC3E}">
        <p14:creationId xmlns:p14="http://schemas.microsoft.com/office/powerpoint/2010/main" val="977173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0EC59-5F68-A892-ADC4-0F35E3826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54A6"/>
                </a:solidFill>
              </a:rPr>
              <a:t>Extreme Photonics Applications Centre (EPAC)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7B80E-6130-4FFD-4E82-D71474D2B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PPAP Community Meeting (Birmingham)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AC402-F0DB-CD3C-EB42-1DAB4B6572E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New RAL based user facility </a:t>
            </a:r>
          </a:p>
          <a:p>
            <a:pPr lvl="1"/>
            <a:r>
              <a:rPr lang="en-US" dirty="0"/>
              <a:t>Due to come online in 2025</a:t>
            </a:r>
          </a:p>
          <a:p>
            <a:pPr lvl="1"/>
            <a:r>
              <a:rPr lang="en-US" dirty="0"/>
              <a:t>10 Hz Petawatt laser </a:t>
            </a:r>
          </a:p>
          <a:p>
            <a:pPr lvl="1"/>
            <a:r>
              <a:rPr lang="en-US" dirty="0"/>
              <a:t>Two experimental areas</a:t>
            </a:r>
          </a:p>
          <a:p>
            <a:pPr lvl="1"/>
            <a:r>
              <a:rPr lang="en-US" dirty="0"/>
              <a:t>1-10 GeV electron beams </a:t>
            </a:r>
          </a:p>
          <a:p>
            <a:pPr lvl="1"/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99308B5-9C3D-3383-C3F0-59E53344E94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28080" y="1316963"/>
            <a:ext cx="6119434" cy="243740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B95E46-CB31-AAA2-0DEC-3DBEE50FC405}"/>
              </a:ext>
            </a:extLst>
          </p:cNvPr>
          <p:cNvPicPr>
            <a:picLocks noGrp="1" noChangeAspect="1" noChangeArrowheads="1"/>
          </p:cNvPicPr>
          <p:nvPr>
            <p:ph sz="half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922" y="3825831"/>
            <a:ext cx="4552417" cy="256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F9251B90-0C3B-FC73-003D-FFA3C7306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pic>
        <p:nvPicPr>
          <p:cNvPr id="6" name="Content Placeholder 3" descr="A graph with numbers and a line&#10;&#10;Description automatically generated">
            <a:extLst>
              <a:ext uri="{FF2B5EF4-FFF2-40B4-BE49-F238E27FC236}">
                <a16:creationId xmlns:a16="http://schemas.microsoft.com/office/drawing/2014/main" id="{E09F679F-6A1E-5F7F-8D86-ACA94B0B1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344" y="3565391"/>
            <a:ext cx="3110996" cy="297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363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E6C3A-518A-CA08-3B27-84D929BA3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54A6"/>
                </a:solidFill>
              </a:rPr>
              <a:t>Diamond II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A777323-BE49-8704-66CC-316A96A23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BBB57E-4E1E-EBE6-C56D-606F63D0E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PPAP Community Meeting (Birmingham)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9B5A3D-0C32-87A8-D9E0-ED452A8DC0A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Upgrade to UK synchrotron source</a:t>
            </a:r>
          </a:p>
          <a:p>
            <a:pPr lvl="1"/>
            <a:r>
              <a:rPr lang="en-US" dirty="0"/>
              <a:t>~£500 M investment</a:t>
            </a:r>
          </a:p>
          <a:p>
            <a:pPr lvl="1"/>
            <a:r>
              <a:rPr lang="en-US" dirty="0"/>
              <a:t>Increase energy from 3 GeV to 3.5 GeV</a:t>
            </a:r>
          </a:p>
          <a:p>
            <a:pPr lvl="1"/>
            <a:r>
              <a:rPr lang="en-US" dirty="0"/>
              <a:t>New lattice based on double triple bend achromats </a:t>
            </a:r>
          </a:p>
          <a:p>
            <a:pPr lvl="1"/>
            <a:r>
              <a:rPr lang="en-US" dirty="0"/>
              <a:t>Reduce horizontal emittance by factor 20 </a:t>
            </a:r>
          </a:p>
          <a:p>
            <a:pPr lvl="1"/>
            <a:r>
              <a:rPr lang="en-US" dirty="0"/>
              <a:t>Up to 3 orders of magnitude gain for harder end of the X-ray spectrum</a:t>
            </a:r>
          </a:p>
          <a:p>
            <a:pPr lvl="1"/>
            <a:r>
              <a:rPr lang="en-US" dirty="0"/>
              <a:t>24 straight sections for potential insertion devices  </a:t>
            </a:r>
          </a:p>
          <a:p>
            <a:pPr lvl="1"/>
            <a:endParaRPr lang="en-US" dirty="0"/>
          </a:p>
        </p:txBody>
      </p:sp>
      <p:pic>
        <p:nvPicPr>
          <p:cNvPr id="9" name="Content Placeholder 8" descr="A diagram of different types of cell parts&#10;&#10;Description automatically generated">
            <a:extLst>
              <a:ext uri="{FF2B5EF4-FFF2-40B4-BE49-F238E27FC236}">
                <a16:creationId xmlns:a16="http://schemas.microsoft.com/office/drawing/2014/main" id="{E5156B3D-C213-070B-AB2A-6066B74B980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6734"/>
          <a:stretch/>
        </p:blipFill>
        <p:spPr>
          <a:xfrm>
            <a:off x="6335182" y="1219742"/>
            <a:ext cx="4985233" cy="3115950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86B638EB-4BD2-B9E6-5751-81A2632956D3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6962018" y="4208935"/>
            <a:ext cx="5177515" cy="25947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8A13C1-AE90-7539-75B5-80A9455121F2}"/>
              </a:ext>
            </a:extLst>
          </p:cNvPr>
          <p:cNvSpPr txBox="1"/>
          <p:nvPr/>
        </p:nvSpPr>
        <p:spPr>
          <a:xfrm>
            <a:off x="75622" y="6019093"/>
            <a:ext cx="6429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err="1">
                <a:hlinkClick r:id="rId4"/>
              </a:rPr>
              <a:t>www.diamond.ac.uk</a:t>
            </a:r>
            <a:r>
              <a:rPr lang="en-US" dirty="0">
                <a:hlinkClick r:id="rId4"/>
              </a:rPr>
              <a:t>/Home/About/Vision/Diamond-</a:t>
            </a:r>
            <a:r>
              <a:rPr lang="en-US" dirty="0" err="1">
                <a:hlinkClick r:id="rId4"/>
              </a:rPr>
              <a:t>II.html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614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DAD0A-7F9F-55DB-DF79-4A3D66153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54A6"/>
                </a:solidFill>
              </a:rPr>
              <a:t>RUEDI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04133B-EB0E-F7C1-A49B-A9E7699B8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PPAP Community Meeting (Birmingham)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425447-CEF1-377F-9016-DC96DE3895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Relativistic Ultrafast Electron Diffraction &amp; Imaging</a:t>
            </a:r>
          </a:p>
          <a:p>
            <a:pPr lvl="1"/>
            <a:r>
              <a:rPr lang="en-US" dirty="0"/>
              <a:t>Single shot time-resolved with MeV electrons</a:t>
            </a:r>
          </a:p>
          <a:p>
            <a:pPr lvl="1"/>
            <a:r>
              <a:rPr lang="en-US" dirty="0"/>
              <a:t>Ultra-fast electron diffraction down to 10 fs</a:t>
            </a:r>
          </a:p>
          <a:p>
            <a:pPr lvl="1"/>
            <a:r>
              <a:rPr lang="en-US" dirty="0"/>
              <a:t>Current designs split the imagine and diffraction</a:t>
            </a:r>
          </a:p>
          <a:p>
            <a:pPr lvl="1"/>
            <a:r>
              <a:rPr lang="en-US" dirty="0"/>
              <a:t>£124 M approved from infrastructure fund </a:t>
            </a:r>
          </a:p>
          <a:p>
            <a:pPr lvl="1"/>
            <a:r>
              <a:rPr lang="en-US" dirty="0"/>
              <a:t>User facility at Daresbury Lab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EA66CF1-D5EF-7E3A-0EE4-4804851D00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96046" y="2005152"/>
            <a:ext cx="6595954" cy="2966739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47DFA7-D75C-79A3-03C8-4F358498059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741233" y="5561351"/>
            <a:ext cx="6450767" cy="54414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Recent designs split accelerator for imaging and diffraction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0A2DD-60CE-C275-6A7A-C624CB72A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82F34D-7D71-AC0C-284B-ADE9A00D8C2A}"/>
              </a:ext>
            </a:extLst>
          </p:cNvPr>
          <p:cNvSpPr txBox="1"/>
          <p:nvPr/>
        </p:nvSpPr>
        <p:spPr>
          <a:xfrm>
            <a:off x="75622" y="6019093"/>
            <a:ext cx="1683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ruedi.uk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445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751DF-E839-6E33-D5D8-9447CC168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UK X-ray free electron laser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7A28A2-1C44-B8EE-38FC-0DF27B9D7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9AE7FA-557A-A6C4-F2CA-E7C23957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PPAP Community Meeting (Birmingham)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E6D13D6-043E-7954-D9E9-2CAC04D0D77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8 GeV superconducting, 1 MHz electron </a:t>
            </a:r>
            <a:r>
              <a:rPr lang="en-US" dirty="0" err="1"/>
              <a:t>linac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Multiple different </a:t>
            </a:r>
            <a:r>
              <a:rPr lang="en-US" dirty="0" err="1"/>
              <a:t>colour</a:t>
            </a:r>
            <a:r>
              <a:rPr lang="en-US" dirty="0"/>
              <a:t> X-ray beam-lines</a:t>
            </a:r>
          </a:p>
          <a:p>
            <a:pPr lvl="1"/>
            <a:r>
              <a:rPr lang="en-US" dirty="0"/>
              <a:t>Focus on scientific throughput and flexibility 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44138FB-4E60-568A-4609-04D8DD9D6D2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72200" y="4841823"/>
            <a:ext cx="5400000" cy="1664320"/>
          </a:xfrm>
        </p:spPr>
        <p:txBody>
          <a:bodyPr/>
          <a:lstStyle/>
          <a:p>
            <a:r>
              <a:rPr lang="en-US" dirty="0"/>
              <a:t>Funding from infrastructure fund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77128274-C11B-40F0-E1C2-BEB18F3E1E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59" b="6807"/>
          <a:stretch/>
        </p:blipFill>
        <p:spPr>
          <a:xfrm>
            <a:off x="1124262" y="844850"/>
            <a:ext cx="10198884" cy="56612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3B0B82-1A66-3530-AFDB-5405A511F1D5}"/>
              </a:ext>
            </a:extLst>
          </p:cNvPr>
          <p:cNvSpPr txBox="1"/>
          <p:nvPr/>
        </p:nvSpPr>
        <p:spPr>
          <a:xfrm>
            <a:off x="75622" y="6019093"/>
            <a:ext cx="1789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xfel.ac.uk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221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FE3DA-633F-9253-6529-FB6FA3218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54A6"/>
                </a:solidFill>
              </a:rPr>
              <a:t>CLARA/FEBE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7FD1CE-CF70-AFB9-0797-FB8843C26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PPAP Community Meeting (Birmingham)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04C564-5888-0F85-D773-A5918F5B60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7982" y="1245497"/>
            <a:ext cx="4978438" cy="4860000"/>
          </a:xfrm>
        </p:spPr>
        <p:txBody>
          <a:bodyPr/>
          <a:lstStyle/>
          <a:p>
            <a:r>
              <a:rPr lang="en-US" dirty="0"/>
              <a:t>In preparation for UK XFEL there is the CLARA facility</a:t>
            </a:r>
          </a:p>
          <a:p>
            <a:pPr lvl="1"/>
            <a:r>
              <a:rPr lang="en-US" dirty="0"/>
              <a:t>Test system for FEL technologies</a:t>
            </a:r>
          </a:p>
          <a:p>
            <a:pPr lvl="1"/>
            <a:r>
              <a:rPr lang="en-US" dirty="0"/>
              <a:t>100 Hz, 250 MeV FEL quality beam</a:t>
            </a:r>
          </a:p>
          <a:p>
            <a:r>
              <a:rPr lang="en-US" dirty="0"/>
              <a:t>Full energy beam exploitation (FEBE) </a:t>
            </a:r>
          </a:p>
          <a:p>
            <a:pPr lvl="1"/>
            <a:r>
              <a:rPr lang="en-US" dirty="0"/>
              <a:t>Experimental area to test PWFA and LWFA</a:t>
            </a:r>
          </a:p>
          <a:p>
            <a:pPr lvl="1"/>
            <a:r>
              <a:rPr lang="en-US" dirty="0"/>
              <a:t>FEL beam combined with 130 </a:t>
            </a:r>
            <a:r>
              <a:rPr lang="en-US" dirty="0" err="1"/>
              <a:t>TeV</a:t>
            </a:r>
            <a:r>
              <a:rPr lang="en-US" dirty="0"/>
              <a:t> laser system 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15F41270-2C0C-D16A-F192-04509354F1A6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5456420" y="4477056"/>
            <a:ext cx="6885482" cy="1942736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273129-4137-0501-DC23-E6D597653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6035923F-5222-FD32-EC05-C107FAAFF9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7015397" y="1245497"/>
            <a:ext cx="4355644" cy="290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B7AFE91-634A-00E6-85A4-3E622E7F73E8}"/>
              </a:ext>
            </a:extLst>
          </p:cNvPr>
          <p:cNvSpPr txBox="1"/>
          <p:nvPr/>
        </p:nvSpPr>
        <p:spPr>
          <a:xfrm>
            <a:off x="75622" y="6050460"/>
            <a:ext cx="3982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b="0" i="0" u="none" strike="noStrike" dirty="0">
                <a:solidFill>
                  <a:srgbClr val="555555"/>
                </a:solidFill>
                <a:effectLst/>
                <a:latin typeface="Proxima Nova"/>
                <a:hlinkClick r:id="rId4"/>
              </a:rPr>
              <a:t>Phys. Rev. Accel. Beams </a:t>
            </a:r>
            <a:r>
              <a:rPr lang="en-GB" b="1" i="0" u="none" strike="noStrike" dirty="0">
                <a:solidFill>
                  <a:srgbClr val="555555"/>
                </a:solidFill>
                <a:effectLst/>
                <a:latin typeface="Proxima Nova"/>
                <a:hlinkClick r:id="rId4"/>
              </a:rPr>
              <a:t>27</a:t>
            </a:r>
            <a:r>
              <a:rPr lang="en-GB" b="0" i="0" u="none" strike="noStrike" dirty="0">
                <a:solidFill>
                  <a:srgbClr val="555555"/>
                </a:solidFill>
                <a:effectLst/>
                <a:latin typeface="Proxima Nova"/>
                <a:hlinkClick r:id="rId4"/>
              </a:rPr>
              <a:t>, 041602</a:t>
            </a:r>
            <a:endParaRPr lang="en-GB" b="0" i="0" u="none" strike="noStrike" dirty="0">
              <a:solidFill>
                <a:srgbClr val="555555"/>
              </a:solidFill>
              <a:effectLst/>
              <a:latin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32050964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11871</TotalTime>
  <Words>1426</Words>
  <Application>Microsoft Macintosh PowerPoint</Application>
  <PresentationFormat>Widescreen</PresentationFormat>
  <Paragraphs>245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Proxima Nova</vt:lpstr>
      <vt:lpstr>Custom Design</vt:lpstr>
      <vt:lpstr>1_Custom Design</vt:lpstr>
      <vt:lpstr>Accelerator R&amp;D</vt:lpstr>
      <vt:lpstr>Introduction</vt:lpstr>
      <vt:lpstr>Project landscape</vt:lpstr>
      <vt:lpstr>Topics and theme landscape</vt:lpstr>
      <vt:lpstr>Extreme Photonics Applications Centre (EPAC)</vt:lpstr>
      <vt:lpstr>Diamond II</vt:lpstr>
      <vt:lpstr>RUEDI</vt:lpstr>
      <vt:lpstr>UK X-ray free electron laser</vt:lpstr>
      <vt:lpstr>CLARA/FEBE</vt:lpstr>
      <vt:lpstr>LhARA/ITRF</vt:lpstr>
      <vt:lpstr>ISIS2 </vt:lpstr>
      <vt:lpstr>UK accelerator community</vt:lpstr>
      <vt:lpstr>National facilities and relevance to HEP</vt:lpstr>
      <vt:lpstr>FCC-ee</vt:lpstr>
      <vt:lpstr>International Muon Collider </vt:lpstr>
      <vt:lpstr>HALHF</vt:lpstr>
      <vt:lpstr>Sustainability</vt:lpstr>
      <vt:lpstr>SCRF efficiency</vt:lpstr>
      <vt:lpstr>Thin super conducting films</vt:lpstr>
      <vt:lpstr>Mapping research onto projects (incomplete)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Boogert, Stewart (-,DL,-)</dc:creator>
  <cp:lastModifiedBy>Boogert, Stewart</cp:lastModifiedBy>
  <cp:revision>107</cp:revision>
  <dcterms:created xsi:type="dcterms:W3CDTF">2023-09-02T16:00:06Z</dcterms:created>
  <dcterms:modified xsi:type="dcterms:W3CDTF">2024-06-26T08:02:07Z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4496a64-e0e3-4038-91bc-493f618853ad_Enabled">
    <vt:lpwstr>true</vt:lpwstr>
  </property>
  <property fmtid="{D5CDD505-2E9C-101B-9397-08002B2CF9AE}" pid="3" name="MSIP_Label_c4496a64-e0e3-4038-91bc-493f618853ad_SetDate">
    <vt:lpwstr>2024-06-24T19:55:44Z</vt:lpwstr>
  </property>
  <property fmtid="{D5CDD505-2E9C-101B-9397-08002B2CF9AE}" pid="4" name="MSIP_Label_c4496a64-e0e3-4038-91bc-493f618853ad_Method">
    <vt:lpwstr>Standard</vt:lpwstr>
  </property>
  <property fmtid="{D5CDD505-2E9C-101B-9397-08002B2CF9AE}" pid="5" name="MSIP_Label_c4496a64-e0e3-4038-91bc-493f618853ad_Name">
    <vt:lpwstr>General</vt:lpwstr>
  </property>
  <property fmtid="{D5CDD505-2E9C-101B-9397-08002B2CF9AE}" pid="6" name="MSIP_Label_c4496a64-e0e3-4038-91bc-493f618853ad_SiteId">
    <vt:lpwstr>2efd699a-1922-4e69-b601-108008d28a2e</vt:lpwstr>
  </property>
  <property fmtid="{D5CDD505-2E9C-101B-9397-08002B2CF9AE}" pid="7" name="MSIP_Label_c4496a64-e0e3-4038-91bc-493f618853ad_ActionId">
    <vt:lpwstr>7027bfe1-8ea2-4b21-b0b1-bc0f95f09320</vt:lpwstr>
  </property>
  <property fmtid="{D5CDD505-2E9C-101B-9397-08002B2CF9AE}" pid="8" name="MSIP_Label_c4496a64-e0e3-4038-91bc-493f618853ad_ContentBits">
    <vt:lpwstr>0</vt:lpwstr>
  </property>
</Properties>
</file>