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664" r:id="rId3"/>
    <p:sldId id="666" r:id="rId4"/>
    <p:sldId id="665" r:id="rId5"/>
    <p:sldId id="667" r:id="rId6"/>
    <p:sldId id="663" r:id="rId7"/>
    <p:sldId id="668" r:id="rId8"/>
    <p:sldId id="669" r:id="rId9"/>
    <p:sldId id="670" r:id="rId10"/>
    <p:sldId id="672" r:id="rId11"/>
    <p:sldId id="671" r:id="rId12"/>
    <p:sldId id="673" r:id="rId13"/>
    <p:sldId id="674" r:id="rId14"/>
    <p:sldId id="677" r:id="rId15"/>
    <p:sldId id="675" r:id="rId16"/>
    <p:sldId id="683" r:id="rId17"/>
    <p:sldId id="682" r:id="rId18"/>
    <p:sldId id="679" r:id="rId19"/>
    <p:sldId id="686" r:id="rId20"/>
    <p:sldId id="680" r:id="rId21"/>
    <p:sldId id="684" r:id="rId22"/>
    <p:sldId id="681" r:id="rId23"/>
    <p:sldId id="685" r:id="rId24"/>
    <p:sldId id="678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347A"/>
    <a:srgbClr val="5366E0"/>
    <a:srgbClr val="4DB78C"/>
    <a:srgbClr val="FD8153"/>
    <a:srgbClr val="00BDB6"/>
    <a:srgbClr val="DD3025"/>
    <a:srgbClr val="133844"/>
    <a:srgbClr val="8EE8D8"/>
    <a:srgbClr val="13553A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8"/>
    <p:restoredTop sz="96171"/>
  </p:normalViewPr>
  <p:slideViewPr>
    <p:cSldViewPr snapToGrid="0" snapToObjects="1">
      <p:cViewPr>
        <p:scale>
          <a:sx n="400" d="100"/>
          <a:sy n="400" d="100"/>
        </p:scale>
        <p:origin x="-13944" y="-5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254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65A492-ACAC-F34C-A1F6-1E18A747318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453472-172D-DD42-B038-811BCAA431C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788CA-8DE5-BB43-8234-18F9E8DA4B5C}" type="datetimeFigureOut">
              <a:rPr lang="en-GB" smtClean="0"/>
              <a:t>21/06/2024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B15E16-0A22-784E-9049-97330F7DB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F10BCE-B828-C446-92A9-CBD77ABE18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AEE281-193A-364D-BDA7-00CC9BB198A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201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ED0293-DD28-784F-B6C8-AB28C67407A2}" type="datetimeFigureOut">
              <a:rPr lang="en-US" smtClean="0"/>
              <a:t>6/21/24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BD183A-9662-B84F-958A-B9AD782534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6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741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389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Low Gain Avalanche Diodes – </a:t>
            </a:r>
            <a:r>
              <a:rPr lang="en-GB" dirty="0" err="1"/>
              <a:t>degredation</a:t>
            </a:r>
            <a:r>
              <a:rPr lang="en-GB" dirty="0"/>
              <a:t> at high fluences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941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9877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Greenhouse gases – R&amp;D into alternative radiators and RICH gas-tight boxes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93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915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38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3852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9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9500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182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9444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535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097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788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275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Not the final gradient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74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8172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858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830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UK involvement in VELO, RICH TORCH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BD183A-9662-B84F-958A-B9AD782534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954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5293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690986F-06A7-0C4F-9664-4440D553C306}"/>
              </a:ext>
            </a:extLst>
          </p:cNvPr>
          <p:cNvSpPr/>
          <p:nvPr userDrawn="1"/>
        </p:nvSpPr>
        <p:spPr>
          <a:xfrm>
            <a:off x="-2" y="1"/>
            <a:ext cx="9143999" cy="692150"/>
          </a:xfrm>
          <a:prstGeom prst="rect">
            <a:avLst/>
          </a:prstGeom>
          <a:solidFill>
            <a:srgbClr val="00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6D2DE6-122A-A44B-88F7-8557820108B0}"/>
              </a:ext>
            </a:extLst>
          </p:cNvPr>
          <p:cNvSpPr/>
          <p:nvPr userDrawn="1"/>
        </p:nvSpPr>
        <p:spPr>
          <a:xfrm>
            <a:off x="0" y="6638905"/>
            <a:ext cx="9144000" cy="219095"/>
          </a:xfrm>
          <a:prstGeom prst="rect">
            <a:avLst/>
          </a:prstGeom>
          <a:solidFill>
            <a:srgbClr val="00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b="0" i="0" dirty="0">
              <a:solidFill>
                <a:schemeClr val="bg1"/>
              </a:solidFill>
              <a:latin typeface="Helvetica Neue Light" panose="02000403000000020004" pitchFamily="2" charset="0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95A94A3-C5A3-CD41-80DD-AF6D43D57A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3"/>
            <a:ext cx="8642350" cy="5437187"/>
          </a:xfrm>
          <a:prstGeom prst="rect">
            <a:avLst/>
          </a:prstGeom>
        </p:spPr>
        <p:txBody>
          <a:bodyPr/>
          <a:lstStyle>
            <a:lvl1pPr>
              <a:defRPr sz="2000" b="0" i="0">
                <a:latin typeface="Bitter" pitchFamily="2" charset="77"/>
                <a:ea typeface="Cambria Math" panose="02040503050406030204" pitchFamily="18" charset="0"/>
              </a:defRPr>
            </a:lvl1pPr>
            <a:lvl2pPr>
              <a:defRPr sz="1800" b="0" i="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</a:defRPr>
            </a:lvl2pPr>
            <a:lvl3pPr>
              <a:defRPr sz="1800" b="0" i="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</a:defRPr>
            </a:lvl3pPr>
            <a:lvl4pPr>
              <a:defRPr sz="1600" b="0" i="0">
                <a:latin typeface="Bitter" pitchFamily="2" charset="77"/>
                <a:ea typeface="Cambria Math" panose="02040503050406030204" pitchFamily="18" charset="0"/>
              </a:defRPr>
            </a:lvl4pPr>
            <a:lvl5pPr>
              <a:defRPr sz="1600" b="0" i="0">
                <a:latin typeface="Bitter" pitchFamily="2" charset="77"/>
                <a:ea typeface="Cambria Math" panose="02040503050406030204" pitchFamily="18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  <p:sp>
        <p:nvSpPr>
          <p:cNvPr id="19" name="Title 18">
            <a:extLst>
              <a:ext uri="{FF2B5EF4-FFF2-40B4-BE49-F238E27FC236}">
                <a16:creationId xmlns:a16="http://schemas.microsoft.com/office/drawing/2014/main" id="{352597BF-292A-0A42-AD4B-0321E43CC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1833"/>
            <a:ext cx="9143999" cy="680317"/>
          </a:xfrm>
          <a:prstGeom prst="rect">
            <a:avLst/>
          </a:prstGeom>
        </p:spPr>
        <p:txBody>
          <a:bodyPr anchor="b"/>
          <a:lstStyle>
            <a:lvl1pPr algn="ctr">
              <a:defRPr sz="3600" b="0" i="0">
                <a:solidFill>
                  <a:schemeClr val="bg1"/>
                </a:solidFill>
                <a:latin typeface="Bitter Medium" pitchFamily="2" charset="77"/>
                <a:ea typeface="Helvetica Neue Light" panose="02000403000000020004" pitchFamily="2" charset="0"/>
              </a:defRPr>
            </a:lvl1pPr>
          </a:lstStyle>
          <a:p>
            <a:r>
              <a:rPr lang="en-GB" dirty="0"/>
              <a:t>Click to edit Master title style</a:t>
            </a:r>
          </a:p>
        </p:txBody>
      </p:sp>
      <p:sp>
        <p:nvSpPr>
          <p:cNvPr id="20" name="Slide Number Placeholder 8">
            <a:extLst>
              <a:ext uri="{FF2B5EF4-FFF2-40B4-BE49-F238E27FC236}">
                <a16:creationId xmlns:a16="http://schemas.microsoft.com/office/drawing/2014/main" id="{714EAF4A-7992-F140-8C9F-04DFC6B7D1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972559" y="6638905"/>
            <a:ext cx="1198881" cy="21909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bg1"/>
                </a:solidFill>
                <a:latin typeface="Bitter Medium" pitchFamily="2" charset="77"/>
                <a:ea typeface="Helvetica Neue Light" panose="02000403000000020004" pitchFamily="2" charset="0"/>
              </a:defRPr>
            </a:lvl1pPr>
          </a:lstStyle>
          <a:p>
            <a:fld id="{890B830B-27BF-1141-A1E9-5A2D2D03DEEA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037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orient="horz" pos="436" userDrawn="1">
          <p15:clr>
            <a:srgbClr val="FBAE40"/>
          </p15:clr>
        </p15:guide>
        <p15:guide id="4" pos="158" userDrawn="1">
          <p15:clr>
            <a:srgbClr val="FBAE40"/>
          </p15:clr>
        </p15:guide>
        <p15:guide id="5" pos="5602" userDrawn="1">
          <p15:clr>
            <a:srgbClr val="FBAE40"/>
          </p15:clr>
        </p15:guide>
        <p15:guide id="6" orient="horz" pos="4020" userDrawn="1">
          <p15:clr>
            <a:srgbClr val="FBAE40"/>
          </p15:clr>
        </p15:guide>
        <p15:guide id="7" orient="horz" pos="59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99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5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76420?ln=en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40.png"/><Relationship Id="rId4" Type="http://schemas.openxmlformats.org/officeDocument/2006/relationships/hyperlink" Target="https://cds.cern.ch/record/2776420?ln=e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ds.cern.ch/record/2776420?ln=en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7" Type="http://schemas.microsoft.com/office/2007/relationships/hdphoto" Target="../media/hdphoto8.wd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76420?ln=e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hyperlink" Target="https://cds.cern.ch/record/2776420?ln=en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4.png"/><Relationship Id="rId5" Type="http://schemas.openxmlformats.org/officeDocument/2006/relationships/image" Target="../media/image21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5.png"/><Relationship Id="rId7" Type="http://schemas.openxmlformats.org/officeDocument/2006/relationships/hyperlink" Target="http://dx.doi.org/10.1103/PhysRevLett.122.21180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www.nature.com/articles/s41567-021-01394-x" TargetMode="External"/><Relationship Id="rId4" Type="http://schemas.openxmlformats.org/officeDocument/2006/relationships/image" Target="../media/image26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link.aps.org/doi/10.1103/PhysRevD.107.119903" TargetMode="External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ndico.cern.ch/event/1253590/contributions/5814190/attachments/2869879/5024277/LHCP_bsllbclnu.pdf" TargetMode="External"/><Relationship Id="rId5" Type="http://schemas.openxmlformats.org/officeDocument/2006/relationships/image" Target="../media/image30.png"/><Relationship Id="rId4" Type="http://schemas.openxmlformats.org/officeDocument/2006/relationships/hyperlink" Target="doi:10.1038/nature1447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s://cds.cern.ch/record/2776420?ln=en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B22EFF-CB5F-2249-A2B7-4E78A63D1D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alphaModFix amt="3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448939"/>
            <a:ext cx="9138815" cy="59601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EC5D53-5248-1C4D-90C4-0BD51DD43DA7}"/>
              </a:ext>
            </a:extLst>
          </p:cNvPr>
          <p:cNvSpPr txBox="1"/>
          <p:nvPr/>
        </p:nvSpPr>
        <p:spPr>
          <a:xfrm>
            <a:off x="649994" y="1551563"/>
            <a:ext cx="7844011" cy="4078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BDB6"/>
                </a:solidFill>
                <a:latin typeface="Bitter SemiBold" pitchFamily="2" charset="77"/>
                <a:ea typeface="Helvetica Neue Thin" panose="020B0403020202020204" pitchFamily="34" charset="0"/>
              </a:rPr>
              <a:t>Flavour programme at colliders</a:t>
            </a:r>
          </a:p>
          <a:p>
            <a:endParaRPr lang="en-GB" sz="1000" dirty="0">
              <a:solidFill>
                <a:srgbClr val="8EE8D8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  <a:p>
            <a:endParaRPr lang="en-US" sz="4000" dirty="0">
              <a:solidFill>
                <a:schemeClr val="bg1"/>
              </a:solidFill>
              <a:latin typeface="Bitter Medium" pitchFamily="2" charset="77"/>
              <a:ea typeface="Helvetica Neue Thin" panose="020B0403020202020204" pitchFamily="34" charset="0"/>
            </a:endParaRPr>
          </a:p>
          <a:p>
            <a:r>
              <a:rPr lang="en-US" sz="28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Dr. Harry Cliff</a:t>
            </a:r>
          </a:p>
          <a:p>
            <a:r>
              <a:rPr lang="en-US" sz="20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Cavendish Laboratory, University of Cambridge</a:t>
            </a:r>
          </a:p>
          <a:p>
            <a:endParaRPr lang="en-US" sz="2800" dirty="0">
              <a:solidFill>
                <a:schemeClr val="bg1"/>
              </a:solidFill>
              <a:latin typeface="Bitter Medium" pitchFamily="2" charset="77"/>
              <a:ea typeface="Open Sans SemiBold" pitchFamily="2" charset="0"/>
              <a:cs typeface="Open Sans SemiBold" pitchFamily="2" charset="0"/>
            </a:endParaRPr>
          </a:p>
          <a:p>
            <a:endParaRPr lang="en-US" sz="2800" dirty="0">
              <a:solidFill>
                <a:schemeClr val="bg1"/>
              </a:solidFill>
              <a:latin typeface="Bitter Medium" pitchFamily="2" charset="77"/>
              <a:ea typeface="Open Sans SemiBold" pitchFamily="2" charset="0"/>
              <a:cs typeface="Open Sans SemiBold" pitchFamily="2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PPAP Community Meeting</a:t>
            </a:r>
          </a:p>
          <a:p>
            <a:r>
              <a:rPr lang="en-US" sz="20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University of Birmingham</a:t>
            </a:r>
          </a:p>
          <a:p>
            <a:r>
              <a:rPr lang="en-US" sz="20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Tuesday 25</a:t>
            </a:r>
            <a:r>
              <a:rPr lang="en-US" sz="2000" baseline="300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Bitter Medium" pitchFamily="2" charset="77"/>
                <a:ea typeface="Open Sans SemiBold" pitchFamily="2" charset="0"/>
                <a:cs typeface="Open Sans SemiBold" pitchFamily="2" charset="0"/>
              </a:rPr>
              <a:t> June 2024</a:t>
            </a:r>
          </a:p>
          <a:p>
            <a:endParaRPr lang="en-US" sz="900" dirty="0">
              <a:solidFill>
                <a:schemeClr val="bg1"/>
              </a:solidFill>
              <a:latin typeface="Helvetica Neue Thin" panose="020B0403020202020204" pitchFamily="34" charset="0"/>
              <a:ea typeface="Helvetica Neue Thin" panose="020B0403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75730FF-0DEE-647D-0BB2-6CAF2522E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8955" y="6258808"/>
            <a:ext cx="2105244" cy="42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08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dirty="0"/>
              <a:t>Targeting huge improvements in precision on key flavour observables</a:t>
            </a: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-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9</a:t>
            </a:fld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334F699-2806-69A3-836F-9063FBFB2C54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99E1C0-3084-69F3-AACF-203BA242F6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1821" y="4027563"/>
            <a:ext cx="3757284" cy="196762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F66ED6B-6AE9-D291-3E37-F979CAF955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26"/>
          <a:stretch/>
        </p:blipFill>
        <p:spPr bwMode="auto">
          <a:xfrm>
            <a:off x="5377200" y="1666406"/>
            <a:ext cx="3746527" cy="1974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03BCF45-E20A-B3D8-8611-89171A68E94D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 flipH="1">
            <a:off x="7250463" y="3641004"/>
            <a:ext cx="1" cy="386559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01AC1C17-636E-8A40-2E02-5A43CCF343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76947"/>
            <a:ext cx="5635559" cy="353973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22A20A7-82A3-E5D7-D85F-56D5717AB11F}"/>
              </a:ext>
            </a:extLst>
          </p:cNvPr>
          <p:cNvSpPr/>
          <p:nvPr/>
        </p:nvSpPr>
        <p:spPr>
          <a:xfrm>
            <a:off x="250825" y="2457823"/>
            <a:ext cx="5120996" cy="189781"/>
          </a:xfrm>
          <a:prstGeom prst="rect">
            <a:avLst/>
          </a:prstGeom>
          <a:ln w="34925">
            <a:solidFill>
              <a:srgbClr val="5366E0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1C3E77-F156-BD2B-5388-0F5327600066}"/>
              </a:ext>
            </a:extLst>
          </p:cNvPr>
          <p:cNvSpPr/>
          <p:nvPr/>
        </p:nvSpPr>
        <p:spPr>
          <a:xfrm>
            <a:off x="257281" y="3470795"/>
            <a:ext cx="5120996" cy="189781"/>
          </a:xfrm>
          <a:prstGeom prst="rect">
            <a:avLst/>
          </a:prstGeom>
          <a:ln w="34925">
            <a:solidFill>
              <a:srgbClr val="5366E0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4B3112-039F-68A3-252D-53E59F15B41E}"/>
              </a:ext>
            </a:extLst>
          </p:cNvPr>
          <p:cNvSpPr/>
          <p:nvPr/>
        </p:nvSpPr>
        <p:spPr>
          <a:xfrm>
            <a:off x="250825" y="4159400"/>
            <a:ext cx="5120996" cy="189781"/>
          </a:xfrm>
          <a:prstGeom prst="rect">
            <a:avLst/>
          </a:prstGeom>
          <a:ln w="34925">
            <a:solidFill>
              <a:srgbClr val="5366E0"/>
            </a:solidFill>
          </a:ln>
        </p:spPr>
        <p:txBody>
          <a:bodyPr wrap="non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E5C68E-D4BC-A133-4FBA-477836919ABE}"/>
              </a:ext>
            </a:extLst>
          </p:cNvPr>
          <p:cNvSpPr/>
          <p:nvPr/>
        </p:nvSpPr>
        <p:spPr>
          <a:xfrm>
            <a:off x="250825" y="4510390"/>
            <a:ext cx="5120996" cy="397463"/>
          </a:xfrm>
          <a:prstGeom prst="rect">
            <a:avLst/>
          </a:prstGeom>
          <a:ln w="34925">
            <a:solidFill>
              <a:srgbClr val="5366E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694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/>
              <a:t>The challenge of luminosity</a:t>
            </a:r>
          </a:p>
          <a:p>
            <a:r>
              <a:rPr lang="en-GB" sz="1800" dirty="0"/>
              <a:t>Instantaneous</a:t>
            </a:r>
            <a:r>
              <a:rPr lang="en-GB" sz="1800" b="1" dirty="0"/>
              <a:t> </a:t>
            </a:r>
            <a:r>
              <a:rPr lang="en-GB" sz="1800" dirty="0"/>
              <a:t>luminosity increase from 2 × 10</a:t>
            </a:r>
            <a:r>
              <a:rPr lang="en-GB" sz="1800" baseline="30000" dirty="0"/>
              <a:t>33</a:t>
            </a:r>
            <a:r>
              <a:rPr lang="en-GB" sz="1800" dirty="0"/>
              <a:t> cm</a:t>
            </a:r>
            <a:r>
              <a:rPr lang="en-GB" sz="1800" baseline="30000" dirty="0"/>
              <a:t>−2</a:t>
            </a:r>
            <a:r>
              <a:rPr lang="en-GB" sz="1800" dirty="0"/>
              <a:t> s</a:t>
            </a:r>
            <a:r>
              <a:rPr lang="en-GB" sz="1800" baseline="30000" dirty="0"/>
              <a:t>−1</a:t>
            </a:r>
            <a:r>
              <a:rPr lang="en-GB" sz="1800" dirty="0"/>
              <a:t> to </a:t>
            </a:r>
            <a:r>
              <a:rPr lang="en-GB" sz="1800" dirty="0">
                <a:effectLst/>
              </a:rPr>
              <a:t>1.5 × 10</a:t>
            </a:r>
            <a:r>
              <a:rPr lang="en-GB" sz="1800" baseline="30000" dirty="0">
                <a:effectLst/>
              </a:rPr>
              <a:t>34</a:t>
            </a:r>
            <a:r>
              <a:rPr lang="en-GB" sz="1800" dirty="0">
                <a:effectLst/>
              </a:rPr>
              <a:t> cm</a:t>
            </a:r>
            <a:r>
              <a:rPr lang="en-GB" sz="1800" baseline="30000" dirty="0">
                <a:effectLst/>
              </a:rPr>
              <a:t>−2</a:t>
            </a:r>
            <a:r>
              <a:rPr lang="en-GB" sz="1800" dirty="0">
                <a:effectLst/>
              </a:rPr>
              <a:t>s</a:t>
            </a:r>
            <a:r>
              <a:rPr lang="en-GB" sz="1800" baseline="30000" dirty="0">
                <a:effectLst/>
              </a:rPr>
              <a:t>−1</a:t>
            </a:r>
            <a:endParaRPr lang="en-GB" sz="1800" baseline="30000" dirty="0"/>
          </a:p>
          <a:p>
            <a:r>
              <a:rPr lang="en-GB" sz="1800" dirty="0"/>
              <a:t>42 interactions per bunch crossing</a:t>
            </a:r>
          </a:p>
          <a:p>
            <a:r>
              <a:rPr lang="en-GB" sz="1800" dirty="0"/>
              <a:t>2000 charged particles within LHCb acceptance</a:t>
            </a:r>
          </a:p>
          <a:p>
            <a:pPr marL="0" indent="0">
              <a:buNone/>
            </a:pPr>
            <a:endParaRPr lang="en-GB" sz="800" dirty="0"/>
          </a:p>
          <a:p>
            <a:pPr marL="0" indent="0">
              <a:buNone/>
            </a:pPr>
            <a:r>
              <a:rPr lang="en-GB" sz="1800" dirty="0"/>
              <a:t>Design challenges:</a:t>
            </a:r>
          </a:p>
          <a:p>
            <a:pPr marL="342900" indent="-342900">
              <a:buAutoNum type="arabicPeriod"/>
            </a:pPr>
            <a:r>
              <a:rPr lang="en-GB" sz="1800" dirty="0"/>
              <a:t>Higher granularity, non-uniform detectors to cope with busier events</a:t>
            </a:r>
          </a:p>
          <a:p>
            <a:pPr marL="342900" indent="-342900">
              <a:buAutoNum type="arabicPeriod"/>
            </a:pPr>
            <a:r>
              <a:rPr lang="en-GB" sz="1800" dirty="0"/>
              <a:t>Radiation-hard detectors to survive intense conditions</a:t>
            </a:r>
          </a:p>
          <a:p>
            <a:pPr marL="342900" indent="-342900">
              <a:buAutoNum type="arabicPeriod"/>
            </a:pPr>
            <a:r>
              <a:rPr lang="en-GB" sz="1800" dirty="0"/>
              <a:t>Introduce fast timing to separate overlapping pp interactions</a:t>
            </a:r>
          </a:p>
          <a:p>
            <a:pPr marL="457200" indent="-457200">
              <a:buAutoNum type="arabicPeriod"/>
            </a:pPr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 Luminosity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839603-E186-2FF8-F7C9-2DDBA3BED4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99" y="4282626"/>
            <a:ext cx="7028081" cy="20991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62C3D07-EFC7-0615-E66D-5BB2DD991040}"/>
              </a:ext>
            </a:extLst>
          </p:cNvPr>
          <p:cNvSpPr txBox="1"/>
          <p:nvPr/>
        </p:nvSpPr>
        <p:spPr>
          <a:xfrm>
            <a:off x="333487" y="4421393"/>
            <a:ext cx="132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5366E0"/>
                </a:solidFill>
                <a:latin typeface="Bitter" pitchFamily="2" charset="77"/>
              </a:rPr>
              <a:t>Run 3: pile-up ~6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A4188-6C6E-5177-C51D-126AE311B8A9}"/>
              </a:ext>
            </a:extLst>
          </p:cNvPr>
          <p:cNvSpPr txBox="1"/>
          <p:nvPr/>
        </p:nvSpPr>
        <p:spPr>
          <a:xfrm>
            <a:off x="333487" y="5498951"/>
            <a:ext cx="13239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solidFill>
                  <a:srgbClr val="FF0000"/>
                </a:solidFill>
                <a:latin typeface="Bitter" pitchFamily="2" charset="77"/>
              </a:rPr>
              <a:t>Upgrade II: pile-up ~42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CACD8A5-AF29-E23F-4A65-1D34C76EA0CE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3143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–Timing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25876F-E897-64A8-450F-58165E548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8" y="1203839"/>
            <a:ext cx="7772400" cy="1885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4D56C9-7850-1AFC-3167-7C8BF1D1A751}"/>
              </a:ext>
            </a:extLst>
          </p:cNvPr>
          <p:cNvSpPr txBox="1"/>
          <p:nvPr/>
        </p:nvSpPr>
        <p:spPr>
          <a:xfrm>
            <a:off x="1478176" y="2971946"/>
            <a:ext cx="13510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FF0000"/>
                </a:solidFill>
                <a:latin typeface="Bitter" pitchFamily="2" charset="77"/>
              </a:rPr>
              <a:t>No timing</a:t>
            </a:r>
            <a:endParaRPr lang="en-GB" dirty="0">
              <a:solidFill>
                <a:srgbClr val="FF0000"/>
              </a:solidFill>
              <a:latin typeface="Bitter" pitchFamily="2" charset="7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85EDD-F280-B354-13A4-A83E5264361C}"/>
              </a:ext>
            </a:extLst>
          </p:cNvPr>
          <p:cNvSpPr txBox="1"/>
          <p:nvPr/>
        </p:nvSpPr>
        <p:spPr>
          <a:xfrm>
            <a:off x="5171440" y="2971946"/>
            <a:ext cx="17431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00BDB6"/>
                </a:solidFill>
                <a:latin typeface="Bitter" pitchFamily="2" charset="77"/>
              </a:rPr>
              <a:t>20 </a:t>
            </a:r>
            <a:r>
              <a:rPr lang="en-GB" sz="1800" b="1" dirty="0" err="1">
                <a:solidFill>
                  <a:srgbClr val="00BDB6"/>
                </a:solidFill>
                <a:latin typeface="Bitter" pitchFamily="2" charset="77"/>
              </a:rPr>
              <a:t>ps</a:t>
            </a:r>
            <a:r>
              <a:rPr lang="en-GB" sz="1800" b="1" dirty="0">
                <a:solidFill>
                  <a:srgbClr val="00BDB6"/>
                </a:solidFill>
                <a:latin typeface="Bitter" pitchFamily="2" charset="77"/>
              </a:rPr>
              <a:t> window</a:t>
            </a:r>
            <a:endParaRPr lang="en-GB" dirty="0">
              <a:solidFill>
                <a:srgbClr val="00BDB6"/>
              </a:solidFill>
              <a:latin typeface="Bitter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/>
              <a:t>Fast timing crucial to reduce backgrounds in high luminosity environment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r>
              <a:rPr lang="en-GB" sz="1800" dirty="0"/>
              <a:t>LHC bunches are long (50mm) and pp interactions occur over 0.2 ns. </a:t>
            </a:r>
          </a:p>
          <a:p>
            <a:pPr marL="0" indent="0">
              <a:buNone/>
            </a:pPr>
            <a:r>
              <a:rPr lang="en-GB" sz="1800" dirty="0"/>
              <a:t>Timing with a few tens of </a:t>
            </a:r>
            <a:r>
              <a:rPr lang="en-GB" sz="1800" dirty="0" err="1"/>
              <a:t>ps</a:t>
            </a:r>
            <a:r>
              <a:rPr lang="en-GB" sz="1800" dirty="0"/>
              <a:t> resolution per particle allows charged tracks and photons to be associated to the correct primary vertex.</a:t>
            </a:r>
          </a:p>
          <a:p>
            <a:pPr marL="0" indent="0">
              <a:buNone/>
            </a:pPr>
            <a:r>
              <a:rPr lang="en-GB" sz="1800" dirty="0"/>
              <a:t>VELO, RICH, TORCH and ECAL will be fast timing detectors:</a:t>
            </a:r>
          </a:p>
          <a:p>
            <a:r>
              <a:rPr lang="en-GB" sz="1800" dirty="0"/>
              <a:t>Adds </a:t>
            </a:r>
            <a:r>
              <a:rPr lang="en-GB" sz="1800" b="1" dirty="0"/>
              <a:t>new dimension </a:t>
            </a:r>
            <a:r>
              <a:rPr lang="en-GB" sz="1800" dirty="0"/>
              <a:t>to information exchanged between sub-detectors</a:t>
            </a:r>
          </a:p>
          <a:p>
            <a:r>
              <a:rPr lang="en-GB" sz="1800" dirty="0"/>
              <a:t>New potential for </a:t>
            </a:r>
            <a:r>
              <a:rPr lang="en-GB" sz="1800" b="1" dirty="0"/>
              <a:t>data suppression </a:t>
            </a:r>
            <a:r>
              <a:rPr lang="en-GB" sz="1800" dirty="0"/>
              <a:t>in front-end hardware and software trigger</a:t>
            </a:r>
          </a:p>
          <a:p>
            <a:r>
              <a:rPr lang="en-GB" sz="1800" dirty="0"/>
              <a:t>Sets </a:t>
            </a:r>
            <a:r>
              <a:rPr lang="en-GB" sz="1800" b="1" dirty="0"/>
              <a:t>challenging R&amp;D requirements</a:t>
            </a:r>
            <a:r>
              <a:rPr lang="en-GB" sz="1800" dirty="0"/>
              <a:t>, particularly for sensors and front-end ASICs.</a:t>
            </a:r>
          </a:p>
          <a:p>
            <a:pPr marL="457200" indent="-457200">
              <a:buAutoNum type="arabicPeriod"/>
            </a:pP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A2A6A4-D6F6-CF0A-25B0-88C676DB4AA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18838" y="11833"/>
            <a:ext cx="529949" cy="68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70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–Tracking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12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82CBE7-398B-EC8F-2D59-B92462B1C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966" y="1572419"/>
            <a:ext cx="4289209" cy="3713162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3"/>
            <a:ext cx="4480201" cy="5437187"/>
          </a:xfrm>
        </p:spPr>
        <p:txBody>
          <a:bodyPr/>
          <a:lstStyle/>
          <a:p>
            <a:pPr marL="0" indent="0">
              <a:buNone/>
            </a:pPr>
            <a:r>
              <a:rPr lang="en-GB" sz="1800" dirty="0"/>
              <a:t>Tracking system comprised:</a:t>
            </a:r>
          </a:p>
          <a:p>
            <a:r>
              <a:rPr lang="en-GB" sz="1800" b="1" dirty="0"/>
              <a:t>Vertex Locator </a:t>
            </a:r>
            <a:r>
              <a:rPr lang="en-GB" sz="1800" dirty="0"/>
              <a:t>(VELO)</a:t>
            </a:r>
          </a:p>
          <a:p>
            <a:r>
              <a:rPr lang="en-GB" sz="1800" b="1" dirty="0"/>
              <a:t>Upstream Tracker </a:t>
            </a:r>
            <a:r>
              <a:rPr lang="en-GB" sz="1800" dirty="0"/>
              <a:t>(UT)</a:t>
            </a:r>
          </a:p>
          <a:p>
            <a:r>
              <a:rPr lang="en-GB" sz="1800" b="1" dirty="0"/>
              <a:t>Magnet Stations </a:t>
            </a:r>
            <a:r>
              <a:rPr lang="en-GB" sz="1800" dirty="0"/>
              <a:t>(new addition)</a:t>
            </a:r>
          </a:p>
          <a:p>
            <a:r>
              <a:rPr lang="en-GB" sz="1800" b="1" dirty="0"/>
              <a:t>Mighty Tracker</a:t>
            </a:r>
            <a:r>
              <a:rPr lang="en-GB" sz="1800" dirty="0"/>
              <a:t> (</a:t>
            </a:r>
            <a:r>
              <a:rPr lang="en-GB" sz="1800" dirty="0" err="1"/>
              <a:t>SciFi</a:t>
            </a:r>
            <a:r>
              <a:rPr lang="en-GB" sz="1800" dirty="0"/>
              <a:t> + inner silicon)</a:t>
            </a:r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Higher occupancies require higher granularity.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Mismatch rate between upstream and downstream track segments needs to be minimised.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r>
              <a:rPr lang="en-GB" sz="1800" dirty="0"/>
              <a:t>Shift from strip to pixel technology and add fast timing.</a:t>
            </a:r>
          </a:p>
          <a:p>
            <a:pPr marL="0" indent="0">
              <a:buNone/>
            </a:pPr>
            <a:endParaRPr lang="en-GB" sz="1800" dirty="0"/>
          </a:p>
          <a:p>
            <a:pPr marL="0" indent="0">
              <a:buNone/>
            </a:pP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633355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–VELO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3"/>
            <a:ext cx="4321175" cy="5437187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Candidate sensors:</a:t>
            </a:r>
          </a:p>
          <a:p>
            <a:r>
              <a:rPr lang="en-GB" sz="1800" dirty="0"/>
              <a:t>thin planar, 3D sensors</a:t>
            </a:r>
          </a:p>
          <a:p>
            <a:pPr marL="0" indent="0">
              <a:buNone/>
            </a:pPr>
            <a:r>
              <a:rPr lang="en-GB" sz="1800" b="1" dirty="0"/>
              <a:t>Candidate ASICs</a:t>
            </a:r>
            <a:r>
              <a:rPr lang="en-GB" sz="1800" dirty="0"/>
              <a:t> (28 nm technology)</a:t>
            </a:r>
          </a:p>
          <a:p>
            <a:r>
              <a:rPr lang="en-GB" sz="1800" dirty="0"/>
              <a:t>VeloPix2, IGNITE</a:t>
            </a:r>
          </a:p>
          <a:p>
            <a:pPr marL="0" indent="0">
              <a:buNone/>
            </a:pPr>
            <a:r>
              <a:rPr lang="en-GB" sz="1800" b="1" dirty="0"/>
              <a:t>Mechanical design challenges:</a:t>
            </a:r>
          </a:p>
          <a:p>
            <a:r>
              <a:rPr lang="en-GB" sz="1800" dirty="0"/>
              <a:t>cooling, module replacement, minimisation of material (RF foil), vacuum compatibility</a:t>
            </a:r>
          </a:p>
          <a:p>
            <a:pPr marL="0" indent="0">
              <a:buNone/>
            </a:pPr>
            <a:r>
              <a:rPr lang="en-GB" sz="1800" b="1" dirty="0"/>
              <a:t>Timing</a:t>
            </a:r>
            <a:endParaRPr lang="en-GB" sz="1800" dirty="0"/>
          </a:p>
          <a:p>
            <a:r>
              <a:rPr lang="en-GB" sz="1800" dirty="0"/>
              <a:t>Improvements in spatial resolution not sufficient</a:t>
            </a:r>
          </a:p>
          <a:p>
            <a:r>
              <a:rPr lang="en-GB" sz="1800" dirty="0"/>
              <a:t>Require track time resolution of ~20ps and hence hit time resolution of 50 </a:t>
            </a:r>
            <a:r>
              <a:rPr lang="en-GB" sz="1800" dirty="0" err="1"/>
              <a:t>ps</a:t>
            </a:r>
            <a:r>
              <a:rPr lang="en-GB" sz="1800" dirty="0"/>
              <a:t> for the 4D pixels.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C9067-CB0E-6D60-2A7E-9C153A9DE9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1440" y="842417"/>
            <a:ext cx="3858807" cy="25665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2664B3-A70B-A06B-07B9-8CB6E742BC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4367" y="3448987"/>
            <a:ext cx="3858808" cy="315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87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–MAPS Trackers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3"/>
            <a:ext cx="4156709" cy="5437187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Mighty Tracker</a:t>
            </a:r>
          </a:p>
          <a:p>
            <a:r>
              <a:rPr lang="en-GB" sz="1800" dirty="0"/>
              <a:t>Replace central region of of </a:t>
            </a:r>
            <a:r>
              <a:rPr lang="en-GB" sz="1800" dirty="0" err="1"/>
              <a:t>SciFi</a:t>
            </a:r>
            <a:r>
              <a:rPr lang="en-GB" sz="1800" dirty="0"/>
              <a:t> tracking stations with silicon </a:t>
            </a:r>
            <a:r>
              <a:rPr lang="en-GB" sz="1800" dirty="0" err="1"/>
              <a:t>detecors</a:t>
            </a:r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r>
              <a:rPr lang="en-GB" sz="1800" dirty="0"/>
              <a:t>Use  </a:t>
            </a:r>
            <a:r>
              <a:rPr lang="en-GB" sz="1800" b="1" dirty="0"/>
              <a:t>Monolithic Active Pixel Sensors </a:t>
            </a:r>
            <a:r>
              <a:rPr lang="en-GB" sz="1800" dirty="0"/>
              <a:t>(MAPS) for both </a:t>
            </a:r>
            <a:r>
              <a:rPr lang="en-GB" sz="1800" b="1" dirty="0"/>
              <a:t>Mighty Tracker </a:t>
            </a:r>
            <a:r>
              <a:rPr lang="en-GB" sz="1800" dirty="0"/>
              <a:t>and </a:t>
            </a:r>
            <a:r>
              <a:rPr lang="en-GB" sz="1800" b="1" dirty="0"/>
              <a:t>UT</a:t>
            </a:r>
          </a:p>
          <a:p>
            <a:r>
              <a:rPr lang="en-GB" sz="1800" dirty="0"/>
              <a:t>First large-scale tracking detector with this technology</a:t>
            </a:r>
          </a:p>
          <a:p>
            <a:r>
              <a:rPr lang="en-GB" sz="1800" dirty="0"/>
              <a:t>Meets radiation requirement (3 × 10</a:t>
            </a:r>
            <a:r>
              <a:rPr lang="en-GB" sz="1800" baseline="30000" dirty="0"/>
              <a:t>15</a:t>
            </a:r>
            <a:r>
              <a:rPr lang="en-GB" sz="1800" dirty="0"/>
              <a:t> </a:t>
            </a:r>
            <a:r>
              <a:rPr lang="en-GB" sz="1800" dirty="0" err="1"/>
              <a:t>n</a:t>
            </a:r>
            <a:r>
              <a:rPr lang="en-GB" sz="1800" baseline="-25000" dirty="0" err="1"/>
              <a:t>eq</a:t>
            </a:r>
            <a:r>
              <a:rPr lang="en-GB" sz="1800" dirty="0"/>
              <a:t>/cm</a:t>
            </a:r>
            <a:r>
              <a:rPr lang="en-GB" sz="1800" baseline="30000" dirty="0"/>
              <a:t>2</a:t>
            </a:r>
            <a:r>
              <a:rPr lang="en-GB" sz="1800" dirty="0"/>
              <a:t> at UT)</a:t>
            </a:r>
          </a:p>
          <a:p>
            <a:r>
              <a:rPr lang="en-GB" sz="1800" dirty="0"/>
              <a:t>Building on experience from STAR, ALICE, ATLAS and mu3e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77B768-C05A-6574-1410-BEE835070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7534" y="944563"/>
            <a:ext cx="4485641" cy="33102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6E1EA2-F147-6C35-30FE-7885ABBB89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3" y="4435530"/>
            <a:ext cx="4321172" cy="1985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4764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4597C2F2-5511-91E7-DF5C-14C0D55889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9401" y="1019771"/>
            <a:ext cx="6001294" cy="463736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–Particle Identification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749755-CB64-9046-7713-1B5AF05378C4}"/>
              </a:ext>
            </a:extLst>
          </p:cNvPr>
          <p:cNvSpPr/>
          <p:nvPr/>
        </p:nvSpPr>
        <p:spPr>
          <a:xfrm>
            <a:off x="2368296" y="2514600"/>
            <a:ext cx="393192" cy="2395728"/>
          </a:xfrm>
          <a:prstGeom prst="rect">
            <a:avLst/>
          </a:prstGeom>
          <a:solidFill>
            <a:srgbClr val="FFFF00">
              <a:alpha val="62062"/>
            </a:srgbClr>
          </a:solidFill>
          <a:ln w="25400">
            <a:solidFill>
              <a:srgbClr val="00BDB6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5875BE1-DF59-E45E-0660-7E8BDF432721}"/>
              </a:ext>
            </a:extLst>
          </p:cNvPr>
          <p:cNvSpPr/>
          <p:nvPr/>
        </p:nvSpPr>
        <p:spPr>
          <a:xfrm>
            <a:off x="4261104" y="2514600"/>
            <a:ext cx="475487" cy="2395728"/>
          </a:xfrm>
          <a:prstGeom prst="rect">
            <a:avLst/>
          </a:prstGeom>
          <a:solidFill>
            <a:srgbClr val="FFFF00">
              <a:alpha val="62062"/>
            </a:srgbClr>
          </a:solidFill>
          <a:ln w="25400">
            <a:solidFill>
              <a:srgbClr val="00BDB6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92DA8CA-6734-B1F6-3042-D801302D6F9C}"/>
              </a:ext>
            </a:extLst>
          </p:cNvPr>
          <p:cNvSpPr/>
          <p:nvPr/>
        </p:nvSpPr>
        <p:spPr>
          <a:xfrm>
            <a:off x="4187952" y="2514600"/>
            <a:ext cx="73152" cy="2395728"/>
          </a:xfrm>
          <a:prstGeom prst="rect">
            <a:avLst/>
          </a:prstGeom>
          <a:solidFill>
            <a:srgbClr val="FFFF00">
              <a:alpha val="62062"/>
            </a:srgbClr>
          </a:solidFill>
          <a:ln w="25400">
            <a:solidFill>
              <a:srgbClr val="00BDB6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491C531-ED37-2F10-BA57-43BCBC76DDC3}"/>
              </a:ext>
            </a:extLst>
          </p:cNvPr>
          <p:cNvSpPr/>
          <p:nvPr/>
        </p:nvSpPr>
        <p:spPr>
          <a:xfrm>
            <a:off x="4832350" y="2514600"/>
            <a:ext cx="141986" cy="2395728"/>
          </a:xfrm>
          <a:prstGeom prst="rect">
            <a:avLst/>
          </a:prstGeom>
          <a:solidFill>
            <a:srgbClr val="FFFF00">
              <a:alpha val="62062"/>
            </a:srgbClr>
          </a:solidFill>
          <a:ln w="25400">
            <a:solidFill>
              <a:srgbClr val="00BDB6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336FE8-5436-8234-DDFD-7D1CF5184D1F}"/>
              </a:ext>
            </a:extLst>
          </p:cNvPr>
          <p:cNvSpPr/>
          <p:nvPr/>
        </p:nvSpPr>
        <p:spPr>
          <a:xfrm>
            <a:off x="5329467" y="2514600"/>
            <a:ext cx="900347" cy="2395728"/>
          </a:xfrm>
          <a:prstGeom prst="rect">
            <a:avLst/>
          </a:prstGeom>
          <a:solidFill>
            <a:srgbClr val="FFFF00">
              <a:alpha val="62062"/>
            </a:srgbClr>
          </a:solidFill>
          <a:ln w="25400">
            <a:solidFill>
              <a:srgbClr val="00BDB6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534B79B-0887-DE4C-6E4B-6456874D3E5C}"/>
              </a:ext>
            </a:extLst>
          </p:cNvPr>
          <p:cNvSpPr txBox="1"/>
          <p:nvPr/>
        </p:nvSpPr>
        <p:spPr>
          <a:xfrm>
            <a:off x="252916" y="5427643"/>
            <a:ext cx="4579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Bitter" pitchFamily="2" charset="77"/>
              </a:rPr>
              <a:t>Ring-Imaging Cherenkov detectors (</a:t>
            </a:r>
            <a:r>
              <a:rPr lang="en-GB" sz="1400" b="1" dirty="0">
                <a:effectLst/>
                <a:latin typeface="Bitter" pitchFamily="2" charset="77"/>
              </a:rPr>
              <a:t>RICHs</a:t>
            </a:r>
            <a:r>
              <a:rPr lang="en-GB" sz="1400" dirty="0">
                <a:effectLst/>
                <a:latin typeface="Bitter" pitchFamily="2" charset="77"/>
              </a:rPr>
              <a:t>) perform charged hadron ID from 3 GeV/c (veto mode) to 65 GeV/c using C</a:t>
            </a:r>
            <a:r>
              <a:rPr lang="en-GB" sz="1400" baseline="-25000" dirty="0">
                <a:effectLst/>
                <a:latin typeface="Bitter" pitchFamily="2" charset="77"/>
              </a:rPr>
              <a:t>4</a:t>
            </a:r>
            <a:r>
              <a:rPr lang="en-GB" sz="1400" dirty="0">
                <a:effectLst/>
                <a:latin typeface="Bitter" pitchFamily="2" charset="77"/>
              </a:rPr>
              <a:t>F</a:t>
            </a:r>
            <a:r>
              <a:rPr lang="en-GB" sz="1400" baseline="-25000" dirty="0">
                <a:latin typeface="Bitter" pitchFamily="2" charset="77"/>
              </a:rPr>
              <a:t>1</a:t>
            </a:r>
            <a:r>
              <a:rPr lang="en-GB" sz="1400" baseline="-25000" dirty="0">
                <a:effectLst/>
                <a:latin typeface="Bitter" pitchFamily="2" charset="77"/>
              </a:rPr>
              <a:t>0</a:t>
            </a:r>
            <a:r>
              <a:rPr lang="en-GB" sz="1400" dirty="0">
                <a:effectLst/>
                <a:latin typeface="Bitter" pitchFamily="2" charset="77"/>
              </a:rPr>
              <a:t> in RICH 1 and 15-100 GeV/c using CF</a:t>
            </a:r>
            <a:r>
              <a:rPr lang="en-GB" sz="1400" baseline="-25000" dirty="0">
                <a:effectLst/>
                <a:latin typeface="Bitter" pitchFamily="2" charset="77"/>
              </a:rPr>
              <a:t>4</a:t>
            </a:r>
            <a:r>
              <a:rPr lang="en-GB" sz="1400" dirty="0">
                <a:effectLst/>
                <a:latin typeface="Bitter" pitchFamily="2" charset="77"/>
              </a:rPr>
              <a:t> in RICH 2. 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1DF5E34-D38B-E1EF-6301-F3DFA827AA25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542633" y="4542645"/>
            <a:ext cx="0" cy="88499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BFEB692-7831-D861-C5C0-05C7C42A18A2}"/>
              </a:ext>
            </a:extLst>
          </p:cNvPr>
          <p:cNvCxnSpPr>
            <a:cxnSpLocks/>
            <a:stCxn id="17" idx="0"/>
          </p:cNvCxnSpPr>
          <p:nvPr/>
        </p:nvCxnSpPr>
        <p:spPr>
          <a:xfrm flipV="1">
            <a:off x="2542633" y="4704522"/>
            <a:ext cx="1919639" cy="72312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25C75D63-DAD9-FF64-157A-4FBA5623433A}"/>
              </a:ext>
            </a:extLst>
          </p:cNvPr>
          <p:cNvSpPr txBox="1"/>
          <p:nvPr/>
        </p:nvSpPr>
        <p:spPr>
          <a:xfrm>
            <a:off x="402336" y="917003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Bitter" pitchFamily="2" charset="77"/>
              </a:rPr>
              <a:t>New </a:t>
            </a:r>
            <a:r>
              <a:rPr lang="en-GB" sz="1400" b="1" dirty="0">
                <a:effectLst/>
                <a:latin typeface="Bitter" pitchFamily="2" charset="77"/>
              </a:rPr>
              <a:t>TORCH </a:t>
            </a:r>
            <a:r>
              <a:rPr lang="en-GB" sz="1400" dirty="0">
                <a:effectLst/>
                <a:latin typeface="Bitter" pitchFamily="2" charset="77"/>
              </a:rPr>
              <a:t>(Time of internally reflected Cherenkov light) will cover the lower momentum range from 2-10 GeV/c by combining the time-of-flight and time-of-propagation techniques.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4F74AA9-2346-1E33-5DC7-C36DC78ADEB8}"/>
              </a:ext>
            </a:extLst>
          </p:cNvPr>
          <p:cNvCxnSpPr>
            <a:cxnSpLocks/>
            <a:stCxn id="25" idx="2"/>
          </p:cNvCxnSpPr>
          <p:nvPr/>
        </p:nvCxnSpPr>
        <p:spPr>
          <a:xfrm>
            <a:off x="2688336" y="1871110"/>
            <a:ext cx="1477009" cy="80222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325AF55-803F-839E-3821-1DA48C9831C6}"/>
              </a:ext>
            </a:extLst>
          </p:cNvPr>
          <p:cNvSpPr txBox="1"/>
          <p:nvPr/>
        </p:nvSpPr>
        <p:spPr>
          <a:xfrm>
            <a:off x="5968336" y="887229"/>
            <a:ext cx="289745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effectLst/>
                <a:latin typeface="Bitter" pitchFamily="2" charset="77"/>
              </a:rPr>
              <a:t>The electromagnetic calorimeter (</a:t>
            </a:r>
            <a:r>
              <a:rPr lang="en-GB" sz="1400" b="1" dirty="0">
                <a:effectLst/>
                <a:latin typeface="Bitter" pitchFamily="2" charset="77"/>
              </a:rPr>
              <a:t>ECAL</a:t>
            </a:r>
            <a:r>
              <a:rPr lang="en-GB" sz="1400" dirty="0">
                <a:effectLst/>
                <a:latin typeface="Bitter" pitchFamily="2" charset="77"/>
              </a:rPr>
              <a:t>) performs photon, electron and </a:t>
            </a:r>
            <a:r>
              <a:rPr lang="el-GR" sz="1400" dirty="0">
                <a:effectLst/>
                <a:latin typeface="Bitter" pitchFamily="2" charset="77"/>
              </a:rPr>
              <a:t>π</a:t>
            </a:r>
            <a:r>
              <a:rPr lang="en-GB" sz="1400" baseline="30000" dirty="0">
                <a:effectLst/>
                <a:latin typeface="Bitter" pitchFamily="2" charset="77"/>
              </a:rPr>
              <a:t>0</a:t>
            </a:r>
            <a:r>
              <a:rPr lang="el-GR" sz="1400" baseline="30000" dirty="0">
                <a:effectLst/>
                <a:latin typeface="Bitter" pitchFamily="2" charset="77"/>
              </a:rPr>
              <a:t> </a:t>
            </a:r>
            <a:r>
              <a:rPr lang="en-GB" sz="1400" dirty="0">
                <a:effectLst/>
                <a:latin typeface="Bitter" pitchFamily="2" charset="77"/>
              </a:rPr>
              <a:t>identification </a:t>
            </a:r>
            <a:r>
              <a:rPr lang="en-GB" sz="1400" dirty="0">
                <a:latin typeface="Bitter" pitchFamily="2" charset="77"/>
              </a:rPr>
              <a:t>-</a:t>
            </a:r>
            <a:r>
              <a:rPr lang="en-GB" sz="1400" dirty="0">
                <a:effectLst/>
                <a:latin typeface="Bitter" pitchFamily="2" charset="77"/>
              </a:rPr>
              <a:t> separated from the </a:t>
            </a:r>
            <a:r>
              <a:rPr lang="en-GB" sz="1400" b="1" dirty="0">
                <a:effectLst/>
                <a:latin typeface="Bitter" pitchFamily="2" charset="77"/>
              </a:rPr>
              <a:t>muon </a:t>
            </a:r>
            <a:r>
              <a:rPr lang="en-GB" sz="1400" dirty="0">
                <a:effectLst/>
                <a:latin typeface="Bitter" pitchFamily="2" charset="77"/>
              </a:rPr>
              <a:t>detectors by a 1.7 m-thick iron shield. 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4D8B078-4973-509B-C07A-A88E5D73329A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4882898" y="1579727"/>
            <a:ext cx="1085438" cy="124039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B71CE93-BAE9-7A15-091E-39832C66CFA8}"/>
              </a:ext>
            </a:extLst>
          </p:cNvPr>
          <p:cNvCxnSpPr>
            <a:cxnSpLocks/>
            <a:stCxn id="32" idx="1"/>
          </p:cNvCxnSpPr>
          <p:nvPr/>
        </p:nvCxnSpPr>
        <p:spPr>
          <a:xfrm flipH="1">
            <a:off x="5718799" y="1579727"/>
            <a:ext cx="249537" cy="1025371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69447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–RICH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4"/>
            <a:ext cx="4420356" cy="2763843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RICH:</a:t>
            </a:r>
          </a:p>
          <a:p>
            <a:r>
              <a:rPr lang="en-GB" sz="1800" dirty="0"/>
              <a:t>Reduced footprint vs current detector</a:t>
            </a:r>
          </a:p>
          <a:p>
            <a:r>
              <a:rPr lang="en-GB" sz="1800" dirty="0"/>
              <a:t>Improved granularity to 1.0 x 1.0 mm</a:t>
            </a:r>
            <a:r>
              <a:rPr lang="en-GB" sz="1800" baseline="30000" dirty="0"/>
              <a:t>2</a:t>
            </a:r>
            <a:r>
              <a:rPr lang="en-GB" sz="1800" dirty="0"/>
              <a:t> pixels avoids peak photon occupancy exceeding 100%</a:t>
            </a:r>
          </a:p>
          <a:p>
            <a:r>
              <a:rPr lang="en-GB" sz="1800" dirty="0"/>
              <a:t>Sensors under study: </a:t>
            </a:r>
            <a:r>
              <a:rPr lang="en-GB" sz="1800" dirty="0" err="1"/>
              <a:t>SiPMs</a:t>
            </a:r>
            <a:r>
              <a:rPr lang="en-GB" sz="1800" dirty="0"/>
              <a:t>, MCP-based detectors, next gen </a:t>
            </a:r>
            <a:r>
              <a:rPr lang="en-GB" sz="1800" dirty="0" err="1"/>
              <a:t>MaPMTs</a:t>
            </a:r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46D3EA-3420-E627-57CE-1628A803C1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1181" y="824369"/>
            <a:ext cx="4476755" cy="3071770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D9512A98-2C3C-69D2-618C-0E9966F37DF2}"/>
              </a:ext>
            </a:extLst>
          </p:cNvPr>
          <p:cNvSpPr txBox="1">
            <a:spLocks/>
          </p:cNvSpPr>
          <p:nvPr/>
        </p:nvSpPr>
        <p:spPr>
          <a:xfrm>
            <a:off x="250825" y="3780459"/>
            <a:ext cx="8732454" cy="225317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Using reconstructed parameters in the RICH algorithms and the PV t-zero, can predict the detector hit times to within 10 ps.</a:t>
            </a:r>
          </a:p>
          <a:p>
            <a:r>
              <a:rPr lang="en-GB" sz="1800" dirty="0"/>
              <a:t>Time gate around the predicted time significantly reduces combinatorial background and helps to recover the Run 3 particle ID performance.</a:t>
            </a:r>
          </a:p>
          <a:p>
            <a:r>
              <a:rPr lang="en-GB" sz="1800" dirty="0"/>
              <a:t>Faster detectors are better, as in practice the photon detector resolution</a:t>
            </a:r>
            <a:r>
              <a:rPr lang="el-GR" sz="1800" dirty="0"/>
              <a:t> </a:t>
            </a:r>
            <a:r>
              <a:rPr lang="en-GB" sz="1800" dirty="0"/>
              <a:t>will dominate the width of the time gate. </a:t>
            </a:r>
            <a:r>
              <a:rPr lang="en-GB" sz="1800" b="1" dirty="0"/>
              <a:t>Aiming for a resolution better than 100 ps.</a:t>
            </a:r>
            <a:br>
              <a:rPr lang="en-GB" sz="1800" dirty="0"/>
            </a:b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8494712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–TORCH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4"/>
            <a:ext cx="4426278" cy="3343658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TORCH </a:t>
            </a:r>
            <a:r>
              <a:rPr lang="en-GB" sz="1800" dirty="0"/>
              <a:t>(Time Of internally Reflected </a:t>
            </a:r>
            <a:r>
              <a:rPr lang="en-GB" sz="1800" dirty="0" err="1"/>
              <a:t>CHerenkov</a:t>
            </a:r>
            <a:r>
              <a:rPr lang="en-GB" sz="1800" dirty="0"/>
              <a:t> light):</a:t>
            </a:r>
          </a:p>
          <a:p>
            <a:r>
              <a:rPr lang="en-GB" sz="1800" dirty="0"/>
              <a:t>Innovative </a:t>
            </a:r>
            <a:r>
              <a:rPr lang="en-GB" sz="1800" dirty="0" err="1"/>
              <a:t>ToF</a:t>
            </a:r>
            <a:r>
              <a:rPr lang="en-GB" sz="1800" dirty="0"/>
              <a:t> detector providing pion/kaon (kaon/proton) separation up to momenta of 10 (20) GeV.</a:t>
            </a:r>
          </a:p>
          <a:p>
            <a:r>
              <a:rPr lang="en-GB" sz="1800" dirty="0"/>
              <a:t>Highly-polished 1 cm thick quartz plate used as radiator</a:t>
            </a:r>
          </a:p>
          <a:p>
            <a:r>
              <a:rPr lang="en-GB" sz="1800" dirty="0"/>
              <a:t>Photons internally reflected and focussed onto photon detectors.</a:t>
            </a:r>
          </a:p>
          <a:p>
            <a:r>
              <a:rPr lang="en-GB" sz="1800" dirty="0"/>
              <a:t>Arrival time of photons measured precisely.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28A8F-FE00-879C-EE03-63EBEAD147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019503"/>
            <a:ext cx="4014952" cy="2923678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12FF6B09-6F94-D126-70AC-BD83D8C935C9}"/>
              </a:ext>
            </a:extLst>
          </p:cNvPr>
          <p:cNvSpPr txBox="1">
            <a:spLocks/>
          </p:cNvSpPr>
          <p:nvPr/>
        </p:nvSpPr>
        <p:spPr>
          <a:xfrm>
            <a:off x="250825" y="4524872"/>
            <a:ext cx="8642350" cy="13885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800" dirty="0"/>
              <a:t>At 10 metres from collision point require per track resolution of 15 </a:t>
            </a:r>
            <a:r>
              <a:rPr lang="en-GB" sz="1800" dirty="0" err="1"/>
              <a:t>ps</a:t>
            </a:r>
            <a:r>
              <a:rPr lang="en-GB" sz="1800" dirty="0"/>
              <a:t> for 3</a:t>
            </a:r>
            <a:r>
              <a:rPr lang="el-GR" sz="1800" dirty="0"/>
              <a:t>σ</a:t>
            </a:r>
            <a:r>
              <a:rPr lang="en-GB" sz="1800" dirty="0"/>
              <a:t> K/</a:t>
            </a:r>
            <a:r>
              <a:rPr lang="el-GR" sz="1800" dirty="0"/>
              <a:t>π</a:t>
            </a:r>
            <a:r>
              <a:rPr lang="en-GB" sz="1800" dirty="0"/>
              <a:t> separation</a:t>
            </a:r>
          </a:p>
          <a:p>
            <a:r>
              <a:rPr lang="en-GB" sz="1800" dirty="0"/>
              <a:t>Per photon resolution of 70 ps.</a:t>
            </a:r>
          </a:p>
          <a:p>
            <a:r>
              <a:rPr lang="en-GB" sz="1800" dirty="0"/>
              <a:t>“Start time” t</a:t>
            </a:r>
            <a:r>
              <a:rPr lang="en-GB" sz="1800" baseline="-25000" dirty="0"/>
              <a:t>0</a:t>
            </a:r>
            <a:r>
              <a:rPr lang="en-GB" sz="1800" dirty="0"/>
              <a:t> determined from timing of other tracks from primary vertex</a:t>
            </a:r>
          </a:p>
        </p:txBody>
      </p:sp>
    </p:spTree>
    <p:extLst>
      <p:ext uri="{BB962C8B-B14F-4D97-AF65-F5344CB8AC3E}">
        <p14:creationId xmlns:p14="http://schemas.microsoft.com/office/powerpoint/2010/main" val="1627565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BESIII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/>
              <a:t>Beijing Spectrometer III (BESIII) runs at Beijing Electron-Positron Collider</a:t>
            </a:r>
          </a:p>
          <a:p>
            <a:r>
              <a:rPr lang="en-GB" sz="1800" dirty="0"/>
              <a:t>Variable beam energy between  2 and 4.6 GeV, luminosity 10</a:t>
            </a:r>
            <a:r>
              <a:rPr lang="en-GB" sz="1800" baseline="30000" dirty="0"/>
              <a:t>33</a:t>
            </a:r>
            <a:r>
              <a:rPr lang="en-GB" sz="1800" dirty="0"/>
              <a:t> cm</a:t>
            </a:r>
            <a:r>
              <a:rPr lang="en-GB" sz="1800" baseline="30000" dirty="0"/>
              <a:t>–2</a:t>
            </a:r>
            <a:r>
              <a:rPr lang="en-GB" sz="1800" dirty="0"/>
              <a:t>s</a:t>
            </a:r>
            <a:r>
              <a:rPr lang="en-GB" sz="1800" baseline="30000" dirty="0"/>
              <a:t>–1</a:t>
            </a:r>
          </a:p>
          <a:p>
            <a:r>
              <a:rPr lang="en-GB" sz="1800" dirty="0"/>
              <a:t>Charm physics with D</a:t>
            </a:r>
            <a:r>
              <a:rPr lang="en-GB" sz="1800" baseline="30000" dirty="0"/>
              <a:t>0</a:t>
            </a:r>
            <a:r>
              <a:rPr lang="en-GB" sz="1800" dirty="0"/>
              <a:t>/D</a:t>
            </a:r>
            <a:r>
              <a:rPr lang="en-GB" sz="1800" baseline="30000" dirty="0"/>
              <a:t>+</a:t>
            </a:r>
            <a:r>
              <a:rPr lang="en-GB" sz="1800" dirty="0"/>
              <a:t>: dataset 7 x larger than before now available </a:t>
            </a:r>
          </a:p>
          <a:p>
            <a:r>
              <a:rPr lang="en-GB" sz="1800" dirty="0"/>
              <a:t>Very clean </a:t>
            </a:r>
            <a:r>
              <a:rPr lang="en-GB" sz="1800" dirty="0" err="1"/>
              <a:t>e</a:t>
            </a:r>
            <a:r>
              <a:rPr lang="en-GB" sz="1800" baseline="30000" dirty="0" err="1"/>
              <a:t>+</a:t>
            </a:r>
            <a:r>
              <a:rPr lang="en-GB" sz="1800" dirty="0" err="1"/>
              <a:t>e</a:t>
            </a:r>
            <a:r>
              <a:rPr lang="en-GB" sz="1800" baseline="30000" dirty="0"/>
              <a:t>–</a:t>
            </a:r>
            <a:r>
              <a:rPr lang="en-GB" sz="1800" dirty="0"/>
              <a:t> environment. Semi-leptonic/leptonic decays for </a:t>
            </a:r>
            <a:r>
              <a:rPr lang="en-GB" sz="1800" dirty="0" err="1"/>
              <a:t>V</a:t>
            </a:r>
            <a:r>
              <a:rPr lang="en-GB" sz="1800" baseline="-25000" dirty="0" err="1"/>
              <a:t>cd</a:t>
            </a:r>
            <a:r>
              <a:rPr lang="en-GB" sz="1800" dirty="0"/>
              <a:t> and </a:t>
            </a:r>
            <a:r>
              <a:rPr lang="en-GB" sz="1800" dirty="0" err="1"/>
              <a:t>V</a:t>
            </a:r>
            <a:r>
              <a:rPr lang="en-GB" sz="1800" baseline="-25000" dirty="0" err="1"/>
              <a:t>cs</a:t>
            </a:r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endParaRPr lang="en-GB" sz="1800" dirty="0"/>
          </a:p>
          <a:p>
            <a:pPr marL="0" indent="0">
              <a:buNone/>
            </a:pPr>
            <a:endParaRPr lang="en-GB" sz="1800" dirty="0"/>
          </a:p>
          <a:p>
            <a:r>
              <a:rPr lang="en-GB" sz="1800" dirty="0"/>
              <a:t>Work here forms important input to LHCb (and Belle2)</a:t>
            </a:r>
          </a:p>
          <a:p>
            <a:r>
              <a:rPr lang="en-GB" sz="1800" dirty="0"/>
              <a:t>Driven by UK groups (there are 3 on BESIII)</a:t>
            </a:r>
          </a:p>
          <a:p>
            <a:r>
              <a:rPr lang="en-GB" sz="1800" dirty="0"/>
              <a:t>Also other datasets for exotic charm spectroscopy, </a:t>
            </a:r>
            <a:r>
              <a:rPr lang="el-GR" sz="1800" dirty="0"/>
              <a:t>Λ</a:t>
            </a:r>
            <a:r>
              <a:rPr lang="en-GB" sz="1800" baseline="-25000" dirty="0"/>
              <a:t>c</a:t>
            </a:r>
            <a:r>
              <a:rPr lang="en-GB" sz="1800" dirty="0"/>
              <a:t> physics</a:t>
            </a:r>
          </a:p>
          <a:p>
            <a:r>
              <a:rPr lang="en-GB" sz="1800" b="1" dirty="0"/>
              <a:t>Future: Super Charm-</a:t>
            </a:r>
            <a:r>
              <a:rPr lang="el-GR" sz="1800" b="1" dirty="0"/>
              <a:t>τ</a:t>
            </a:r>
            <a:r>
              <a:rPr lang="en-GB" sz="1800" b="1" dirty="0"/>
              <a:t> Facility (STCF) -&gt; 100 x larger dataset!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r>
              <a:rPr lang="en-GB" sz="1800" dirty="0"/>
              <a:t>Nano-beam scheme: 40 x increase in luminosity</a:t>
            </a:r>
          </a:p>
          <a:p>
            <a:r>
              <a:rPr lang="en-GB" sz="1800" dirty="0"/>
              <a:t>Asymmetric collisions at sqrt(s) = m(</a:t>
            </a:r>
            <a:r>
              <a:rPr lang="el-GR" sz="1800" dirty="0"/>
              <a:t>Υ(</a:t>
            </a:r>
            <a:r>
              <a:rPr lang="en-GB" sz="1800" dirty="0"/>
              <a:t>4S))</a:t>
            </a:r>
          </a:p>
          <a:p>
            <a:r>
              <a:rPr lang="en-GB" sz="1800" dirty="0"/>
              <a:t>Advantages for final states with </a:t>
            </a:r>
            <a:r>
              <a:rPr lang="el-GR" sz="1800" dirty="0"/>
              <a:t>π</a:t>
            </a:r>
            <a:r>
              <a:rPr lang="el-GR" sz="1800" baseline="30000" dirty="0"/>
              <a:t>0</a:t>
            </a:r>
            <a:r>
              <a:rPr lang="en-GB" sz="1800" dirty="0"/>
              <a:t>, </a:t>
            </a:r>
            <a:r>
              <a:rPr lang="el-GR" sz="1800" dirty="0"/>
              <a:t>γ,</a:t>
            </a:r>
            <a:r>
              <a:rPr lang="en-GB" sz="1800" dirty="0"/>
              <a:t> K</a:t>
            </a:r>
            <a:r>
              <a:rPr lang="en-GB" sz="1800" baseline="-25000" dirty="0"/>
              <a:t>S</a:t>
            </a:r>
            <a:r>
              <a:rPr lang="en-GB" sz="1800" dirty="0"/>
              <a:t>, K</a:t>
            </a:r>
            <a:r>
              <a:rPr lang="en-GB" sz="1800" baseline="-25000" dirty="0"/>
              <a:t>L</a:t>
            </a:r>
            <a:r>
              <a:rPr lang="en-GB" sz="1800" dirty="0"/>
              <a:t> and neutrinos</a:t>
            </a:r>
          </a:p>
          <a:p>
            <a:r>
              <a:rPr lang="en-GB" sz="1800" dirty="0"/>
              <a:t>Higher tagging power and electron reconstruction efficiency</a:t>
            </a:r>
          </a:p>
          <a:p>
            <a:r>
              <a:rPr lang="en-GB" sz="1800" dirty="0"/>
              <a:t>Wide programme to explore </a:t>
            </a:r>
            <a:r>
              <a:rPr lang="en-GB" sz="1800" dirty="0" err="1"/>
              <a:t>e+e</a:t>
            </a:r>
            <a:r>
              <a:rPr lang="en-GB" sz="1800" dirty="0"/>
              <a:t>-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l-GR" sz="1800" dirty="0" err="1">
                <a:sym typeface="Wingdings" pitchFamily="2" charset="2"/>
              </a:rPr>
              <a:t>τ+τ</a:t>
            </a:r>
            <a:r>
              <a:rPr lang="el-GR" sz="1800" dirty="0">
                <a:sym typeface="Wingdings" pitchFamily="2" charset="2"/>
              </a:rPr>
              <a:t>-</a:t>
            </a:r>
            <a:endParaRPr lang="en-GB" sz="1800" dirty="0"/>
          </a:p>
        </p:txBody>
      </p:sp>
      <p:pic>
        <p:nvPicPr>
          <p:cNvPr id="5" name="Picture 12" descr="Welcome — BOSS Documentation">
            <a:extLst>
              <a:ext uri="{FF2B5EF4-FFF2-40B4-BE49-F238E27FC236}">
                <a16:creationId xmlns:a16="http://schemas.microsoft.com/office/drawing/2014/main" id="{013ED1FA-1D06-6D1A-395A-A9953DFD0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42232" y="67319"/>
            <a:ext cx="1208759" cy="56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CBDA34F3-F48E-2F18-A699-17249C9FB8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650" y="2513949"/>
            <a:ext cx="2048426" cy="2048426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502FB5FF-980B-EA06-9B47-C47D3039F0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0998" y="2519070"/>
            <a:ext cx="2048426" cy="2043305"/>
          </a:xfrm>
          <a:prstGeom prst="roundRect">
            <a:avLst>
              <a:gd name="adj" fmla="val 6267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3B5787-A7B9-4AF9-8530-29EF6504118B}"/>
              </a:ext>
            </a:extLst>
          </p:cNvPr>
          <p:cNvSpPr txBox="1"/>
          <p:nvPr/>
        </p:nvSpPr>
        <p:spPr>
          <a:xfrm>
            <a:off x="5910402" y="2551837"/>
            <a:ext cx="27228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D8153"/>
                </a:solidFill>
                <a:latin typeface="Bitter" pitchFamily="2" charset="77"/>
              </a:rPr>
              <a:t>D</a:t>
            </a:r>
            <a:r>
              <a:rPr lang="en-US" b="1" baseline="30000" dirty="0">
                <a:solidFill>
                  <a:srgbClr val="FD8153"/>
                </a:solidFill>
                <a:latin typeface="Bitter" pitchFamily="2" charset="77"/>
              </a:rPr>
              <a:t>0</a:t>
            </a:r>
            <a:r>
              <a:rPr lang="en-US" b="1" dirty="0">
                <a:solidFill>
                  <a:srgbClr val="FD8153"/>
                </a:solidFill>
                <a:latin typeface="Bitter" pitchFamily="2" charset="77"/>
              </a:rPr>
              <a:t> decays are quantum correlated.</a:t>
            </a:r>
          </a:p>
          <a:p>
            <a:endParaRPr lang="en-US" b="1" dirty="0">
              <a:solidFill>
                <a:srgbClr val="FD8153"/>
              </a:solidFill>
              <a:latin typeface="Bitter" pitchFamily="2" charset="77"/>
            </a:endParaRPr>
          </a:p>
          <a:p>
            <a:r>
              <a:rPr lang="en-US" b="1" dirty="0">
                <a:solidFill>
                  <a:srgbClr val="FD8153"/>
                </a:solidFill>
                <a:latin typeface="Bitter" pitchFamily="2" charset="77"/>
              </a:rPr>
              <a:t>Without entanglement these plots would look identical</a:t>
            </a:r>
            <a:r>
              <a:rPr lang="el-GR" b="1" dirty="0">
                <a:solidFill>
                  <a:srgbClr val="FD8153"/>
                </a:solidFill>
                <a:latin typeface="Bitter" pitchFamily="2" charset="77"/>
              </a:rPr>
              <a:t>!</a:t>
            </a:r>
            <a:endParaRPr lang="en-US" b="1" dirty="0">
              <a:solidFill>
                <a:srgbClr val="FD8153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46951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677DE-3623-674D-81EC-E7862130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dirty="0">
                <a:latin typeface="Bitter Medium" pitchFamily="2" charset="77"/>
              </a:rPr>
              <a:t>Flavour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D29B7-F68D-174B-A8B3-BEAE20595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B6C6570-8E75-E18B-547A-5EF3B9B1B8B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8517" y="4251792"/>
            <a:ext cx="822091" cy="82209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8AC1423-81CA-91F9-5AF8-5B41471C6AF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609" y="4239382"/>
            <a:ext cx="822091" cy="8345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53E87EC-3A36-9DE1-AB99-E3A8DC87C0D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4251792"/>
            <a:ext cx="822091" cy="82209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CB57888-5FA8-F77C-2104-8682EA48A20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817" y="3428300"/>
            <a:ext cx="822091" cy="82209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B8F1FA-6550-2BCB-7EB4-BB1FFAFEA21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0609" y="3429000"/>
            <a:ext cx="822091" cy="82209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AECFDDA-31CD-B89E-ECA2-3003E966D95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429000"/>
            <a:ext cx="822091" cy="8220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DC60513-4D63-8602-E400-57289EEE242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116" y="1783415"/>
            <a:ext cx="822091" cy="82209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B5EB051-BDA0-0AF4-5DA0-3A99F58653E6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27116" y="2606208"/>
            <a:ext cx="822091" cy="8220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934C2D1-0D81-214D-043C-69888285778F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908" y="1784116"/>
            <a:ext cx="822091" cy="82209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0E9524-2183-3F56-254A-F8E1117D34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9908" y="2606208"/>
            <a:ext cx="822091" cy="8220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E640A7F-771E-A03B-DE87-81290380495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1783415"/>
            <a:ext cx="822091" cy="82209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4C96198-A136-DEB5-70FF-388735A130B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700" y="2606208"/>
            <a:ext cx="822091" cy="82209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4464A7C-4593-3403-E0FE-A71828F7C34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091" y="2584491"/>
            <a:ext cx="822091" cy="84380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5A6961EA-D0FF-BF9F-6914-22511DBA529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92" y="4251792"/>
            <a:ext cx="822091" cy="82209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C13F62E-241F-63E5-A080-5C6C8F3D0061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792" y="3429701"/>
            <a:ext cx="822091" cy="82209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4BBED6DE-78F3-F09D-BC54-685436F2297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091" y="1783415"/>
            <a:ext cx="822091" cy="82209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A4E3163-54E1-AB1A-3DBF-BEE27958AAD3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8423" y="3429837"/>
            <a:ext cx="820552" cy="820552"/>
          </a:xfrm>
          <a:prstGeom prst="rect">
            <a:avLst/>
          </a:prstGeom>
        </p:spPr>
      </p:pic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DFA233A1-A1A8-4F7E-2732-5F6ACBA1607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900" y="2879879"/>
            <a:ext cx="2130489" cy="1098241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What explains the pattern of mixing between generations?</a:t>
            </a:r>
          </a:p>
        </p:txBody>
      </p:sp>
      <p:sp>
        <p:nvSpPr>
          <p:cNvPr id="49" name="Text Placeholder 1">
            <a:extLst>
              <a:ext uri="{FF2B5EF4-FFF2-40B4-BE49-F238E27FC236}">
                <a16:creationId xmlns:a16="http://schemas.microsoft.com/office/drawing/2014/main" id="{DE88F76D-1AAB-A299-23C9-B351B6A8F871}"/>
              </a:ext>
            </a:extLst>
          </p:cNvPr>
          <p:cNvSpPr txBox="1">
            <a:spLocks/>
          </p:cNvSpPr>
          <p:nvPr/>
        </p:nvSpPr>
        <p:spPr>
          <a:xfrm>
            <a:off x="6628699" y="944563"/>
            <a:ext cx="2264476" cy="123236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What drives the hierarchy of fermion masses?</a:t>
            </a:r>
          </a:p>
        </p:txBody>
      </p:sp>
      <p:sp>
        <p:nvSpPr>
          <p:cNvPr id="50" name="Text Placeholder 1">
            <a:extLst>
              <a:ext uri="{FF2B5EF4-FFF2-40B4-BE49-F238E27FC236}">
                <a16:creationId xmlns:a16="http://schemas.microsoft.com/office/drawing/2014/main" id="{4FCB11C4-D271-CDDA-895D-ACB56019E29F}"/>
              </a:ext>
            </a:extLst>
          </p:cNvPr>
          <p:cNvSpPr txBox="1">
            <a:spLocks/>
          </p:cNvSpPr>
          <p:nvPr/>
        </p:nvSpPr>
        <p:spPr>
          <a:xfrm>
            <a:off x="315177" y="1014173"/>
            <a:ext cx="2643559" cy="93408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Why six quarks and six leptons?</a:t>
            </a:r>
          </a:p>
        </p:txBody>
      </p:sp>
      <p:sp>
        <p:nvSpPr>
          <p:cNvPr id="51" name="Text Placeholder 1">
            <a:extLst>
              <a:ext uri="{FF2B5EF4-FFF2-40B4-BE49-F238E27FC236}">
                <a16:creationId xmlns:a16="http://schemas.microsoft.com/office/drawing/2014/main" id="{977CB0D1-5390-9883-E4EA-9B5F6AB71FE2}"/>
              </a:ext>
            </a:extLst>
          </p:cNvPr>
          <p:cNvSpPr txBox="1">
            <a:spLocks/>
          </p:cNvSpPr>
          <p:nvPr/>
        </p:nvSpPr>
        <p:spPr>
          <a:xfrm>
            <a:off x="3664110" y="1072985"/>
            <a:ext cx="1861847" cy="4859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CP violation?</a:t>
            </a:r>
          </a:p>
        </p:txBody>
      </p:sp>
      <p:sp>
        <p:nvSpPr>
          <p:cNvPr id="52" name="Text Placeholder 1">
            <a:extLst>
              <a:ext uri="{FF2B5EF4-FFF2-40B4-BE49-F238E27FC236}">
                <a16:creationId xmlns:a16="http://schemas.microsoft.com/office/drawing/2014/main" id="{3507019F-30FE-9823-5AD1-645985BB9053}"/>
              </a:ext>
            </a:extLst>
          </p:cNvPr>
          <p:cNvSpPr txBox="1">
            <a:spLocks/>
          </p:cNvSpPr>
          <p:nvPr/>
        </p:nvSpPr>
        <p:spPr>
          <a:xfrm>
            <a:off x="7290851" y="3106128"/>
            <a:ext cx="1731734" cy="9490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dirty="0"/>
              <a:t>Are quarks and leptons connected?</a:t>
            </a:r>
          </a:p>
        </p:txBody>
      </p:sp>
      <p:sp>
        <p:nvSpPr>
          <p:cNvPr id="53" name="Text Placeholder 1">
            <a:extLst>
              <a:ext uri="{FF2B5EF4-FFF2-40B4-BE49-F238E27FC236}">
                <a16:creationId xmlns:a16="http://schemas.microsoft.com/office/drawing/2014/main" id="{79E40303-A017-802B-4816-C3C40CFD917F}"/>
              </a:ext>
            </a:extLst>
          </p:cNvPr>
          <p:cNvSpPr txBox="1">
            <a:spLocks/>
          </p:cNvSpPr>
          <p:nvPr/>
        </p:nvSpPr>
        <p:spPr>
          <a:xfrm>
            <a:off x="2679952" y="5382379"/>
            <a:ext cx="3784096" cy="10982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>
                <a:solidFill>
                  <a:srgbClr val="FD8153"/>
                </a:solidFill>
              </a:rPr>
              <a:t>All these questions can be probed by studying beauty and charm quarks</a:t>
            </a:r>
          </a:p>
        </p:txBody>
      </p:sp>
    </p:spTree>
    <p:extLst>
      <p:ext uri="{BB962C8B-B14F-4D97-AF65-F5344CB8AC3E}">
        <p14:creationId xmlns:p14="http://schemas.microsoft.com/office/powerpoint/2010/main" val="4088153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SuperKEKB</a:t>
            </a:r>
            <a:r>
              <a:rPr lang="en-GB" dirty="0"/>
              <a:t> and Belle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/>
              <a:t>Major upgrade of KEKB </a:t>
            </a:r>
            <a:r>
              <a:rPr lang="en-GB" sz="1800" b="1" dirty="0" err="1"/>
              <a:t>e</a:t>
            </a:r>
            <a:r>
              <a:rPr lang="en-GB" sz="1800" b="1" baseline="30000" dirty="0" err="1"/>
              <a:t>+</a:t>
            </a:r>
            <a:r>
              <a:rPr lang="en-GB" sz="1800" b="1" dirty="0" err="1"/>
              <a:t>e</a:t>
            </a:r>
            <a:r>
              <a:rPr lang="en-GB" sz="1800" b="1" baseline="30000" dirty="0"/>
              <a:t>-</a:t>
            </a:r>
            <a:r>
              <a:rPr lang="en-GB" sz="1800" b="1" dirty="0"/>
              <a:t> collider</a:t>
            </a:r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pPr marL="0" indent="0">
              <a:buNone/>
            </a:pPr>
            <a:endParaRPr lang="en-GB" sz="1800" b="1" dirty="0"/>
          </a:p>
          <a:p>
            <a:r>
              <a:rPr lang="en-GB" sz="1800" dirty="0"/>
              <a:t>Nano-beam scheme: 40 x increase in luminosity</a:t>
            </a:r>
          </a:p>
          <a:p>
            <a:r>
              <a:rPr lang="en-GB" sz="1800" dirty="0"/>
              <a:t>Asymmetric collisions at sqrt(s) = m(</a:t>
            </a:r>
            <a:r>
              <a:rPr lang="el-GR" sz="1800" dirty="0"/>
              <a:t>Υ(</a:t>
            </a:r>
            <a:r>
              <a:rPr lang="en-GB" sz="1800" dirty="0"/>
              <a:t>4S))</a:t>
            </a:r>
          </a:p>
          <a:p>
            <a:r>
              <a:rPr lang="en-GB" sz="1800" dirty="0"/>
              <a:t>Advantages for final states with </a:t>
            </a:r>
            <a:r>
              <a:rPr lang="el-GR" sz="1800" dirty="0"/>
              <a:t>π</a:t>
            </a:r>
            <a:r>
              <a:rPr lang="el-GR" sz="1800" baseline="30000" dirty="0"/>
              <a:t>0</a:t>
            </a:r>
            <a:r>
              <a:rPr lang="en-GB" sz="1800" dirty="0"/>
              <a:t>, </a:t>
            </a:r>
            <a:r>
              <a:rPr lang="el-GR" sz="1800" dirty="0"/>
              <a:t>γ,</a:t>
            </a:r>
            <a:r>
              <a:rPr lang="en-GB" sz="1800" dirty="0"/>
              <a:t> K</a:t>
            </a:r>
            <a:r>
              <a:rPr lang="en-GB" sz="1800" baseline="-25000" dirty="0"/>
              <a:t>S</a:t>
            </a:r>
            <a:r>
              <a:rPr lang="en-GB" sz="1800" dirty="0"/>
              <a:t>, K</a:t>
            </a:r>
            <a:r>
              <a:rPr lang="en-GB" sz="1800" baseline="-25000" dirty="0"/>
              <a:t>L</a:t>
            </a:r>
            <a:r>
              <a:rPr lang="en-GB" sz="1800" dirty="0"/>
              <a:t> and neutrinos</a:t>
            </a:r>
          </a:p>
          <a:p>
            <a:r>
              <a:rPr lang="en-GB" sz="1800" dirty="0"/>
              <a:t>Higher tagging power and electron reconstruction efficiency</a:t>
            </a:r>
          </a:p>
          <a:p>
            <a:r>
              <a:rPr lang="en-GB" sz="1800" dirty="0"/>
              <a:t>Wide programme to explore </a:t>
            </a:r>
            <a:r>
              <a:rPr lang="en-GB" sz="1800" dirty="0" err="1"/>
              <a:t>e+e</a:t>
            </a:r>
            <a:r>
              <a:rPr lang="en-GB" sz="1800" dirty="0"/>
              <a:t>-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l-GR" sz="1800" dirty="0" err="1">
                <a:sym typeface="Wingdings" pitchFamily="2" charset="2"/>
              </a:rPr>
              <a:t>τ+τ</a:t>
            </a:r>
            <a:r>
              <a:rPr lang="el-GR" sz="1800" dirty="0">
                <a:sym typeface="Wingdings" pitchFamily="2" charset="2"/>
              </a:rPr>
              <a:t>-</a:t>
            </a:r>
            <a:endParaRPr lang="en-GB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3B31C74-B028-4A39-D119-013C3254E0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7982" y="1567918"/>
            <a:ext cx="6308035" cy="304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24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SuperKEKB</a:t>
            </a:r>
            <a:r>
              <a:rPr lang="en-GB" dirty="0"/>
              <a:t> and Belle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20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During phase I (2019-2022) recorded 400 fb</a:t>
            </a:r>
            <a:r>
              <a:rPr lang="en-GB" baseline="30000" dirty="0"/>
              <a:t>-1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t</a:t>
            </a:r>
            <a:r>
              <a:rPr lang="en-GB" dirty="0"/>
              <a:t>argeting 50 ab</a:t>
            </a:r>
            <a:r>
              <a:rPr lang="en-GB" baseline="30000" dirty="0"/>
              <a:t>-1</a:t>
            </a:r>
            <a:r>
              <a:rPr lang="en-GB" dirty="0"/>
              <a:t>  by end of experiment.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Things to look forward to:</a:t>
            </a:r>
          </a:p>
          <a:p>
            <a:r>
              <a:rPr lang="en-GB" dirty="0"/>
              <a:t>Lepton flavour violating </a:t>
            </a:r>
            <a:r>
              <a:rPr lang="el-GR" dirty="0"/>
              <a:t>τ</a:t>
            </a:r>
            <a:r>
              <a:rPr lang="en-GB" dirty="0"/>
              <a:t> decays</a:t>
            </a:r>
          </a:p>
          <a:p>
            <a:r>
              <a:rPr lang="en-GB" dirty="0"/>
              <a:t>Searches for </a:t>
            </a:r>
            <a:r>
              <a:rPr lang="en-GB" dirty="0" err="1"/>
              <a:t>b</a:t>
            </a:r>
            <a:r>
              <a:rPr lang="en-GB" dirty="0" err="1">
                <a:sym typeface="Wingdings" pitchFamily="2" charset="2"/>
              </a:rPr>
              <a:t>s</a:t>
            </a:r>
            <a:r>
              <a:rPr lang="el-GR" dirty="0" err="1">
                <a:sym typeface="Wingdings" pitchFamily="2" charset="2"/>
              </a:rPr>
              <a:t>νν</a:t>
            </a:r>
            <a:r>
              <a:rPr lang="en-GB" dirty="0">
                <a:sym typeface="Wingdings" pitchFamily="2" charset="2"/>
              </a:rPr>
              <a:t> decays</a:t>
            </a:r>
          </a:p>
          <a:p>
            <a:r>
              <a:rPr lang="en-GB" dirty="0">
                <a:sym typeface="Wingdings" pitchFamily="2" charset="2"/>
              </a:rPr>
              <a:t>Time dependent CPV in </a:t>
            </a:r>
            <a:r>
              <a:rPr lang="en-GB" dirty="0" err="1">
                <a:sym typeface="Wingdings" pitchFamily="2" charset="2"/>
              </a:rPr>
              <a:t>bsg</a:t>
            </a:r>
            <a:endParaRPr lang="en-GB" dirty="0">
              <a:sym typeface="Wingdings" pitchFamily="2" charset="2"/>
            </a:endParaRPr>
          </a:p>
          <a:p>
            <a:r>
              <a:rPr lang="en-GB" dirty="0">
                <a:sym typeface="Wingdings" pitchFamily="2" charset="2"/>
              </a:rPr>
              <a:t>Modes with neutrals, allowing flavour symmetries to be exploited</a:t>
            </a:r>
          </a:p>
          <a:p>
            <a:r>
              <a:rPr lang="en-GB" dirty="0">
                <a:sym typeface="Wingdings" pitchFamily="2" charset="2"/>
              </a:rPr>
              <a:t>… and many more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838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Exciting times ahead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b="1" dirty="0"/>
              <a:t>Despite all the great results that will flow from LHCb Upgrade I, most observables will still be statistically limited by the end of Run 4</a:t>
            </a:r>
          </a:p>
          <a:p>
            <a:r>
              <a:rPr lang="en-GB" sz="1800" dirty="0"/>
              <a:t>LHCb Upgrade II will make it possible to fully exploit the HL-LHC for flavour physics</a:t>
            </a:r>
          </a:p>
          <a:p>
            <a:r>
              <a:rPr lang="en-GB" sz="1800" dirty="0"/>
              <a:t>UK leadership at all levels, now in exciting R&amp;D phase</a:t>
            </a:r>
          </a:p>
          <a:p>
            <a:r>
              <a:rPr lang="en-GB" sz="1800" dirty="0"/>
              <a:t>Also strong flavour programme at ATLAS and CMS, particularly in beauty decays to muons</a:t>
            </a:r>
          </a:p>
          <a:p>
            <a:r>
              <a:rPr lang="en-GB" sz="1800" dirty="0"/>
              <a:t>Despite challenges, Belle II will provide crucial cross-checks of LHCb results and complementary sensitivity in final states that are hard to access at LHCb</a:t>
            </a:r>
          </a:p>
          <a:p>
            <a:r>
              <a:rPr lang="en-GB" sz="1800" dirty="0"/>
              <a:t>In longer term, beauty samples from 5x10</a:t>
            </a:r>
            <a:r>
              <a:rPr lang="en-GB" sz="1800" baseline="30000" dirty="0"/>
              <a:t>12</a:t>
            </a:r>
            <a:r>
              <a:rPr lang="en-GB" sz="1800" dirty="0"/>
              <a:t> Z boson decays at FCC-</a:t>
            </a:r>
            <a:r>
              <a:rPr lang="en-GB" sz="1800" dirty="0" err="1"/>
              <a:t>ee</a:t>
            </a:r>
            <a:r>
              <a:rPr lang="en-GB" sz="1800" dirty="0"/>
              <a:t> offer opportunities in specific final states (neutrinos and </a:t>
            </a:r>
            <a:r>
              <a:rPr lang="en-GB" sz="1800" dirty="0" err="1"/>
              <a:t>taus</a:t>
            </a:r>
            <a:r>
              <a:rPr lang="en-GB" sz="1800" dirty="0"/>
              <a:t>) that complement HL-LHC programme</a:t>
            </a:r>
            <a:endParaRPr lang="el-GR" sz="1800" dirty="0"/>
          </a:p>
          <a:p>
            <a:endParaRPr lang="en-GB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EAF5C9-4531-EE1E-4210-134AAE77F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5200" y="4579975"/>
            <a:ext cx="3640675" cy="20215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8B75D95-B517-E111-70D5-B31C6CA3D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0" y="4651960"/>
            <a:ext cx="3582737" cy="1729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452B94-EBEA-66DF-351B-3B1F41375ED4}"/>
              </a:ext>
            </a:extLst>
          </p:cNvPr>
          <p:cNvSpPr txBox="1"/>
          <p:nvPr/>
        </p:nvSpPr>
        <p:spPr>
          <a:xfrm>
            <a:off x="2417578" y="4729651"/>
            <a:ext cx="108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D8153"/>
                </a:solidFill>
                <a:latin typeface="Bitter" pitchFamily="2" charset="77"/>
              </a:rPr>
              <a:t>Belle II</a:t>
            </a:r>
            <a:endParaRPr lang="en-US" b="1" dirty="0">
              <a:solidFill>
                <a:srgbClr val="FD8153"/>
              </a:solidFill>
              <a:latin typeface="Bitter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803285-EBEE-4746-9BBC-A35A43EC9D12}"/>
              </a:ext>
            </a:extLst>
          </p:cNvPr>
          <p:cNvSpPr txBox="1"/>
          <p:nvPr/>
        </p:nvSpPr>
        <p:spPr>
          <a:xfrm>
            <a:off x="4827184" y="4701666"/>
            <a:ext cx="1086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5366E0"/>
                </a:solidFill>
                <a:latin typeface="Bitter" pitchFamily="2" charset="77"/>
              </a:rPr>
              <a:t>LHCb</a:t>
            </a:r>
            <a:endParaRPr lang="en-US" b="1" dirty="0">
              <a:solidFill>
                <a:srgbClr val="5366E0"/>
              </a:solidFill>
              <a:latin typeface="Bitter" pitchFamily="2" charset="77"/>
            </a:endParaRPr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A718586E-1565-2D76-CD32-180E5727A1D6}"/>
              </a:ext>
            </a:extLst>
          </p:cNvPr>
          <p:cNvSpPr/>
          <p:nvPr/>
        </p:nvSpPr>
        <p:spPr>
          <a:xfrm>
            <a:off x="7945875" y="5380522"/>
            <a:ext cx="947300" cy="317634"/>
          </a:xfrm>
          <a:prstGeom prst="rightArrow">
            <a:avLst/>
          </a:prstGeom>
          <a:solidFill>
            <a:srgbClr val="29347A"/>
          </a:solidFill>
          <a:ln w="25400">
            <a:noFill/>
          </a:ln>
        </p:spPr>
        <p:txBody>
          <a:bodyPr wrap="non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7EEBF0-A074-CDB3-B83D-AB1FCB32E9C9}"/>
              </a:ext>
            </a:extLst>
          </p:cNvPr>
          <p:cNvSpPr txBox="1"/>
          <p:nvPr/>
        </p:nvSpPr>
        <p:spPr>
          <a:xfrm>
            <a:off x="7809680" y="5651990"/>
            <a:ext cx="1416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29347A"/>
                </a:solidFill>
                <a:latin typeface="Bitter" pitchFamily="2" charset="77"/>
              </a:rPr>
              <a:t>To FCC-</a:t>
            </a:r>
            <a:r>
              <a:rPr lang="en-GB" b="1" dirty="0" err="1">
                <a:solidFill>
                  <a:srgbClr val="29347A"/>
                </a:solidFill>
                <a:latin typeface="Bitter" pitchFamily="2" charset="77"/>
              </a:rPr>
              <a:t>ee</a:t>
            </a:r>
            <a:endParaRPr lang="en-US" b="1" dirty="0">
              <a:solidFill>
                <a:srgbClr val="29347A"/>
              </a:solidFill>
              <a:latin typeface="Bitter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4010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3088841"/>
            <a:ext cx="9143999" cy="680317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Backup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3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64876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9EFBD8F-D4E9-A678-E771-CF7E511B7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190" y="3941379"/>
            <a:ext cx="3796122" cy="259581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 –ECAL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0E9AE8-E141-3BF9-4161-2B758952783A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4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800" dirty="0"/>
              <a:t>LHCb Electromagnetic Calorimeter not replaced (except electronics) in Upgrade I</a:t>
            </a:r>
          </a:p>
          <a:p>
            <a:pPr>
              <a:buFont typeface="Wingdings" pitchFamily="2" charset="2"/>
              <a:buChar char="Ø"/>
            </a:pPr>
            <a:r>
              <a:rPr lang="en-GB" sz="1800" dirty="0"/>
              <a:t>During Run 3 will operate at 25x its design luminosity!</a:t>
            </a:r>
          </a:p>
          <a:p>
            <a:pPr marL="0" indent="0">
              <a:buNone/>
            </a:pPr>
            <a:r>
              <a:rPr lang="en-GB" sz="1800" dirty="0"/>
              <a:t>Main challenges for Upgrade II: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Achieving same </a:t>
            </a:r>
            <a:r>
              <a:rPr lang="en-GB" sz="1800" b="1" dirty="0"/>
              <a:t>energy resolution </a:t>
            </a:r>
            <a:r>
              <a:rPr lang="en-GB" sz="1800" dirty="0"/>
              <a:t>and </a:t>
            </a:r>
            <a:r>
              <a:rPr lang="en-GB" sz="1800" b="1" dirty="0"/>
              <a:t>reconstruction efficiency </a:t>
            </a:r>
            <a:r>
              <a:rPr lang="en-GB" sz="1800" dirty="0"/>
              <a:t>as original detector at significantly higher pile-up and occupancy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800" dirty="0"/>
              <a:t>Radiation hard to accumulated 300 fb</a:t>
            </a:r>
            <a:r>
              <a:rPr lang="en-GB" sz="1800" baseline="30000" dirty="0"/>
              <a:t>-1</a:t>
            </a:r>
            <a:endParaRPr lang="en-GB" sz="1800" b="1" dirty="0"/>
          </a:p>
          <a:p>
            <a:pPr marL="342900" indent="-342900">
              <a:buFont typeface="+mj-lt"/>
              <a:buAutoNum type="arabicPeriod"/>
            </a:pPr>
            <a:endParaRPr lang="en-GB" sz="100" b="1" dirty="0"/>
          </a:p>
          <a:p>
            <a:pPr marL="0" indent="0">
              <a:buNone/>
            </a:pPr>
            <a:r>
              <a:rPr lang="en-GB" sz="1800" b="1" dirty="0"/>
              <a:t>Proposal:</a:t>
            </a:r>
            <a:r>
              <a:rPr lang="en-GB" sz="1800" dirty="0"/>
              <a:t> crystal fibres (</a:t>
            </a:r>
            <a:r>
              <a:rPr lang="en-GB" sz="1800" dirty="0" err="1"/>
              <a:t>SpaCal</a:t>
            </a:r>
            <a:r>
              <a:rPr lang="en-GB" sz="1800" dirty="0"/>
              <a:t>) in central region and Shashlik (outer region)</a:t>
            </a:r>
          </a:p>
          <a:p>
            <a:pPr marL="0" indent="0">
              <a:buNone/>
            </a:pPr>
            <a:r>
              <a:rPr lang="en-GB" sz="1800" b="1" dirty="0"/>
              <a:t>20 </a:t>
            </a:r>
            <a:r>
              <a:rPr lang="en-GB" sz="1800" b="1" dirty="0" err="1"/>
              <a:t>ps</a:t>
            </a:r>
            <a:r>
              <a:rPr lang="en-GB" sz="1800" b="1" dirty="0"/>
              <a:t> timing information </a:t>
            </a:r>
            <a:r>
              <a:rPr lang="en-GB" sz="1800" dirty="0"/>
              <a:t>to supress 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5908A-74DF-F4D9-A21C-15155C4440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825" y="4141076"/>
            <a:ext cx="4274281" cy="2369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23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CD2F579-CF95-2A43-9A12-0907F042A39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4579291"/>
            <a:ext cx="8642350" cy="1802459"/>
          </a:xfrm>
        </p:spPr>
        <p:txBody>
          <a:bodyPr/>
          <a:lstStyle/>
          <a:p>
            <a:pPr>
              <a:buFont typeface="Courier New" panose="02070309020205020404" pitchFamily="49" charset="0"/>
              <a:buChar char="o"/>
            </a:pPr>
            <a:r>
              <a:rPr lang="en-GB" dirty="0">
                <a:latin typeface="Bitter" pitchFamily="2" charset="77"/>
              </a:rPr>
              <a:t>studying heavy flavour decays gives sensitivity to BSM quantum fields in the loops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GB" dirty="0"/>
              <a:t>sensitive to energy scales above direct reach of LHC (up to 100 TeV in FCNC b decays)</a:t>
            </a:r>
          </a:p>
          <a:p>
            <a:pPr marL="0" indent="0">
              <a:buNone/>
            </a:pPr>
            <a:endParaRPr lang="en-GB" dirty="0">
              <a:latin typeface="Bitter" pitchFamily="2" charset="77"/>
            </a:endParaRPr>
          </a:p>
          <a:p>
            <a:pPr>
              <a:buFont typeface="Courier New" panose="02070309020205020404" pitchFamily="49" charset="0"/>
              <a:buChar char="o"/>
            </a:pPr>
            <a:endParaRPr lang="en-GB" dirty="0">
              <a:latin typeface="Bitter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61FF18F-5BBD-7D4C-8158-B513FA0A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Flavour as a probe of new physics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6556FD-0180-2048-A167-2B11DEDE09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0528B-EA37-F846-B628-90686B0CC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162" y="1822305"/>
            <a:ext cx="3937000" cy="23457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4C3C25-417C-3649-B5BD-CC07D025F536}"/>
              </a:ext>
            </a:extLst>
          </p:cNvPr>
          <p:cNvSpPr/>
          <p:nvPr/>
        </p:nvSpPr>
        <p:spPr>
          <a:xfrm>
            <a:off x="1126859" y="1455182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GB" sz="2000" b="1" dirty="0">
                <a:solidFill>
                  <a:srgbClr val="29347A"/>
                </a:solidFill>
                <a:latin typeface="Bitter SemiBold" pitchFamily="2" charset="77"/>
                <a:ea typeface="Cambria Math" panose="02040503050406030204" pitchFamily="18" charset="0"/>
              </a:rPr>
              <a:t>Standard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EEB951-6547-E041-B95A-06F3D8545F5D}"/>
              </a:ext>
            </a:extLst>
          </p:cNvPr>
          <p:cNvSpPr/>
          <p:nvPr/>
        </p:nvSpPr>
        <p:spPr>
          <a:xfrm>
            <a:off x="5938370" y="1452973"/>
            <a:ext cx="1694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914400">
              <a:lnSpc>
                <a:spcPct val="90000"/>
              </a:lnSpc>
              <a:spcBef>
                <a:spcPts val="1000"/>
              </a:spcBef>
            </a:pPr>
            <a:r>
              <a:rPr lang="en-GB" sz="2000" b="1" dirty="0">
                <a:solidFill>
                  <a:srgbClr val="DD3025"/>
                </a:solidFill>
                <a:latin typeface="Bitter SemiBold" pitchFamily="2" charset="77"/>
                <a:ea typeface="Cambria Math" panose="02040503050406030204" pitchFamily="18" charset="0"/>
              </a:rPr>
              <a:t>New Physics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9AA9883-951B-79AF-2E3F-30807B696E93}"/>
              </a:ext>
            </a:extLst>
          </p:cNvPr>
          <p:cNvGrpSpPr/>
          <p:nvPr/>
        </p:nvGrpSpPr>
        <p:grpSpPr>
          <a:xfrm>
            <a:off x="5355481" y="1945401"/>
            <a:ext cx="2860471" cy="1880308"/>
            <a:chOff x="5275137" y="1366315"/>
            <a:chExt cx="2860471" cy="188030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7684F6F-7523-224E-94BD-4E1AEADD48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5137" y="1366315"/>
              <a:ext cx="1108639" cy="624328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B15B9E4-EDC3-7F44-9C85-BF9F23C427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38156" y="1512149"/>
              <a:ext cx="1353723" cy="47849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DB7051A-4598-0249-AA17-242C3095E0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964533">
              <a:off x="6505844" y="1792467"/>
              <a:ext cx="1609165" cy="110820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635EA5D-969E-F649-925D-B92576B71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5997" y="2138418"/>
              <a:ext cx="419611" cy="1108205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AA2AEF2-D6CE-8543-BFAB-DCC5360739B4}"/>
                </a:ext>
              </a:extLst>
            </p:cNvPr>
            <p:cNvSpPr/>
            <p:nvPr/>
          </p:nvSpPr>
          <p:spPr>
            <a:xfrm>
              <a:off x="6343172" y="1572564"/>
              <a:ext cx="468000" cy="468000"/>
            </a:xfrm>
            <a:prstGeom prst="ellipse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GB" sz="2000" dirty="0">
                <a:latin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2C17F9-41C6-B249-B840-B86CBA115E18}"/>
                </a:ext>
              </a:extLst>
            </p:cNvPr>
            <p:cNvSpPr txBox="1"/>
            <p:nvPr/>
          </p:nvSpPr>
          <p:spPr>
            <a:xfrm>
              <a:off x="6309542" y="1509533"/>
              <a:ext cx="5575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solidFill>
                    <a:schemeClr val="bg1"/>
                  </a:solidFill>
                  <a:latin typeface="Cambria" panose="020405030504060302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2221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677DE-3623-674D-81EC-E7862130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dirty="0">
                <a:latin typeface="Bitter Medium" pitchFamily="2" charset="77"/>
              </a:rPr>
              <a:t>Flavour physics at the 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D29B7-F68D-174B-A8B3-BEAE20595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3</a:t>
            </a:fld>
            <a:endParaRPr lang="en-GB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CE1B5E0B-43C9-9FFA-95FF-AC5751334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03034" y="919078"/>
            <a:ext cx="4572001" cy="227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4EEBA5F-9359-0A4D-6770-B3061088E72D}"/>
              </a:ext>
            </a:extLst>
          </p:cNvPr>
          <p:cNvGrpSpPr/>
          <p:nvPr/>
        </p:nvGrpSpPr>
        <p:grpSpPr>
          <a:xfrm>
            <a:off x="172487" y="692150"/>
            <a:ext cx="4041704" cy="2833073"/>
            <a:chOff x="4851471" y="944563"/>
            <a:chExt cx="4041704" cy="283307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CFBA596-1BEF-5138-C370-C0E982D0E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9809" y="944563"/>
              <a:ext cx="3963366" cy="283307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D8C018D6-8AAC-FC8E-C912-829E17685B60}"/>
                </a:ext>
              </a:extLst>
            </p:cNvPr>
            <p:cNvSpPr/>
            <p:nvPr/>
          </p:nvSpPr>
          <p:spPr>
            <a:xfrm>
              <a:off x="4851471" y="3308398"/>
              <a:ext cx="156324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latin typeface="Bitter Light" pitchFamily="2" charset="77"/>
                  <a:ea typeface="Helvetica Neue" panose="02000503000000020004" pitchFamily="2" charset="0"/>
                  <a:cs typeface="Helvetica Neue" panose="02000503000000020004" pitchFamily="2" charset="0"/>
                  <a:hlinkClick r:id="rId5"/>
                </a:rPr>
                <a:t>Nature Phys. 18 (2022) 1</a:t>
              </a:r>
              <a:endParaRPr lang="en-GB" sz="1000" dirty="0">
                <a:solidFill>
                  <a:schemeClr val="bg1"/>
                </a:solidFill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0C38DA94-6E08-C5E2-7BEA-C5454178BD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64" y="4017113"/>
            <a:ext cx="4400688" cy="2148737"/>
          </a:xfrm>
          <a:prstGeom prst="rect">
            <a:avLst/>
          </a:prstGeom>
        </p:spPr>
      </p:pic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13BF065-B323-6904-9F5E-2A04EDD161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64670" y="3184537"/>
            <a:ext cx="2250028" cy="459848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/>
              <a:t>B oscillations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en-GB" dirty="0">
              <a:latin typeface="Bitter" pitchFamily="2" charset="77"/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71BBF822-DD34-B470-A452-50D0D3CBD0AD}"/>
              </a:ext>
            </a:extLst>
          </p:cNvPr>
          <p:cNvSpPr txBox="1">
            <a:spLocks/>
          </p:cNvSpPr>
          <p:nvPr/>
        </p:nvSpPr>
        <p:spPr>
          <a:xfrm>
            <a:off x="1126644" y="6225993"/>
            <a:ext cx="2772574" cy="459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CP violation in charm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88E147-F98E-597A-C57D-EA1F6160FC42}"/>
              </a:ext>
            </a:extLst>
          </p:cNvPr>
          <p:cNvSpPr/>
          <p:nvPr/>
        </p:nvSpPr>
        <p:spPr>
          <a:xfrm>
            <a:off x="172487" y="3833859"/>
            <a:ext cx="207140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7"/>
              </a:rPr>
              <a:t>Phys. Rev. Lett. 122 (2019) 211803</a:t>
            </a:r>
            <a:endParaRPr lang="en-GB" sz="10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2" name="Text Placeholder 1">
            <a:extLst>
              <a:ext uri="{FF2B5EF4-FFF2-40B4-BE49-F238E27FC236}">
                <a16:creationId xmlns:a16="http://schemas.microsoft.com/office/drawing/2014/main" id="{C016368E-5C01-8318-D2B1-26FCDC240FD6}"/>
              </a:ext>
            </a:extLst>
          </p:cNvPr>
          <p:cNvSpPr txBox="1">
            <a:spLocks/>
          </p:cNvSpPr>
          <p:nvPr/>
        </p:nvSpPr>
        <p:spPr>
          <a:xfrm>
            <a:off x="5790864" y="3144783"/>
            <a:ext cx="2250028" cy="459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CKM triangle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en-GB" dirty="0"/>
          </a:p>
        </p:txBody>
      </p:sp>
      <p:sp>
        <p:nvSpPr>
          <p:cNvPr id="21" name="Text Placeholder 1">
            <a:extLst>
              <a:ext uri="{FF2B5EF4-FFF2-40B4-BE49-F238E27FC236}">
                <a16:creationId xmlns:a16="http://schemas.microsoft.com/office/drawing/2014/main" id="{A57AC0D1-56B1-7E82-78E1-2319EC6CDCAC}"/>
              </a:ext>
            </a:extLst>
          </p:cNvPr>
          <p:cNvSpPr txBox="1">
            <a:spLocks/>
          </p:cNvSpPr>
          <p:nvPr/>
        </p:nvSpPr>
        <p:spPr>
          <a:xfrm>
            <a:off x="5608998" y="6225993"/>
            <a:ext cx="2772574" cy="4598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Exotic hadrons</a:t>
            </a:r>
          </a:p>
          <a:p>
            <a:pPr algn="ctr">
              <a:buFont typeface="Courier New" panose="02070309020205020404" pitchFamily="49" charset="0"/>
              <a:buChar char="o"/>
            </a:pP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C4BD7A3-BF32-BE84-47C3-884CE13781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10998" y="3629615"/>
            <a:ext cx="4633000" cy="257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474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5B677DE-3623-674D-81EC-E7862130D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 dirty="0">
                <a:latin typeface="Bitter Medium" pitchFamily="2" charset="77"/>
              </a:rPr>
              <a:t>Flavour physics at the LHC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9D29B7-F68D-174B-A8B3-BEAE205950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4</a:t>
            </a:fld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21986182-1A0E-F7FA-D94E-6671D37CD02F}"/>
              </a:ext>
            </a:extLst>
          </p:cNvPr>
          <p:cNvGrpSpPr/>
          <p:nvPr/>
        </p:nvGrpSpPr>
        <p:grpSpPr>
          <a:xfrm>
            <a:off x="244505" y="675973"/>
            <a:ext cx="4184918" cy="2624815"/>
            <a:chOff x="250825" y="853785"/>
            <a:chExt cx="4184918" cy="26248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3697A13-263D-4CEC-CE90-5B8BE1A06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0825" y="944563"/>
              <a:ext cx="4172281" cy="2393659"/>
            </a:xfrm>
            <a:prstGeom prst="rect">
              <a:avLst/>
            </a:prstGeom>
          </p:spPr>
        </p:pic>
        <p:sp>
          <p:nvSpPr>
            <p:cNvPr id="25" name="Text Placeholder 1">
              <a:extLst>
                <a:ext uri="{FF2B5EF4-FFF2-40B4-BE49-F238E27FC236}">
                  <a16:creationId xmlns:a16="http://schemas.microsoft.com/office/drawing/2014/main" id="{A8281CE1-5463-6753-D710-C84B8B9EE99D}"/>
                </a:ext>
              </a:extLst>
            </p:cNvPr>
            <p:cNvSpPr txBox="1">
              <a:spLocks/>
            </p:cNvSpPr>
            <p:nvPr/>
          </p:nvSpPr>
          <p:spPr>
            <a:xfrm>
              <a:off x="950678" y="3136321"/>
              <a:ext cx="2772574" cy="342279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00BDB6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8EE8D8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b="1" dirty="0"/>
                <a:t>B</a:t>
              </a:r>
              <a:r>
                <a:rPr lang="en-GB" b="1" baseline="-25000" dirty="0"/>
                <a:t>s</a:t>
              </a:r>
              <a:r>
                <a:rPr lang="en-GB" b="1" dirty="0"/>
                <a:t> → </a:t>
              </a:r>
              <a:r>
                <a:rPr lang="el-GR" b="1" dirty="0" err="1"/>
                <a:t>μ</a:t>
              </a:r>
              <a:r>
                <a:rPr lang="el-GR" b="1" baseline="30000" dirty="0" err="1"/>
                <a:t>+</a:t>
              </a:r>
              <a:r>
                <a:rPr lang="el-GR" b="1" dirty="0" err="1"/>
                <a:t>μ</a:t>
              </a:r>
              <a:r>
                <a:rPr lang="el-GR" b="1" baseline="30000" dirty="0"/>
                <a:t>-</a:t>
              </a:r>
              <a:endParaRPr lang="en-GB" b="1" baseline="30000" dirty="0"/>
            </a:p>
            <a:p>
              <a:pPr algn="ctr">
                <a:buFont typeface="Courier New" panose="02070309020205020404" pitchFamily="49" charset="0"/>
                <a:buChar char="o"/>
              </a:pPr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A5A0122-71F0-4C87-0363-BE020FB8C185}"/>
                </a:ext>
              </a:extLst>
            </p:cNvPr>
            <p:cNvSpPr/>
            <p:nvPr/>
          </p:nvSpPr>
          <p:spPr>
            <a:xfrm>
              <a:off x="2826007" y="853785"/>
              <a:ext cx="1609736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000" dirty="0">
                  <a:latin typeface="Bitter Light" pitchFamily="2" charset="77"/>
                  <a:ea typeface="Helvetica Neue" panose="02000503000000020004" pitchFamily="2" charset="0"/>
                  <a:cs typeface="Helvetica Neue" panose="02000503000000020004" pitchFamily="2" charset="0"/>
                  <a:hlinkClick r:id="rId4"/>
                </a:rPr>
                <a:t>Nature 522 (2015), 68-72</a:t>
              </a:r>
              <a:endParaRPr lang="en-GB" sz="1000" dirty="0">
                <a:solidFill>
                  <a:schemeClr val="bg1"/>
                </a:solidFill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CE5C47A-0CC6-563B-AD16-E0883AE28AFE}"/>
              </a:ext>
            </a:extLst>
          </p:cNvPr>
          <p:cNvGrpSpPr/>
          <p:nvPr/>
        </p:nvGrpSpPr>
        <p:grpSpPr>
          <a:xfrm>
            <a:off x="4572000" y="1977442"/>
            <a:ext cx="4321175" cy="3651198"/>
            <a:chOff x="4571998" y="1880327"/>
            <a:chExt cx="4321175" cy="3651198"/>
          </a:xfrm>
        </p:grpSpPr>
        <p:sp>
          <p:nvSpPr>
            <p:cNvPr id="23" name="Text Placeholder 1">
              <a:extLst>
                <a:ext uri="{FF2B5EF4-FFF2-40B4-BE49-F238E27FC236}">
                  <a16:creationId xmlns:a16="http://schemas.microsoft.com/office/drawing/2014/main" id="{6723130D-6436-98E8-222D-4B9736500CB3}"/>
                </a:ext>
              </a:extLst>
            </p:cNvPr>
            <p:cNvSpPr txBox="1">
              <a:spLocks/>
            </p:cNvSpPr>
            <p:nvPr/>
          </p:nvSpPr>
          <p:spPr>
            <a:xfrm>
              <a:off x="5629802" y="5204507"/>
              <a:ext cx="2772574" cy="32701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000" b="0" i="0" kern="1200">
                  <a:solidFill>
                    <a:schemeClr val="tx1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00BDB6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b="0" i="0" kern="1200">
                  <a:solidFill>
                    <a:srgbClr val="8EE8D8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b="0" i="0" kern="1200">
                  <a:solidFill>
                    <a:schemeClr val="tx1"/>
                  </a:solidFill>
                  <a:latin typeface="Bitter" pitchFamily="2" charset="77"/>
                  <a:ea typeface="Cambria Math" panose="02040503050406030204" pitchFamily="18" charset="0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 panose="020B0604020202020204" pitchFamily="34" charset="0"/>
                <a:buNone/>
              </a:pPr>
              <a:r>
                <a:rPr lang="en-GB" b="1" dirty="0"/>
                <a:t>FCNC angular</a:t>
              </a:r>
            </a:p>
            <a:p>
              <a:pPr algn="ctr">
                <a:buFont typeface="Courier New" panose="02070309020205020404" pitchFamily="49" charset="0"/>
                <a:buChar char="o"/>
              </a:pPr>
              <a:endParaRPr lang="en-GB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560658-4198-2229-694F-299A5DF26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/>
            <a:stretch/>
          </p:blipFill>
          <p:spPr>
            <a:xfrm>
              <a:off x="4571998" y="2126548"/>
              <a:ext cx="4321175" cy="3077959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90E6D93-1780-C49A-10FE-0578F2927B77}"/>
                </a:ext>
              </a:extLst>
            </p:cNvPr>
            <p:cNvSpPr/>
            <p:nvPr/>
          </p:nvSpPr>
          <p:spPr>
            <a:xfrm>
              <a:off x="7419974" y="1880327"/>
              <a:ext cx="1473199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000" dirty="0">
                  <a:latin typeface="Bitter Light" pitchFamily="2" charset="77"/>
                  <a:ea typeface="Helvetica Neue" panose="02000503000000020004" pitchFamily="2" charset="0"/>
                  <a:cs typeface="Helvetica Neue" panose="02000503000000020004" pitchFamily="2" charset="0"/>
                  <a:hlinkClick r:id="rId6"/>
                </a:rPr>
                <a:t>Eluned Smith @LHCP</a:t>
              </a:r>
              <a:endParaRPr lang="en-GB" sz="1000" dirty="0">
                <a:solidFill>
                  <a:schemeClr val="bg1"/>
                </a:solidFill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D28F030-B963-07EE-F78F-C716855E737B}"/>
              </a:ext>
            </a:extLst>
          </p:cNvPr>
          <p:cNvGrpSpPr>
            <a:grpSpLocks noChangeAspect="1"/>
          </p:cNvGrpSpPr>
          <p:nvPr/>
        </p:nvGrpSpPr>
        <p:grpSpPr>
          <a:xfrm>
            <a:off x="-1" y="3433585"/>
            <a:ext cx="4632051" cy="2948909"/>
            <a:chOff x="4285051" y="1758797"/>
            <a:chExt cx="4632051" cy="294890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4FA47E1-0CCA-5E62-D42E-1B45D824A8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85051" y="1899175"/>
              <a:ext cx="4632051" cy="280853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66B3A72-4CE1-C452-E0CF-AE0276CF66A2}"/>
                </a:ext>
              </a:extLst>
            </p:cNvPr>
            <p:cNvSpPr txBox="1"/>
            <p:nvPr/>
          </p:nvSpPr>
          <p:spPr>
            <a:xfrm>
              <a:off x="5397662" y="1758797"/>
              <a:ext cx="3511842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en-GB" sz="1000" u="sng" dirty="0">
                  <a:solidFill>
                    <a:srgbClr val="0070C0"/>
                  </a:solidFill>
                  <a:latin typeface="Bitter Light" pitchFamily="2" charset="77"/>
                  <a:ea typeface="Helvetica Neue" panose="02000503000000020004" pitchFamily="2" charset="0"/>
                  <a:cs typeface="Helvetica Neue" panose="02000503000000020004" pitchFamily="2" charset="0"/>
                  <a:hlinkClick r:id="rId8"/>
                </a:rPr>
                <a:t>Parrott, Bouchard, Davies: Phys. Rev. D 107, 014511 (2023)</a:t>
              </a:r>
              <a:endParaRPr lang="en-GB" sz="1000" u="sng" dirty="0">
                <a:solidFill>
                  <a:srgbClr val="0070C0"/>
                </a:solidFill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</a:endParaRPr>
            </a:p>
          </p:txBody>
        </p:sp>
      </p:grpSp>
      <p:sp>
        <p:nvSpPr>
          <p:cNvPr id="36" name="Text Placeholder 1">
            <a:extLst>
              <a:ext uri="{FF2B5EF4-FFF2-40B4-BE49-F238E27FC236}">
                <a16:creationId xmlns:a16="http://schemas.microsoft.com/office/drawing/2014/main" id="{B3D2BE7C-E095-C66F-4B39-EFE7F9C2E402}"/>
              </a:ext>
            </a:extLst>
          </p:cNvPr>
          <p:cNvSpPr txBox="1">
            <a:spLocks/>
          </p:cNvSpPr>
          <p:nvPr/>
        </p:nvSpPr>
        <p:spPr>
          <a:xfrm>
            <a:off x="934198" y="6303108"/>
            <a:ext cx="3393962" cy="33579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GB" b="1" dirty="0"/>
              <a:t>FCNC branching fractions</a:t>
            </a:r>
            <a:endParaRPr lang="en-GB" b="1" baseline="30000" dirty="0"/>
          </a:p>
          <a:p>
            <a:pPr algn="ctr">
              <a:buFont typeface="Courier New" panose="02070309020205020404" pitchFamily="49" charset="0"/>
              <a:buChar char="o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4430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A966DD6-7F12-2043-8802-6FE78A234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LHCb Upgrade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54B9E-9E93-D14A-841F-04C2D7FDB2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C1965E-CA0B-A84C-854F-FF9D0780A1C8}"/>
              </a:ext>
            </a:extLst>
          </p:cNvPr>
          <p:cNvSpPr txBox="1"/>
          <p:nvPr/>
        </p:nvSpPr>
        <p:spPr>
          <a:xfrm>
            <a:off x="250824" y="943367"/>
            <a:ext cx="346969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Major upgrade </a:t>
            </a: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to LHCb now in operation:</a:t>
            </a:r>
          </a:p>
          <a:p>
            <a:endParaRPr lang="en-GB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Almost all-new detector to allow readout at 30</a:t>
            </a:r>
            <a:r>
              <a:rPr lang="en-GB" dirty="0">
                <a:solidFill>
                  <a:schemeClr val="bg1"/>
                </a:solidFill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 </a:t>
            </a: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MHz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endParaRPr lang="en-GB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Removal of hardware trigger</a:t>
            </a:r>
          </a:p>
          <a:p>
            <a:pPr marL="142875" indent="-142875">
              <a:buFont typeface="Arial" panose="020B0604020202020204" pitchFamily="34" charset="0"/>
              <a:buChar char="•"/>
            </a:pPr>
            <a:endParaRPr lang="en-GB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42875" indent="-142875">
              <a:buFont typeface="Arial" panose="020B0604020202020204" pitchFamily="34" charset="0"/>
              <a:buChar char="•"/>
            </a:pP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Full software trigger</a:t>
            </a:r>
          </a:p>
          <a:p>
            <a:endParaRPr lang="en-GB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Unprecedented beauty samples:</a:t>
            </a:r>
          </a:p>
          <a:p>
            <a:endParaRPr lang="en-GB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Targeting 50fb</a:t>
            </a:r>
            <a:r>
              <a:rPr lang="en-GB" baseline="30000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-1</a:t>
            </a: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 by end of Run 4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en-GB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  <a:p>
            <a:pPr marL="184150" indent="-184150">
              <a:buFont typeface="Arial" panose="020B0604020202020204" pitchFamily="34" charset="0"/>
              <a:buChar char="•"/>
            </a:pPr>
            <a:r>
              <a:rPr lang="en-GB" dirty="0">
                <a:latin typeface="Bitter" pitchFamily="2" charset="77"/>
                <a:ea typeface="Helvetica Neue Light" panose="02000403000000020004" pitchFamily="2" charset="0"/>
                <a:cs typeface="Helvetica Neue" panose="02000503000000020004" pitchFamily="2" charset="0"/>
              </a:rPr>
              <a:t>Significant increase in trigger efficiencies for many modes</a:t>
            </a:r>
          </a:p>
          <a:p>
            <a:pPr marL="184150" indent="-184150">
              <a:buFont typeface="Arial" panose="020B0604020202020204" pitchFamily="34" charset="0"/>
              <a:buChar char="•"/>
            </a:pPr>
            <a:endParaRPr lang="en-GB" baseline="30000" dirty="0">
              <a:latin typeface="Bitter" pitchFamily="2" charset="77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E1C8B63-07E3-5A40-BB12-FB5C7392B51A}"/>
              </a:ext>
            </a:extLst>
          </p:cNvPr>
          <p:cNvGrpSpPr/>
          <p:nvPr/>
        </p:nvGrpSpPr>
        <p:grpSpPr>
          <a:xfrm>
            <a:off x="3597987" y="1220473"/>
            <a:ext cx="5505191" cy="4406094"/>
            <a:chOff x="3321511" y="981075"/>
            <a:chExt cx="5606589" cy="4582264"/>
          </a:xfrm>
        </p:grpSpPr>
        <p:sp>
          <p:nvSpPr>
            <p:cNvPr id="2" name="Rounded Rectangle 1">
              <a:extLst>
                <a:ext uri="{FF2B5EF4-FFF2-40B4-BE49-F238E27FC236}">
                  <a16:creationId xmlns:a16="http://schemas.microsoft.com/office/drawing/2014/main" id="{BBFBCCA8-64C6-6849-B339-0BC8743BA801}"/>
                </a:ext>
              </a:extLst>
            </p:cNvPr>
            <p:cNvSpPr/>
            <p:nvPr/>
          </p:nvSpPr>
          <p:spPr>
            <a:xfrm>
              <a:off x="3321511" y="981075"/>
              <a:ext cx="5606589" cy="4582264"/>
            </a:xfrm>
            <a:prstGeom prst="roundRect">
              <a:avLst/>
            </a:prstGeom>
            <a:gradFill flip="none" rotWithShape="1">
              <a:gsLst>
                <a:gs pos="17000">
                  <a:schemeClr val="bg1"/>
                </a:gs>
                <a:gs pos="79000">
                  <a:schemeClr val="bg1">
                    <a:lumMod val="6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25400">
              <a:noFill/>
            </a:ln>
          </p:spPr>
          <p:txBody>
            <a:bodyPr wrap="square" rtlCol="0" anchor="ctr">
              <a:spAutoFit/>
            </a:bodyPr>
            <a:lstStyle/>
            <a:p>
              <a:pPr algn="l"/>
              <a:endParaRPr lang="en-GB" sz="2000" dirty="0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1DA8C1D-C5BF-DB43-A70B-7A22875837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7000" b="98800" l="6088" r="91517">
                          <a14:foregroundMark x1="19661" y1="47800" x2="19760" y2="40800"/>
                          <a14:foregroundMark x1="19760" y1="40800" x2="21357" y2="39000"/>
                          <a14:foregroundMark x1="27645" y1="77800" x2="43613" y2="83000"/>
                          <a14:foregroundMark x1="43613" y1="83000" x2="45808" y2="73200"/>
                          <a14:foregroundMark x1="45808" y1="73200" x2="44411" y2="66000"/>
                          <a14:foregroundMark x1="44411" y1="66000" x2="47106" y2="70200"/>
                          <a14:foregroundMark x1="47106" y1="70200" x2="50100" y2="72400"/>
                          <a14:foregroundMark x1="41417" y1="98000" x2="45709" y2="99600"/>
                          <a14:foregroundMark x1="45709" y1="99600" x2="47405" y2="97200"/>
                          <a14:foregroundMark x1="59681" y1="8800" x2="72954" y2="9200"/>
                          <a14:foregroundMark x1="72954" y1="9200" x2="81337" y2="8600"/>
                          <a14:foregroundMark x1="81337" y1="8600" x2="85030" y2="10000"/>
                          <a14:foregroundMark x1="85030" y1="10000" x2="88922" y2="9600"/>
                          <a14:foregroundMark x1="90419" y1="14800" x2="88423" y2="61400"/>
                          <a14:foregroundMark x1="76347" y1="72400" x2="75050" y2="65800"/>
                          <a14:foregroundMark x1="75050" y1="65800" x2="75050" y2="65000"/>
                          <a14:foregroundMark x1="25549" y1="63800" x2="24551" y2="70200"/>
                          <a14:foregroundMark x1="24551" y1="70200" x2="21257" y2="71400"/>
                          <a14:foregroundMark x1="21257" y1="71400" x2="18762" y2="75800"/>
                          <a14:foregroundMark x1="18762" y1="75800" x2="17565" y2="61400"/>
                          <a14:foregroundMark x1="17565" y1="61400" x2="14371" y2="64200"/>
                          <a14:foregroundMark x1="14371" y1="64200" x2="10778" y2="63400"/>
                          <a14:foregroundMark x1="10778" y1="63400" x2="10778" y2="56600"/>
                          <a14:foregroundMark x1="10778" y1="56600" x2="11776" y2="54400"/>
                          <a14:foregroundMark x1="13972" y1="52000" x2="17365" y2="52000"/>
                          <a14:foregroundMark x1="17365" y1="52000" x2="19062" y2="50200"/>
                          <a14:foregroundMark x1="13772" y1="51600" x2="17066" y2="50600"/>
                          <a14:foregroundMark x1="17066" y1="50600" x2="17166" y2="50600"/>
                          <a14:foregroundMark x1="19062" y1="50200" x2="18762" y2="50200"/>
                          <a14:foregroundMark x1="14172" y1="70600" x2="14571" y2="71200"/>
                          <a14:foregroundMark x1="13872" y1="73600" x2="13872" y2="73600"/>
                          <a14:foregroundMark x1="33333" y1="40200" x2="33333" y2="40200"/>
                          <a14:foregroundMark x1="33333" y1="40200" x2="35329" y2="42400"/>
                          <a14:foregroundMark x1="29341" y1="63600" x2="29242" y2="60400"/>
                          <a14:foregroundMark x1="25848" y1="39400" x2="25848" y2="55800"/>
                          <a14:foregroundMark x1="25848" y1="55800" x2="24750" y2="48800"/>
                          <a14:foregroundMark x1="24750" y1="48800" x2="24651" y2="36800"/>
                          <a14:foregroundMark x1="24651" y1="36800" x2="29741" y2="65000"/>
                          <a14:foregroundMark x1="29741" y1="65000" x2="27844" y2="53800"/>
                          <a14:foregroundMark x1="27844" y1="53800" x2="31936" y2="73000"/>
                          <a14:foregroundMark x1="31936" y1="73000" x2="28543" y2="42400"/>
                          <a14:foregroundMark x1="28543" y1="42400" x2="31836" y2="55200"/>
                          <a14:foregroundMark x1="31836" y1="55200" x2="30140" y2="38000"/>
                          <a14:foregroundMark x1="30140" y1="38000" x2="35828" y2="69000"/>
                          <a14:foregroundMark x1="35828" y1="69000" x2="33234" y2="50800"/>
                          <a14:foregroundMark x1="33234" y1="50800" x2="36627" y2="56800"/>
                          <a14:foregroundMark x1="36627" y1="56800" x2="34531" y2="43200"/>
                          <a14:foregroundMark x1="57984" y1="36200" x2="58084" y2="36000"/>
                          <a14:foregroundMark x1="56188" y1="34200" x2="60279" y2="37400"/>
                          <a14:foregroundMark x1="55788" y1="78000" x2="55788" y2="78000"/>
                          <a14:foregroundMark x1="55988" y1="77800" x2="55988" y2="77800"/>
                          <a14:foregroundMark x1="55689" y1="78000" x2="56188" y2="77800"/>
                          <a14:foregroundMark x1="61577" y1="7600" x2="61976" y2="8200"/>
                          <a14:foregroundMark x1="69960" y1="8800" x2="71058" y2="8600"/>
                          <a14:foregroundMark x1="60379" y1="8000" x2="60379" y2="8000"/>
                          <a14:foregroundMark x1="60778" y1="8000" x2="60778" y2="8000"/>
                          <a14:foregroundMark x1="61078" y1="8000" x2="61078" y2="8000"/>
                          <a14:foregroundMark x1="59980" y1="8000" x2="59980" y2="8000"/>
                          <a14:foregroundMark x1="60778" y1="8000" x2="60778" y2="8000"/>
                          <a14:foregroundMark x1="6088" y1="61000" x2="6088" y2="61000"/>
                          <a14:foregroundMark x1="21457" y1="52000" x2="21457" y2="52000"/>
                          <a14:foregroundMark x1="21457" y1="52000" x2="21457" y2="52000"/>
                          <a14:foregroundMark x1="6387" y1="61200" x2="9780" y2="59800"/>
                          <a14:foregroundMark x1="9780" y1="59800" x2="6387" y2="60400"/>
                          <a14:foregroundMark x1="6387" y1="60400" x2="6587" y2="58800"/>
                          <a14:foregroundMark x1="6387" y1="58200" x2="6387" y2="58800"/>
                          <a14:foregroundMark x1="6088" y1="60400" x2="6587" y2="61600"/>
                          <a14:foregroundMark x1="91517" y1="12200" x2="88922" y2="72000"/>
                          <a14:foregroundMark x1="56287" y1="18800" x2="54391" y2="19200"/>
                          <a14:foregroundMark x1="54291" y1="18400" x2="54391" y2="18400"/>
                          <a14:foregroundMark x1="54790" y1="19000" x2="53892" y2="19000"/>
                          <a14:foregroundMark x1="53293" y1="19000" x2="53593" y2="18800"/>
                          <a14:foregroundMark x1="55788" y1="18400" x2="52495" y2="19000"/>
                          <a14:foregroundMark x1="52495" y1="19000" x2="56188" y2="18400"/>
                          <a14:foregroundMark x1="56188" y1="18400" x2="56088" y2="18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1"/>
            <a:stretch/>
          </p:blipFill>
          <p:spPr>
            <a:xfrm>
              <a:off x="3941645" y="2121514"/>
              <a:ext cx="4951530" cy="2475492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171FF9-5276-A545-A601-53E406EB6CE1}"/>
                </a:ext>
              </a:extLst>
            </p:cNvPr>
            <p:cNvGrpSpPr/>
            <p:nvPr/>
          </p:nvGrpSpPr>
          <p:grpSpPr>
            <a:xfrm>
              <a:off x="3417009" y="2107055"/>
              <a:ext cx="1397492" cy="646331"/>
              <a:chOff x="2151630" y="5482030"/>
              <a:chExt cx="2200808" cy="1017858"/>
            </a:xfrm>
          </p:grpSpPr>
          <p:sp>
            <p:nvSpPr>
              <p:cNvPr id="15" name="Rectangular Callout 14">
                <a:extLst>
                  <a:ext uri="{FF2B5EF4-FFF2-40B4-BE49-F238E27FC236}">
                    <a16:creationId xmlns:a16="http://schemas.microsoft.com/office/drawing/2014/main" id="{8575B1D6-F151-144B-9F65-11CAF4D14992}"/>
                  </a:ext>
                </a:extLst>
              </p:cNvPr>
              <p:cNvSpPr/>
              <p:nvPr/>
            </p:nvSpPr>
            <p:spPr>
              <a:xfrm>
                <a:off x="2151632" y="5504806"/>
                <a:ext cx="2200806" cy="972304"/>
              </a:xfrm>
              <a:prstGeom prst="wedgeRectCallout">
                <a:avLst>
                  <a:gd name="adj1" fmla="val 46442"/>
                  <a:gd name="adj2" fmla="val 15327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43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CFC9E096-8C4A-1446-8459-DD7F4B6BDB1A}"/>
                  </a:ext>
                </a:extLst>
              </p:cNvPr>
              <p:cNvSpPr txBox="1"/>
              <p:nvPr/>
            </p:nvSpPr>
            <p:spPr>
              <a:xfrm>
                <a:off x="2151630" y="5482030"/>
                <a:ext cx="2174146" cy="1017858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Bitter" pitchFamily="2" charset="77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New silicon pixel vertex locator</a:t>
                </a:r>
              </a:p>
            </p:txBody>
          </p:sp>
        </p:grpSp>
        <p:sp>
          <p:nvSpPr>
            <p:cNvPr id="20" name="Rectangular Callout 19">
              <a:extLst>
                <a:ext uri="{FF2B5EF4-FFF2-40B4-BE49-F238E27FC236}">
                  <a16:creationId xmlns:a16="http://schemas.microsoft.com/office/drawing/2014/main" id="{292E2744-DE0D-4546-87F2-E56349F68220}"/>
                </a:ext>
              </a:extLst>
            </p:cNvPr>
            <p:cNvSpPr/>
            <p:nvPr/>
          </p:nvSpPr>
          <p:spPr>
            <a:xfrm>
              <a:off x="4360503" y="4576770"/>
              <a:ext cx="1194629" cy="368534"/>
            </a:xfrm>
            <a:prstGeom prst="wedgeRectCallout">
              <a:avLst>
                <a:gd name="adj1" fmla="val 33351"/>
                <a:gd name="adj2" fmla="val -236775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143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85B068E-FD31-D74E-A4F3-78286C47F6D2}"/>
                </a:ext>
              </a:extLst>
            </p:cNvPr>
            <p:cNvSpPr txBox="1"/>
            <p:nvPr/>
          </p:nvSpPr>
          <p:spPr>
            <a:xfrm>
              <a:off x="4360503" y="4604130"/>
              <a:ext cx="1194629" cy="646331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latin typeface="Bitter" pitchFamily="2" charset="77"/>
                  <a:ea typeface="Helvetica Neue Medium" panose="02000503000000020004" pitchFamily="2" charset="0"/>
                  <a:cs typeface="Helvetica Neue Medium" panose="02000503000000020004" pitchFamily="2" charset="0"/>
                </a:rPr>
                <a:t>New silicon upstream tracker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413E326-D413-1844-B052-A7B6A9DB8146}"/>
                </a:ext>
              </a:extLst>
            </p:cNvPr>
            <p:cNvGrpSpPr/>
            <p:nvPr/>
          </p:nvGrpSpPr>
          <p:grpSpPr>
            <a:xfrm>
              <a:off x="6906797" y="4423010"/>
              <a:ext cx="1442260" cy="646331"/>
              <a:chOff x="7307608" y="5429588"/>
              <a:chExt cx="1442260" cy="646331"/>
            </a:xfrm>
          </p:grpSpPr>
          <p:sp>
            <p:nvSpPr>
              <p:cNvPr id="18" name="Rectangular Callout 17">
                <a:extLst>
                  <a:ext uri="{FF2B5EF4-FFF2-40B4-BE49-F238E27FC236}">
                    <a16:creationId xmlns:a16="http://schemas.microsoft.com/office/drawing/2014/main" id="{34DCD44B-6154-9D43-BC51-CC43498DCD0C}"/>
                  </a:ext>
                </a:extLst>
              </p:cNvPr>
              <p:cNvSpPr/>
              <p:nvPr/>
            </p:nvSpPr>
            <p:spPr>
              <a:xfrm>
                <a:off x="7307608" y="5429589"/>
                <a:ext cx="1442260" cy="307519"/>
              </a:xfrm>
              <a:prstGeom prst="wedgeRectCallout">
                <a:avLst>
                  <a:gd name="adj1" fmla="val -55063"/>
                  <a:gd name="adj2" fmla="val -172165"/>
                </a:avLst>
              </a:prstGeom>
              <a:solidFill>
                <a:srgbClr val="FFFD7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43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5F2CFB9-3462-DB4C-8DD9-9233B87BC084}"/>
                  </a:ext>
                </a:extLst>
              </p:cNvPr>
              <p:cNvSpPr txBox="1"/>
              <p:nvPr/>
            </p:nvSpPr>
            <p:spPr>
              <a:xfrm>
                <a:off x="7307608" y="5429588"/>
                <a:ext cx="1442260" cy="646331"/>
              </a:xfrm>
              <a:prstGeom prst="rect">
                <a:avLst/>
              </a:prstGeom>
              <a:solidFill>
                <a:srgbClr val="FFFD78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Bitter" pitchFamily="2" charset="77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New scintillating fibre tracking system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81625D20-FB4A-5240-BE48-52BDA137D16C}"/>
                </a:ext>
              </a:extLst>
            </p:cNvPr>
            <p:cNvGrpSpPr/>
            <p:nvPr/>
          </p:nvGrpSpPr>
          <p:grpSpPr>
            <a:xfrm>
              <a:off x="7091397" y="1357717"/>
              <a:ext cx="1286982" cy="830997"/>
              <a:chOff x="9335613" y="-405328"/>
              <a:chExt cx="2026774" cy="1308677"/>
            </a:xfrm>
          </p:grpSpPr>
          <p:sp>
            <p:nvSpPr>
              <p:cNvPr id="25" name="Rectangular Callout 24">
                <a:extLst>
                  <a:ext uri="{FF2B5EF4-FFF2-40B4-BE49-F238E27FC236}">
                    <a16:creationId xmlns:a16="http://schemas.microsoft.com/office/drawing/2014/main" id="{B06F4FFD-DF6C-1747-B612-71110B7E67DF}"/>
                  </a:ext>
                </a:extLst>
              </p:cNvPr>
              <p:cNvSpPr/>
              <p:nvPr/>
            </p:nvSpPr>
            <p:spPr>
              <a:xfrm>
                <a:off x="9335615" y="-405328"/>
                <a:ext cx="2026772" cy="546997"/>
              </a:xfrm>
              <a:prstGeom prst="wedgeRectCallout">
                <a:avLst>
                  <a:gd name="adj1" fmla="val -23623"/>
                  <a:gd name="adj2" fmla="val -291135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43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309A076-CB88-074C-A2B7-80BF6A49A287}"/>
                  </a:ext>
                </a:extLst>
              </p:cNvPr>
              <p:cNvSpPr txBox="1"/>
              <p:nvPr/>
            </p:nvSpPr>
            <p:spPr>
              <a:xfrm>
                <a:off x="9335613" y="-405328"/>
                <a:ext cx="2026774" cy="13086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Bitter" pitchFamily="2" charset="77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New data centre and all-software trigger</a:t>
                </a:r>
                <a:endParaRPr lang="en-GB" sz="1200" dirty="0">
                  <a:latin typeface="Bitter" pitchFamily="2" charset="77"/>
                  <a:ea typeface="Helvetica Neue Light" panose="02000403000000020004" pitchFamily="2" charset="0"/>
                  <a:cs typeface="Helvetica Neue Medium" panose="02000503000000020004" pitchFamily="2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56BD621-0ECF-B842-B493-18EE1B439EA1}"/>
                </a:ext>
              </a:extLst>
            </p:cNvPr>
            <p:cNvGrpSpPr/>
            <p:nvPr/>
          </p:nvGrpSpPr>
          <p:grpSpPr>
            <a:xfrm>
              <a:off x="5409097" y="1293706"/>
              <a:ext cx="1016505" cy="836415"/>
              <a:chOff x="5359470" y="1446271"/>
              <a:chExt cx="1600819" cy="1317207"/>
            </a:xfrm>
          </p:grpSpPr>
          <p:sp>
            <p:nvSpPr>
              <p:cNvPr id="31" name="Rectangular Callout 30">
                <a:extLst>
                  <a:ext uri="{FF2B5EF4-FFF2-40B4-BE49-F238E27FC236}">
                    <a16:creationId xmlns:a16="http://schemas.microsoft.com/office/drawing/2014/main" id="{1BF2596A-FE6D-D549-80D3-6889A413A034}"/>
                  </a:ext>
                </a:extLst>
              </p:cNvPr>
              <p:cNvSpPr/>
              <p:nvPr/>
            </p:nvSpPr>
            <p:spPr>
              <a:xfrm>
                <a:off x="5359472" y="1446271"/>
                <a:ext cx="1587264" cy="823173"/>
              </a:xfrm>
              <a:prstGeom prst="wedgeRectCallout">
                <a:avLst>
                  <a:gd name="adj1" fmla="val 86175"/>
                  <a:gd name="adj2" fmla="val 225763"/>
                </a:avLst>
              </a:prstGeom>
              <a:solidFill>
                <a:srgbClr val="009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200"/>
              </a:p>
            </p:txBody>
          </p:sp>
          <p:sp>
            <p:nvSpPr>
              <p:cNvPr id="32" name="Rectangular Callout 31">
                <a:extLst>
                  <a:ext uri="{FF2B5EF4-FFF2-40B4-BE49-F238E27FC236}">
                    <a16:creationId xmlns:a16="http://schemas.microsoft.com/office/drawing/2014/main" id="{7AA0C5F8-8660-304A-BC57-24B695B3829A}"/>
                  </a:ext>
                </a:extLst>
              </p:cNvPr>
              <p:cNvSpPr/>
              <p:nvPr/>
            </p:nvSpPr>
            <p:spPr>
              <a:xfrm>
                <a:off x="5359472" y="1454803"/>
                <a:ext cx="807185" cy="809678"/>
              </a:xfrm>
              <a:prstGeom prst="wedgeRectCallout">
                <a:avLst>
                  <a:gd name="adj1" fmla="val -128407"/>
                  <a:gd name="adj2" fmla="val 299913"/>
                </a:avLst>
              </a:prstGeom>
              <a:solidFill>
                <a:srgbClr val="00905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43"/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B581D006-C3F1-6A41-AB4F-5F6F93D9FB05}"/>
                  </a:ext>
                </a:extLst>
              </p:cNvPr>
              <p:cNvSpPr txBox="1"/>
              <p:nvPr/>
            </p:nvSpPr>
            <p:spPr>
              <a:xfrm>
                <a:off x="5359470" y="1454803"/>
                <a:ext cx="1600819" cy="1308675"/>
              </a:xfrm>
              <a:prstGeom prst="rect">
                <a:avLst/>
              </a:prstGeom>
              <a:solidFill>
                <a:srgbClr val="00905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solidFill>
                      <a:schemeClr val="bg1"/>
                    </a:solidFill>
                    <a:latin typeface="Bitter" pitchFamily="2" charset="77"/>
                    <a:ea typeface="Helvetica Neue Medium" panose="02000503000000020004" pitchFamily="2" charset="0"/>
                    <a:cs typeface="Helvetica Neue Medium" panose="02000503000000020004" pitchFamily="2" charset="0"/>
                  </a:rPr>
                  <a:t>New ring-imaging Cherenkov detectors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56362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D125E3-EB94-8D32-966E-0776F3C7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31A77-A169-FD79-38B6-2743B16C4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6</a:t>
            </a:fld>
            <a:endParaRPr lang="en-GB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5825EE0-2803-CDDC-6647-145B67BDC4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204"/>
          <a:stretch/>
        </p:blipFill>
        <p:spPr bwMode="auto">
          <a:xfrm>
            <a:off x="775650" y="944563"/>
            <a:ext cx="7592695" cy="52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83C415E-B5E7-05C9-FA3B-57912ECF2411}"/>
              </a:ext>
            </a:extLst>
          </p:cNvPr>
          <p:cNvSpPr/>
          <p:nvPr/>
        </p:nvSpPr>
        <p:spPr>
          <a:xfrm rot="1446431">
            <a:off x="2686475" y="2646195"/>
            <a:ext cx="1119292" cy="3272488"/>
          </a:xfrm>
          <a:prstGeom prst="ellipse">
            <a:avLst/>
          </a:prstGeom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l"/>
            <a:endParaRPr lang="en-GB" sz="20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472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2D125E3-EB94-8D32-966E-0776F3C7C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231A77-A169-FD79-38B6-2743B16C49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7</a:t>
            </a:fld>
            <a:endParaRPr lang="en-GB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1D9BB26-0316-05BF-D9B9-D6C9A20E1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321" y="1686560"/>
            <a:ext cx="8662854" cy="37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7E6B646-1A9B-C3D4-2448-4509A0E2E744}"/>
              </a:ext>
            </a:extLst>
          </p:cNvPr>
          <p:cNvSpPr txBox="1"/>
          <p:nvPr/>
        </p:nvSpPr>
        <p:spPr>
          <a:xfrm>
            <a:off x="6146800" y="925116"/>
            <a:ext cx="2885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Bitter" pitchFamily="2" charset="77"/>
              </a:rPr>
              <a:t>High-Luminosity LHC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7EC28566-6A41-2D8E-875A-591EC32CF55D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7589520" y="1294448"/>
            <a:ext cx="538480" cy="574992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A9E3F8-6FFB-3BCE-70F4-F21F0B98D71B}"/>
              </a:ext>
            </a:extLst>
          </p:cNvPr>
          <p:cNvSpPr txBox="1"/>
          <p:nvPr/>
        </p:nvSpPr>
        <p:spPr>
          <a:xfrm>
            <a:off x="250825" y="5735419"/>
            <a:ext cx="85578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itter" pitchFamily="2" charset="77"/>
              </a:rPr>
              <a:t>European Strategy Update 2020:</a:t>
            </a:r>
            <a:r>
              <a:rPr lang="en-GB" dirty="0">
                <a:solidFill>
                  <a:srgbClr val="FF0000"/>
                </a:solidFill>
                <a:latin typeface="Bitter" pitchFamily="2" charset="77"/>
              </a:rPr>
              <a:t> </a:t>
            </a:r>
            <a:r>
              <a:rPr lang="en-GB" i="1" dirty="0">
                <a:solidFill>
                  <a:srgbClr val="4DB78C"/>
                </a:solidFill>
                <a:latin typeface="Bitter" pitchFamily="2" charset="77"/>
              </a:rPr>
              <a:t>“The full potential of the LHC and</a:t>
            </a:r>
          </a:p>
          <a:p>
            <a:r>
              <a:rPr lang="en-GB" i="1" dirty="0">
                <a:solidFill>
                  <a:srgbClr val="4DB78C"/>
                </a:solidFill>
                <a:latin typeface="Bitter" pitchFamily="2" charset="77"/>
              </a:rPr>
              <a:t>the HL-LHC, including the study of flavour physics, should be exploited”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A73C9-3A2D-8B41-F4FF-4AB78BA73F18}"/>
              </a:ext>
            </a:extLst>
          </p:cNvPr>
          <p:cNvSpPr txBox="1"/>
          <p:nvPr/>
        </p:nvSpPr>
        <p:spPr>
          <a:xfrm>
            <a:off x="4094289" y="4706724"/>
            <a:ext cx="2026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5366E0"/>
                </a:solidFill>
                <a:latin typeface="Bitter" pitchFamily="2" charset="77"/>
              </a:rPr>
              <a:t>LHCb Upgrade II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437BEFC-F06B-F7A0-9060-1B9CFD1C1EFB}"/>
              </a:ext>
            </a:extLst>
          </p:cNvPr>
          <p:cNvCxnSpPr>
            <a:cxnSpLocks/>
          </p:cNvCxnSpPr>
          <p:nvPr/>
        </p:nvCxnSpPr>
        <p:spPr>
          <a:xfrm flipV="1">
            <a:off x="5107605" y="4140679"/>
            <a:ext cx="137255" cy="613478"/>
          </a:xfrm>
          <a:prstGeom prst="straightConnector1">
            <a:avLst/>
          </a:prstGeom>
          <a:ln w="31750">
            <a:solidFill>
              <a:srgbClr val="5366E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0598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4650A1-39F5-BF6D-A713-FED54A9404C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0825" y="944564"/>
            <a:ext cx="8642350" cy="1400604"/>
          </a:xfrm>
        </p:spPr>
        <p:txBody>
          <a:bodyPr/>
          <a:lstStyle/>
          <a:p>
            <a:pPr marL="0" indent="0">
              <a:buNone/>
            </a:pPr>
            <a:r>
              <a:rPr lang="en-GB" sz="1800" b="1" dirty="0"/>
              <a:t>Detector for the HL-LHC era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Most physics statistically rather than systematically or theoretically limited</a:t>
            </a:r>
            <a:r>
              <a:rPr lang="en-GB" sz="1800" dirty="0">
                <a:sym typeface="Wingdings" pitchFamily="2" charset="2"/>
              </a:rPr>
              <a:t></a:t>
            </a:r>
            <a:r>
              <a:rPr lang="en-GB" sz="1800" dirty="0"/>
              <a:t> motivates high luminosity experiment. </a:t>
            </a:r>
          </a:p>
          <a:p>
            <a:pPr marL="0" indent="0">
              <a:buNone/>
            </a:pPr>
            <a:r>
              <a:rPr lang="en-GB" sz="1800" dirty="0"/>
              <a:t>Aim to record 300fb</a:t>
            </a:r>
            <a:r>
              <a:rPr lang="en-GB" sz="1800" baseline="30000" dirty="0"/>
              <a:t>–1</a:t>
            </a:r>
            <a:r>
              <a:rPr lang="en-GB" sz="1800" dirty="0"/>
              <a:t> by end of HL-LHC.</a:t>
            </a:r>
            <a:endParaRPr lang="en-GB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EA2018A-0227-1247-2649-64F8F5F2A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LHCb Upgrade II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4FAA59-5E94-671A-C762-22B2FEACD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90B830B-27BF-1141-A1E9-5A2D2D03DEEA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D03963-BD88-2E66-1880-B8729AAFA965}"/>
              </a:ext>
            </a:extLst>
          </p:cNvPr>
          <p:cNvSpPr/>
          <p:nvPr/>
        </p:nvSpPr>
        <p:spPr>
          <a:xfrm>
            <a:off x="7702866" y="6601481"/>
            <a:ext cx="14357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>
                <a:latin typeface="Bitter Light" pitchFamily="2" charset="77"/>
                <a:ea typeface="Helvetica Neue" panose="02000503000000020004" pitchFamily="2" charset="0"/>
                <a:cs typeface="Helvetica Neue" panose="02000503000000020004" pitchFamily="2" charset="0"/>
                <a:hlinkClick r:id="rId2"/>
              </a:rPr>
              <a:t>LHCb-TDR-023</a:t>
            </a:r>
            <a:endParaRPr lang="en-GB" sz="1200" dirty="0">
              <a:solidFill>
                <a:schemeClr val="bg1"/>
              </a:solidFill>
              <a:latin typeface="Bitter Light" pitchFamily="2" charset="77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3292A6-3176-4A6A-40F2-3638B5952D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3" y="2284430"/>
            <a:ext cx="8642350" cy="3088387"/>
          </a:xfrm>
          <a:prstGeom prst="rect">
            <a:avLst/>
          </a:prstGeom>
        </p:spPr>
      </p:pic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847AA90-EAC5-D6CF-3BA7-57074B813342}"/>
              </a:ext>
            </a:extLst>
          </p:cNvPr>
          <p:cNvSpPr txBox="1">
            <a:spLocks/>
          </p:cNvSpPr>
          <p:nvPr/>
        </p:nvSpPr>
        <p:spPr>
          <a:xfrm>
            <a:off x="250825" y="5178597"/>
            <a:ext cx="8642350" cy="14006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00BDB6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rgbClr val="8EE8D8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Bitter" pitchFamily="2" charset="77"/>
                <a:ea typeface="Cambria Math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1800" b="1" dirty="0"/>
              <a:t>Global changes:</a:t>
            </a:r>
          </a:p>
          <a:p>
            <a:r>
              <a:rPr lang="en-GB" sz="1800" dirty="0"/>
              <a:t>Fast timing to reduce backgrounds</a:t>
            </a:r>
          </a:p>
          <a:p>
            <a:r>
              <a:rPr lang="en-GB" sz="1800" dirty="0"/>
              <a:t>Radiation hardness</a:t>
            </a:r>
          </a:p>
          <a:p>
            <a:r>
              <a:rPr lang="en-GB" sz="1800" dirty="0"/>
              <a:t>Removal of HCAL, introduction of TORCH and magnet tracking stations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9613D-78E5-4590-4239-EE61A78BB587}"/>
              </a:ext>
            </a:extLst>
          </p:cNvPr>
          <p:cNvSpPr txBox="1"/>
          <p:nvPr/>
        </p:nvSpPr>
        <p:spPr>
          <a:xfrm>
            <a:off x="6841766" y="3283489"/>
            <a:ext cx="476609" cy="1846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en-GB" sz="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PicoCal</a:t>
            </a:r>
            <a:endParaRPr lang="en-GB" sz="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19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25400">
          <a:solidFill>
            <a:srgbClr val="FFFF00"/>
          </a:solidFill>
        </a:ln>
      </a:spPr>
      <a:bodyPr wrap="none" rtlCol="0" anchor="ctr">
        <a:spAutoFit/>
      </a:bodyPr>
      <a:lstStyle>
        <a:defPPr algn="l">
          <a:defRPr sz="2000" dirty="0">
            <a:latin typeface="Cambria" panose="02040503050406030204" pitchFamily="18" charset="0"/>
          </a:defRPr>
        </a:defPPr>
      </a:lstStyle>
    </a:spDef>
    <a:txDef>
      <a:spPr>
        <a:noFill/>
      </a:spPr>
      <a:bodyPr wrap="square" rtlCol="0">
        <a:spAutoFit/>
      </a:bodyPr>
      <a:lstStyle>
        <a:defPPr algn="l">
          <a:defRPr dirty="0" smtClean="0">
            <a:latin typeface="Bitter" pitchFamily="2" charset="77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18274</TotalTime>
  <Words>1674</Words>
  <Application>Microsoft Macintosh PowerPoint</Application>
  <PresentationFormat>On-screen Show (4:3)</PresentationFormat>
  <Paragraphs>293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Arial</vt:lpstr>
      <vt:lpstr>Bitter</vt:lpstr>
      <vt:lpstr>Bitter Light</vt:lpstr>
      <vt:lpstr>Bitter Medium</vt:lpstr>
      <vt:lpstr>Bitter SemiBold</vt:lpstr>
      <vt:lpstr>Calibri</vt:lpstr>
      <vt:lpstr>Cambria</vt:lpstr>
      <vt:lpstr>Courier New</vt:lpstr>
      <vt:lpstr>Helvetica Neue Light</vt:lpstr>
      <vt:lpstr>Helvetica Neue Thin</vt:lpstr>
      <vt:lpstr>Times New Roman</vt:lpstr>
      <vt:lpstr>Wingdings</vt:lpstr>
      <vt:lpstr>Office Theme</vt:lpstr>
      <vt:lpstr>PowerPoint Presentation</vt:lpstr>
      <vt:lpstr>Flavour physics</vt:lpstr>
      <vt:lpstr>Flavour as a probe of new physics</vt:lpstr>
      <vt:lpstr>Flavour physics at the LHC</vt:lpstr>
      <vt:lpstr>Flavour physics at the LHC</vt:lpstr>
      <vt:lpstr>The LHCb Upgrade I</vt:lpstr>
      <vt:lpstr>LHCb Upgrade I</vt:lpstr>
      <vt:lpstr>LHC Schedule</vt:lpstr>
      <vt:lpstr>LHCb Upgrade II</vt:lpstr>
      <vt:lpstr>LHCb Upgrade II - Physics</vt:lpstr>
      <vt:lpstr>LHCb Upgrade II – Luminosity</vt:lpstr>
      <vt:lpstr>LHCb Upgrade II –Timing</vt:lpstr>
      <vt:lpstr>LHCb Upgrade II –Tracking</vt:lpstr>
      <vt:lpstr>LHCb Upgrade II –VELO</vt:lpstr>
      <vt:lpstr>LHCb Upgrade II –MAPS Trackers</vt:lpstr>
      <vt:lpstr>LHCb Upgrade II –Particle Identification</vt:lpstr>
      <vt:lpstr>LHCb Upgrade II –RICH</vt:lpstr>
      <vt:lpstr>LHCb Upgrade II –TORCH</vt:lpstr>
      <vt:lpstr>BESIII</vt:lpstr>
      <vt:lpstr>SuperKEKB and Belle II</vt:lpstr>
      <vt:lpstr>SuperKEKB and Belle II</vt:lpstr>
      <vt:lpstr>Exciting times ahead</vt:lpstr>
      <vt:lpstr>Backup</vt:lpstr>
      <vt:lpstr>LHCb Upgrade II –ECAL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Cliff</dc:creator>
  <cp:lastModifiedBy>Harry Cliff</cp:lastModifiedBy>
  <cp:revision>308</cp:revision>
  <dcterms:created xsi:type="dcterms:W3CDTF">2019-02-19T17:24:09Z</dcterms:created>
  <dcterms:modified xsi:type="dcterms:W3CDTF">2024-06-21T12:25:29Z</dcterms:modified>
</cp:coreProperties>
</file>