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73" r:id="rId3"/>
    <p:sldId id="274" r:id="rId4"/>
    <p:sldId id="281" r:id="rId5"/>
    <p:sldId id="282" r:id="rId6"/>
    <p:sldId id="280" r:id="rId7"/>
    <p:sldId id="275" r:id="rId8"/>
    <p:sldId id="276" r:id="rId9"/>
    <p:sldId id="278" r:id="rId10"/>
    <p:sldId id="277" r:id="rId11"/>
    <p:sldId id="279" r:id="rId12"/>
  </p:sldIdLst>
  <p:sldSz cx="9144000" cy="6858000" type="screen4x3"/>
  <p:notesSz cx="7559675" cy="10691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94745"/>
  </p:normalViewPr>
  <p:slideViewPr>
    <p:cSldViewPr snapToGrid="0" snapToObjects="1">
      <p:cViewPr varScale="1">
        <p:scale>
          <a:sx n="106" d="100"/>
          <a:sy n="106" d="100"/>
        </p:scale>
        <p:origin x="2360"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F3DE6BD1-8DAD-BD42-A87B-152C2FF20D2B}" type="datetimeFigureOut">
              <a:rPr lang="en-US" smtClean="0"/>
              <a:t>6/23/24</a:t>
            </a:fld>
            <a:endParaRPr lang="en-US"/>
          </a:p>
        </p:txBody>
      </p:sp>
      <p:sp>
        <p:nvSpPr>
          <p:cNvPr id="4" name="Slide Image Placeholder 3"/>
          <p:cNvSpPr>
            <a:spLocks noGrp="1" noRot="1" noChangeAspect="1"/>
          </p:cNvSpPr>
          <p:nvPr>
            <p:ph type="sldImg" idx="2"/>
          </p:nvPr>
        </p:nvSpPr>
        <p:spPr>
          <a:xfrm>
            <a:off x="1374775" y="1336675"/>
            <a:ext cx="4810125" cy="36083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194AF5BF-6BB2-3145-A60B-71CD209100EE}" type="slidenum">
              <a:rPr lang="en-US" smtClean="0"/>
              <a:t>‹#›</a:t>
            </a:fld>
            <a:endParaRPr lang="en-US"/>
          </a:p>
        </p:txBody>
      </p:sp>
    </p:spTree>
    <p:extLst>
      <p:ext uri="{BB962C8B-B14F-4D97-AF65-F5344CB8AC3E}">
        <p14:creationId xmlns:p14="http://schemas.microsoft.com/office/powerpoint/2010/main" val="1906412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GB" sz="4400" b="0" strike="noStrike" spc="-1">
              <a:solidFill>
                <a:srgbClr val="000000"/>
              </a:solidFill>
              <a:uFill>
                <a:solidFill>
                  <a:srgbClr val="FFFFFF"/>
                </a:solidFill>
              </a:uFill>
              <a:latin typeface="Arial"/>
            </a:endParaRPr>
          </a:p>
        </p:txBody>
      </p:sp>
      <p:sp>
        <p:nvSpPr>
          <p:cNvPr id="27"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GB" sz="3200" b="0" strike="noStrike" spc="-1">
              <a:solidFill>
                <a:srgbClr val="000000"/>
              </a:solidFill>
              <a:uFill>
                <a:solidFill>
                  <a:srgbClr val="FFFFFF"/>
                </a:solidFill>
              </a:uFill>
              <a:latin typeface="Arial"/>
            </a:endParaRPr>
          </a:p>
        </p:txBody>
      </p:sp>
      <p:sp>
        <p:nvSpPr>
          <p:cNvPr id="28"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GB" sz="4400" b="0" strike="noStrike" spc="-1">
              <a:solidFill>
                <a:srgbClr val="000000"/>
              </a:solidFill>
              <a:uFill>
                <a:solidFill>
                  <a:srgbClr val="FFFFFF"/>
                </a:solidFill>
              </a:uFill>
              <a:latin typeface="Arial"/>
            </a:endParaRPr>
          </a:p>
        </p:txBody>
      </p:sp>
      <p:sp>
        <p:nvSpPr>
          <p:cNvPr id="3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solidFill>
                <a:srgbClr val="000000"/>
              </a:solidFill>
              <a:uFill>
                <a:solidFill>
                  <a:srgbClr val="FFFFFF"/>
                </a:solidFill>
              </a:uFill>
              <a:latin typeface="Arial"/>
            </a:endParaRPr>
          </a:p>
        </p:txBody>
      </p:sp>
      <p:sp>
        <p:nvSpPr>
          <p:cNvPr id="3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solidFill>
                <a:srgbClr val="000000"/>
              </a:solidFill>
              <a:uFill>
                <a:solidFill>
                  <a:srgbClr val="FFFFFF"/>
                </a:solidFill>
              </a:uFill>
              <a:latin typeface="Arial"/>
            </a:endParaRPr>
          </a:p>
        </p:txBody>
      </p:sp>
      <p:sp>
        <p:nvSpPr>
          <p:cNvPr id="32"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GB" sz="3200" b="0" strike="noStrike" spc="-1">
              <a:solidFill>
                <a:srgbClr val="000000"/>
              </a:solidFill>
              <a:uFill>
                <a:solidFill>
                  <a:srgbClr val="FFFFFF"/>
                </a:solidFill>
              </a:uFill>
              <a:latin typeface="Arial"/>
            </a:endParaRPr>
          </a:p>
        </p:txBody>
      </p:sp>
      <p:sp>
        <p:nvSpPr>
          <p:cNvPr id="33" name="PlaceHolder 5"/>
          <p:cNvSpPr>
            <a:spLocks noGrp="1"/>
          </p:cNvSpPr>
          <p:nvPr>
            <p:ph type="body"/>
          </p:nvPr>
        </p:nvSpPr>
        <p:spPr>
          <a:xfrm>
            <a:off x="457200" y="3682080"/>
            <a:ext cx="4015800" cy="1896840"/>
          </a:xfrm>
          <a:prstGeom prst="rect">
            <a:avLst/>
          </a:prstGeom>
        </p:spPr>
        <p:txBody>
          <a:bodyPr lIns="0" tIns="0" rIns="0" bIns="0">
            <a:normAutofit/>
          </a:bodyPr>
          <a:lstStyle/>
          <a:p>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GB" sz="4400" b="0" strike="noStrike" spc="-1">
              <a:solidFill>
                <a:srgbClr val="000000"/>
              </a:solidFill>
              <a:uFill>
                <a:solidFill>
                  <a:srgbClr val="FFFFFF"/>
                </a:solidFill>
              </a:uFill>
              <a:latin typeface="Arial"/>
            </a:endParaRPr>
          </a:p>
        </p:txBody>
      </p:sp>
      <p:sp>
        <p:nvSpPr>
          <p:cNvPr id="35"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GB" sz="3200" b="0" strike="noStrike" spc="-1">
              <a:solidFill>
                <a:srgbClr val="000000"/>
              </a:solidFill>
              <a:uFill>
                <a:solidFill>
                  <a:srgbClr val="FFFFFF"/>
                </a:solidFill>
              </a:uFill>
              <a:latin typeface="Arial"/>
            </a:endParaRPr>
          </a:p>
        </p:txBody>
      </p:sp>
      <p:sp>
        <p:nvSpPr>
          <p:cNvPr id="36"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GB" sz="3200" b="0" strike="noStrike" spc="-1">
              <a:solidFill>
                <a:srgbClr val="000000"/>
              </a:solidFill>
              <a:uFill>
                <a:solidFill>
                  <a:srgbClr val="FFFFFF"/>
                </a:solidFill>
              </a:uFill>
              <a:latin typeface="Arial"/>
            </a:endParaRPr>
          </a:p>
        </p:txBody>
      </p:sp>
      <p:sp>
        <p:nvSpPr>
          <p:cNvPr id="37"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GB" sz="3200" b="0" strike="noStrike" spc="-1">
              <a:solidFill>
                <a:srgbClr val="000000"/>
              </a:solidFill>
              <a:uFill>
                <a:solidFill>
                  <a:srgbClr val="FFFFFF"/>
                </a:solidFill>
              </a:uFill>
              <a:latin typeface="Arial"/>
            </a:endParaRPr>
          </a:p>
        </p:txBody>
      </p:sp>
      <p:sp>
        <p:nvSpPr>
          <p:cNvPr id="38" name="PlaceHolder 5"/>
          <p:cNvSpPr>
            <a:spLocks noGrp="1"/>
          </p:cNvSpPr>
          <p:nvPr>
            <p:ph type="body"/>
          </p:nvPr>
        </p:nvSpPr>
        <p:spPr>
          <a:xfrm>
            <a:off x="6022080" y="3682080"/>
            <a:ext cx="2649600" cy="1896840"/>
          </a:xfrm>
          <a:prstGeom prst="rect">
            <a:avLst/>
          </a:prstGeom>
        </p:spPr>
        <p:txBody>
          <a:bodyPr lIns="0" tIns="0" rIns="0" bIns="0">
            <a:normAutofit/>
          </a:bodyPr>
          <a:lstStyle/>
          <a:p>
            <a:endParaRPr lang="en-GB" sz="3200" b="0" strike="noStrike" spc="-1">
              <a:solidFill>
                <a:srgbClr val="000000"/>
              </a:solidFill>
              <a:uFill>
                <a:solidFill>
                  <a:srgbClr val="FFFFFF"/>
                </a:solidFill>
              </a:uFill>
              <a:latin typeface="Arial"/>
            </a:endParaRPr>
          </a:p>
        </p:txBody>
      </p:sp>
      <p:sp>
        <p:nvSpPr>
          <p:cNvPr id="39"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GB" sz="3200" b="0" strike="noStrike" spc="-1">
              <a:solidFill>
                <a:srgbClr val="000000"/>
              </a:solidFill>
              <a:uFill>
                <a:solidFill>
                  <a:srgbClr val="FFFFFF"/>
                </a:solidFill>
              </a:uFill>
              <a:latin typeface="Arial"/>
            </a:endParaRPr>
          </a:p>
        </p:txBody>
      </p:sp>
      <p:sp>
        <p:nvSpPr>
          <p:cNvPr id="40" name="PlaceHolder 7"/>
          <p:cNvSpPr>
            <a:spLocks noGrp="1"/>
          </p:cNvSpPr>
          <p:nvPr>
            <p:ph type="body"/>
          </p:nvPr>
        </p:nvSpPr>
        <p:spPr>
          <a:xfrm>
            <a:off x="457200" y="3682080"/>
            <a:ext cx="2649600" cy="1896840"/>
          </a:xfrm>
          <a:prstGeom prst="rect">
            <a:avLst/>
          </a:prstGeom>
        </p:spPr>
        <p:txBody>
          <a:bodyPr lIns="0" tIns="0" rIns="0" bIns="0">
            <a:normAutofit/>
          </a:bodyPr>
          <a:lstStyle/>
          <a:p>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GB" sz="4400" b="0" strike="noStrike" spc="-1">
              <a:solidFill>
                <a:srgbClr val="000000"/>
              </a:solidFill>
              <a:uFill>
                <a:solidFill>
                  <a:srgbClr val="FFFFFF"/>
                </a:solidFill>
              </a:uFill>
              <a:latin typeface="Arial"/>
            </a:endParaRPr>
          </a:p>
        </p:txBody>
      </p:sp>
      <p:sp>
        <p:nvSpPr>
          <p:cNvPr id="6"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GB" sz="4400" b="0" strike="noStrike" spc="-1">
              <a:solidFill>
                <a:srgbClr val="000000"/>
              </a:solidFill>
              <a:uFill>
                <a:solidFill>
                  <a:srgbClr val="FFFFFF"/>
                </a:solidFill>
              </a:uFill>
              <a:latin typeface="Arial"/>
            </a:endParaRPr>
          </a:p>
        </p:txBody>
      </p:sp>
      <p:sp>
        <p:nvSpPr>
          <p:cNvPr id="8"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GB" sz="4400" b="0" strike="noStrike" spc="-1">
              <a:solidFill>
                <a:srgbClr val="000000"/>
              </a:solidFill>
              <a:uFill>
                <a:solidFill>
                  <a:srgbClr val="FFFFFF"/>
                </a:solidFill>
              </a:uFill>
              <a:latin typeface="Arial"/>
            </a:endParaRPr>
          </a:p>
        </p:txBody>
      </p:sp>
      <p:sp>
        <p:nvSpPr>
          <p:cNvPr id="1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GB" sz="3200" b="0" strike="noStrike" spc="-1">
              <a:solidFill>
                <a:srgbClr val="000000"/>
              </a:solidFill>
              <a:uFill>
                <a:solidFill>
                  <a:srgbClr val="FFFFFF"/>
                </a:solidFill>
              </a:uFill>
              <a:latin typeface="Arial"/>
            </a:endParaRPr>
          </a:p>
        </p:txBody>
      </p:sp>
      <p:sp>
        <p:nvSpPr>
          <p:cNvPr id="1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GB"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GB" sz="4400" b="0" strike="noStrike" spc="-1">
              <a:solidFill>
                <a:srgbClr val="000000"/>
              </a:solidFill>
              <a:uFill>
                <a:solidFill>
                  <a:srgbClr val="FFFFFF"/>
                </a:solidFill>
              </a:uFill>
              <a:latin typeface="Arial"/>
            </a:endParaRPr>
          </a:p>
        </p:txBody>
      </p:sp>
      <p:sp>
        <p:nvSpPr>
          <p:cNvPr id="1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solidFill>
                <a:srgbClr val="000000"/>
              </a:solidFill>
              <a:uFill>
                <a:solidFill>
                  <a:srgbClr val="FFFFFF"/>
                </a:solidFill>
              </a:uFill>
              <a:latin typeface="Arial"/>
            </a:endParaRPr>
          </a:p>
        </p:txBody>
      </p:sp>
      <p:sp>
        <p:nvSpPr>
          <p:cNvPr id="16" name="PlaceHolder 3"/>
          <p:cNvSpPr>
            <a:spLocks noGrp="1"/>
          </p:cNvSpPr>
          <p:nvPr>
            <p:ph type="body"/>
          </p:nvPr>
        </p:nvSpPr>
        <p:spPr>
          <a:xfrm>
            <a:off x="457200" y="3682080"/>
            <a:ext cx="4015800" cy="1896840"/>
          </a:xfrm>
          <a:prstGeom prst="rect">
            <a:avLst/>
          </a:prstGeom>
        </p:spPr>
        <p:txBody>
          <a:bodyPr lIns="0" tIns="0" rIns="0" bIns="0">
            <a:normAutofit/>
          </a:bodyPr>
          <a:lstStyle/>
          <a:p>
            <a:endParaRPr lang="en-GB" sz="3200" b="0" strike="noStrike" spc="-1">
              <a:solidFill>
                <a:srgbClr val="000000"/>
              </a:solidFill>
              <a:uFill>
                <a:solidFill>
                  <a:srgbClr val="FFFFFF"/>
                </a:solidFill>
              </a:uFill>
              <a:latin typeface="Arial"/>
            </a:endParaRPr>
          </a:p>
        </p:txBody>
      </p:sp>
      <p:sp>
        <p:nvSpPr>
          <p:cNvPr id="17" name="PlaceHolder 4"/>
          <p:cNvSpPr>
            <a:spLocks noGrp="1"/>
          </p:cNvSpPr>
          <p:nvPr>
            <p:ph type="body"/>
          </p:nvPr>
        </p:nvSpPr>
        <p:spPr>
          <a:xfrm>
            <a:off x="4674240" y="1604520"/>
            <a:ext cx="4015800" cy="3977280"/>
          </a:xfrm>
          <a:prstGeom prst="rect">
            <a:avLst/>
          </a:prstGeom>
        </p:spPr>
        <p:txBody>
          <a:bodyPr lIns="0" tIns="0" rIns="0" bIns="0">
            <a:normAutofit/>
          </a:bodyPr>
          <a:lstStyle/>
          <a:p>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GB" sz="4400" b="0" strike="noStrike" spc="-1">
              <a:solidFill>
                <a:srgbClr val="000000"/>
              </a:solidFill>
              <a:uFill>
                <a:solidFill>
                  <a:srgbClr val="FFFFFF"/>
                </a:solidFill>
              </a:uFill>
              <a:latin typeface="Arial"/>
            </a:endParaRPr>
          </a:p>
        </p:txBody>
      </p:sp>
      <p:sp>
        <p:nvSpPr>
          <p:cNvPr id="19"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GB" sz="3200" b="0" strike="noStrike" spc="-1">
              <a:solidFill>
                <a:srgbClr val="000000"/>
              </a:solidFill>
              <a:uFill>
                <a:solidFill>
                  <a:srgbClr val="FFFFFF"/>
                </a:solidFill>
              </a:uFill>
              <a:latin typeface="Arial"/>
            </a:endParaRPr>
          </a:p>
        </p:txBody>
      </p:sp>
      <p:sp>
        <p:nvSpPr>
          <p:cNvPr id="2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solidFill>
                <a:srgbClr val="000000"/>
              </a:solidFill>
              <a:uFill>
                <a:solidFill>
                  <a:srgbClr val="FFFFFF"/>
                </a:solidFill>
              </a:uFill>
              <a:latin typeface="Arial"/>
            </a:endParaRPr>
          </a:p>
        </p:txBody>
      </p:sp>
      <p:sp>
        <p:nvSpPr>
          <p:cNvPr id="21"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GB" sz="4400" b="0" strike="noStrike" spc="-1">
              <a:solidFill>
                <a:srgbClr val="000000"/>
              </a:solidFill>
              <a:uFill>
                <a:solidFill>
                  <a:srgbClr val="FFFFFF"/>
                </a:solidFill>
              </a:uFill>
              <a:latin typeface="Arial"/>
            </a:endParaRPr>
          </a:p>
        </p:txBody>
      </p:sp>
      <p:sp>
        <p:nvSpPr>
          <p:cNvPr id="2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solidFill>
                <a:srgbClr val="000000"/>
              </a:solidFill>
              <a:uFill>
                <a:solidFill>
                  <a:srgbClr val="FFFFFF"/>
                </a:solidFill>
              </a:uFill>
              <a:latin typeface="Arial"/>
            </a:endParaRPr>
          </a:p>
        </p:txBody>
      </p:sp>
      <p:sp>
        <p:nvSpPr>
          <p:cNvPr id="2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solidFill>
                <a:srgbClr val="000000"/>
              </a:solidFill>
              <a:uFill>
                <a:solidFill>
                  <a:srgbClr val="FFFFFF"/>
                </a:solidFill>
              </a:uFill>
              <a:latin typeface="Arial"/>
            </a:endParaRPr>
          </a:p>
        </p:txBody>
      </p:sp>
      <p:sp>
        <p:nvSpPr>
          <p:cNvPr id="25"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GB" sz="3200" b="0" strike="noStrike" spc="-1">
              <a:solidFill>
                <a:srgbClr val="000000"/>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Line 1"/>
          <p:cNvSpPr/>
          <p:nvPr/>
        </p:nvSpPr>
        <p:spPr>
          <a:xfrm>
            <a:off x="457200" y="6476760"/>
            <a:ext cx="8229600" cy="360"/>
          </a:xfrm>
          <a:prstGeom prst="line">
            <a:avLst/>
          </a:prstGeom>
          <a:ln w="28440">
            <a:solidFill>
              <a:srgbClr val="0000FF"/>
            </a:solidFill>
            <a:round/>
          </a:ln>
        </p:spPr>
        <p:style>
          <a:lnRef idx="0">
            <a:scrgbClr r="0" g="0" b="0"/>
          </a:lnRef>
          <a:fillRef idx="0">
            <a:scrgbClr r="0" g="0" b="0"/>
          </a:fillRef>
          <a:effectRef idx="0">
            <a:scrgbClr r="0" g="0" b="0"/>
          </a:effectRef>
          <a:fontRef idx="minor"/>
        </p:style>
      </p:sp>
      <p:sp>
        <p:nvSpPr>
          <p:cNvPr id="6" name="CustomShape 2"/>
          <p:cNvSpPr/>
          <p:nvPr/>
        </p:nvSpPr>
        <p:spPr>
          <a:xfrm>
            <a:off x="2629080" y="6507000"/>
            <a:ext cx="3542760" cy="272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spcBef>
                <a:spcPts val="241"/>
              </a:spcBef>
            </a:pPr>
            <a:r>
              <a:rPr lang="en-GB" sz="1200" b="0" strike="noStrike" spc="-1">
                <a:solidFill>
                  <a:srgbClr val="000000"/>
                </a:solidFill>
                <a:uFill>
                  <a:solidFill>
                    <a:srgbClr val="FFFFFF"/>
                  </a:solidFill>
                </a:uFill>
                <a:latin typeface="Arial"/>
                <a:ea typeface="ＭＳ Ｐゴシック"/>
              </a:rPr>
              <a:t>S. Farrington, University of Edinburgh</a:t>
            </a:r>
            <a:endParaRPr lang="en-GB" sz="1200" b="0" strike="noStrike" spc="-1">
              <a:solidFill>
                <a:srgbClr val="000000"/>
              </a:solidFill>
              <a:uFill>
                <a:solidFill>
                  <a:srgbClr val="FFFFFF"/>
                </a:solidFill>
              </a:uFill>
              <a:latin typeface="Arial"/>
            </a:endParaRPr>
          </a:p>
        </p:txBody>
      </p:sp>
      <p:sp>
        <p:nvSpPr>
          <p:cNvPr id="2" name="Line 3"/>
          <p:cNvSpPr/>
          <p:nvPr/>
        </p:nvSpPr>
        <p:spPr>
          <a:xfrm>
            <a:off x="457200" y="685800"/>
            <a:ext cx="8305560" cy="360"/>
          </a:xfrm>
          <a:prstGeom prst="line">
            <a:avLst/>
          </a:prstGeom>
          <a:ln w="25560">
            <a:solidFill>
              <a:schemeClr val="tx1"/>
            </a:solidFill>
            <a:round/>
          </a:ln>
        </p:spPr>
        <p:style>
          <a:lnRef idx="0">
            <a:scrgbClr r="0" g="0" b="0"/>
          </a:lnRef>
          <a:fillRef idx="0">
            <a:scrgbClr r="0" g="0" b="0"/>
          </a:fillRef>
          <a:effectRef idx="0">
            <a:scrgbClr r="0" g="0" b="0"/>
          </a:effectRef>
          <a:fontRef idx="minor"/>
        </p:style>
      </p:sp>
      <p:sp>
        <p:nvSpPr>
          <p:cNvPr id="3" name="PlaceHolder 4"/>
          <p:cNvSpPr>
            <a:spLocks noGrp="1"/>
          </p:cNvSpPr>
          <p:nvPr>
            <p:ph type="title"/>
          </p:nvPr>
        </p:nvSpPr>
        <p:spPr>
          <a:xfrm>
            <a:off x="457200" y="273600"/>
            <a:ext cx="8229240" cy="1144800"/>
          </a:xfrm>
          <a:prstGeom prst="rect">
            <a:avLst/>
          </a:prstGeom>
        </p:spPr>
        <p:txBody>
          <a:bodyPr lIns="0" tIns="0" rIns="0" bIns="0" anchor="ctr"/>
          <a:lstStyle/>
          <a:p>
            <a:pPr algn="ctr"/>
            <a:r>
              <a:rPr lang="en-GB" sz="4400" b="0" strike="noStrike" spc="-1">
                <a:solidFill>
                  <a:srgbClr val="000000"/>
                </a:solidFill>
                <a:uFill>
                  <a:solidFill>
                    <a:srgbClr val="FFFFFF"/>
                  </a:solidFill>
                </a:uFill>
                <a:latin typeface="Arial"/>
              </a:rPr>
              <a:t>Click to edit the title text format</a:t>
            </a:r>
          </a:p>
        </p:txBody>
      </p:sp>
      <p:sp>
        <p:nvSpPr>
          <p:cNvPr id="4" name="PlaceHolder 5"/>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solidFill>
                  <a:srgbClr val="000000"/>
                </a:solidFill>
                <a:uFill>
                  <a:solidFill>
                    <a:srgbClr val="FFFFFF"/>
                  </a:solidFill>
                </a:uFill>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solidFill>
                  <a:srgbClr val="000000"/>
                </a:solidFill>
                <a:uFill>
                  <a:solidFill>
                    <a:srgbClr val="FFFFFF"/>
                  </a:solidFill>
                </a:uFill>
                <a:latin typeface="Arial"/>
              </a:rPr>
              <a:t>Second Outline Level</a:t>
            </a:r>
          </a:p>
          <a:p>
            <a:pPr marL="1296000" lvl="2" indent="-288000">
              <a:spcBef>
                <a:spcPts val="850"/>
              </a:spcBef>
              <a:buClr>
                <a:srgbClr val="000000"/>
              </a:buClr>
              <a:buSzPct val="45000"/>
              <a:buFont typeface="Wingdings" charset="2"/>
              <a:buChar char=""/>
            </a:pPr>
            <a:r>
              <a:rPr lang="en-GB" sz="2400" b="0" strike="noStrike" spc="-1">
                <a:solidFill>
                  <a:srgbClr val="000000"/>
                </a:solidFill>
                <a:uFill>
                  <a:solidFill>
                    <a:srgbClr val="FFFFFF"/>
                  </a:solidFill>
                </a:uFill>
                <a:latin typeface="Arial"/>
              </a:rPr>
              <a:t>Third Outline Level</a:t>
            </a:r>
          </a:p>
          <a:p>
            <a:pPr marL="1728000" lvl="3" indent="-216000">
              <a:spcBef>
                <a:spcPts val="567"/>
              </a:spcBef>
              <a:buClr>
                <a:srgbClr val="000000"/>
              </a:buClr>
              <a:buSzPct val="75000"/>
              <a:buFont typeface="Symbol" charset="2"/>
              <a:buChar char=""/>
            </a:pPr>
            <a:r>
              <a:rPr lang="en-GB" sz="2000" b="0" strike="noStrike" spc="-1">
                <a:solidFill>
                  <a:srgbClr val="000000"/>
                </a:solidFill>
                <a:uFill>
                  <a:solidFill>
                    <a:srgbClr val="FFFFFF"/>
                  </a:solidFill>
                </a:uFill>
                <a:latin typeface="Arial"/>
              </a:rPr>
              <a:t>Fourth Outline Level</a:t>
            </a:r>
          </a:p>
          <a:p>
            <a:pPr marL="2160000" lvl="4" indent="-216000">
              <a:spcBef>
                <a:spcPts val="283"/>
              </a:spcBef>
              <a:buClr>
                <a:srgbClr val="000000"/>
              </a:buClr>
              <a:buSzPct val="45000"/>
              <a:buFont typeface="Wingdings" charset="2"/>
              <a:buChar char=""/>
            </a:pPr>
            <a:r>
              <a:rPr lang="en-GB" sz="2000" b="0" strike="noStrike" spc="-1">
                <a:solidFill>
                  <a:srgbClr val="000000"/>
                </a:solidFill>
                <a:uFill>
                  <a:solidFill>
                    <a:srgbClr val="FFFFFF"/>
                  </a:solidFill>
                </a:uFill>
                <a:latin typeface="Arial"/>
              </a:rPr>
              <a:t>Fifth Outline Level</a:t>
            </a:r>
          </a:p>
          <a:p>
            <a:pPr marL="2592000" lvl="5" indent="-216000">
              <a:spcBef>
                <a:spcPts val="283"/>
              </a:spcBef>
              <a:buClr>
                <a:srgbClr val="000000"/>
              </a:buClr>
              <a:buSzPct val="45000"/>
              <a:buFont typeface="Wingdings" charset="2"/>
              <a:buChar char=""/>
            </a:pPr>
            <a:r>
              <a:rPr lang="en-GB" sz="2000" b="0" strike="noStrike" spc="-1">
                <a:solidFill>
                  <a:srgbClr val="000000"/>
                </a:solidFill>
                <a:uFill>
                  <a:solidFill>
                    <a:srgbClr val="FFFFFF"/>
                  </a:solidFill>
                </a:uFill>
                <a:latin typeface="Arial"/>
              </a:rPr>
              <a:t>Sixth Outline Level</a:t>
            </a:r>
          </a:p>
          <a:p>
            <a:pPr marL="3024000" lvl="6" indent="-216000">
              <a:spcBef>
                <a:spcPts val="283"/>
              </a:spcBef>
              <a:buClr>
                <a:srgbClr val="000000"/>
              </a:buClr>
              <a:buSzPct val="45000"/>
              <a:buFont typeface="Wingdings" charset="2"/>
              <a:buChar char=""/>
            </a:pPr>
            <a:r>
              <a:rPr lang="en-GB" sz="2000" b="0" strike="noStrike" spc="-1">
                <a:solidFill>
                  <a:srgbClr val="000000"/>
                </a:solidFill>
                <a:uFill>
                  <a:solidFill>
                    <a:srgbClr val="FFFFFF"/>
                  </a:solidFill>
                </a:u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s://conference.ippp.dur.ac.uk/event/1357/"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ustomShape 1"/>
          <p:cNvSpPr/>
          <p:nvPr/>
        </p:nvSpPr>
        <p:spPr>
          <a:xfrm>
            <a:off x="1561413" y="4050361"/>
            <a:ext cx="5107699" cy="1364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r>
              <a:rPr lang="en-GB" sz="2000" b="0" strike="noStrike" spc="-1" dirty="0">
                <a:solidFill>
                  <a:schemeClr val="tx2"/>
                </a:solidFill>
                <a:uFill>
                  <a:solidFill>
                    <a:srgbClr val="FFFFFF"/>
                  </a:solidFill>
                </a:uFill>
                <a:latin typeface="Arial"/>
              </a:rPr>
              <a:t>Sinead Farrington</a:t>
            </a:r>
          </a:p>
          <a:p>
            <a:pPr algn="ctr"/>
            <a:endParaRPr lang="en-GB" sz="2000" b="0" strike="noStrike" spc="-1" dirty="0">
              <a:solidFill>
                <a:schemeClr val="tx2"/>
              </a:solidFill>
              <a:uFill>
                <a:solidFill>
                  <a:srgbClr val="FFFFFF"/>
                </a:solidFill>
              </a:uFill>
              <a:latin typeface="Arial"/>
            </a:endParaRPr>
          </a:p>
          <a:p>
            <a:pPr algn="ctr"/>
            <a:endParaRPr lang="en-GB" sz="2000" spc="-1" dirty="0">
              <a:solidFill>
                <a:schemeClr val="tx2"/>
              </a:solidFill>
              <a:uFill>
                <a:solidFill>
                  <a:srgbClr val="FFFFFF"/>
                </a:solidFill>
              </a:uFill>
              <a:latin typeface="Arial"/>
            </a:endParaRPr>
          </a:p>
          <a:p>
            <a:pPr algn="ctr"/>
            <a:r>
              <a:rPr lang="en-GB" sz="2000" spc="-1" dirty="0">
                <a:solidFill>
                  <a:schemeClr val="tx2"/>
                </a:solidFill>
                <a:uFill>
                  <a:solidFill>
                    <a:srgbClr val="FFFFFF"/>
                  </a:solidFill>
                </a:uFill>
                <a:latin typeface="Arial"/>
              </a:rPr>
              <a:t>25</a:t>
            </a:r>
            <a:r>
              <a:rPr lang="en-GB" sz="2000" spc="-1" baseline="30000" dirty="0">
                <a:solidFill>
                  <a:schemeClr val="tx2"/>
                </a:solidFill>
                <a:uFill>
                  <a:solidFill>
                    <a:srgbClr val="FFFFFF"/>
                  </a:solidFill>
                </a:uFill>
                <a:latin typeface="Arial"/>
              </a:rPr>
              <a:t>th</a:t>
            </a:r>
            <a:r>
              <a:rPr lang="en-GB" sz="2000" spc="-1" dirty="0">
                <a:solidFill>
                  <a:schemeClr val="tx2"/>
                </a:solidFill>
                <a:uFill>
                  <a:solidFill>
                    <a:srgbClr val="FFFFFF"/>
                  </a:solidFill>
                </a:uFill>
                <a:latin typeface="Arial"/>
              </a:rPr>
              <a:t> June 2024</a:t>
            </a:r>
            <a:endParaRPr lang="en-GB" sz="2000" b="0" strike="noStrike" spc="-1" dirty="0">
              <a:solidFill>
                <a:schemeClr val="tx2"/>
              </a:solidFill>
              <a:uFill>
                <a:solidFill>
                  <a:srgbClr val="FFFFFF"/>
                </a:solidFill>
              </a:uFill>
              <a:latin typeface="Arial"/>
            </a:endParaRPr>
          </a:p>
        </p:txBody>
      </p:sp>
      <p:sp>
        <p:nvSpPr>
          <p:cNvPr id="42" name="CustomShape 2"/>
          <p:cNvSpPr/>
          <p:nvPr/>
        </p:nvSpPr>
        <p:spPr>
          <a:xfrm>
            <a:off x="2856941" y="2807639"/>
            <a:ext cx="5107699" cy="45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GB" sz="2600" b="0" strike="noStrike" spc="-1" dirty="0">
                <a:solidFill>
                  <a:srgbClr val="FF0000"/>
                </a:solidFill>
                <a:uFill>
                  <a:solidFill>
                    <a:srgbClr val="FFFFFF"/>
                  </a:solidFill>
                </a:uFill>
                <a:latin typeface="Arial"/>
              </a:rPr>
              <a:t>ECFA-UK Report</a:t>
            </a:r>
          </a:p>
        </p:txBody>
      </p:sp>
      <p:pic>
        <p:nvPicPr>
          <p:cNvPr id="2" name="Picture 1">
            <a:extLst>
              <a:ext uri="{FF2B5EF4-FFF2-40B4-BE49-F238E27FC236}">
                <a16:creationId xmlns:a16="http://schemas.microsoft.com/office/drawing/2014/main" id="{1728207C-0765-42E4-C2D2-484C4C63115B}"/>
              </a:ext>
            </a:extLst>
          </p:cNvPr>
          <p:cNvPicPr>
            <a:picLocks noChangeAspect="1"/>
          </p:cNvPicPr>
          <p:nvPr/>
        </p:nvPicPr>
        <p:blipFill rotWithShape="1">
          <a:blip r:embed="rId2"/>
          <a:srcRect b="40090"/>
          <a:stretch/>
        </p:blipFill>
        <p:spPr>
          <a:xfrm>
            <a:off x="6068203" y="811593"/>
            <a:ext cx="3424714" cy="1643030"/>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ustomShape 1"/>
          <p:cNvSpPr/>
          <p:nvPr/>
        </p:nvSpPr>
        <p:spPr>
          <a:xfrm>
            <a:off x="264695" y="-127071"/>
            <a:ext cx="8062711" cy="10180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GB" sz="3600" b="1" strike="noStrike" spc="-1" dirty="0">
                <a:solidFill>
                  <a:srgbClr val="FF0000"/>
                </a:solidFill>
                <a:uFill>
                  <a:solidFill>
                    <a:srgbClr val="FFFFFF"/>
                  </a:solidFill>
                </a:uFill>
                <a:latin typeface="Arial"/>
                <a:ea typeface="ＭＳ Ｐゴシック"/>
              </a:rPr>
              <a:t>Drafting Day</a:t>
            </a:r>
            <a:endParaRPr lang="en-GB" sz="3600" b="0" strike="noStrike" spc="-1" dirty="0">
              <a:solidFill>
                <a:srgbClr val="000000"/>
              </a:solidFill>
              <a:uFill>
                <a:solidFill>
                  <a:srgbClr val="FFFFFF"/>
                </a:solidFill>
              </a:uFill>
              <a:latin typeface="Arial"/>
            </a:endParaRPr>
          </a:p>
        </p:txBody>
      </p:sp>
      <p:sp>
        <p:nvSpPr>
          <p:cNvPr id="2" name="TextBox 1">
            <a:extLst>
              <a:ext uri="{FF2B5EF4-FFF2-40B4-BE49-F238E27FC236}">
                <a16:creationId xmlns:a16="http://schemas.microsoft.com/office/drawing/2014/main" id="{3BAB2124-6E05-48BF-9AF8-661F04D1EF8B}"/>
              </a:ext>
            </a:extLst>
          </p:cNvPr>
          <p:cNvSpPr txBox="1"/>
          <p:nvPr/>
        </p:nvSpPr>
        <p:spPr>
          <a:xfrm>
            <a:off x="540644" y="1047420"/>
            <a:ext cx="8062711" cy="5632311"/>
          </a:xfrm>
          <a:prstGeom prst="rect">
            <a:avLst/>
          </a:prstGeom>
          <a:noFill/>
        </p:spPr>
        <p:txBody>
          <a:bodyPr wrap="square" rtlCol="0">
            <a:spAutoFit/>
          </a:bodyPr>
          <a:lstStyle/>
          <a:p>
            <a:pPr marL="285750" indent="-285750">
              <a:buFont typeface="Arial" panose="020B0604020202020204" pitchFamily="34" charset="0"/>
              <a:buChar char="•"/>
            </a:pPr>
            <a:r>
              <a:rPr lang="en-GB" b="1" i="0" u="none" strike="noStrike" dirty="0">
                <a:solidFill>
                  <a:srgbClr val="0070C0"/>
                </a:solidFill>
                <a:effectLst/>
                <a:latin typeface="Helvetica" pitchFamily="2" charset="0"/>
              </a:rPr>
              <a:t>October</a:t>
            </a:r>
            <a:r>
              <a:rPr lang="en-GB" b="0" i="0" u="none" strike="noStrike" dirty="0">
                <a:solidFill>
                  <a:srgbClr val="000000"/>
                </a:solidFill>
                <a:effectLst/>
                <a:latin typeface="Helvetica" pitchFamily="2" charset="0"/>
              </a:rPr>
              <a:t>, date to be advised: </a:t>
            </a:r>
          </a:p>
          <a:p>
            <a:pPr marL="285750" indent="-285750">
              <a:buFont typeface="Arial" panose="020B0604020202020204" pitchFamily="34" charset="0"/>
              <a:buChar char="•"/>
            </a:pPr>
            <a:r>
              <a:rPr lang="en-GB" b="1" i="0" u="none" strike="noStrike" dirty="0">
                <a:solidFill>
                  <a:srgbClr val="0070C0"/>
                </a:solidFill>
                <a:effectLst/>
                <a:latin typeface="Helvetica" pitchFamily="2" charset="0"/>
              </a:rPr>
              <a:t>UK national EPPSU submission Drafting Day</a:t>
            </a:r>
            <a:r>
              <a:rPr lang="en-GB" b="0" i="0" u="none" strike="noStrike" dirty="0">
                <a:solidFill>
                  <a:srgbClr val="000000"/>
                </a:solidFill>
                <a:effectLst/>
                <a:latin typeface="Helvetica" pitchFamily="2" charset="0"/>
              </a:rPr>
              <a:t>: here the work begins on a community-wide draft.  </a:t>
            </a:r>
          </a:p>
          <a:p>
            <a:pPr marL="285750" indent="-285750">
              <a:buFont typeface="Arial" panose="020B0604020202020204" pitchFamily="34" charset="0"/>
              <a:buChar char="•"/>
            </a:pPr>
            <a:r>
              <a:rPr lang="en-GB" dirty="0">
                <a:solidFill>
                  <a:srgbClr val="000000"/>
                </a:solidFill>
                <a:latin typeface="Helvetica" pitchFamily="2" charset="0"/>
              </a:rPr>
              <a:t>Try </a:t>
            </a:r>
            <a:r>
              <a:rPr lang="en-GB" b="0" i="0" u="none" strike="noStrike" dirty="0">
                <a:solidFill>
                  <a:srgbClr val="000000"/>
                </a:solidFill>
                <a:effectLst/>
                <a:latin typeface="Helvetica" pitchFamily="2" charset="0"/>
              </a:rPr>
              <a:t>to converge around UK positions on some key questions.  </a:t>
            </a:r>
          </a:p>
          <a:p>
            <a:pPr marL="285750" indent="-285750">
              <a:buFont typeface="Arial" panose="020B0604020202020204" pitchFamily="34" charset="0"/>
              <a:buChar char="•"/>
            </a:pPr>
            <a:r>
              <a:rPr lang="en-GB" dirty="0">
                <a:solidFill>
                  <a:srgbClr val="000000"/>
                </a:solidFill>
                <a:latin typeface="Helvetica" pitchFamily="2" charset="0"/>
              </a:rPr>
              <a:t>W</a:t>
            </a:r>
            <a:r>
              <a:rPr lang="en-GB" b="0" i="0" u="none" strike="noStrike" dirty="0">
                <a:solidFill>
                  <a:srgbClr val="000000"/>
                </a:solidFill>
                <a:effectLst/>
                <a:latin typeface="Helvetica" pitchFamily="2" charset="0"/>
              </a:rPr>
              <a:t>e may have a set of questions by then for national inputs to the European Strategy Update.  </a:t>
            </a:r>
          </a:p>
          <a:p>
            <a:pPr marL="285750" indent="-285750">
              <a:buFont typeface="Arial" panose="020B0604020202020204" pitchFamily="34" charset="0"/>
              <a:buChar char="•"/>
            </a:pPr>
            <a:r>
              <a:rPr lang="en-GB" b="0" i="0" u="none" strike="noStrike" dirty="0">
                <a:solidFill>
                  <a:srgbClr val="000000"/>
                </a:solidFill>
                <a:effectLst/>
                <a:latin typeface="Helvetica" pitchFamily="2" charset="0"/>
              </a:rPr>
              <a:t>This drafting day will aim to write down, from day one, statements that the UK community can agree on for submission.  Later drafting days will iterate on this - the suggestion is 1-2 further drafting days before the deadline in March 2025.  </a:t>
            </a:r>
          </a:p>
          <a:p>
            <a:endParaRPr lang="en-GB" dirty="0">
              <a:solidFill>
                <a:srgbClr val="000000"/>
              </a:solidFill>
              <a:latin typeface="Helvetica" pitchFamily="2" charset="0"/>
            </a:endParaRPr>
          </a:p>
          <a:p>
            <a:r>
              <a:rPr lang="en-GB" b="0" i="0" u="none" strike="noStrike" dirty="0">
                <a:solidFill>
                  <a:srgbClr val="000000"/>
                </a:solidFill>
                <a:effectLst/>
                <a:latin typeface="Helvetica" pitchFamily="2" charset="0"/>
              </a:rPr>
              <a:t>The editors will be drawn from ECFA-UK and co-opted PPAP members, to provide expertise across the full range of areas.  </a:t>
            </a:r>
          </a:p>
          <a:p>
            <a:endParaRPr lang="en-GB" dirty="0">
              <a:solidFill>
                <a:srgbClr val="FF0000"/>
              </a:solidFill>
            </a:endParaRPr>
          </a:p>
          <a:p>
            <a:endParaRPr lang="en-GB" dirty="0"/>
          </a:p>
          <a:p>
            <a:endParaRPr lang="en-GB" dirty="0"/>
          </a:p>
          <a:p>
            <a:endParaRPr lang="en-GB" dirty="0">
              <a:solidFill>
                <a:srgbClr val="FF0000"/>
              </a:solidFill>
            </a:endParaRPr>
          </a:p>
          <a:p>
            <a:endParaRPr lang="en-GB" dirty="0">
              <a:solidFill>
                <a:srgbClr val="FF0000"/>
              </a:solidFill>
            </a:endParaRPr>
          </a:p>
          <a:p>
            <a:endParaRPr lang="en-GB" dirty="0">
              <a:solidFill>
                <a:srgbClr val="FF0000"/>
              </a:solidFill>
            </a:endParaRPr>
          </a:p>
          <a:p>
            <a:endParaRPr lang="en-GB" dirty="0">
              <a:solidFill>
                <a:srgbClr val="FF0000"/>
              </a:solidFill>
            </a:endParaRPr>
          </a:p>
        </p:txBody>
      </p:sp>
    </p:spTree>
    <p:extLst>
      <p:ext uri="{BB962C8B-B14F-4D97-AF65-F5344CB8AC3E}">
        <p14:creationId xmlns:p14="http://schemas.microsoft.com/office/powerpoint/2010/main" val="65840054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ustomShape 1"/>
          <p:cNvSpPr/>
          <p:nvPr/>
        </p:nvSpPr>
        <p:spPr>
          <a:xfrm>
            <a:off x="264695" y="-127071"/>
            <a:ext cx="8062711" cy="10180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GB" sz="3600" b="1" strike="noStrike" spc="-1" dirty="0">
                <a:solidFill>
                  <a:srgbClr val="FF0000"/>
                </a:solidFill>
                <a:uFill>
                  <a:solidFill>
                    <a:srgbClr val="FFFFFF"/>
                  </a:solidFill>
                </a:uFill>
                <a:latin typeface="Arial"/>
                <a:ea typeface="ＭＳ Ｐゴシック"/>
              </a:rPr>
              <a:t>ESPPU Context</a:t>
            </a:r>
            <a:endParaRPr lang="en-GB" sz="3600" b="0" strike="noStrike" spc="-1" dirty="0">
              <a:solidFill>
                <a:srgbClr val="000000"/>
              </a:solidFill>
              <a:uFill>
                <a:solidFill>
                  <a:srgbClr val="FFFFFF"/>
                </a:solidFill>
              </a:uFill>
              <a:latin typeface="Arial"/>
            </a:endParaRPr>
          </a:p>
        </p:txBody>
      </p:sp>
      <p:sp>
        <p:nvSpPr>
          <p:cNvPr id="2" name="TextBox 1">
            <a:extLst>
              <a:ext uri="{FF2B5EF4-FFF2-40B4-BE49-F238E27FC236}">
                <a16:creationId xmlns:a16="http://schemas.microsoft.com/office/drawing/2014/main" id="{3BAB2124-6E05-48BF-9AF8-661F04D1EF8B}"/>
              </a:ext>
            </a:extLst>
          </p:cNvPr>
          <p:cNvSpPr txBox="1"/>
          <p:nvPr/>
        </p:nvSpPr>
        <p:spPr>
          <a:xfrm>
            <a:off x="540644" y="842876"/>
            <a:ext cx="8062711" cy="5909310"/>
          </a:xfrm>
          <a:prstGeom prst="rect">
            <a:avLst/>
          </a:prstGeom>
          <a:noFill/>
        </p:spPr>
        <p:txBody>
          <a:bodyPr wrap="square" rtlCol="0">
            <a:spAutoFit/>
          </a:bodyPr>
          <a:lstStyle/>
          <a:p>
            <a:pPr algn="l"/>
            <a:r>
              <a:rPr lang="en-GB" b="0" i="0" u="none" strike="noStrike" dirty="0">
                <a:solidFill>
                  <a:srgbClr val="000000"/>
                </a:solidFill>
                <a:effectLst/>
                <a:latin typeface="Helvetica" pitchFamily="2" charset="0"/>
              </a:rPr>
              <a:t>Formulating Europe's strategy for particle physics</a:t>
            </a:r>
            <a:br>
              <a:rPr lang="en-GB" b="0" i="0" u="none" strike="noStrike" dirty="0">
                <a:solidFill>
                  <a:srgbClr val="000000"/>
                </a:solidFill>
                <a:effectLst/>
                <a:latin typeface="Helvetica" pitchFamily="2" charset="0"/>
              </a:rPr>
            </a:br>
            <a:br>
              <a:rPr lang="en-GB" b="0" i="0" u="none" strike="noStrike" dirty="0">
                <a:solidFill>
                  <a:srgbClr val="000000"/>
                </a:solidFill>
                <a:effectLst/>
                <a:latin typeface="Helvetica" pitchFamily="2" charset="0"/>
              </a:rPr>
            </a:br>
            <a:r>
              <a:rPr lang="en-GB" b="0" i="0" u="none" strike="noStrike" dirty="0">
                <a:solidFill>
                  <a:srgbClr val="000000"/>
                </a:solidFill>
                <a:effectLst/>
                <a:latin typeface="Helvetica" pitchFamily="2" charset="0"/>
              </a:rPr>
              <a:t>Five stages: </a:t>
            </a:r>
            <a:br>
              <a:rPr lang="en-GB" b="0" i="0" u="none" strike="noStrike" dirty="0">
                <a:solidFill>
                  <a:srgbClr val="000000"/>
                </a:solidFill>
                <a:effectLst/>
                <a:latin typeface="Helvetica" pitchFamily="2" charset="0"/>
              </a:rPr>
            </a:br>
            <a:br>
              <a:rPr lang="en-GB" b="0" i="0" u="none" strike="noStrike" dirty="0">
                <a:solidFill>
                  <a:srgbClr val="000000"/>
                </a:solidFill>
                <a:effectLst/>
                <a:latin typeface="Helvetica" pitchFamily="2" charset="0"/>
              </a:rPr>
            </a:br>
            <a:r>
              <a:rPr lang="en-GB" b="0" i="0" u="none" strike="noStrike" dirty="0">
                <a:solidFill>
                  <a:srgbClr val="000000"/>
                </a:solidFill>
                <a:effectLst/>
                <a:latin typeface="Helvetica" pitchFamily="2" charset="0"/>
              </a:rPr>
              <a:t>1.  Community provides input by 31/3/25</a:t>
            </a:r>
            <a:br>
              <a:rPr lang="en-GB" b="0" i="0" u="none" strike="noStrike" dirty="0">
                <a:solidFill>
                  <a:srgbClr val="000000"/>
                </a:solidFill>
                <a:effectLst/>
                <a:latin typeface="Helvetica" pitchFamily="2" charset="0"/>
              </a:rPr>
            </a:br>
            <a:br>
              <a:rPr lang="en-GB" b="0" i="0" u="none" strike="noStrike" dirty="0">
                <a:solidFill>
                  <a:srgbClr val="000000"/>
                </a:solidFill>
                <a:effectLst/>
                <a:latin typeface="Helvetica" pitchFamily="2" charset="0"/>
              </a:rPr>
            </a:br>
            <a:r>
              <a:rPr lang="en-GB" b="0" i="0" u="none" strike="noStrike" dirty="0">
                <a:solidFill>
                  <a:srgbClr val="000000"/>
                </a:solidFill>
                <a:effectLst/>
                <a:latin typeface="Helvetica" pitchFamily="2" charset="0"/>
              </a:rPr>
              <a:t>2.  Physics Preparatory Group (PPG) produces a Briefing Book</a:t>
            </a:r>
            <a:br>
              <a:rPr lang="en-GB" b="0" i="0" u="none" strike="noStrike" dirty="0">
                <a:solidFill>
                  <a:srgbClr val="000000"/>
                </a:solidFill>
                <a:effectLst/>
                <a:latin typeface="Helvetica" pitchFamily="2" charset="0"/>
              </a:rPr>
            </a:br>
            <a:br>
              <a:rPr lang="en-GB" b="0" i="0" u="none" strike="noStrike" dirty="0">
                <a:solidFill>
                  <a:srgbClr val="000000"/>
                </a:solidFill>
                <a:effectLst/>
                <a:latin typeface="Helvetica" pitchFamily="2" charset="0"/>
              </a:rPr>
            </a:br>
            <a:r>
              <a:rPr lang="en-GB" b="0" i="0" u="none" strike="noStrike" dirty="0">
                <a:solidFill>
                  <a:srgbClr val="000000"/>
                </a:solidFill>
                <a:effectLst/>
                <a:latin typeface="Helvetica" pitchFamily="2" charset="0"/>
              </a:rPr>
              <a:t>3.  Open community meeting, June/July 2025</a:t>
            </a:r>
            <a:br>
              <a:rPr lang="en-GB" b="0" i="0" u="none" strike="noStrike" dirty="0">
                <a:solidFill>
                  <a:srgbClr val="000000"/>
                </a:solidFill>
                <a:effectLst/>
                <a:latin typeface="Helvetica" pitchFamily="2" charset="0"/>
              </a:rPr>
            </a:br>
            <a:br>
              <a:rPr lang="en-GB" b="0" i="0" u="none" strike="noStrike" dirty="0">
                <a:solidFill>
                  <a:srgbClr val="000000"/>
                </a:solidFill>
                <a:effectLst/>
                <a:latin typeface="Helvetica" pitchFamily="2" charset="0"/>
              </a:rPr>
            </a:br>
            <a:r>
              <a:rPr lang="en-GB" b="0" i="0" u="none" strike="noStrike" dirty="0">
                <a:solidFill>
                  <a:srgbClr val="000000"/>
                </a:solidFill>
                <a:effectLst/>
                <a:latin typeface="Helvetica" pitchFamily="2" charset="0"/>
              </a:rPr>
              <a:t>4.  European Strategy Group (ESG) meets to draft the text;</a:t>
            </a:r>
            <a:br>
              <a:rPr lang="en-GB" b="0" i="0" u="none" strike="noStrike" dirty="0">
                <a:solidFill>
                  <a:srgbClr val="000000"/>
                </a:solidFill>
                <a:effectLst/>
                <a:latin typeface="Helvetica" pitchFamily="2" charset="0"/>
              </a:rPr>
            </a:br>
            <a:r>
              <a:rPr lang="en-GB" b="0" i="0" u="none" strike="noStrike" dirty="0">
                <a:solidFill>
                  <a:srgbClr val="000000"/>
                </a:solidFill>
                <a:effectLst/>
                <a:latin typeface="Helvetica" pitchFamily="2" charset="0"/>
              </a:rPr>
              <a:t>expected UK ESG members:</a:t>
            </a:r>
            <a:br>
              <a:rPr lang="en-GB" b="0" i="0" u="none" strike="noStrike" dirty="0">
                <a:solidFill>
                  <a:srgbClr val="000000"/>
                </a:solidFill>
                <a:effectLst/>
                <a:latin typeface="Helvetica" pitchFamily="2" charset="0"/>
              </a:rPr>
            </a:br>
            <a:r>
              <a:rPr lang="en-GB" b="0" i="0" u="none" strike="noStrike" dirty="0">
                <a:solidFill>
                  <a:srgbClr val="000000"/>
                </a:solidFill>
                <a:effectLst/>
                <a:latin typeface="Helvetica" pitchFamily="2" charset="0"/>
              </a:rPr>
              <a:t>Mark Lancaster (Manchester, UK CERN Council Scientific Delegate)</a:t>
            </a:r>
            <a:br>
              <a:rPr lang="en-GB" b="0" i="0" u="none" strike="noStrike" dirty="0">
                <a:solidFill>
                  <a:srgbClr val="000000"/>
                </a:solidFill>
                <a:effectLst/>
                <a:latin typeface="Helvetica" pitchFamily="2" charset="0"/>
              </a:rPr>
            </a:br>
            <a:r>
              <a:rPr lang="en-GB" b="0" i="0" u="none" strike="noStrike" dirty="0">
                <a:solidFill>
                  <a:srgbClr val="000000"/>
                </a:solidFill>
                <a:effectLst/>
                <a:latin typeface="Helvetica" pitchFamily="2" charset="0"/>
              </a:rPr>
              <a:t>Jim Clarke (</a:t>
            </a:r>
            <a:r>
              <a:rPr lang="en-GB" b="0" i="0" u="none" strike="noStrike" dirty="0" err="1">
                <a:solidFill>
                  <a:srgbClr val="000000"/>
                </a:solidFill>
                <a:effectLst/>
                <a:latin typeface="Helvetica" pitchFamily="2" charset="0"/>
              </a:rPr>
              <a:t>AsTeC</a:t>
            </a:r>
            <a:r>
              <a:rPr lang="en-GB" b="0" i="0" u="none" strike="noStrike" dirty="0">
                <a:solidFill>
                  <a:srgbClr val="000000"/>
                </a:solidFill>
                <a:effectLst/>
                <a:latin typeface="Helvetica" pitchFamily="2" charset="0"/>
              </a:rPr>
              <a:t>), Sinead Farrington (RAL-PPD) – UK national lab representatives</a:t>
            </a:r>
          </a:p>
          <a:p>
            <a:pPr algn="l"/>
            <a:r>
              <a:rPr lang="en-GB" b="0" i="0" u="none" strike="noStrike" dirty="0">
                <a:solidFill>
                  <a:srgbClr val="000000"/>
                </a:solidFill>
                <a:effectLst/>
                <a:latin typeface="Helvetica" pitchFamily="2" charset="0"/>
              </a:rPr>
              <a:t>5.  Proposal goes to CERN Council, late 2025/ early 2026.</a:t>
            </a:r>
            <a:br>
              <a:rPr lang="en-GB" b="0" i="0" u="none" strike="noStrike" dirty="0">
                <a:solidFill>
                  <a:srgbClr val="000000"/>
                </a:solidFill>
                <a:effectLst/>
                <a:latin typeface="Helvetica" pitchFamily="2" charset="0"/>
              </a:rPr>
            </a:br>
            <a:endParaRPr lang="en-GB" b="0" i="0" u="none" strike="noStrike" dirty="0">
              <a:solidFill>
                <a:srgbClr val="000000"/>
              </a:solidFill>
              <a:effectLst/>
              <a:latin typeface="Helvetica" pitchFamily="2" charset="0"/>
            </a:endParaRPr>
          </a:p>
          <a:p>
            <a:pPr algn="l"/>
            <a:r>
              <a:rPr lang="en-GB" b="0" i="0" u="none" strike="noStrike" dirty="0">
                <a:solidFill>
                  <a:srgbClr val="000000"/>
                </a:solidFill>
                <a:effectLst/>
                <a:latin typeface="Helvetica" pitchFamily="2" charset="0"/>
              </a:rPr>
              <a:t>This is all coordinated by the Strategy Secretary, appointed last week by CERN Council: Karl </a:t>
            </a:r>
            <a:r>
              <a:rPr lang="en-GB" b="0" i="0" u="none" strike="noStrike" dirty="0" err="1">
                <a:solidFill>
                  <a:srgbClr val="000000"/>
                </a:solidFill>
                <a:effectLst/>
                <a:latin typeface="Helvetica" pitchFamily="2" charset="0"/>
              </a:rPr>
              <a:t>Jakobs</a:t>
            </a:r>
            <a:r>
              <a:rPr lang="en-GB" b="0" i="0" u="none" strike="noStrike" dirty="0">
                <a:solidFill>
                  <a:srgbClr val="000000"/>
                </a:solidFill>
                <a:effectLst/>
                <a:latin typeface="Helvetica" pitchFamily="2" charset="0"/>
              </a:rPr>
              <a:t>.</a:t>
            </a:r>
            <a:br>
              <a:rPr lang="en-GB" b="0" i="0" u="none" strike="noStrike" dirty="0">
                <a:solidFill>
                  <a:srgbClr val="000000"/>
                </a:solidFill>
                <a:effectLst/>
                <a:latin typeface="Helvetica" pitchFamily="2" charset="0"/>
              </a:rPr>
            </a:br>
            <a:r>
              <a:rPr lang="en-GB" b="0" i="0" u="none" strike="noStrike" dirty="0">
                <a:solidFill>
                  <a:srgbClr val="000000"/>
                </a:solidFill>
                <a:effectLst/>
                <a:latin typeface="Helvetica" pitchFamily="2" charset="0"/>
              </a:rPr>
              <a:t>Now that he is in place, details on processes/procedures will follow.</a:t>
            </a:r>
          </a:p>
          <a:p>
            <a:endParaRPr lang="en-GB" dirty="0">
              <a:solidFill>
                <a:srgbClr val="FF0000"/>
              </a:solidFill>
            </a:endParaRPr>
          </a:p>
        </p:txBody>
      </p:sp>
    </p:spTree>
    <p:extLst>
      <p:ext uri="{BB962C8B-B14F-4D97-AF65-F5344CB8AC3E}">
        <p14:creationId xmlns:p14="http://schemas.microsoft.com/office/powerpoint/2010/main" val="62564162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ustomShape 1"/>
          <p:cNvSpPr/>
          <p:nvPr/>
        </p:nvSpPr>
        <p:spPr>
          <a:xfrm>
            <a:off x="264695" y="-127071"/>
            <a:ext cx="8062711" cy="10180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GB" sz="3600" b="1" strike="noStrike" spc="-1" dirty="0">
                <a:solidFill>
                  <a:srgbClr val="FF0000"/>
                </a:solidFill>
                <a:uFill>
                  <a:solidFill>
                    <a:srgbClr val="FFFFFF"/>
                  </a:solidFill>
                </a:uFill>
                <a:latin typeface="Arial"/>
                <a:ea typeface="ＭＳ Ｐゴシック"/>
              </a:rPr>
              <a:t>Who are the UK members of ECFA?</a:t>
            </a:r>
            <a:endParaRPr lang="en-GB" sz="3600" b="0" strike="noStrike" spc="-1" dirty="0">
              <a:solidFill>
                <a:srgbClr val="000000"/>
              </a:solidFill>
              <a:uFill>
                <a:solidFill>
                  <a:srgbClr val="FFFFFF"/>
                </a:solidFill>
              </a:uFill>
              <a:latin typeface="Arial"/>
            </a:endParaRPr>
          </a:p>
        </p:txBody>
      </p:sp>
      <p:sp>
        <p:nvSpPr>
          <p:cNvPr id="2" name="TextBox 1">
            <a:extLst>
              <a:ext uri="{FF2B5EF4-FFF2-40B4-BE49-F238E27FC236}">
                <a16:creationId xmlns:a16="http://schemas.microsoft.com/office/drawing/2014/main" id="{3BAB2124-6E05-48BF-9AF8-661F04D1EF8B}"/>
              </a:ext>
            </a:extLst>
          </p:cNvPr>
          <p:cNvSpPr txBox="1"/>
          <p:nvPr/>
        </p:nvSpPr>
        <p:spPr>
          <a:xfrm>
            <a:off x="456420" y="674428"/>
            <a:ext cx="8062711" cy="7848302"/>
          </a:xfrm>
          <a:prstGeom prst="rect">
            <a:avLst/>
          </a:prstGeom>
          <a:noFill/>
        </p:spPr>
        <p:txBody>
          <a:bodyPr wrap="square" rtlCol="0">
            <a:spAutoFit/>
          </a:bodyPr>
          <a:lstStyle/>
          <a:p>
            <a:r>
              <a:rPr lang="en-GB" dirty="0">
                <a:solidFill>
                  <a:srgbClr val="FF0000"/>
                </a:solidFill>
              </a:rPr>
              <a:t>ECFA: European Committee for Future Accelerators</a:t>
            </a:r>
          </a:p>
          <a:p>
            <a:endParaRPr lang="en-GB" dirty="0">
              <a:solidFill>
                <a:srgbClr val="FF0000"/>
              </a:solidFill>
            </a:endParaRPr>
          </a:p>
          <a:p>
            <a:r>
              <a:rPr lang="en-GB" dirty="0">
                <a:solidFill>
                  <a:srgbClr val="FF0000"/>
                </a:solidFill>
              </a:rPr>
              <a:t>UK members: term: 3+3 years</a:t>
            </a:r>
          </a:p>
          <a:p>
            <a:endParaRPr lang="en-GB" dirty="0"/>
          </a:p>
          <a:p>
            <a:r>
              <a:rPr lang="en-GB" dirty="0"/>
              <a:t>Daniela </a:t>
            </a:r>
            <a:r>
              <a:rPr lang="en-GB" dirty="0" err="1"/>
              <a:t>Bortoletto</a:t>
            </a:r>
            <a:r>
              <a:rPr lang="en-GB" dirty="0"/>
              <a:t> (Oxford) - Restricted ECFA member for the UK</a:t>
            </a:r>
          </a:p>
          <a:p>
            <a:r>
              <a:rPr lang="en-GB" dirty="0"/>
              <a:t>Sinead Farrington* (Edinburgh)</a:t>
            </a:r>
          </a:p>
          <a:p>
            <a:r>
              <a:rPr lang="en-GB" dirty="0"/>
              <a:t>Joel Goldstein (Bristol)</a:t>
            </a:r>
          </a:p>
          <a:p>
            <a:r>
              <a:rPr lang="en-GB" dirty="0"/>
              <a:t>Haroon Rafique (RAL)</a:t>
            </a:r>
          </a:p>
          <a:p>
            <a:r>
              <a:rPr lang="en-GB" dirty="0"/>
              <a:t>Aidan Robson (Glasgow) </a:t>
            </a:r>
          </a:p>
          <a:p>
            <a:r>
              <a:rPr lang="en-GB" dirty="0"/>
              <a:t>Sarah Williams (Cambridge)</a:t>
            </a:r>
          </a:p>
          <a:p>
            <a:r>
              <a:rPr lang="en-GB" dirty="0"/>
              <a:t>Matthew Wing (UCL)</a:t>
            </a:r>
          </a:p>
          <a:p>
            <a:r>
              <a:rPr lang="en-GB" dirty="0"/>
              <a:t>Lab directors (</a:t>
            </a:r>
            <a:r>
              <a:rPr lang="en-GB" dirty="0" err="1"/>
              <a:t>AsTeC</a:t>
            </a:r>
            <a:r>
              <a:rPr lang="en-GB" dirty="0"/>
              <a:t> - Jim Clarke and PPD - SF soon) plenary members</a:t>
            </a:r>
          </a:p>
          <a:p>
            <a:endParaRPr lang="en-GB" dirty="0">
              <a:solidFill>
                <a:srgbClr val="FF0000"/>
              </a:solidFill>
            </a:endParaRPr>
          </a:p>
          <a:p>
            <a:r>
              <a:rPr lang="en-GB" dirty="0">
                <a:solidFill>
                  <a:srgbClr val="FF0000"/>
                </a:solidFill>
              </a:rPr>
              <a:t>ECR members (see next talk): term 2+2 years</a:t>
            </a:r>
          </a:p>
          <a:p>
            <a:r>
              <a:rPr lang="en-GB" dirty="0"/>
              <a:t>Julia Allen*</a:t>
            </a:r>
          </a:p>
          <a:p>
            <a:r>
              <a:rPr lang="en-GB" dirty="0"/>
              <a:t>Patrick Dougan</a:t>
            </a:r>
          </a:p>
          <a:p>
            <a:r>
              <a:rPr lang="en-GB" dirty="0" err="1"/>
              <a:t>Atanu</a:t>
            </a:r>
            <a:r>
              <a:rPr lang="en-GB" dirty="0"/>
              <a:t> </a:t>
            </a:r>
            <a:r>
              <a:rPr lang="en-GB" dirty="0" err="1"/>
              <a:t>Modak</a:t>
            </a:r>
            <a:r>
              <a:rPr lang="en-GB" dirty="0"/>
              <a:t>*</a:t>
            </a:r>
          </a:p>
          <a:p>
            <a:r>
              <a:rPr lang="en-GB"/>
              <a:t>Holly Pacey*</a:t>
            </a:r>
            <a:endParaRPr lang="en-GB" dirty="0"/>
          </a:p>
          <a:p>
            <a:endParaRPr lang="en-GB" dirty="0"/>
          </a:p>
          <a:p>
            <a:r>
              <a:rPr lang="en-GB" dirty="0"/>
              <a:t>*upcoming vacancies later this year</a:t>
            </a:r>
          </a:p>
          <a:p>
            <a:r>
              <a:rPr lang="en-GB" dirty="0"/>
              <a:t>Nominations are solicited via the STFC committee call</a:t>
            </a:r>
            <a:endParaRPr lang="en-GB" dirty="0">
              <a:solidFill>
                <a:srgbClr val="FF0000"/>
              </a:solidFill>
            </a:endParaRPr>
          </a:p>
          <a:p>
            <a:endParaRPr lang="en-GB" dirty="0"/>
          </a:p>
          <a:p>
            <a:endParaRPr lang="en-GB" dirty="0"/>
          </a:p>
          <a:p>
            <a:endParaRPr lang="en-GB" dirty="0">
              <a:solidFill>
                <a:srgbClr val="FF0000"/>
              </a:solidFill>
            </a:endParaRPr>
          </a:p>
          <a:p>
            <a:endParaRPr lang="en-GB" dirty="0">
              <a:solidFill>
                <a:srgbClr val="FF0000"/>
              </a:solidFill>
            </a:endParaRPr>
          </a:p>
          <a:p>
            <a:endParaRPr lang="en-GB" dirty="0">
              <a:solidFill>
                <a:srgbClr val="FF0000"/>
              </a:solidFill>
            </a:endParaRPr>
          </a:p>
          <a:p>
            <a:endParaRPr lang="en-GB" dirty="0">
              <a:solidFill>
                <a:srgbClr val="FF0000"/>
              </a:solidFill>
            </a:endParaRPr>
          </a:p>
        </p:txBody>
      </p:sp>
    </p:spTree>
    <p:extLst>
      <p:ext uri="{BB962C8B-B14F-4D97-AF65-F5344CB8AC3E}">
        <p14:creationId xmlns:p14="http://schemas.microsoft.com/office/powerpoint/2010/main" val="214538895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ustomShape 1"/>
          <p:cNvSpPr/>
          <p:nvPr/>
        </p:nvSpPr>
        <p:spPr>
          <a:xfrm>
            <a:off x="264695" y="-127071"/>
            <a:ext cx="8062711" cy="10180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GB" sz="3600" b="1" strike="noStrike" spc="-1" dirty="0">
                <a:solidFill>
                  <a:srgbClr val="FF0000"/>
                </a:solidFill>
                <a:uFill>
                  <a:solidFill>
                    <a:srgbClr val="FFFFFF"/>
                  </a:solidFill>
                </a:uFill>
                <a:latin typeface="Arial"/>
                <a:ea typeface="ＭＳ Ｐゴシック"/>
              </a:rPr>
              <a:t>What does ECFA do (internationally)</a:t>
            </a:r>
            <a:endParaRPr lang="en-GB" sz="3600" b="0" strike="noStrike" spc="-1" dirty="0">
              <a:solidFill>
                <a:srgbClr val="000000"/>
              </a:solidFill>
              <a:uFill>
                <a:solidFill>
                  <a:srgbClr val="FFFFFF"/>
                </a:solidFill>
              </a:uFill>
              <a:latin typeface="Arial"/>
            </a:endParaRPr>
          </a:p>
        </p:txBody>
      </p:sp>
      <p:sp>
        <p:nvSpPr>
          <p:cNvPr id="2" name="TextBox 1">
            <a:extLst>
              <a:ext uri="{FF2B5EF4-FFF2-40B4-BE49-F238E27FC236}">
                <a16:creationId xmlns:a16="http://schemas.microsoft.com/office/drawing/2014/main" id="{3BAB2124-6E05-48BF-9AF8-661F04D1EF8B}"/>
              </a:ext>
            </a:extLst>
          </p:cNvPr>
          <p:cNvSpPr txBox="1"/>
          <p:nvPr/>
        </p:nvSpPr>
        <p:spPr>
          <a:xfrm>
            <a:off x="540644" y="1047420"/>
            <a:ext cx="8062711" cy="3416320"/>
          </a:xfrm>
          <a:prstGeom prst="rect">
            <a:avLst/>
          </a:prstGeom>
          <a:noFill/>
        </p:spPr>
        <p:txBody>
          <a:bodyPr wrap="square" rtlCol="0">
            <a:spAutoFit/>
          </a:bodyPr>
          <a:lstStyle/>
          <a:p>
            <a:r>
              <a:rPr lang="en-GB" dirty="0">
                <a:solidFill>
                  <a:srgbClr val="FF0000"/>
                </a:solidFill>
              </a:rPr>
              <a:t>ECFA: European Committee for Future Accelerators</a:t>
            </a:r>
          </a:p>
          <a:p>
            <a:endParaRPr lang="en-GB" dirty="0">
              <a:solidFill>
                <a:srgbClr val="FF0000"/>
              </a:solidFill>
            </a:endParaRPr>
          </a:p>
          <a:p>
            <a:r>
              <a:rPr lang="en-GB" dirty="0"/>
              <a:t>Assess and assure the health of the particle physics field in Europe, to assure the future of the field</a:t>
            </a:r>
          </a:p>
          <a:p>
            <a:endParaRPr lang="en-GB" dirty="0"/>
          </a:p>
          <a:p>
            <a:r>
              <a:rPr lang="en-GB" dirty="0"/>
              <a:t>Assure that the previous European strategy is enacted</a:t>
            </a:r>
          </a:p>
          <a:p>
            <a:endParaRPr lang="en-GB" dirty="0">
              <a:solidFill>
                <a:srgbClr val="FF0000"/>
              </a:solidFill>
            </a:endParaRPr>
          </a:p>
          <a:p>
            <a:endParaRPr lang="en-GB" dirty="0"/>
          </a:p>
          <a:p>
            <a:endParaRPr lang="en-GB" dirty="0">
              <a:solidFill>
                <a:srgbClr val="FF0000"/>
              </a:solidFill>
            </a:endParaRPr>
          </a:p>
          <a:p>
            <a:endParaRPr lang="en-GB" dirty="0">
              <a:solidFill>
                <a:srgbClr val="FF0000"/>
              </a:solidFill>
            </a:endParaRPr>
          </a:p>
          <a:p>
            <a:endParaRPr lang="en-GB" dirty="0">
              <a:solidFill>
                <a:srgbClr val="FF0000"/>
              </a:solidFill>
            </a:endParaRPr>
          </a:p>
          <a:p>
            <a:endParaRPr lang="en-GB" dirty="0">
              <a:solidFill>
                <a:srgbClr val="FF0000"/>
              </a:solidFill>
            </a:endParaRPr>
          </a:p>
        </p:txBody>
      </p:sp>
    </p:spTree>
    <p:extLst>
      <p:ext uri="{BB962C8B-B14F-4D97-AF65-F5344CB8AC3E}">
        <p14:creationId xmlns:p14="http://schemas.microsoft.com/office/powerpoint/2010/main" val="293784455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ustomShape 1"/>
          <p:cNvSpPr/>
          <p:nvPr/>
        </p:nvSpPr>
        <p:spPr>
          <a:xfrm>
            <a:off x="264695" y="-127071"/>
            <a:ext cx="8062711" cy="10180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GB" sz="3600" b="1" strike="noStrike" spc="-1" dirty="0">
                <a:solidFill>
                  <a:srgbClr val="FF0000"/>
                </a:solidFill>
                <a:uFill>
                  <a:solidFill>
                    <a:srgbClr val="FFFFFF"/>
                  </a:solidFill>
                </a:uFill>
                <a:latin typeface="Arial"/>
                <a:ea typeface="ＭＳ Ｐゴシック"/>
              </a:rPr>
              <a:t>What does ECFA do (internationally)</a:t>
            </a:r>
            <a:endParaRPr lang="en-GB" sz="3600" b="0" strike="noStrike" spc="-1" dirty="0">
              <a:solidFill>
                <a:srgbClr val="000000"/>
              </a:solidFill>
              <a:uFill>
                <a:solidFill>
                  <a:srgbClr val="FFFFFF"/>
                </a:solidFill>
              </a:uFill>
              <a:latin typeface="Arial"/>
            </a:endParaRPr>
          </a:p>
        </p:txBody>
      </p:sp>
      <p:sp>
        <p:nvSpPr>
          <p:cNvPr id="2" name="TextBox 1">
            <a:extLst>
              <a:ext uri="{FF2B5EF4-FFF2-40B4-BE49-F238E27FC236}">
                <a16:creationId xmlns:a16="http://schemas.microsoft.com/office/drawing/2014/main" id="{3BAB2124-6E05-48BF-9AF8-661F04D1EF8B}"/>
              </a:ext>
            </a:extLst>
          </p:cNvPr>
          <p:cNvSpPr txBox="1"/>
          <p:nvPr/>
        </p:nvSpPr>
        <p:spPr>
          <a:xfrm>
            <a:off x="433137" y="867618"/>
            <a:ext cx="8614610" cy="4524315"/>
          </a:xfrm>
          <a:prstGeom prst="rect">
            <a:avLst/>
          </a:prstGeom>
          <a:noFill/>
        </p:spPr>
        <p:txBody>
          <a:bodyPr wrap="square" rtlCol="0">
            <a:spAutoFit/>
          </a:bodyPr>
          <a:lstStyle/>
          <a:p>
            <a:pPr marL="285750" indent="-285750">
              <a:buFont typeface="Arial" panose="020B0604020202020204" pitchFamily="34" charset="0"/>
              <a:buChar char="•"/>
            </a:pPr>
            <a:r>
              <a:rPr lang="en-GB" dirty="0"/>
              <a:t>European Detector Roadmap has been written by an </a:t>
            </a:r>
            <a:r>
              <a:rPr lang="en-GB" dirty="0">
                <a:solidFill>
                  <a:srgbClr val="FF0000"/>
                </a:solidFill>
              </a:rPr>
              <a:t>ECFA </a:t>
            </a:r>
            <a:r>
              <a:rPr lang="en-GB" dirty="0"/>
              <a:t>group</a:t>
            </a:r>
            <a:r>
              <a:rPr lang="en-GB" dirty="0">
                <a:solidFill>
                  <a:srgbClr val="FF0000"/>
                </a:solidFill>
              </a:rPr>
              <a:t> </a:t>
            </a:r>
            <a:r>
              <a:rPr lang="en-GB" dirty="0"/>
              <a:t>chaired by Phil Allport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742950" lvl="1" indent="-285750">
              <a:buFont typeface="Arial" panose="020B0604020202020204" pitchFamily="34" charset="0"/>
              <a:buChar char="•"/>
            </a:pPr>
            <a:r>
              <a:rPr lang="en-GB" dirty="0"/>
              <a:t>This has spawned the Detector R&amp;D collaborations (see Chris Parkes’ talk)</a:t>
            </a:r>
          </a:p>
          <a:p>
            <a:pPr marL="742950" lvl="1" indent="-285750">
              <a:buFont typeface="Arial" panose="020B0604020202020204" pitchFamily="34" charset="0"/>
              <a:buChar char="•"/>
            </a:pPr>
            <a:r>
              <a:rPr lang="en-GB" dirty="0"/>
              <a:t>(the accelerator European roadmap has been written by the </a:t>
            </a:r>
            <a:r>
              <a:rPr lang="en-GB" dirty="0">
                <a:solidFill>
                  <a:srgbClr val="FF0000"/>
                </a:solidFill>
              </a:rPr>
              <a:t>Lab Directors Group </a:t>
            </a:r>
            <a:r>
              <a:rPr lang="en-GB" dirty="0"/>
              <a:t>chaired by Dave Newbold)</a:t>
            </a:r>
            <a:endParaRPr lang="en-GB" dirty="0">
              <a:solidFill>
                <a:srgbClr val="FF0000"/>
              </a:solidFill>
            </a:endParaRPr>
          </a:p>
          <a:p>
            <a:endParaRPr lang="en-GB" dirty="0">
              <a:solidFill>
                <a:srgbClr val="FF0000"/>
              </a:solidFill>
            </a:endParaRPr>
          </a:p>
        </p:txBody>
      </p:sp>
      <p:pic>
        <p:nvPicPr>
          <p:cNvPr id="3" name="Picture 2">
            <a:extLst>
              <a:ext uri="{FF2B5EF4-FFF2-40B4-BE49-F238E27FC236}">
                <a16:creationId xmlns:a16="http://schemas.microsoft.com/office/drawing/2014/main" id="{0B1CCAAA-48E0-22E5-A072-5984025E6F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1729" y="1371599"/>
            <a:ext cx="2235387" cy="2774035"/>
          </a:xfrm>
          <a:prstGeom prst="rect">
            <a:avLst/>
          </a:prstGeom>
        </p:spPr>
      </p:pic>
      <p:pic>
        <p:nvPicPr>
          <p:cNvPr id="5" name="Picture 4" descr="A cover of a book&#10;&#10;Description automatically generated">
            <a:extLst>
              <a:ext uri="{FF2B5EF4-FFF2-40B4-BE49-F238E27FC236}">
                <a16:creationId xmlns:a16="http://schemas.microsoft.com/office/drawing/2014/main" id="{90B8F2D3-1069-82DD-4D20-2983778455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7615" y="1384722"/>
            <a:ext cx="2235387" cy="2760912"/>
          </a:xfrm>
          <a:prstGeom prst="rect">
            <a:avLst/>
          </a:prstGeom>
        </p:spPr>
      </p:pic>
    </p:spTree>
    <p:extLst>
      <p:ext uri="{BB962C8B-B14F-4D97-AF65-F5344CB8AC3E}">
        <p14:creationId xmlns:p14="http://schemas.microsoft.com/office/powerpoint/2010/main" val="401061616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ustomShape 1"/>
          <p:cNvSpPr/>
          <p:nvPr/>
        </p:nvSpPr>
        <p:spPr>
          <a:xfrm>
            <a:off x="264695" y="-127071"/>
            <a:ext cx="8062711" cy="10180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GB" sz="3600" b="1" strike="noStrike" spc="-1" dirty="0">
                <a:solidFill>
                  <a:srgbClr val="FF0000"/>
                </a:solidFill>
                <a:uFill>
                  <a:solidFill>
                    <a:srgbClr val="FFFFFF"/>
                  </a:solidFill>
                </a:uFill>
                <a:latin typeface="Arial"/>
                <a:ea typeface="ＭＳ Ｐゴシック"/>
              </a:rPr>
              <a:t>What does ECFA do (internationally)</a:t>
            </a:r>
            <a:endParaRPr lang="en-GB" sz="3600" b="0" strike="noStrike" spc="-1" dirty="0">
              <a:solidFill>
                <a:srgbClr val="000000"/>
              </a:solidFill>
              <a:uFill>
                <a:solidFill>
                  <a:srgbClr val="FFFFFF"/>
                </a:solidFill>
              </a:uFill>
              <a:latin typeface="Arial"/>
            </a:endParaRPr>
          </a:p>
        </p:txBody>
      </p:sp>
      <p:sp>
        <p:nvSpPr>
          <p:cNvPr id="2" name="TextBox 1">
            <a:extLst>
              <a:ext uri="{FF2B5EF4-FFF2-40B4-BE49-F238E27FC236}">
                <a16:creationId xmlns:a16="http://schemas.microsoft.com/office/drawing/2014/main" id="{3BAB2124-6E05-48BF-9AF8-661F04D1EF8B}"/>
              </a:ext>
            </a:extLst>
          </p:cNvPr>
          <p:cNvSpPr txBox="1"/>
          <p:nvPr/>
        </p:nvSpPr>
        <p:spPr>
          <a:xfrm>
            <a:off x="433137" y="867618"/>
            <a:ext cx="8614610" cy="3416320"/>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FF0000"/>
                </a:solidFill>
              </a:rPr>
              <a:t>ECFA </a:t>
            </a:r>
            <a:r>
              <a:rPr lang="en-GB" dirty="0" err="1">
                <a:solidFill>
                  <a:srgbClr val="FF0000"/>
                </a:solidFill>
              </a:rPr>
              <a:t>e+e</a:t>
            </a:r>
            <a:r>
              <a:rPr lang="en-GB" dirty="0">
                <a:solidFill>
                  <a:srgbClr val="FF0000"/>
                </a:solidFill>
              </a:rPr>
              <a:t>- Higgs Factory study group </a:t>
            </a:r>
            <a:r>
              <a:rPr lang="en-GB" dirty="0"/>
              <a:t>(chairs Aidan Robson and Christos </a:t>
            </a:r>
            <a:r>
              <a:rPr lang="en-GB" dirty="0" err="1"/>
              <a:t>Leonidopoulos</a:t>
            </a:r>
            <a:r>
              <a:rPr lang="en-GB" dirty="0"/>
              <a:t>)</a:t>
            </a:r>
          </a:p>
          <a:p>
            <a:pPr marL="742950" lvl="1" indent="-285750">
              <a:buFont typeface="Arial" panose="020B0604020202020204" pitchFamily="34" charset="0"/>
              <a:buChar char="•"/>
            </a:pPr>
            <a:r>
              <a:rPr lang="en-GB" dirty="0"/>
              <a:t>Bringing together all </a:t>
            </a:r>
            <a:r>
              <a:rPr lang="en-GB" dirty="0" err="1"/>
              <a:t>e+e</a:t>
            </a:r>
            <a:r>
              <a:rPr lang="en-GB" dirty="0"/>
              <a:t>- accelerator collaborations into one physics (including detector) study group</a:t>
            </a:r>
          </a:p>
          <a:p>
            <a:pPr marL="742950" lvl="1" indent="-285750">
              <a:buFont typeface="Arial" panose="020B0604020202020204" pitchFamily="34" charset="0"/>
              <a:buChar char="•"/>
            </a:pPr>
            <a:r>
              <a:rPr lang="en-GB" dirty="0"/>
              <a:t>Previous meetings at DESY, in Paestum, next one in Paris in October</a:t>
            </a:r>
          </a:p>
          <a:p>
            <a:pPr marL="1200150" lvl="2" indent="-285750">
              <a:buFont typeface="Arial" panose="020B0604020202020204" pitchFamily="34" charset="0"/>
              <a:buChar char="•"/>
            </a:pPr>
            <a:r>
              <a:rPr lang="en-GB" dirty="0"/>
              <a:t>https://indico.in2p3.fr/event/32629/</a:t>
            </a:r>
          </a:p>
          <a:p>
            <a:endParaRPr lang="en-GB" dirty="0">
              <a:solidFill>
                <a:srgbClr val="FF0000"/>
              </a:solidFill>
            </a:endParaRPr>
          </a:p>
          <a:p>
            <a:endParaRPr lang="en-GB" dirty="0"/>
          </a:p>
          <a:p>
            <a:endParaRPr lang="en-GB" dirty="0">
              <a:solidFill>
                <a:srgbClr val="FF0000"/>
              </a:solidFill>
            </a:endParaRPr>
          </a:p>
          <a:p>
            <a:endParaRPr lang="en-GB" dirty="0">
              <a:solidFill>
                <a:srgbClr val="FF0000"/>
              </a:solidFill>
            </a:endParaRPr>
          </a:p>
          <a:p>
            <a:endParaRPr lang="en-GB" dirty="0">
              <a:solidFill>
                <a:srgbClr val="FF0000"/>
              </a:solidFill>
            </a:endParaRPr>
          </a:p>
          <a:p>
            <a:endParaRPr lang="en-GB" dirty="0">
              <a:solidFill>
                <a:srgbClr val="FF0000"/>
              </a:solidFill>
            </a:endParaRPr>
          </a:p>
        </p:txBody>
      </p:sp>
    </p:spTree>
    <p:extLst>
      <p:ext uri="{BB962C8B-B14F-4D97-AF65-F5344CB8AC3E}">
        <p14:creationId xmlns:p14="http://schemas.microsoft.com/office/powerpoint/2010/main" val="136694127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ustomShape 1"/>
          <p:cNvSpPr/>
          <p:nvPr/>
        </p:nvSpPr>
        <p:spPr>
          <a:xfrm>
            <a:off x="264695" y="-127071"/>
            <a:ext cx="8062711" cy="10180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GB" sz="3600" b="1" strike="noStrike" spc="-1" dirty="0">
                <a:solidFill>
                  <a:srgbClr val="FF0000"/>
                </a:solidFill>
                <a:uFill>
                  <a:solidFill>
                    <a:srgbClr val="FFFFFF"/>
                  </a:solidFill>
                </a:uFill>
                <a:latin typeface="Arial"/>
                <a:ea typeface="ＭＳ Ｐゴシック"/>
              </a:rPr>
              <a:t>What does ECFA do (internationally)</a:t>
            </a:r>
            <a:endParaRPr lang="en-GB" sz="3600" b="0" strike="noStrike" spc="-1" dirty="0">
              <a:solidFill>
                <a:srgbClr val="000000"/>
              </a:solidFill>
              <a:uFill>
                <a:solidFill>
                  <a:srgbClr val="FFFFFF"/>
                </a:solidFill>
              </a:uFill>
              <a:latin typeface="Arial"/>
            </a:endParaRPr>
          </a:p>
        </p:txBody>
      </p:sp>
      <p:sp>
        <p:nvSpPr>
          <p:cNvPr id="2" name="TextBox 1">
            <a:extLst>
              <a:ext uri="{FF2B5EF4-FFF2-40B4-BE49-F238E27FC236}">
                <a16:creationId xmlns:a16="http://schemas.microsoft.com/office/drawing/2014/main" id="{3BAB2124-6E05-48BF-9AF8-661F04D1EF8B}"/>
              </a:ext>
            </a:extLst>
          </p:cNvPr>
          <p:cNvSpPr txBox="1"/>
          <p:nvPr/>
        </p:nvSpPr>
        <p:spPr>
          <a:xfrm>
            <a:off x="540644" y="1047420"/>
            <a:ext cx="8062711" cy="4801314"/>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0070C0"/>
                </a:solidFill>
              </a:rPr>
              <a:t>Plenary ECFA  meets twice a year</a:t>
            </a:r>
          </a:p>
          <a:p>
            <a:pPr marL="742950" lvl="1" indent="-285750">
              <a:buFont typeface="Arial" panose="020B0604020202020204" pitchFamily="34" charset="0"/>
              <a:buChar char="•"/>
            </a:pPr>
            <a:r>
              <a:rPr lang="en-GB" dirty="0"/>
              <a:t>Next meeting next week in Frascati, report from UK labs as one of the regular lab reports</a:t>
            </a:r>
          </a:p>
          <a:p>
            <a:pPr marL="285750" indent="-285750">
              <a:buFont typeface="Arial" panose="020B0604020202020204" pitchFamily="34" charset="0"/>
              <a:buChar char="•"/>
            </a:pPr>
            <a:r>
              <a:rPr lang="en-GB" dirty="0">
                <a:solidFill>
                  <a:srgbClr val="0070C0"/>
                </a:solidFill>
              </a:rPr>
              <a:t>Restricted ECFA meets around 4 times a year</a:t>
            </a:r>
          </a:p>
          <a:p>
            <a:pPr marL="742950" lvl="1" indent="-285750">
              <a:buFont typeface="Arial" panose="020B0604020202020204" pitchFamily="34" charset="0"/>
              <a:buChar char="•"/>
            </a:pPr>
            <a:r>
              <a:rPr lang="en-GB" dirty="0"/>
              <a:t>The decision-making body of ECFA</a:t>
            </a:r>
          </a:p>
          <a:p>
            <a:pPr marL="742950" lvl="1" indent="-285750">
              <a:buFont typeface="Arial" panose="020B0604020202020204" pitchFamily="34" charset="0"/>
              <a:buChar char="•"/>
            </a:pPr>
            <a:r>
              <a:rPr lang="en-GB" dirty="0"/>
              <a:t>Reviews particle physics in ~4 countries a year, writes a report with recommendations for the country</a:t>
            </a:r>
          </a:p>
          <a:p>
            <a:pPr marL="285750" indent="-285750">
              <a:buFont typeface="Arial" panose="020B0604020202020204" pitchFamily="34" charset="0"/>
              <a:buChar char="•"/>
            </a:pPr>
            <a:r>
              <a:rPr lang="en-GB" dirty="0">
                <a:solidFill>
                  <a:srgbClr val="0070C0"/>
                </a:solidFill>
              </a:rPr>
              <a:t>Joint meetings with nuclear and </a:t>
            </a:r>
            <a:r>
              <a:rPr lang="en-GB" dirty="0" err="1">
                <a:solidFill>
                  <a:srgbClr val="0070C0"/>
                </a:solidFill>
              </a:rPr>
              <a:t>astroparticle</a:t>
            </a:r>
            <a:r>
              <a:rPr lang="en-GB" dirty="0">
                <a:solidFill>
                  <a:srgbClr val="0070C0"/>
                </a:solidFill>
              </a:rPr>
              <a:t> physics, next one to be held in the UK in 2025</a:t>
            </a:r>
          </a:p>
          <a:p>
            <a:pPr marL="742950" lvl="1" indent="-285750">
              <a:buFont typeface="Arial" panose="020B0604020202020204" pitchFamily="34" charset="0"/>
              <a:buChar char="•"/>
            </a:pPr>
            <a:r>
              <a:rPr lang="en-GB" dirty="0"/>
              <a:t>“JENAS” (Joint ECFA, Nuclear physics European Collaboration Committee, </a:t>
            </a:r>
            <a:r>
              <a:rPr lang="en-GB" dirty="0" err="1"/>
              <a:t>Astroparticle</a:t>
            </a:r>
            <a:r>
              <a:rPr lang="en-GB" dirty="0"/>
              <a:t> Physics European Consortium)</a:t>
            </a:r>
          </a:p>
          <a:p>
            <a:endParaRPr lang="en-GB" dirty="0">
              <a:solidFill>
                <a:srgbClr val="FF0000"/>
              </a:solidFill>
            </a:endParaRPr>
          </a:p>
          <a:p>
            <a:endParaRPr lang="en-GB" dirty="0"/>
          </a:p>
          <a:p>
            <a:endParaRPr lang="en-GB" dirty="0">
              <a:solidFill>
                <a:srgbClr val="FF0000"/>
              </a:solidFill>
            </a:endParaRPr>
          </a:p>
          <a:p>
            <a:endParaRPr lang="en-GB" dirty="0">
              <a:solidFill>
                <a:srgbClr val="FF0000"/>
              </a:solidFill>
            </a:endParaRPr>
          </a:p>
          <a:p>
            <a:endParaRPr lang="en-GB" dirty="0">
              <a:solidFill>
                <a:srgbClr val="FF0000"/>
              </a:solidFill>
            </a:endParaRPr>
          </a:p>
          <a:p>
            <a:endParaRPr lang="en-GB" dirty="0">
              <a:solidFill>
                <a:srgbClr val="FF0000"/>
              </a:solidFill>
            </a:endParaRPr>
          </a:p>
        </p:txBody>
      </p:sp>
    </p:spTree>
    <p:extLst>
      <p:ext uri="{BB962C8B-B14F-4D97-AF65-F5344CB8AC3E}">
        <p14:creationId xmlns:p14="http://schemas.microsoft.com/office/powerpoint/2010/main" val="182746898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ustomShape 1"/>
          <p:cNvSpPr/>
          <p:nvPr/>
        </p:nvSpPr>
        <p:spPr>
          <a:xfrm>
            <a:off x="264695" y="-127071"/>
            <a:ext cx="8062711" cy="10180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GB" sz="3600" b="1" strike="noStrike" spc="-1" dirty="0">
                <a:solidFill>
                  <a:srgbClr val="FF0000"/>
                </a:solidFill>
                <a:uFill>
                  <a:solidFill>
                    <a:srgbClr val="FFFFFF"/>
                  </a:solidFill>
                </a:uFill>
                <a:latin typeface="Arial"/>
                <a:ea typeface="ＭＳ Ｐゴシック"/>
              </a:rPr>
              <a:t>What does ECFA do (in the UK)</a:t>
            </a:r>
            <a:endParaRPr lang="en-GB" sz="3600" b="0" strike="noStrike" spc="-1" dirty="0">
              <a:solidFill>
                <a:srgbClr val="000000"/>
              </a:solidFill>
              <a:uFill>
                <a:solidFill>
                  <a:srgbClr val="FFFFFF"/>
                </a:solidFill>
              </a:uFill>
              <a:latin typeface="Arial"/>
            </a:endParaRPr>
          </a:p>
        </p:txBody>
      </p:sp>
      <p:sp>
        <p:nvSpPr>
          <p:cNvPr id="2" name="TextBox 1">
            <a:extLst>
              <a:ext uri="{FF2B5EF4-FFF2-40B4-BE49-F238E27FC236}">
                <a16:creationId xmlns:a16="http://schemas.microsoft.com/office/drawing/2014/main" id="{3BAB2124-6E05-48BF-9AF8-661F04D1EF8B}"/>
              </a:ext>
            </a:extLst>
          </p:cNvPr>
          <p:cNvSpPr txBox="1"/>
          <p:nvPr/>
        </p:nvSpPr>
        <p:spPr>
          <a:xfrm>
            <a:off x="420328" y="1028343"/>
            <a:ext cx="8062711" cy="4801314"/>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FF0000"/>
                </a:solidFill>
              </a:rPr>
              <a:t>Attend meetings, appointed as individuals but also representing the country</a:t>
            </a:r>
          </a:p>
          <a:p>
            <a:endParaRPr lang="en-GB" dirty="0">
              <a:solidFill>
                <a:srgbClr val="FF0000"/>
              </a:solidFill>
            </a:endParaRPr>
          </a:p>
          <a:p>
            <a:pPr marL="285750" indent="-285750">
              <a:buFont typeface="Arial" panose="020B0604020202020204" pitchFamily="34" charset="0"/>
              <a:buChar char="•"/>
            </a:pPr>
            <a:r>
              <a:rPr lang="en-GB" dirty="0"/>
              <a:t>Organising RECFA visit to the UK this September </a:t>
            </a:r>
          </a:p>
          <a:p>
            <a:pPr marL="742950" lvl="1" indent="-285750">
              <a:buFont typeface="Arial" panose="020B0604020202020204" pitchFamily="34" charset="0"/>
              <a:buChar char="•"/>
            </a:pPr>
            <a:r>
              <a:rPr lang="en-GB" dirty="0"/>
              <a:t>Following the prescribed format for the visit</a:t>
            </a:r>
          </a:p>
          <a:p>
            <a:pPr marL="742950" lvl="1" indent="-285750">
              <a:buFont typeface="Arial" panose="020B0604020202020204" pitchFamily="34" charset="0"/>
              <a:buChar char="•"/>
            </a:pPr>
            <a:r>
              <a:rPr lang="en-GB" dirty="0"/>
              <a:t>To be held at the Royal Society</a:t>
            </a:r>
          </a:p>
          <a:p>
            <a:pPr marL="742950" lvl="1" indent="-285750">
              <a:buFont typeface="Arial" panose="020B0604020202020204" pitchFamily="34" charset="0"/>
              <a:buChar char="•"/>
            </a:pPr>
            <a:r>
              <a:rPr lang="en-GB" dirty="0"/>
              <a:t>Speakers have been invited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dirty="0">
              <a:solidFill>
                <a:srgbClr val="FF0000"/>
              </a:solidFill>
            </a:endParaRPr>
          </a:p>
          <a:p>
            <a:endParaRPr lang="en-GB" dirty="0"/>
          </a:p>
          <a:p>
            <a:endParaRPr lang="en-GB" dirty="0"/>
          </a:p>
          <a:p>
            <a:endParaRPr lang="en-GB" dirty="0"/>
          </a:p>
          <a:p>
            <a:endParaRPr lang="en-GB" dirty="0">
              <a:solidFill>
                <a:srgbClr val="FF0000"/>
              </a:solidFill>
            </a:endParaRPr>
          </a:p>
          <a:p>
            <a:endParaRPr lang="en-GB" dirty="0">
              <a:solidFill>
                <a:srgbClr val="FF0000"/>
              </a:solidFill>
            </a:endParaRPr>
          </a:p>
          <a:p>
            <a:endParaRPr lang="en-GB" dirty="0">
              <a:solidFill>
                <a:srgbClr val="FF0000"/>
              </a:solidFill>
            </a:endParaRPr>
          </a:p>
          <a:p>
            <a:endParaRPr lang="en-GB" dirty="0">
              <a:solidFill>
                <a:srgbClr val="FF0000"/>
              </a:solidFill>
            </a:endParaRPr>
          </a:p>
        </p:txBody>
      </p:sp>
    </p:spTree>
    <p:extLst>
      <p:ext uri="{BB962C8B-B14F-4D97-AF65-F5344CB8AC3E}">
        <p14:creationId xmlns:p14="http://schemas.microsoft.com/office/powerpoint/2010/main" val="47931197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ustomShape 1"/>
          <p:cNvSpPr/>
          <p:nvPr/>
        </p:nvSpPr>
        <p:spPr>
          <a:xfrm>
            <a:off x="264695" y="-127071"/>
            <a:ext cx="8062711" cy="10180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GB" sz="3600" b="1" strike="noStrike" spc="-1" dirty="0">
                <a:solidFill>
                  <a:srgbClr val="FF0000"/>
                </a:solidFill>
                <a:uFill>
                  <a:solidFill>
                    <a:srgbClr val="FFFFFF"/>
                  </a:solidFill>
                </a:uFill>
                <a:latin typeface="Arial"/>
                <a:ea typeface="ＭＳ Ｐゴシック"/>
              </a:rPr>
              <a:t>What does ECFA do (in the UK)</a:t>
            </a:r>
            <a:endParaRPr lang="en-GB" sz="3600" b="0" strike="noStrike" spc="-1" dirty="0">
              <a:solidFill>
                <a:srgbClr val="000000"/>
              </a:solidFill>
              <a:uFill>
                <a:solidFill>
                  <a:srgbClr val="FFFFFF"/>
                </a:solidFill>
              </a:uFill>
              <a:latin typeface="Arial"/>
            </a:endParaRPr>
          </a:p>
        </p:txBody>
      </p:sp>
      <p:sp>
        <p:nvSpPr>
          <p:cNvPr id="2" name="TextBox 1">
            <a:extLst>
              <a:ext uri="{FF2B5EF4-FFF2-40B4-BE49-F238E27FC236}">
                <a16:creationId xmlns:a16="http://schemas.microsoft.com/office/drawing/2014/main" id="{3BAB2124-6E05-48BF-9AF8-661F04D1EF8B}"/>
              </a:ext>
            </a:extLst>
          </p:cNvPr>
          <p:cNvSpPr txBox="1"/>
          <p:nvPr/>
        </p:nvSpPr>
        <p:spPr>
          <a:xfrm>
            <a:off x="456423" y="891009"/>
            <a:ext cx="8062711" cy="6463308"/>
          </a:xfrm>
          <a:prstGeom prst="rect">
            <a:avLst/>
          </a:prstGeom>
          <a:noFill/>
        </p:spPr>
        <p:txBody>
          <a:bodyPr wrap="square" rtlCol="0">
            <a:spAutoFit/>
          </a:bodyPr>
          <a:lstStyle/>
          <a:p>
            <a:r>
              <a:rPr lang="en-GB" dirty="0">
                <a:solidFill>
                  <a:srgbClr val="FF0000"/>
                </a:solidFill>
              </a:rPr>
              <a:t>European Strategy Particle Physics Update:</a:t>
            </a:r>
          </a:p>
          <a:p>
            <a:r>
              <a:rPr lang="en-GB" dirty="0">
                <a:solidFill>
                  <a:srgbClr val="FF0000"/>
                </a:solidFill>
              </a:rPr>
              <a:t>Workshop at IPPP, Durham in September organised by ECFA-UK</a:t>
            </a:r>
          </a:p>
          <a:p>
            <a:r>
              <a:rPr lang="en-GB" dirty="0">
                <a:solidFill>
                  <a:srgbClr val="FF0000"/>
                </a:solidFill>
                <a:hlinkClick r:id="rId2"/>
              </a:rPr>
              <a:t>https://conference.ippp.dur.ac.uk/event/1357/</a:t>
            </a:r>
            <a:r>
              <a:rPr lang="en-GB" dirty="0">
                <a:solidFill>
                  <a:srgbClr val="FF0000"/>
                </a:solidFill>
              </a:rPr>
              <a:t> please register!</a:t>
            </a:r>
          </a:p>
          <a:p>
            <a:pPr marL="285750" indent="-285750">
              <a:buFont typeface="Arial" panose="020B0604020202020204" pitchFamily="34" charset="0"/>
              <a:buChar char="•"/>
            </a:pPr>
            <a:r>
              <a:rPr lang="en-GB" b="0" i="0" u="none" strike="noStrike" dirty="0">
                <a:solidFill>
                  <a:srgbClr val="000000"/>
                </a:solidFill>
                <a:effectLst/>
                <a:latin typeface="Helvetica" pitchFamily="2" charset="0"/>
              </a:rPr>
              <a:t>Organised by ECFA-UK and IPPP, Durham</a:t>
            </a:r>
          </a:p>
          <a:p>
            <a:pPr marL="285750" indent="-285750">
              <a:buFont typeface="Arial" panose="020B0604020202020204" pitchFamily="34" charset="0"/>
              <a:buChar char="•"/>
            </a:pPr>
            <a:r>
              <a:rPr lang="en-GB" b="0" i="0" u="none" strike="noStrike" dirty="0">
                <a:solidFill>
                  <a:srgbClr val="000000"/>
                </a:solidFill>
                <a:effectLst/>
                <a:latin typeface="Helvetica" pitchFamily="2" charset="0"/>
              </a:rPr>
              <a:t>Bring the community together for a physics (rather than strategic) focused workshop</a:t>
            </a:r>
          </a:p>
          <a:p>
            <a:pPr marL="285750" indent="-285750">
              <a:buFont typeface="Arial" panose="020B0604020202020204" pitchFamily="34" charset="0"/>
              <a:buChar char="•"/>
            </a:pPr>
            <a:r>
              <a:rPr lang="en-GB" dirty="0">
                <a:solidFill>
                  <a:srgbClr val="000000"/>
                </a:solidFill>
                <a:latin typeface="Helvetica" pitchFamily="2" charset="0"/>
              </a:rPr>
              <a:t>D</a:t>
            </a:r>
            <a:r>
              <a:rPr lang="en-GB" b="0" i="0" u="none" strike="noStrike" dirty="0">
                <a:solidFill>
                  <a:srgbClr val="000000"/>
                </a:solidFill>
                <a:effectLst/>
                <a:latin typeface="Helvetica" pitchFamily="2" charset="0"/>
              </a:rPr>
              <a:t>iscuss the major physics goals of the next decades of particle physics and encourage UK contributions to analysis studies which can be submitted to the strategy process, either as individual studies, or as submissions by already-established consortia, or as inputs to the ECFA </a:t>
            </a:r>
            <a:r>
              <a:rPr lang="en-GB" b="0" i="0" u="none" strike="noStrike" dirty="0" err="1">
                <a:solidFill>
                  <a:srgbClr val="000000"/>
                </a:solidFill>
                <a:effectLst/>
                <a:latin typeface="Helvetica" pitchFamily="2" charset="0"/>
              </a:rPr>
              <a:t>e+e</a:t>
            </a:r>
            <a:r>
              <a:rPr lang="en-GB" b="0" i="0" u="none" strike="noStrike" dirty="0">
                <a:solidFill>
                  <a:srgbClr val="000000"/>
                </a:solidFill>
                <a:effectLst/>
                <a:latin typeface="Helvetica" pitchFamily="2" charset="0"/>
              </a:rPr>
              <a:t>- study (as an example).  </a:t>
            </a:r>
          </a:p>
          <a:p>
            <a:pPr marL="285750" indent="-285750">
              <a:buFont typeface="Arial" panose="020B0604020202020204" pitchFamily="34" charset="0"/>
              <a:buChar char="•"/>
            </a:pPr>
            <a:r>
              <a:rPr lang="en-GB" b="0" i="0" u="none" strike="noStrike" dirty="0">
                <a:solidFill>
                  <a:srgbClr val="000000"/>
                </a:solidFill>
                <a:effectLst/>
                <a:latin typeface="Helvetica" pitchFamily="2" charset="0"/>
              </a:rPr>
              <a:t>Provide talks on opportunities and challenges in detector R&amp;D and accelerator physics.  </a:t>
            </a:r>
          </a:p>
          <a:p>
            <a:pPr marL="285750" indent="-285750">
              <a:buFont typeface="Arial" panose="020B0604020202020204" pitchFamily="34" charset="0"/>
              <a:buChar char="•"/>
            </a:pPr>
            <a:r>
              <a:rPr lang="en-GB" b="0" i="0" u="none" strike="noStrike" dirty="0">
                <a:solidFill>
                  <a:srgbClr val="000000"/>
                </a:solidFill>
                <a:effectLst/>
                <a:latin typeface="Helvetica" pitchFamily="2" charset="0"/>
              </a:rPr>
              <a:t>Workshop is open to all, with participation across </a:t>
            </a:r>
            <a:r>
              <a:rPr lang="en-GB" b="0" i="0" u="none" strike="noStrike" dirty="0">
                <a:solidFill>
                  <a:srgbClr val="FF0000"/>
                </a:solidFill>
                <a:effectLst/>
                <a:latin typeface="Helvetica" pitchFamily="2" charset="0"/>
              </a:rPr>
              <a:t>all particle physics scientific interests - theorists and experimentalists - and across the community demographic. </a:t>
            </a:r>
            <a:r>
              <a:rPr lang="en-GB" b="0" i="0" u="none" strike="noStrike" dirty="0">
                <a:solidFill>
                  <a:srgbClr val="000000"/>
                </a:solidFill>
                <a:effectLst/>
                <a:latin typeface="Helvetica" pitchFamily="2" charset="0"/>
              </a:rPr>
              <a:t> </a:t>
            </a:r>
          </a:p>
          <a:p>
            <a:pPr marL="285750" indent="-285750">
              <a:buFont typeface="Arial" panose="020B0604020202020204" pitchFamily="34" charset="0"/>
              <a:buChar char="•"/>
            </a:pPr>
            <a:r>
              <a:rPr lang="en-GB" b="0" i="0" u="none" strike="noStrike" dirty="0">
                <a:solidFill>
                  <a:srgbClr val="000000"/>
                </a:solidFill>
                <a:effectLst/>
                <a:latin typeface="Helvetica" pitchFamily="2" charset="0"/>
              </a:rPr>
              <a:t>It is not intended to discuss preferences for facilities at this meeting, rather to inform the next steps in our national discussion.  </a:t>
            </a:r>
            <a:endParaRPr lang="en-GB" dirty="0"/>
          </a:p>
          <a:p>
            <a:endParaRPr lang="en-GB" dirty="0"/>
          </a:p>
          <a:p>
            <a:endParaRPr lang="en-GB" dirty="0">
              <a:solidFill>
                <a:srgbClr val="FF0000"/>
              </a:solidFill>
            </a:endParaRPr>
          </a:p>
          <a:p>
            <a:endParaRPr lang="en-GB" dirty="0">
              <a:solidFill>
                <a:srgbClr val="FF0000"/>
              </a:solidFill>
            </a:endParaRPr>
          </a:p>
          <a:p>
            <a:endParaRPr lang="en-GB" dirty="0">
              <a:solidFill>
                <a:srgbClr val="FF0000"/>
              </a:solidFill>
            </a:endParaRPr>
          </a:p>
          <a:p>
            <a:endParaRPr lang="en-GB" dirty="0">
              <a:solidFill>
                <a:srgbClr val="FF0000"/>
              </a:solidFill>
            </a:endParaRPr>
          </a:p>
        </p:txBody>
      </p:sp>
    </p:spTree>
    <p:extLst>
      <p:ext uri="{BB962C8B-B14F-4D97-AF65-F5344CB8AC3E}">
        <p14:creationId xmlns:p14="http://schemas.microsoft.com/office/powerpoint/2010/main" val="415390417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ustomShape 1"/>
          <p:cNvSpPr/>
          <p:nvPr/>
        </p:nvSpPr>
        <p:spPr>
          <a:xfrm>
            <a:off x="264695" y="-127071"/>
            <a:ext cx="8062711" cy="10180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GB" sz="3600" b="1" strike="noStrike" spc="-1" dirty="0">
                <a:solidFill>
                  <a:srgbClr val="FF0000"/>
                </a:solidFill>
                <a:uFill>
                  <a:solidFill>
                    <a:srgbClr val="FFFFFF"/>
                  </a:solidFill>
                </a:uFill>
                <a:latin typeface="Arial"/>
                <a:ea typeface="ＭＳ Ｐゴシック"/>
              </a:rPr>
              <a:t>What does ECFA do (in the UK)</a:t>
            </a:r>
            <a:endParaRPr lang="en-GB" sz="3600" b="0" strike="noStrike" spc="-1" dirty="0">
              <a:solidFill>
                <a:srgbClr val="000000"/>
              </a:solidFill>
              <a:uFill>
                <a:solidFill>
                  <a:srgbClr val="FFFFFF"/>
                </a:solidFill>
              </a:uFill>
              <a:latin typeface="Arial"/>
            </a:endParaRPr>
          </a:p>
        </p:txBody>
      </p:sp>
      <p:sp>
        <p:nvSpPr>
          <p:cNvPr id="2" name="TextBox 1">
            <a:extLst>
              <a:ext uri="{FF2B5EF4-FFF2-40B4-BE49-F238E27FC236}">
                <a16:creationId xmlns:a16="http://schemas.microsoft.com/office/drawing/2014/main" id="{3BAB2124-6E05-48BF-9AF8-661F04D1EF8B}"/>
              </a:ext>
            </a:extLst>
          </p:cNvPr>
          <p:cNvSpPr txBox="1"/>
          <p:nvPr/>
        </p:nvSpPr>
        <p:spPr>
          <a:xfrm>
            <a:off x="540644" y="891009"/>
            <a:ext cx="8062711" cy="6740307"/>
          </a:xfrm>
          <a:prstGeom prst="rect">
            <a:avLst/>
          </a:prstGeom>
          <a:noFill/>
        </p:spPr>
        <p:txBody>
          <a:bodyPr wrap="square" rtlCol="0">
            <a:spAutoFit/>
          </a:bodyPr>
          <a:lstStyle/>
          <a:p>
            <a:r>
              <a:rPr lang="en-GB" dirty="0">
                <a:solidFill>
                  <a:srgbClr val="FF0000"/>
                </a:solidFill>
              </a:rPr>
              <a:t>European Strategy Particle Physics Update:</a:t>
            </a:r>
          </a:p>
          <a:p>
            <a:r>
              <a:rPr lang="en-GB" dirty="0">
                <a:solidFill>
                  <a:srgbClr val="FF0000"/>
                </a:solidFill>
              </a:rPr>
              <a:t>Workshop at IPPP, Durham in September organised by ECFA-UK</a:t>
            </a:r>
          </a:p>
          <a:p>
            <a:endParaRPr lang="en-GB" dirty="0">
              <a:solidFill>
                <a:srgbClr val="FF0000"/>
              </a:solidFill>
            </a:endParaRPr>
          </a:p>
          <a:p>
            <a:pPr algn="l"/>
            <a:r>
              <a:rPr lang="en-GB" b="0" i="0" u="none" strike="noStrike" dirty="0">
                <a:solidFill>
                  <a:srgbClr val="000000"/>
                </a:solidFill>
                <a:effectLst/>
                <a:latin typeface="Helvetica" pitchFamily="2" charset="0"/>
              </a:rPr>
              <a:t>If you have topics to contribute please contact the session chairs (in each case the last one is the ECFA-UK member helping with that area):</a:t>
            </a:r>
            <a:endParaRPr lang="en-GB" b="0" i="0" u="none" strike="noStrike" dirty="0">
              <a:solidFill>
                <a:srgbClr val="777777"/>
              </a:solidFill>
              <a:effectLst/>
              <a:latin typeface="Roboto" panose="02000000000000000000" pitchFamily="2" charset="0"/>
            </a:endParaRPr>
          </a:p>
          <a:p>
            <a:pPr marL="285750" indent="-285750" algn="l">
              <a:buFont typeface="Arial" panose="020B0604020202020204" pitchFamily="34" charset="0"/>
              <a:buChar char="•"/>
            </a:pPr>
            <a:r>
              <a:rPr lang="en-GB" b="0" i="0" u="none" strike="noStrike" dirty="0">
                <a:solidFill>
                  <a:srgbClr val="0070C0"/>
                </a:solidFill>
                <a:effectLst/>
                <a:latin typeface="Helvetica" pitchFamily="2" charset="0"/>
              </a:rPr>
              <a:t>Detector R&amp;D</a:t>
            </a:r>
            <a:r>
              <a:rPr lang="en-GB" b="0" i="0" u="none" strike="noStrike" dirty="0">
                <a:solidFill>
                  <a:srgbClr val="002060"/>
                </a:solidFill>
                <a:effectLst/>
                <a:latin typeface="Helvetica" pitchFamily="2" charset="0"/>
              </a:rPr>
              <a:t>:</a:t>
            </a:r>
            <a:r>
              <a:rPr lang="en-GB" b="0" i="0" u="none" strike="noStrike" dirty="0">
                <a:solidFill>
                  <a:srgbClr val="000000"/>
                </a:solidFill>
                <a:effectLst/>
                <a:latin typeface="Helvetica" pitchFamily="2" charset="0"/>
              </a:rPr>
              <a:t> Chris Parkes, Daniela </a:t>
            </a:r>
            <a:r>
              <a:rPr lang="en-GB" b="0" i="0" u="none" strike="noStrike" dirty="0" err="1">
                <a:solidFill>
                  <a:srgbClr val="000000"/>
                </a:solidFill>
                <a:effectLst/>
                <a:latin typeface="Helvetica" pitchFamily="2" charset="0"/>
              </a:rPr>
              <a:t>Bortoletto</a:t>
            </a:r>
            <a:endParaRPr lang="en-GB" b="0" i="0" u="none" strike="noStrike" dirty="0">
              <a:solidFill>
                <a:srgbClr val="777777"/>
              </a:solidFill>
              <a:effectLst/>
              <a:latin typeface="Roboto" panose="02000000000000000000" pitchFamily="2" charset="0"/>
            </a:endParaRPr>
          </a:p>
          <a:p>
            <a:pPr marL="285750" indent="-285750" algn="l">
              <a:buFont typeface="Arial" panose="020B0604020202020204" pitchFamily="34" charset="0"/>
              <a:buChar char="•"/>
            </a:pPr>
            <a:r>
              <a:rPr lang="en-GB" b="0" i="0" u="none" strike="noStrike" dirty="0">
                <a:solidFill>
                  <a:srgbClr val="0070C0"/>
                </a:solidFill>
                <a:effectLst/>
                <a:latin typeface="Helvetica" pitchFamily="2" charset="0"/>
              </a:rPr>
              <a:t>Accelerator R&amp;D:</a:t>
            </a:r>
            <a:r>
              <a:rPr lang="en-GB" b="0" i="0" u="none" strike="noStrike" dirty="0">
                <a:solidFill>
                  <a:srgbClr val="000000"/>
                </a:solidFill>
                <a:effectLst/>
                <a:latin typeface="Helvetica" pitchFamily="2" charset="0"/>
              </a:rPr>
              <a:t> Phil Burrows, Jim Clarke, Stewart </a:t>
            </a:r>
            <a:r>
              <a:rPr lang="en-GB" b="0" i="0" u="none" strike="noStrike" dirty="0" err="1">
                <a:solidFill>
                  <a:srgbClr val="000000"/>
                </a:solidFill>
                <a:effectLst/>
                <a:latin typeface="Helvetica" pitchFamily="2" charset="0"/>
              </a:rPr>
              <a:t>Boogert</a:t>
            </a:r>
            <a:r>
              <a:rPr lang="en-GB" b="0" i="0" u="none" strike="noStrike" dirty="0">
                <a:solidFill>
                  <a:srgbClr val="000000"/>
                </a:solidFill>
                <a:effectLst/>
                <a:latin typeface="Helvetica" pitchFamily="2" charset="0"/>
              </a:rPr>
              <a:t>, Matthew Wing, Haroon Rafique</a:t>
            </a:r>
            <a:endParaRPr lang="en-GB" b="0" i="0" u="none" strike="noStrike" dirty="0">
              <a:solidFill>
                <a:srgbClr val="777777"/>
              </a:solidFill>
              <a:effectLst/>
              <a:latin typeface="Roboto" panose="02000000000000000000" pitchFamily="2" charset="0"/>
            </a:endParaRPr>
          </a:p>
          <a:p>
            <a:pPr marL="285750" indent="-285750" algn="l">
              <a:buFont typeface="Arial" panose="020B0604020202020204" pitchFamily="34" charset="0"/>
              <a:buChar char="•"/>
            </a:pPr>
            <a:r>
              <a:rPr lang="en-GB" b="0" i="0" u="none" strike="noStrike" dirty="0">
                <a:solidFill>
                  <a:srgbClr val="0070C0"/>
                </a:solidFill>
                <a:effectLst/>
                <a:latin typeface="Helvetica" pitchFamily="2" charset="0"/>
              </a:rPr>
              <a:t>Theory cross-cutting the below areas: </a:t>
            </a:r>
            <a:r>
              <a:rPr lang="en-GB" b="0" i="0" u="none" strike="noStrike" dirty="0">
                <a:solidFill>
                  <a:srgbClr val="000000"/>
                </a:solidFill>
                <a:effectLst/>
                <a:latin typeface="Helvetica" pitchFamily="2" charset="0"/>
              </a:rPr>
              <a:t>Michael </a:t>
            </a:r>
            <a:r>
              <a:rPr lang="en-GB" b="0" i="0" u="none" strike="noStrike" dirty="0" err="1">
                <a:solidFill>
                  <a:srgbClr val="000000"/>
                </a:solidFill>
                <a:effectLst/>
                <a:latin typeface="Helvetica" pitchFamily="2" charset="0"/>
              </a:rPr>
              <a:t>Spannowsky</a:t>
            </a:r>
            <a:r>
              <a:rPr lang="en-GB" b="0" i="0" u="none" strike="noStrike" dirty="0">
                <a:solidFill>
                  <a:srgbClr val="000000"/>
                </a:solidFill>
                <a:effectLst/>
                <a:latin typeface="Helvetica" pitchFamily="2" charset="0"/>
              </a:rPr>
              <a:t>, Sinead Farrington</a:t>
            </a:r>
            <a:endParaRPr lang="en-GB" b="0" i="0" u="none" strike="noStrike" dirty="0">
              <a:solidFill>
                <a:srgbClr val="777777"/>
              </a:solidFill>
              <a:effectLst/>
              <a:latin typeface="Roboto" panose="02000000000000000000" pitchFamily="2" charset="0"/>
            </a:endParaRPr>
          </a:p>
          <a:p>
            <a:pPr marL="285750" indent="-285750" algn="l">
              <a:buFont typeface="Arial" panose="020B0604020202020204" pitchFamily="34" charset="0"/>
              <a:buChar char="•"/>
            </a:pPr>
            <a:r>
              <a:rPr lang="en-GB" b="0" i="0" u="none" strike="noStrike" dirty="0" err="1">
                <a:solidFill>
                  <a:srgbClr val="0070C0"/>
                </a:solidFill>
                <a:effectLst/>
                <a:latin typeface="Helvetica" pitchFamily="2" charset="0"/>
              </a:rPr>
              <a:t>e+e</a:t>
            </a:r>
            <a:r>
              <a:rPr lang="en-GB" b="0" i="0" u="none" strike="noStrike" dirty="0">
                <a:solidFill>
                  <a:srgbClr val="0070C0"/>
                </a:solidFill>
                <a:effectLst/>
                <a:latin typeface="Helvetica" pitchFamily="2" charset="0"/>
              </a:rPr>
              <a:t>-: </a:t>
            </a:r>
            <a:r>
              <a:rPr lang="en-GB" b="0" i="0" u="none" strike="noStrike" dirty="0">
                <a:solidFill>
                  <a:srgbClr val="000000"/>
                </a:solidFill>
                <a:effectLst/>
                <a:latin typeface="Helvetica" pitchFamily="2" charset="0"/>
              </a:rPr>
              <a:t>Guy Wilkinson, Aidan Robson</a:t>
            </a:r>
            <a:endParaRPr lang="en-GB" b="0" i="0" u="none" strike="noStrike" dirty="0">
              <a:solidFill>
                <a:srgbClr val="777777"/>
              </a:solidFill>
              <a:effectLst/>
              <a:latin typeface="Roboto" panose="02000000000000000000" pitchFamily="2" charset="0"/>
            </a:endParaRPr>
          </a:p>
          <a:p>
            <a:pPr marL="285750" indent="-285750" algn="l">
              <a:buFont typeface="Arial" panose="020B0604020202020204" pitchFamily="34" charset="0"/>
              <a:buChar char="•"/>
            </a:pPr>
            <a:r>
              <a:rPr lang="en-GB" b="0" i="0" u="none" strike="noStrike" dirty="0">
                <a:solidFill>
                  <a:srgbClr val="0070C0"/>
                </a:solidFill>
                <a:effectLst/>
                <a:latin typeface="Helvetica" pitchFamily="2" charset="0"/>
              </a:rPr>
              <a:t>eh:</a:t>
            </a:r>
            <a:r>
              <a:rPr lang="en-GB" b="0" i="0" u="none" strike="noStrike" dirty="0">
                <a:solidFill>
                  <a:srgbClr val="000000"/>
                </a:solidFill>
                <a:effectLst/>
                <a:latin typeface="Helvetica" pitchFamily="2" charset="0"/>
              </a:rPr>
              <a:t> Uta Klein, Matthew Wing</a:t>
            </a:r>
            <a:endParaRPr lang="en-GB" b="0" i="0" u="none" strike="noStrike" dirty="0">
              <a:solidFill>
                <a:srgbClr val="777777"/>
              </a:solidFill>
              <a:effectLst/>
              <a:latin typeface="Roboto" panose="02000000000000000000" pitchFamily="2" charset="0"/>
            </a:endParaRPr>
          </a:p>
          <a:p>
            <a:pPr marL="285750" indent="-285750" algn="l">
              <a:buFont typeface="Arial" panose="020B0604020202020204" pitchFamily="34" charset="0"/>
              <a:buChar char="•"/>
            </a:pPr>
            <a:r>
              <a:rPr lang="en-GB" b="0" i="0" u="none" strike="noStrike" dirty="0">
                <a:solidFill>
                  <a:srgbClr val="0070C0"/>
                </a:solidFill>
                <a:effectLst/>
                <a:latin typeface="Helvetica" pitchFamily="2" charset="0"/>
              </a:rPr>
              <a:t>10 </a:t>
            </a:r>
            <a:r>
              <a:rPr lang="en-GB" b="0" i="0" u="none" strike="noStrike" dirty="0" err="1">
                <a:solidFill>
                  <a:srgbClr val="0070C0"/>
                </a:solidFill>
                <a:effectLst/>
                <a:latin typeface="Helvetica" pitchFamily="2" charset="0"/>
              </a:rPr>
              <a:t>TeV</a:t>
            </a:r>
            <a:r>
              <a:rPr lang="en-GB" b="0" i="0" u="none" strike="noStrike" dirty="0">
                <a:solidFill>
                  <a:srgbClr val="0070C0"/>
                </a:solidFill>
                <a:effectLst/>
                <a:latin typeface="Helvetica" pitchFamily="2" charset="0"/>
              </a:rPr>
              <a:t> </a:t>
            </a:r>
            <a:r>
              <a:rPr lang="en-GB" b="0" i="0" u="none" strike="noStrike" dirty="0" err="1">
                <a:solidFill>
                  <a:srgbClr val="0070C0"/>
                </a:solidFill>
                <a:effectLst/>
                <a:latin typeface="Helvetica" pitchFamily="2" charset="0"/>
              </a:rPr>
              <a:t>pCM</a:t>
            </a:r>
            <a:r>
              <a:rPr lang="en-GB" b="0" i="0" u="none" strike="noStrike" dirty="0">
                <a:solidFill>
                  <a:srgbClr val="0070C0"/>
                </a:solidFill>
                <a:effectLst/>
                <a:latin typeface="Helvetica" pitchFamily="2" charset="0"/>
              </a:rPr>
              <a:t> colliders: </a:t>
            </a:r>
            <a:r>
              <a:rPr lang="en-GB" b="0" i="0" u="none" strike="noStrike" dirty="0">
                <a:solidFill>
                  <a:srgbClr val="000000"/>
                </a:solidFill>
                <a:effectLst/>
                <a:latin typeface="Helvetica" pitchFamily="2" charset="0"/>
              </a:rPr>
              <a:t>Andy Pilkington, Karol </a:t>
            </a:r>
            <a:r>
              <a:rPr lang="en-GB" b="0" i="0" u="none" strike="noStrike" dirty="0" err="1">
                <a:solidFill>
                  <a:srgbClr val="000000"/>
                </a:solidFill>
                <a:effectLst/>
                <a:latin typeface="Helvetica" pitchFamily="2" charset="0"/>
              </a:rPr>
              <a:t>Krizka</a:t>
            </a:r>
            <a:r>
              <a:rPr lang="en-GB" b="0" i="0" u="none" strike="noStrike" dirty="0">
                <a:solidFill>
                  <a:srgbClr val="000000"/>
                </a:solidFill>
                <a:effectLst/>
                <a:latin typeface="Helvetica" pitchFamily="2" charset="0"/>
              </a:rPr>
              <a:t> and Sarah Williams</a:t>
            </a:r>
            <a:endParaRPr lang="en-GB" b="0" i="0" u="none" strike="noStrike" dirty="0">
              <a:solidFill>
                <a:srgbClr val="777777"/>
              </a:solidFill>
              <a:effectLst/>
              <a:latin typeface="Roboto" panose="02000000000000000000" pitchFamily="2" charset="0"/>
            </a:endParaRPr>
          </a:p>
          <a:p>
            <a:pPr marL="285750" indent="-285750" algn="l">
              <a:buFont typeface="Arial" panose="020B0604020202020204" pitchFamily="34" charset="0"/>
              <a:buChar char="•"/>
            </a:pPr>
            <a:r>
              <a:rPr lang="en-GB" b="0" i="0" u="none" strike="noStrike" dirty="0">
                <a:solidFill>
                  <a:srgbClr val="0070C0"/>
                </a:solidFill>
                <a:effectLst/>
                <a:latin typeface="Helvetica" pitchFamily="2" charset="0"/>
              </a:rPr>
              <a:t>HL-LHC:</a:t>
            </a:r>
            <a:r>
              <a:rPr lang="en-GB" b="0" i="0" u="none" strike="noStrike" dirty="0">
                <a:solidFill>
                  <a:srgbClr val="000000"/>
                </a:solidFill>
                <a:effectLst/>
                <a:latin typeface="Helvetica" pitchFamily="2" charset="0"/>
              </a:rPr>
              <a:t> Jon Butterworth, Sinead Farrington, Daniela </a:t>
            </a:r>
            <a:r>
              <a:rPr lang="en-GB" b="0" i="0" u="none" strike="noStrike" dirty="0" err="1">
                <a:solidFill>
                  <a:srgbClr val="000000"/>
                </a:solidFill>
                <a:effectLst/>
                <a:latin typeface="Helvetica" pitchFamily="2" charset="0"/>
              </a:rPr>
              <a:t>Bortoletto</a:t>
            </a:r>
            <a:endParaRPr lang="en-GB" b="0" i="0" u="none" strike="noStrike" dirty="0">
              <a:solidFill>
                <a:srgbClr val="777777"/>
              </a:solidFill>
              <a:effectLst/>
              <a:latin typeface="Roboto" panose="02000000000000000000" pitchFamily="2" charset="0"/>
            </a:endParaRPr>
          </a:p>
          <a:p>
            <a:pPr marL="285750" indent="-285750" algn="l">
              <a:buFont typeface="Arial" panose="020B0604020202020204" pitchFamily="34" charset="0"/>
              <a:buChar char="•"/>
            </a:pPr>
            <a:r>
              <a:rPr lang="en-GB" b="0" i="0" u="none" strike="noStrike" dirty="0">
                <a:solidFill>
                  <a:srgbClr val="0070C0"/>
                </a:solidFill>
                <a:effectLst/>
                <a:latin typeface="Helvetica" pitchFamily="2" charset="0"/>
              </a:rPr>
              <a:t>Neutrinos:</a:t>
            </a:r>
            <a:r>
              <a:rPr lang="en-GB" b="0" i="0" u="none" strike="noStrike" dirty="0">
                <a:solidFill>
                  <a:srgbClr val="000000"/>
                </a:solidFill>
                <a:effectLst/>
                <a:latin typeface="Helvetica" pitchFamily="2" charset="0"/>
              </a:rPr>
              <a:t> Kirsty Duffy, Sarah Williams</a:t>
            </a:r>
            <a:endParaRPr lang="en-GB" b="0" i="0" u="none" strike="noStrike" dirty="0">
              <a:solidFill>
                <a:srgbClr val="777777"/>
              </a:solidFill>
              <a:effectLst/>
              <a:latin typeface="Roboto" panose="02000000000000000000" pitchFamily="2" charset="0"/>
            </a:endParaRPr>
          </a:p>
          <a:p>
            <a:pPr marL="285750" indent="-285750" algn="l">
              <a:buFont typeface="Arial" panose="020B0604020202020204" pitchFamily="34" charset="0"/>
              <a:buChar char="•"/>
            </a:pPr>
            <a:r>
              <a:rPr lang="en-GB" b="0" i="0" u="none" strike="noStrike" dirty="0">
                <a:solidFill>
                  <a:srgbClr val="0070C0"/>
                </a:solidFill>
                <a:effectLst/>
                <a:latin typeface="Helvetica" pitchFamily="2" charset="0"/>
              </a:rPr>
              <a:t>Direct Dark Matter: </a:t>
            </a:r>
            <a:r>
              <a:rPr lang="en-GB" b="0" i="0" u="none" strike="noStrike" dirty="0">
                <a:solidFill>
                  <a:srgbClr val="000000"/>
                </a:solidFill>
                <a:effectLst/>
                <a:latin typeface="Helvetica" pitchFamily="2" charset="0"/>
              </a:rPr>
              <a:t>Sally Shaw, Sarah Williams</a:t>
            </a:r>
            <a:endParaRPr lang="en-GB" b="0" i="0" u="none" strike="noStrike" dirty="0">
              <a:solidFill>
                <a:srgbClr val="777777"/>
              </a:solidFill>
              <a:effectLst/>
              <a:latin typeface="Roboto" panose="02000000000000000000" pitchFamily="2" charset="0"/>
            </a:endParaRPr>
          </a:p>
          <a:p>
            <a:pPr marL="285750" indent="-285750" algn="l">
              <a:buFont typeface="Arial" panose="020B0604020202020204" pitchFamily="34" charset="0"/>
              <a:buChar char="•"/>
            </a:pPr>
            <a:r>
              <a:rPr lang="en-GB" b="0" i="0" u="none" strike="noStrike" dirty="0">
                <a:solidFill>
                  <a:srgbClr val="0070C0"/>
                </a:solidFill>
                <a:effectLst/>
                <a:latin typeface="Helvetica" pitchFamily="2" charset="0"/>
              </a:rPr>
              <a:t>Non-collider experiments: </a:t>
            </a:r>
            <a:r>
              <a:rPr lang="en-GB" b="0" i="0" u="none" strike="noStrike" dirty="0">
                <a:solidFill>
                  <a:srgbClr val="000000"/>
                </a:solidFill>
                <a:effectLst/>
                <a:latin typeface="Helvetica" pitchFamily="2" charset="0"/>
              </a:rPr>
              <a:t>Carl </a:t>
            </a:r>
            <a:r>
              <a:rPr lang="en-GB" b="0" i="0" u="none" strike="noStrike" dirty="0" err="1">
                <a:solidFill>
                  <a:srgbClr val="000000"/>
                </a:solidFill>
                <a:effectLst/>
                <a:latin typeface="Helvetica" pitchFamily="2" charset="0"/>
              </a:rPr>
              <a:t>Gwilliam</a:t>
            </a:r>
            <a:r>
              <a:rPr lang="en-GB" b="0" i="0" u="none" strike="noStrike" dirty="0">
                <a:solidFill>
                  <a:srgbClr val="000000"/>
                </a:solidFill>
                <a:effectLst/>
                <a:latin typeface="Helvetica" pitchFamily="2" charset="0"/>
              </a:rPr>
              <a:t>, Mark Lancaster, Sarah Williams</a:t>
            </a:r>
            <a:endParaRPr lang="en-GB" b="0" i="0" u="none" strike="noStrike" dirty="0">
              <a:solidFill>
                <a:srgbClr val="777777"/>
              </a:solidFill>
              <a:effectLst/>
              <a:latin typeface="Roboto" panose="02000000000000000000" pitchFamily="2" charset="0"/>
            </a:endParaRPr>
          </a:p>
          <a:p>
            <a:pPr marL="285750" indent="-285750" algn="l">
              <a:buFont typeface="Arial" panose="020B0604020202020204" pitchFamily="34" charset="0"/>
              <a:buChar char="•"/>
            </a:pPr>
            <a:r>
              <a:rPr lang="en-GB" b="0" i="0" u="none" strike="noStrike" dirty="0">
                <a:solidFill>
                  <a:srgbClr val="0070C0"/>
                </a:solidFill>
                <a:effectLst/>
                <a:latin typeface="Helvetica" pitchFamily="2" charset="0"/>
              </a:rPr>
              <a:t>Quantum technologies: </a:t>
            </a:r>
            <a:r>
              <a:rPr lang="en-GB" b="0" i="0" u="none" strike="noStrike" dirty="0">
                <a:solidFill>
                  <a:srgbClr val="000000"/>
                </a:solidFill>
                <a:effectLst/>
                <a:latin typeface="Helvetica" pitchFamily="2" charset="0"/>
              </a:rPr>
              <a:t>Ian </a:t>
            </a:r>
            <a:r>
              <a:rPr lang="en-GB" b="0" i="0" u="none" strike="noStrike" dirty="0" err="1">
                <a:solidFill>
                  <a:srgbClr val="000000"/>
                </a:solidFill>
                <a:effectLst/>
                <a:latin typeface="Helvetica" pitchFamily="2" charset="0"/>
              </a:rPr>
              <a:t>Shipsey</a:t>
            </a:r>
            <a:r>
              <a:rPr lang="en-GB" b="0" i="0" u="none" strike="noStrike" dirty="0">
                <a:solidFill>
                  <a:srgbClr val="000000"/>
                </a:solidFill>
                <a:effectLst/>
                <a:latin typeface="Helvetica" pitchFamily="2" charset="0"/>
              </a:rPr>
              <a:t>, Sarah Williams</a:t>
            </a:r>
            <a:endParaRPr lang="en-GB" b="0" i="0" u="none" strike="noStrike" dirty="0">
              <a:solidFill>
                <a:srgbClr val="777777"/>
              </a:solidFill>
              <a:effectLst/>
              <a:latin typeface="Roboto" panose="02000000000000000000" pitchFamily="2" charset="0"/>
            </a:endParaRPr>
          </a:p>
          <a:p>
            <a:endParaRPr lang="en-GB" dirty="0"/>
          </a:p>
          <a:p>
            <a:endParaRPr lang="en-GB" dirty="0"/>
          </a:p>
          <a:p>
            <a:endParaRPr lang="en-GB" dirty="0">
              <a:solidFill>
                <a:srgbClr val="FF0000"/>
              </a:solidFill>
            </a:endParaRPr>
          </a:p>
          <a:p>
            <a:endParaRPr lang="en-GB" dirty="0">
              <a:solidFill>
                <a:srgbClr val="FF0000"/>
              </a:solidFill>
            </a:endParaRPr>
          </a:p>
          <a:p>
            <a:endParaRPr lang="en-GB" dirty="0">
              <a:solidFill>
                <a:srgbClr val="FF0000"/>
              </a:solidFill>
            </a:endParaRPr>
          </a:p>
          <a:p>
            <a:endParaRPr lang="en-GB" dirty="0">
              <a:solidFill>
                <a:srgbClr val="FF0000"/>
              </a:solidFill>
            </a:endParaRPr>
          </a:p>
        </p:txBody>
      </p:sp>
    </p:spTree>
    <p:extLst>
      <p:ext uri="{BB962C8B-B14F-4D97-AF65-F5344CB8AC3E}">
        <p14:creationId xmlns:p14="http://schemas.microsoft.com/office/powerpoint/2010/main" val="306495902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375529</TotalTime>
  <Words>1049</Words>
  <Application>Microsoft Macintosh PowerPoint</Application>
  <PresentationFormat>On-screen Show (4:3)</PresentationFormat>
  <Paragraphs>141</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Helvetica</vt:lpstr>
      <vt:lpstr>Roboto</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University of Arizona Physics Dept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Experimental Aspects of Jet Reconstruction in Collider Experiments </dc:title>
  <dc:subject/>
  <dc:creator>Peter Loch</dc:creator>
  <dc:description/>
  <cp:lastModifiedBy>Sinead Farrington</cp:lastModifiedBy>
  <cp:revision>1668</cp:revision>
  <cp:lastPrinted>2019-07-04T09:01:10Z</cp:lastPrinted>
  <dcterms:created xsi:type="dcterms:W3CDTF">2007-09-23T23:21:23Z</dcterms:created>
  <dcterms:modified xsi:type="dcterms:W3CDTF">2024-06-25T07:45:44Z</dcterms:modified>
  <dc:language>en-GB</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Company">
    <vt:lpwstr>The University of Arizona Physics Dept</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0</vt:i4>
  </property>
  <property fmtid="{D5CDD505-2E9C-101B-9397-08002B2CF9AE}" pid="9" name="PresentationFormat">
    <vt:lpwstr>On-screen Show (4:3)</vt:lpwstr>
  </property>
  <property fmtid="{D5CDD505-2E9C-101B-9397-08002B2CF9AE}" pid="10" name="ScaleCrop">
    <vt:bool>false</vt:bool>
  </property>
  <property fmtid="{D5CDD505-2E9C-101B-9397-08002B2CF9AE}" pid="11" name="ShareDoc">
    <vt:bool>false</vt:bool>
  </property>
  <property fmtid="{D5CDD505-2E9C-101B-9397-08002B2CF9AE}" pid="12" name="Slides">
    <vt:i4>2</vt:i4>
  </property>
</Properties>
</file>