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700" r:id="rId5"/>
  </p:sldMasterIdLst>
  <p:notesMasterIdLst>
    <p:notesMasterId r:id="rId27"/>
  </p:notesMasterIdLst>
  <p:sldIdLst>
    <p:sldId id="256" r:id="rId6"/>
    <p:sldId id="258" r:id="rId7"/>
    <p:sldId id="274" r:id="rId8"/>
    <p:sldId id="289" r:id="rId9"/>
    <p:sldId id="282" r:id="rId10"/>
    <p:sldId id="300" r:id="rId11"/>
    <p:sldId id="298" r:id="rId12"/>
    <p:sldId id="257" r:id="rId13"/>
    <p:sldId id="301" r:id="rId14"/>
    <p:sldId id="267" r:id="rId15"/>
    <p:sldId id="299" r:id="rId16"/>
    <p:sldId id="302" r:id="rId17"/>
    <p:sldId id="303" r:id="rId18"/>
    <p:sldId id="304" r:id="rId19"/>
    <p:sldId id="306" r:id="rId20"/>
    <p:sldId id="307" r:id="rId21"/>
    <p:sldId id="308" r:id="rId22"/>
    <p:sldId id="309" r:id="rId23"/>
    <p:sldId id="305" r:id="rId24"/>
    <p:sldId id="273"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088"/>
    <a:srgbClr val="626262"/>
    <a:srgbClr val="1E5DF8"/>
    <a:srgbClr val="FF6900"/>
    <a:srgbClr val="F08900"/>
    <a:srgbClr val="FFFFFF"/>
    <a:srgbClr val="00BED5"/>
    <a:srgbClr val="C13D33"/>
    <a:srgbClr val="E94D36"/>
    <a:srgbClr val="BE2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32D79B-841E-5B68-FDA1-623E1989A36C}" v="85" dt="2024-08-19T15:40:17.651"/>
    <p1510:client id="{2C53494E-3BFB-5759-2615-E1F04AF05B02}" v="17" dt="2024-08-21T08:35:17.055"/>
    <p1510:client id="{312FF81B-4C6B-A92A-3E4E-B653C8EFB578}" v="808" dt="2024-08-20T14:09:31.330"/>
    <p1510:client id="{A9345168-D5CD-61F0-A024-1167DFECC274}" v="6" dt="2024-08-20T13:41:08.121"/>
    <p1510:client id="{D6495C80-EEC3-9829-B6B4-A818683295A7}" v="2639" dt="2024-08-20T13:39:19.2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86"/>
    <p:restoredTop sz="94422"/>
  </p:normalViewPr>
  <p:slideViewPr>
    <p:cSldViewPr snapToGrid="0" snapToObjects="1">
      <p:cViewPr>
        <p:scale>
          <a:sx n="84" d="100"/>
          <a:sy n="84" d="100"/>
        </p:scale>
        <p:origin x="1504" y="976"/>
      </p:cViewPr>
      <p:guideLst>
        <p:guide orient="horz" pos="323"/>
        <p:guide pos="325"/>
        <p:guide orient="horz" pos="3974"/>
        <p:guide pos="7355"/>
        <p:guide pos="3840"/>
        <p:guide orient="horz" pos="867"/>
        <p:guide orient="horz" pos="3634"/>
        <p:guide pos="8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48FE9A4A-3203-D544-A0F2-9B4A7A1B021E}" type="datetimeFigureOut">
              <a:rPr lang="en-US" smtClean="0"/>
              <a:pPr/>
              <a:t>8/21/2024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edit the background image, select ‘Format’ from the PowerPoint menu and ‘Slide Background’ from the drop-down menu. Within the new list of options that appears on the right of the screen, select the ‘File’ button under ‘Insert picture from’ and select your image from your file browser. Remember to delete the image credit if using your own image.</a:t>
            </a:r>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2937672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replace photo with one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image to the back so that the geometric overlay re-appears over the image. Remember to delete the image credit if using your own image.</a:t>
            </a:r>
          </a:p>
        </p:txBody>
      </p:sp>
      <p:sp>
        <p:nvSpPr>
          <p:cNvPr id="4" name="Slide Number Placeholder 3"/>
          <p:cNvSpPr>
            <a:spLocks noGrp="1"/>
          </p:cNvSpPr>
          <p:nvPr>
            <p:ph type="sldNum" sz="quarter" idx="5"/>
          </p:nvPr>
        </p:nvSpPr>
        <p:spPr/>
        <p:txBody>
          <a:bodyPr/>
          <a:lstStyle/>
          <a:p>
            <a:fld id="{C0F3BA1D-A00F-DB41-84DA-BE26C4853B35}" type="slidenum">
              <a:rPr lang="en-US" smtClean="0"/>
              <a:pPr/>
              <a:t>10</a:t>
            </a:fld>
            <a:endParaRPr lang="en-US" dirty="0"/>
          </a:p>
        </p:txBody>
      </p:sp>
    </p:spTree>
    <p:extLst>
      <p:ext uri="{BB962C8B-B14F-4D97-AF65-F5344CB8AC3E}">
        <p14:creationId xmlns:p14="http://schemas.microsoft.com/office/powerpoint/2010/main" val="2815657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11</a:t>
            </a:fld>
            <a:endParaRPr lang="en-US"/>
          </a:p>
        </p:txBody>
      </p:sp>
    </p:spTree>
    <p:extLst>
      <p:ext uri="{BB962C8B-B14F-4D97-AF65-F5344CB8AC3E}">
        <p14:creationId xmlns:p14="http://schemas.microsoft.com/office/powerpoint/2010/main" val="472841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12</a:t>
            </a:fld>
            <a:endParaRPr lang="en-US"/>
          </a:p>
        </p:txBody>
      </p:sp>
    </p:spTree>
    <p:extLst>
      <p:ext uri="{BB962C8B-B14F-4D97-AF65-F5344CB8AC3E}">
        <p14:creationId xmlns:p14="http://schemas.microsoft.com/office/powerpoint/2010/main" val="3676401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13</a:t>
            </a:fld>
            <a:endParaRPr lang="en-US"/>
          </a:p>
        </p:txBody>
      </p:sp>
    </p:spTree>
    <p:extLst>
      <p:ext uri="{BB962C8B-B14F-4D97-AF65-F5344CB8AC3E}">
        <p14:creationId xmlns:p14="http://schemas.microsoft.com/office/powerpoint/2010/main" val="712627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14</a:t>
            </a:fld>
            <a:endParaRPr lang="en-US"/>
          </a:p>
        </p:txBody>
      </p:sp>
    </p:spTree>
    <p:extLst>
      <p:ext uri="{BB962C8B-B14F-4D97-AF65-F5344CB8AC3E}">
        <p14:creationId xmlns:p14="http://schemas.microsoft.com/office/powerpoint/2010/main" val="8907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15</a:t>
            </a:fld>
            <a:endParaRPr lang="en-US"/>
          </a:p>
        </p:txBody>
      </p:sp>
    </p:spTree>
    <p:extLst>
      <p:ext uri="{BB962C8B-B14F-4D97-AF65-F5344CB8AC3E}">
        <p14:creationId xmlns:p14="http://schemas.microsoft.com/office/powerpoint/2010/main" val="3559790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17</a:t>
            </a:fld>
            <a:endParaRPr lang="en-US"/>
          </a:p>
        </p:txBody>
      </p:sp>
    </p:spTree>
    <p:extLst>
      <p:ext uri="{BB962C8B-B14F-4D97-AF65-F5344CB8AC3E}">
        <p14:creationId xmlns:p14="http://schemas.microsoft.com/office/powerpoint/2010/main" val="2211580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replace photo with one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image to the back so that the geometric overlay re-appears over the image. Remember to delete the image credit if using your own image.</a:t>
            </a:r>
          </a:p>
        </p:txBody>
      </p:sp>
      <p:sp>
        <p:nvSpPr>
          <p:cNvPr id="4" name="Slide Number Placeholder 3"/>
          <p:cNvSpPr>
            <a:spLocks noGrp="1"/>
          </p:cNvSpPr>
          <p:nvPr>
            <p:ph type="sldNum" sz="quarter" idx="5"/>
          </p:nvPr>
        </p:nvSpPr>
        <p:spPr/>
        <p:txBody>
          <a:bodyPr/>
          <a:lstStyle/>
          <a:p>
            <a:fld id="{C0F3BA1D-A00F-DB41-84DA-BE26C4853B35}" type="slidenum">
              <a:rPr lang="en-US" smtClean="0"/>
              <a:pPr/>
              <a:t>32</a:t>
            </a:fld>
            <a:endParaRPr lang="en-US" dirty="0"/>
          </a:p>
        </p:txBody>
      </p:sp>
    </p:spTree>
    <p:extLst>
      <p:ext uri="{BB962C8B-B14F-4D97-AF65-F5344CB8AC3E}">
        <p14:creationId xmlns:p14="http://schemas.microsoft.com/office/powerpoint/2010/main" val="4208491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DELETE/REPLACE PHOTO CREDIT IF CHANGING THE IMAGE.</a:t>
            </a:r>
          </a:p>
        </p:txBody>
      </p:sp>
      <p:sp>
        <p:nvSpPr>
          <p:cNvPr id="4" name="Slide Number Placeholder 3"/>
          <p:cNvSpPr>
            <a:spLocks noGrp="1"/>
          </p:cNvSpPr>
          <p:nvPr>
            <p:ph type="sldNum" sz="quarter" idx="5"/>
          </p:nvPr>
        </p:nvSpPr>
        <p:spPr/>
        <p:txBody>
          <a:bodyPr/>
          <a:lstStyle/>
          <a:p>
            <a:fld id="{C0F3BA1D-A00F-DB41-84DA-BE26C4853B35}" type="slidenum">
              <a:rPr lang="en-US" smtClean="0"/>
              <a:pPr/>
              <a:t>33</a:t>
            </a:fld>
            <a:endParaRPr lang="en-US" dirty="0"/>
          </a:p>
        </p:txBody>
      </p:sp>
    </p:spTree>
    <p:extLst>
      <p:ext uri="{BB962C8B-B14F-4D97-AF65-F5344CB8AC3E}">
        <p14:creationId xmlns:p14="http://schemas.microsoft.com/office/powerpoint/2010/main" val="3026962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36</a:t>
            </a:fld>
            <a:endParaRPr lang="en-US"/>
          </a:p>
        </p:txBody>
      </p:sp>
    </p:spTree>
    <p:extLst>
      <p:ext uri="{BB962C8B-B14F-4D97-AF65-F5344CB8AC3E}">
        <p14:creationId xmlns:p14="http://schemas.microsoft.com/office/powerpoint/2010/main" val="3375910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replace photo with one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image to the back so that the geometric overlay re-appears over the image. Remember to delete the image credit if using your own image.</a:t>
            </a:r>
          </a:p>
        </p:txBody>
      </p:sp>
      <p:sp>
        <p:nvSpPr>
          <p:cNvPr id="4" name="Slide Number Placeholder 3"/>
          <p:cNvSpPr>
            <a:spLocks noGrp="1"/>
          </p:cNvSpPr>
          <p:nvPr>
            <p:ph type="sldNum" sz="quarter" idx="5"/>
          </p:nvPr>
        </p:nvSpPr>
        <p:spPr/>
        <p:txBody>
          <a:bodyPr/>
          <a:lstStyle/>
          <a:p>
            <a:fld id="{C0F3BA1D-A00F-DB41-84DA-BE26C4853B35}" type="slidenum">
              <a:rPr lang="en-US" smtClean="0"/>
              <a:t>2</a:t>
            </a:fld>
            <a:endParaRPr lang="en-US"/>
          </a:p>
        </p:txBody>
      </p:sp>
    </p:spTree>
    <p:extLst>
      <p:ext uri="{BB962C8B-B14F-4D97-AF65-F5344CB8AC3E}">
        <p14:creationId xmlns:p14="http://schemas.microsoft.com/office/powerpoint/2010/main" val="724020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35</a:t>
            </a:fld>
            <a:endParaRPr lang="en-US"/>
          </a:p>
        </p:txBody>
      </p:sp>
    </p:spTree>
    <p:extLst>
      <p:ext uri="{BB962C8B-B14F-4D97-AF65-F5344CB8AC3E}">
        <p14:creationId xmlns:p14="http://schemas.microsoft.com/office/powerpoint/2010/main" val="2500463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replace photo of presenter with a portrait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portrait to the back so that the geometric overlay re-appears over the portrait.</a:t>
            </a:r>
          </a:p>
        </p:txBody>
      </p:sp>
      <p:sp>
        <p:nvSpPr>
          <p:cNvPr id="4" name="Slide Number Placeholder 3"/>
          <p:cNvSpPr>
            <a:spLocks noGrp="1"/>
          </p:cNvSpPr>
          <p:nvPr>
            <p:ph type="sldNum" sz="quarter" idx="5"/>
          </p:nvPr>
        </p:nvSpPr>
        <p:spPr/>
        <p:txBody>
          <a:bodyPr/>
          <a:lstStyle/>
          <a:p>
            <a:fld id="{C0F3BA1D-A00F-DB41-84DA-BE26C4853B35}" type="slidenum">
              <a:rPr lang="en-US" smtClean="0"/>
              <a:t>3</a:t>
            </a:fld>
            <a:endParaRPr lang="en-US"/>
          </a:p>
        </p:txBody>
      </p:sp>
    </p:spTree>
    <p:extLst>
      <p:ext uri="{BB962C8B-B14F-4D97-AF65-F5344CB8AC3E}">
        <p14:creationId xmlns:p14="http://schemas.microsoft.com/office/powerpoint/2010/main" val="1789505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E520A-FD82-2E6F-F195-84E81FA78A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39328F-2A03-91A4-4F70-9243E1F1E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C4DA0-FB9F-4437-EE56-33CE7C6C10AC}"/>
              </a:ext>
            </a:extLst>
          </p:cNvPr>
          <p:cNvSpPr>
            <a:spLocks noGrp="1"/>
          </p:cNvSpPr>
          <p:nvPr>
            <p:ph type="body" idx="1"/>
          </p:nvPr>
        </p:nvSpPr>
        <p:spPr/>
        <p:txBody>
          <a:bodyPr/>
          <a:lstStyle/>
          <a:p>
            <a:r>
              <a:rPr lang="en-US"/>
              <a:t>PLEASE DELETE/REPLACE PHOTO CREDIT IF CHANGING THE IMAGE.</a:t>
            </a:r>
          </a:p>
        </p:txBody>
      </p:sp>
      <p:sp>
        <p:nvSpPr>
          <p:cNvPr id="4" name="Slide Number Placeholder 3">
            <a:extLst>
              <a:ext uri="{FF2B5EF4-FFF2-40B4-BE49-F238E27FC236}">
                <a16:creationId xmlns:a16="http://schemas.microsoft.com/office/drawing/2014/main" id="{07039DC7-AE37-72F3-6F01-D79531E68470}"/>
              </a:ext>
            </a:extLst>
          </p:cNvPr>
          <p:cNvSpPr>
            <a:spLocks noGrp="1"/>
          </p:cNvSpPr>
          <p:nvPr>
            <p:ph type="sldNum" sz="quarter" idx="5"/>
          </p:nvPr>
        </p:nvSpPr>
        <p:spPr/>
        <p:txBody>
          <a:bodyPr/>
          <a:lstStyle/>
          <a:p>
            <a:fld id="{C0F3BA1D-A00F-DB41-84DA-BE26C4853B35}" type="slidenum">
              <a:rPr lang="en-US" smtClean="0"/>
              <a:pPr/>
              <a:t>4</a:t>
            </a:fld>
            <a:endParaRPr lang="en-US" dirty="0"/>
          </a:p>
        </p:txBody>
      </p:sp>
    </p:spTree>
    <p:extLst>
      <p:ext uri="{BB962C8B-B14F-4D97-AF65-F5344CB8AC3E}">
        <p14:creationId xmlns:p14="http://schemas.microsoft.com/office/powerpoint/2010/main" val="2488950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DELETE/REPLACE PHOTO CREDIT IF CHANGING THE IMAGE.</a:t>
            </a:r>
          </a:p>
        </p:txBody>
      </p:sp>
      <p:sp>
        <p:nvSpPr>
          <p:cNvPr id="4" name="Slide Number Placeholder 3"/>
          <p:cNvSpPr>
            <a:spLocks noGrp="1"/>
          </p:cNvSpPr>
          <p:nvPr>
            <p:ph type="sldNum" sz="quarter" idx="5"/>
          </p:nvPr>
        </p:nvSpPr>
        <p:spPr/>
        <p:txBody>
          <a:bodyPr/>
          <a:lstStyle/>
          <a:p>
            <a:fld id="{C0F3BA1D-A00F-DB41-84DA-BE26C4853B35}" type="slidenum">
              <a:rPr lang="en-US" smtClean="0"/>
              <a:pPr/>
              <a:t>5</a:t>
            </a:fld>
            <a:endParaRPr lang="en-US" dirty="0"/>
          </a:p>
        </p:txBody>
      </p:sp>
    </p:spTree>
    <p:extLst>
      <p:ext uri="{BB962C8B-B14F-4D97-AF65-F5344CB8AC3E}">
        <p14:creationId xmlns:p14="http://schemas.microsoft.com/office/powerpoint/2010/main" val="2029219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DELETE/REPLACE PHOTO CREDIT IF CHANGING THE IMAGE.</a:t>
            </a:r>
          </a:p>
        </p:txBody>
      </p:sp>
      <p:sp>
        <p:nvSpPr>
          <p:cNvPr id="4" name="Slide Number Placeholder 3"/>
          <p:cNvSpPr>
            <a:spLocks noGrp="1"/>
          </p:cNvSpPr>
          <p:nvPr>
            <p:ph type="sldNum" sz="quarter" idx="5"/>
          </p:nvPr>
        </p:nvSpPr>
        <p:spPr/>
        <p:txBody>
          <a:bodyPr/>
          <a:lstStyle/>
          <a:p>
            <a:fld id="{C0F3BA1D-A00F-DB41-84DA-BE26C4853B35}" type="slidenum">
              <a:rPr lang="en-US" smtClean="0"/>
              <a:pPr/>
              <a:t>6</a:t>
            </a:fld>
            <a:endParaRPr lang="en-US" dirty="0"/>
          </a:p>
        </p:txBody>
      </p:sp>
    </p:spTree>
    <p:extLst>
      <p:ext uri="{BB962C8B-B14F-4D97-AF65-F5344CB8AC3E}">
        <p14:creationId xmlns:p14="http://schemas.microsoft.com/office/powerpoint/2010/main" val="2598072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replace photo with one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image to the back so that the geometric overlay re-appears over the image. Remember to delete the image credit if using your own image.</a:t>
            </a:r>
          </a:p>
        </p:txBody>
      </p:sp>
      <p:sp>
        <p:nvSpPr>
          <p:cNvPr id="4" name="Slide Number Placeholder 3"/>
          <p:cNvSpPr>
            <a:spLocks noGrp="1"/>
          </p:cNvSpPr>
          <p:nvPr>
            <p:ph type="sldNum" sz="quarter" idx="5"/>
          </p:nvPr>
        </p:nvSpPr>
        <p:spPr/>
        <p:txBody>
          <a:bodyPr/>
          <a:lstStyle/>
          <a:p>
            <a:fld id="{C0F3BA1D-A00F-DB41-84DA-BE26C4853B35}" type="slidenum">
              <a:rPr lang="en-US" smtClean="0"/>
              <a:pPr/>
              <a:t>7</a:t>
            </a:fld>
            <a:endParaRPr lang="en-US" dirty="0"/>
          </a:p>
        </p:txBody>
      </p:sp>
    </p:spTree>
    <p:extLst>
      <p:ext uri="{BB962C8B-B14F-4D97-AF65-F5344CB8AC3E}">
        <p14:creationId xmlns:p14="http://schemas.microsoft.com/office/powerpoint/2010/main" val="4052987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8</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9</a:t>
            </a:fld>
            <a:endParaRPr lang="en-US"/>
          </a:p>
        </p:txBody>
      </p:sp>
    </p:spTree>
    <p:extLst>
      <p:ext uri="{BB962C8B-B14F-4D97-AF65-F5344CB8AC3E}">
        <p14:creationId xmlns:p14="http://schemas.microsoft.com/office/powerpoint/2010/main" val="3539363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998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278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61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7" r:id="rId12"/>
    <p:sldLayoutId id="2147483698" r:id="rId13"/>
    <p:sldLayoutId id="2147483699"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3.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16.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659962-2CD4-F146-83E2-23B89B2923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921" y="168227"/>
            <a:ext cx="2741885" cy="702944"/>
          </a:xfrm>
          <a:prstGeom prst="rect">
            <a:avLst/>
          </a:prstGeom>
        </p:spPr>
      </p:pic>
      <p:sp>
        <p:nvSpPr>
          <p:cNvPr id="6" name="TextBox 5">
            <a:extLst>
              <a:ext uri="{FF2B5EF4-FFF2-40B4-BE49-F238E27FC236}">
                <a16:creationId xmlns:a16="http://schemas.microsoft.com/office/drawing/2014/main" id="{9D293B85-D598-CC4C-8EBB-356DE08217DE}"/>
              </a:ext>
            </a:extLst>
          </p:cNvPr>
          <p:cNvSpPr txBox="1"/>
          <p:nvPr/>
        </p:nvSpPr>
        <p:spPr>
          <a:xfrm>
            <a:off x="210476" y="5211648"/>
            <a:ext cx="962578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chemeClr val="bg1"/>
                </a:solidFill>
                <a:latin typeface="Arial"/>
                <a:cs typeface="Arial"/>
              </a:rPr>
              <a:t>Outreach at Boulby Lab</a:t>
            </a:r>
            <a:r>
              <a:rPr lang="en-GB" sz="4000" b="1" dirty="0">
                <a:solidFill>
                  <a:schemeClr val="bg1"/>
                </a:solidFill>
                <a:latin typeface="Arial"/>
                <a:cs typeface="Arial"/>
              </a:rPr>
              <a:t> </a:t>
            </a:r>
            <a:endParaRPr lang="en-US" dirty="0">
              <a:solidFill>
                <a:schemeClr val="bg1"/>
              </a:solidFill>
              <a:latin typeface="Calibri" panose="020F0502020204030204"/>
              <a:cs typeface="Calibri" panose="020F0502020204030204"/>
            </a:endParaRPr>
          </a:p>
          <a:p>
            <a:r>
              <a:rPr lang="en-GB" sz="6000" b="1" dirty="0">
                <a:solidFill>
                  <a:schemeClr val="bg1"/>
                </a:solidFill>
                <a:latin typeface="Arial"/>
                <a:cs typeface="Arial"/>
              </a:rPr>
              <a:t>Bioscience and beyond...</a:t>
            </a:r>
            <a:endParaRPr lang="en-US" dirty="0">
              <a:solidFill>
                <a:schemeClr val="bg1"/>
              </a:solidFill>
              <a:cs typeface="Calibri"/>
            </a:endParaRPr>
          </a:p>
        </p:txBody>
      </p:sp>
      <p:pic>
        <p:nvPicPr>
          <p:cNvPr id="3" name="Picture 2" descr="A black background with orange lines&#10;&#10;Description automatically generated">
            <a:extLst>
              <a:ext uri="{FF2B5EF4-FFF2-40B4-BE49-F238E27FC236}">
                <a16:creationId xmlns:a16="http://schemas.microsoft.com/office/drawing/2014/main" id="{010595D1-B20E-D6B0-1C3C-16E64A20A1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7355225" y="2012702"/>
            <a:ext cx="7315996" cy="2355190"/>
          </a:xfrm>
          <a:prstGeom prst="rect">
            <a:avLst/>
          </a:prstGeom>
        </p:spPr>
      </p:pic>
    </p:spTree>
    <p:extLst>
      <p:ext uri="{BB962C8B-B14F-4D97-AF65-F5344CB8AC3E}">
        <p14:creationId xmlns:p14="http://schemas.microsoft.com/office/powerpoint/2010/main" val="3325482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402212" y="1433561"/>
            <a:ext cx="5282775" cy="873316"/>
          </a:xfrm>
          <a:prstGeom prst="rect">
            <a:avLst/>
          </a:prstGeom>
        </p:spPr>
        <p:txBody>
          <a:bodyPr wrap="square" lIns="91440" tIns="45720" rIns="91440" bIns="45720" anchor="t">
            <a:spAutoFit/>
          </a:bodyPr>
          <a:lstStyle/>
          <a:p>
            <a:pPr>
              <a:lnSpc>
                <a:spcPct val="110000"/>
              </a:lnSpc>
              <a:spcAft>
                <a:spcPts val="1200"/>
              </a:spcAft>
            </a:pPr>
            <a:r>
              <a:rPr lang="en-GB" sz="2400" b="1" dirty="0">
                <a:solidFill>
                  <a:srgbClr val="1E5DF8"/>
                </a:solidFill>
                <a:latin typeface="Arial"/>
                <a:cs typeface="Arial"/>
              </a:rPr>
              <a:t>Boulby Lab's current outreach programmes</a:t>
            </a:r>
          </a:p>
        </p:txBody>
      </p:sp>
      <p:sp>
        <p:nvSpPr>
          <p:cNvPr id="9" name="TextBox 8">
            <a:extLst>
              <a:ext uri="{FF2B5EF4-FFF2-40B4-BE49-F238E27FC236}">
                <a16:creationId xmlns:a16="http://schemas.microsoft.com/office/drawing/2014/main" id="{DE67786B-8CF6-7140-A9BE-F2F0A0F1F7F0}"/>
              </a:ext>
            </a:extLst>
          </p:cNvPr>
          <p:cNvSpPr txBox="1"/>
          <p:nvPr/>
        </p:nvSpPr>
        <p:spPr>
          <a:xfrm>
            <a:off x="403341" y="345182"/>
            <a:ext cx="6356456" cy="769441"/>
          </a:xfrm>
          <a:prstGeom prst="rect">
            <a:avLst/>
          </a:prstGeom>
          <a:noFill/>
        </p:spPr>
        <p:txBody>
          <a:bodyPr wrap="square" lIns="91440" tIns="45720" rIns="91440" bIns="45720" rtlCol="0" anchor="t">
            <a:spAutoFit/>
          </a:bodyPr>
          <a:lstStyle/>
          <a:p>
            <a:r>
              <a:rPr lang="en-US" sz="4400" b="1" spc="-150" dirty="0">
                <a:solidFill>
                  <a:srgbClr val="2E2D62"/>
                </a:solidFill>
                <a:latin typeface="Arial"/>
                <a:cs typeface="Arial"/>
              </a:rPr>
              <a:t>How do we do it?</a:t>
            </a:r>
            <a:endParaRPr lang="en-US" dirty="0"/>
          </a:p>
        </p:txBody>
      </p:sp>
      <p:pic>
        <p:nvPicPr>
          <p:cNvPr id="2" name="Picture 1" descr="A group of men in orange uniforms&#10;&#10;Description automatically generated">
            <a:extLst>
              <a:ext uri="{FF2B5EF4-FFF2-40B4-BE49-F238E27FC236}">
                <a16:creationId xmlns:a16="http://schemas.microsoft.com/office/drawing/2014/main" id="{0CDEBDB7-0149-8C9B-4CDD-665B48DA44AC}"/>
              </a:ext>
            </a:extLst>
          </p:cNvPr>
          <p:cNvPicPr>
            <a:picLocks noChangeAspect="1"/>
          </p:cNvPicPr>
          <p:nvPr/>
        </p:nvPicPr>
        <p:blipFill rotWithShape="1">
          <a:blip r:embed="rId3"/>
          <a:srcRect l="45813" r="-55" b="17027"/>
          <a:stretch/>
        </p:blipFill>
        <p:spPr>
          <a:xfrm>
            <a:off x="5483029" y="1427"/>
            <a:ext cx="6714720" cy="6865368"/>
          </a:xfrm>
          <a:prstGeom prst="rect">
            <a:avLst/>
          </a:prstGeom>
        </p:spPr>
      </p:pic>
      <p:pic>
        <p:nvPicPr>
          <p:cNvPr id="5" name="Picture 4">
            <a:extLst>
              <a:ext uri="{FF2B5EF4-FFF2-40B4-BE49-F238E27FC236}">
                <a16:creationId xmlns:a16="http://schemas.microsoft.com/office/drawing/2014/main" id="{036ACE83-0923-4D45-9277-A0F6C1B339BB}"/>
              </a:ext>
            </a:extLst>
          </p:cNvPr>
          <p:cNvPicPr>
            <a:picLocks noChangeAspect="1"/>
          </p:cNvPicPr>
          <p:nvPr/>
        </p:nvPicPr>
        <p:blipFill rotWithShape="1">
          <a:blip r:embed="rId4"/>
          <a:srcRect l="44499" r="-14" b="-167"/>
          <a:stretch/>
        </p:blipFill>
        <p:spPr>
          <a:xfrm>
            <a:off x="5402844" y="-3595"/>
            <a:ext cx="6822697" cy="6882273"/>
          </a:xfrm>
          <a:prstGeom prst="rect">
            <a:avLst/>
          </a:prstGeom>
        </p:spPr>
      </p:pic>
      <p:sp>
        <p:nvSpPr>
          <p:cNvPr id="4" name="TextBox 3">
            <a:extLst>
              <a:ext uri="{FF2B5EF4-FFF2-40B4-BE49-F238E27FC236}">
                <a16:creationId xmlns:a16="http://schemas.microsoft.com/office/drawing/2014/main" id="{30B0A43A-7257-DE43-EDD7-11A40D374B19}"/>
              </a:ext>
            </a:extLst>
          </p:cNvPr>
          <p:cNvSpPr txBox="1"/>
          <p:nvPr/>
        </p:nvSpPr>
        <p:spPr>
          <a:xfrm>
            <a:off x="400073" y="6378377"/>
            <a:ext cx="19105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lumMod val="49000"/>
                  </a:schemeClr>
                </a:solidFill>
                <a:latin typeface="Arial Regular"/>
                <a:cs typeface="Calibri"/>
              </a:rPr>
              <a:t>DULIA-Bio 2024</a:t>
            </a:r>
            <a:endParaRPr lang="en-US" sz="1400">
              <a:solidFill>
                <a:schemeClr val="bg1">
                  <a:lumMod val="49000"/>
                </a:schemeClr>
              </a:solidFill>
              <a:latin typeface="Arial Regular"/>
            </a:endParaRPr>
          </a:p>
        </p:txBody>
      </p:sp>
    </p:spTree>
    <p:extLst>
      <p:ext uri="{BB962C8B-B14F-4D97-AF65-F5344CB8AC3E}">
        <p14:creationId xmlns:p14="http://schemas.microsoft.com/office/powerpoint/2010/main" val="4097767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196305" y="215884"/>
            <a:ext cx="6033078" cy="830997"/>
          </a:xfrm>
          <a:prstGeom prst="rect">
            <a:avLst/>
          </a:prstGeom>
          <a:noFill/>
        </p:spPr>
        <p:txBody>
          <a:bodyPr wrap="square" lIns="91440" tIns="45720" rIns="91440" bIns="45720" rtlCol="0" anchor="t">
            <a:spAutoFit/>
          </a:bodyPr>
          <a:lstStyle/>
          <a:p>
            <a:r>
              <a:rPr lang="en-US" sz="4800" b="1" spc="-150" dirty="0">
                <a:solidFill>
                  <a:srgbClr val="002060"/>
                </a:solidFill>
                <a:latin typeface="Arial"/>
                <a:cs typeface="Arial"/>
              </a:rPr>
              <a:t>Remote</a:t>
            </a:r>
            <a:r>
              <a:rPr lang="en-US" sz="4800" b="1" spc="-150" dirty="0">
                <a:solidFill>
                  <a:srgbClr val="002060"/>
                </a:solidFill>
                <a:latin typeface="Arial"/>
                <a:ea typeface="+mn-lt"/>
                <a:cs typeface="+mn-lt"/>
              </a:rPr>
              <a:t>³</a:t>
            </a:r>
            <a:endParaRPr lang="en-US" sz="4800" b="1" spc="-150" dirty="0">
              <a:solidFill>
                <a:srgbClr val="002060"/>
              </a:solidFill>
              <a:latin typeface="Arial"/>
              <a:cs typeface="Arial" panose="020B0604020202020204" pitchFamily="34" charset="0"/>
            </a:endParaRPr>
          </a:p>
        </p:txBody>
      </p:sp>
      <p:sp>
        <p:nvSpPr>
          <p:cNvPr id="5" name="Rectangle 4">
            <a:extLst>
              <a:ext uri="{FF2B5EF4-FFF2-40B4-BE49-F238E27FC236}">
                <a16:creationId xmlns:a16="http://schemas.microsoft.com/office/drawing/2014/main" id="{0BEB0AE4-391E-6F41-84C6-D4EEDF519A31}"/>
              </a:ext>
            </a:extLst>
          </p:cNvPr>
          <p:cNvSpPr/>
          <p:nvPr/>
        </p:nvSpPr>
        <p:spPr>
          <a:xfrm>
            <a:off x="265521" y="1167319"/>
            <a:ext cx="5068941" cy="4524315"/>
          </a:xfrm>
          <a:prstGeom prst="rect">
            <a:avLst/>
          </a:prstGeom>
        </p:spPr>
        <p:txBody>
          <a:bodyPr wrap="square" lIns="91440" tIns="45720" rIns="91440" bIns="45720" anchor="t">
            <a:spAutoFit/>
          </a:bodyPr>
          <a:lstStyle/>
          <a:p>
            <a:pPr marL="342900" indent="-342900">
              <a:buFont typeface="Arial"/>
              <a:buChar char="•"/>
            </a:pPr>
            <a:r>
              <a:rPr lang="en-GB" sz="2400" dirty="0">
                <a:solidFill>
                  <a:srgbClr val="626262"/>
                </a:solidFill>
                <a:latin typeface="Arial"/>
                <a:cs typeface="Arial"/>
              </a:rPr>
              <a:t>Funded by a Nucleus Award</a:t>
            </a:r>
            <a:endParaRPr lang="en-US" dirty="0"/>
          </a:p>
          <a:p>
            <a:pPr marL="342900" indent="-342900">
              <a:buFont typeface="Arial"/>
              <a:buChar char="•"/>
            </a:pPr>
            <a:r>
              <a:rPr lang="en-GB" sz="2400" dirty="0">
                <a:solidFill>
                  <a:srgbClr val="626262"/>
                </a:solidFill>
                <a:latin typeface="Arial"/>
                <a:cs typeface="Arial"/>
              </a:rPr>
              <a:t>Run in conjunction with the </a:t>
            </a:r>
            <a:r>
              <a:rPr lang="en-GB" sz="2400" b="1" dirty="0">
                <a:solidFill>
                  <a:srgbClr val="626262"/>
                </a:solidFill>
                <a:latin typeface="Arial"/>
                <a:cs typeface="Arial"/>
              </a:rPr>
              <a:t>University of Edinburgh</a:t>
            </a:r>
            <a:r>
              <a:rPr lang="en-GB" sz="2400" dirty="0">
                <a:solidFill>
                  <a:srgbClr val="626262"/>
                </a:solidFill>
                <a:latin typeface="Arial"/>
                <a:cs typeface="Arial"/>
              </a:rPr>
              <a:t> and </a:t>
            </a:r>
            <a:r>
              <a:rPr lang="en-GB" sz="2400" b="1" dirty="0">
                <a:solidFill>
                  <a:srgbClr val="626262"/>
                </a:solidFill>
                <a:latin typeface="Arial"/>
                <a:cs typeface="Arial"/>
              </a:rPr>
              <a:t>STFC's Rutherford Appleton Laboratory</a:t>
            </a:r>
          </a:p>
          <a:p>
            <a:pPr marL="342900" indent="-342900">
              <a:buFont typeface="Arial"/>
              <a:buChar char="•"/>
            </a:pPr>
            <a:r>
              <a:rPr lang="en-GB" sz="2400" dirty="0">
                <a:solidFill>
                  <a:srgbClr val="626262"/>
                </a:solidFill>
                <a:latin typeface="Arial"/>
                <a:cs typeface="Arial"/>
              </a:rPr>
              <a:t>Mentors will work with groups of kids to design, build and code </a:t>
            </a:r>
            <a:r>
              <a:rPr lang="en-GB" sz="2400" b="1" dirty="0">
                <a:solidFill>
                  <a:srgbClr val="626262"/>
                </a:solidFill>
                <a:latin typeface="Arial"/>
                <a:cs typeface="Arial"/>
              </a:rPr>
              <a:t>LEGO MINDSTORM Mars rovers</a:t>
            </a:r>
          </a:p>
          <a:p>
            <a:pPr marL="342900" indent="-342900">
              <a:buFont typeface="Arial"/>
              <a:buChar char="•"/>
            </a:pPr>
            <a:r>
              <a:rPr lang="en-GB" sz="2400" dirty="0">
                <a:solidFill>
                  <a:srgbClr val="626262"/>
                </a:solidFill>
                <a:latin typeface="Arial"/>
                <a:cs typeface="Arial"/>
              </a:rPr>
              <a:t>Tested at RAL before being put to the test 1.1km underground in our Mars Yard</a:t>
            </a: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654" y="5820029"/>
            <a:ext cx="3146170" cy="819255"/>
          </a:xfrm>
          <a:prstGeom prst="rect">
            <a:avLst/>
          </a:prstGeom>
        </p:spPr>
      </p:pic>
      <p:pic>
        <p:nvPicPr>
          <p:cNvPr id="4" name="Picture 3" descr="A toy robot in the dirt&#10;&#10;Description automatically generated">
            <a:extLst>
              <a:ext uri="{FF2B5EF4-FFF2-40B4-BE49-F238E27FC236}">
                <a16:creationId xmlns:a16="http://schemas.microsoft.com/office/drawing/2014/main" id="{5F00FAD6-A1E2-E572-A39E-FD838FB44F3F}"/>
              </a:ext>
            </a:extLst>
          </p:cNvPr>
          <p:cNvPicPr>
            <a:picLocks noChangeAspect="1"/>
          </p:cNvPicPr>
          <p:nvPr/>
        </p:nvPicPr>
        <p:blipFill>
          <a:blip r:embed="rId5"/>
          <a:stretch>
            <a:fillRect/>
          </a:stretch>
        </p:blipFill>
        <p:spPr>
          <a:xfrm>
            <a:off x="6368465" y="2409686"/>
            <a:ext cx="5241853" cy="3960192"/>
          </a:xfrm>
          <a:prstGeom prst="rect">
            <a:avLst/>
          </a:prstGeom>
        </p:spPr>
      </p:pic>
      <p:pic>
        <p:nvPicPr>
          <p:cNvPr id="7" name="Picture 6" descr="A group of toy cars in the sand&#10;&#10;Description automatically generated">
            <a:extLst>
              <a:ext uri="{FF2B5EF4-FFF2-40B4-BE49-F238E27FC236}">
                <a16:creationId xmlns:a16="http://schemas.microsoft.com/office/drawing/2014/main" id="{A0D42FD6-ADCC-BE50-2071-B5B59BDE288C}"/>
              </a:ext>
            </a:extLst>
          </p:cNvPr>
          <p:cNvPicPr>
            <a:picLocks noChangeAspect="1"/>
          </p:cNvPicPr>
          <p:nvPr/>
        </p:nvPicPr>
        <p:blipFill>
          <a:blip r:embed="rId6"/>
          <a:srcRect l="-846" t="29891" b="14946"/>
          <a:stretch/>
        </p:blipFill>
        <p:spPr>
          <a:xfrm>
            <a:off x="6374908" y="535056"/>
            <a:ext cx="5219889" cy="1877396"/>
          </a:xfrm>
          <a:prstGeom prst="rect">
            <a:avLst/>
          </a:prstGeom>
        </p:spPr>
      </p:pic>
    </p:spTree>
    <p:extLst>
      <p:ext uri="{BB962C8B-B14F-4D97-AF65-F5344CB8AC3E}">
        <p14:creationId xmlns:p14="http://schemas.microsoft.com/office/powerpoint/2010/main" val="3498943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196305" y="613449"/>
            <a:ext cx="6033078" cy="769441"/>
          </a:xfrm>
          <a:prstGeom prst="rect">
            <a:avLst/>
          </a:prstGeom>
          <a:noFill/>
        </p:spPr>
        <p:txBody>
          <a:bodyPr wrap="square" lIns="91440" tIns="45720" rIns="91440" bIns="45720" rtlCol="0" anchor="t">
            <a:spAutoFit/>
          </a:bodyPr>
          <a:lstStyle/>
          <a:p>
            <a:r>
              <a:rPr lang="en-US" sz="4400" b="1" i="1" spc="-150" dirty="0">
                <a:solidFill>
                  <a:srgbClr val="002060"/>
                </a:solidFill>
                <a:latin typeface="Arial"/>
                <a:cs typeface="Arial"/>
              </a:rPr>
              <a:t>The Little Robot</a:t>
            </a:r>
            <a:endParaRPr lang="en-US" sz="4400" b="1" spc="-150" dirty="0">
              <a:solidFill>
                <a:srgbClr val="002060"/>
              </a:solidFill>
              <a:latin typeface="Arial"/>
              <a:cs typeface="Arial" panose="020B0604020202020204" pitchFamily="34" charset="0"/>
            </a:endParaRPr>
          </a:p>
        </p:txBody>
      </p:sp>
      <p:sp>
        <p:nvSpPr>
          <p:cNvPr id="5" name="Rectangle 4">
            <a:extLst>
              <a:ext uri="{FF2B5EF4-FFF2-40B4-BE49-F238E27FC236}">
                <a16:creationId xmlns:a16="http://schemas.microsoft.com/office/drawing/2014/main" id="{0BEB0AE4-391E-6F41-84C6-D4EEDF519A31}"/>
              </a:ext>
            </a:extLst>
          </p:cNvPr>
          <p:cNvSpPr/>
          <p:nvPr/>
        </p:nvSpPr>
        <p:spPr>
          <a:xfrm>
            <a:off x="199261" y="1542797"/>
            <a:ext cx="4605115" cy="3785652"/>
          </a:xfrm>
          <a:prstGeom prst="rect">
            <a:avLst/>
          </a:prstGeom>
        </p:spPr>
        <p:txBody>
          <a:bodyPr wrap="square" lIns="91440" tIns="45720" rIns="91440" bIns="45720" anchor="t">
            <a:spAutoFit/>
          </a:bodyPr>
          <a:lstStyle/>
          <a:p>
            <a:pPr marL="342900" indent="-342900">
              <a:buFont typeface="Arial"/>
              <a:buChar char="•"/>
            </a:pPr>
            <a:r>
              <a:rPr lang="en-GB" sz="2400" dirty="0">
                <a:solidFill>
                  <a:srgbClr val="626262"/>
                </a:solidFill>
                <a:latin typeface="Arial"/>
                <a:cs typeface="Arial"/>
              </a:rPr>
              <a:t>Story written with STFC PE team</a:t>
            </a:r>
          </a:p>
          <a:p>
            <a:pPr marL="342900" indent="-342900">
              <a:buFont typeface="Arial"/>
              <a:buChar char="•"/>
            </a:pPr>
            <a:r>
              <a:rPr lang="en-GB" sz="2400" dirty="0">
                <a:solidFill>
                  <a:srgbClr val="626262"/>
                </a:solidFill>
                <a:latin typeface="Arial"/>
                <a:cs typeface="Arial"/>
              </a:rPr>
              <a:t>Follows a little Mars rover who </a:t>
            </a:r>
            <a:r>
              <a:rPr lang="en-GB" sz="2400" b="1" dirty="0">
                <a:solidFill>
                  <a:srgbClr val="626262"/>
                </a:solidFill>
                <a:latin typeface="Arial"/>
                <a:cs typeface="Arial"/>
              </a:rPr>
              <a:t>travels underground</a:t>
            </a:r>
            <a:r>
              <a:rPr lang="en-GB" sz="2400" dirty="0">
                <a:solidFill>
                  <a:srgbClr val="626262"/>
                </a:solidFill>
                <a:latin typeface="Arial"/>
                <a:cs typeface="Arial"/>
              </a:rPr>
              <a:t> to </a:t>
            </a:r>
            <a:r>
              <a:rPr lang="en-GB" sz="2400" dirty="0" err="1">
                <a:solidFill>
                  <a:srgbClr val="626262"/>
                </a:solidFill>
                <a:latin typeface="Arial"/>
                <a:cs typeface="Arial"/>
              </a:rPr>
              <a:t>Boulby</a:t>
            </a:r>
            <a:r>
              <a:rPr lang="en-GB" sz="2400" dirty="0">
                <a:solidFill>
                  <a:srgbClr val="626262"/>
                </a:solidFill>
                <a:latin typeface="Arial"/>
                <a:cs typeface="Arial"/>
              </a:rPr>
              <a:t> lab for testing</a:t>
            </a:r>
          </a:p>
          <a:p>
            <a:pPr marL="342900" indent="-342900">
              <a:buFont typeface="Arial"/>
              <a:buChar char="•"/>
            </a:pPr>
            <a:r>
              <a:rPr lang="en-GB" sz="2400" dirty="0">
                <a:solidFill>
                  <a:srgbClr val="626262"/>
                </a:solidFill>
                <a:latin typeface="Arial"/>
                <a:cs typeface="Arial"/>
              </a:rPr>
              <a:t>Acts as a medium to </a:t>
            </a:r>
            <a:r>
              <a:rPr lang="en-GB" sz="2400" b="1" dirty="0">
                <a:solidFill>
                  <a:srgbClr val="626262"/>
                </a:solidFill>
                <a:latin typeface="Arial"/>
                <a:cs typeface="Arial"/>
              </a:rPr>
              <a:t>teach kids about the lab</a:t>
            </a:r>
            <a:r>
              <a:rPr lang="en-GB" sz="2400" dirty="0">
                <a:solidFill>
                  <a:srgbClr val="626262"/>
                </a:solidFill>
                <a:latin typeface="Arial"/>
                <a:cs typeface="Arial"/>
              </a:rPr>
              <a:t> and the science projects that we host</a:t>
            </a:r>
          </a:p>
          <a:p>
            <a:pPr marL="342900" indent="-342900">
              <a:buFont typeface="Arial"/>
              <a:buChar char="•"/>
            </a:pPr>
            <a:r>
              <a:rPr lang="en-GB" sz="2400" dirty="0">
                <a:solidFill>
                  <a:srgbClr val="626262"/>
                </a:solidFill>
                <a:latin typeface="Arial"/>
                <a:cs typeface="Arial"/>
              </a:rPr>
              <a:t>Working with local schools, libraries and groups at HOW</a:t>
            </a: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654" y="5820029"/>
            <a:ext cx="3146170" cy="819255"/>
          </a:xfrm>
          <a:prstGeom prst="rect">
            <a:avLst/>
          </a:prstGeom>
        </p:spPr>
      </p:pic>
      <p:pic>
        <p:nvPicPr>
          <p:cNvPr id="2" name="Picture 1" descr="A person and a child playing with toys&#10;&#10;Description automatically generated">
            <a:extLst>
              <a:ext uri="{FF2B5EF4-FFF2-40B4-BE49-F238E27FC236}">
                <a16:creationId xmlns:a16="http://schemas.microsoft.com/office/drawing/2014/main" id="{2D167A71-7659-65AF-F0E3-AE62731C3F11}"/>
              </a:ext>
            </a:extLst>
          </p:cNvPr>
          <p:cNvPicPr>
            <a:picLocks noChangeAspect="1"/>
          </p:cNvPicPr>
          <p:nvPr/>
        </p:nvPicPr>
        <p:blipFill>
          <a:blip r:embed="rId5"/>
          <a:stretch>
            <a:fillRect/>
          </a:stretch>
        </p:blipFill>
        <p:spPr>
          <a:xfrm>
            <a:off x="6091583" y="996122"/>
            <a:ext cx="5486400" cy="4114800"/>
          </a:xfrm>
          <a:prstGeom prst="rect">
            <a:avLst/>
          </a:prstGeom>
        </p:spPr>
      </p:pic>
    </p:spTree>
    <p:extLst>
      <p:ext uri="{BB962C8B-B14F-4D97-AF65-F5344CB8AC3E}">
        <p14:creationId xmlns:p14="http://schemas.microsoft.com/office/powerpoint/2010/main" val="2456236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196305" y="613449"/>
            <a:ext cx="6033078" cy="769441"/>
          </a:xfrm>
          <a:prstGeom prst="rect">
            <a:avLst/>
          </a:prstGeom>
          <a:noFill/>
        </p:spPr>
        <p:txBody>
          <a:bodyPr wrap="square" lIns="91440" tIns="45720" rIns="91440" bIns="45720" rtlCol="0" anchor="t">
            <a:spAutoFit/>
          </a:bodyPr>
          <a:lstStyle/>
          <a:p>
            <a:r>
              <a:rPr lang="en-US" sz="4400" b="1" spc="-150" dirty="0">
                <a:solidFill>
                  <a:srgbClr val="002060"/>
                </a:solidFill>
                <a:latin typeface="Arial"/>
                <a:cs typeface="Arial"/>
              </a:rPr>
              <a:t>Live links</a:t>
            </a:r>
            <a:endParaRPr lang="en-US" dirty="0"/>
          </a:p>
        </p:txBody>
      </p:sp>
      <p:sp>
        <p:nvSpPr>
          <p:cNvPr id="5" name="Rectangle 4">
            <a:extLst>
              <a:ext uri="{FF2B5EF4-FFF2-40B4-BE49-F238E27FC236}">
                <a16:creationId xmlns:a16="http://schemas.microsoft.com/office/drawing/2014/main" id="{0BEB0AE4-391E-6F41-84C6-D4EEDF519A31}"/>
              </a:ext>
            </a:extLst>
          </p:cNvPr>
          <p:cNvSpPr/>
          <p:nvPr/>
        </p:nvSpPr>
        <p:spPr>
          <a:xfrm>
            <a:off x="199261" y="1542797"/>
            <a:ext cx="4605115" cy="4154984"/>
          </a:xfrm>
          <a:prstGeom prst="rect">
            <a:avLst/>
          </a:prstGeom>
        </p:spPr>
        <p:txBody>
          <a:bodyPr wrap="square" lIns="91440" tIns="45720" rIns="91440" bIns="45720" anchor="t">
            <a:spAutoFit/>
          </a:bodyPr>
          <a:lstStyle/>
          <a:p>
            <a:pPr marL="342900" indent="-342900">
              <a:buFont typeface="Arial"/>
              <a:buChar char="•"/>
            </a:pPr>
            <a:r>
              <a:rPr lang="en-GB" sz="2400" b="1" dirty="0">
                <a:solidFill>
                  <a:srgbClr val="626262"/>
                </a:solidFill>
                <a:latin typeface="Arial"/>
                <a:cs typeface="Arial"/>
              </a:rPr>
              <a:t>Virtual tours</a:t>
            </a:r>
            <a:r>
              <a:rPr lang="en-GB" sz="2400" dirty="0">
                <a:solidFill>
                  <a:srgbClr val="626262"/>
                </a:solidFill>
                <a:latin typeface="Arial"/>
                <a:cs typeface="Arial"/>
              </a:rPr>
              <a:t> of the lab</a:t>
            </a:r>
          </a:p>
          <a:p>
            <a:pPr marL="342900" indent="-342900">
              <a:buFont typeface="Arial"/>
              <a:buChar char="•"/>
            </a:pPr>
            <a:r>
              <a:rPr lang="en-GB" sz="2400" dirty="0">
                <a:solidFill>
                  <a:srgbClr val="626262"/>
                </a:solidFill>
                <a:latin typeface="Arial"/>
                <a:cs typeface="Arial"/>
              </a:rPr>
              <a:t>Relatively simple – laptop cameras</a:t>
            </a:r>
          </a:p>
          <a:p>
            <a:pPr marL="342900" indent="-342900">
              <a:buFont typeface="Arial"/>
              <a:buChar char="•"/>
            </a:pPr>
            <a:r>
              <a:rPr lang="en-GB" sz="2400" b="1" dirty="0">
                <a:solidFill>
                  <a:srgbClr val="626262"/>
                </a:solidFill>
                <a:latin typeface="Arial"/>
                <a:cs typeface="Arial"/>
              </a:rPr>
              <a:t>Applicable to lots of audiences</a:t>
            </a:r>
            <a:r>
              <a:rPr lang="en-GB" sz="2400" dirty="0">
                <a:solidFill>
                  <a:srgbClr val="626262"/>
                </a:solidFill>
                <a:latin typeface="Arial"/>
                <a:cs typeface="Arial"/>
              </a:rPr>
              <a:t> – speaker to tailor</a:t>
            </a:r>
          </a:p>
          <a:p>
            <a:pPr marL="342900" indent="-342900">
              <a:buFont typeface="Arial"/>
              <a:buChar char="•"/>
            </a:pPr>
            <a:r>
              <a:rPr lang="en-GB" sz="2400" dirty="0">
                <a:solidFill>
                  <a:srgbClr val="626262"/>
                </a:solidFill>
                <a:latin typeface="Arial"/>
                <a:cs typeface="Arial"/>
              </a:rPr>
              <a:t>Physics undergrad, secondary schools, HOW, public events (EMF)</a:t>
            </a:r>
          </a:p>
          <a:p>
            <a:pPr marL="342900" indent="-342900">
              <a:buFont typeface="Arial"/>
              <a:buChar char="•"/>
            </a:pPr>
            <a:r>
              <a:rPr lang="en-GB" sz="2400" dirty="0">
                <a:solidFill>
                  <a:srgbClr val="626262"/>
                </a:solidFill>
                <a:latin typeface="Arial"/>
                <a:cs typeface="Arial"/>
              </a:rPr>
              <a:t>How do we make this concept more </a:t>
            </a:r>
            <a:r>
              <a:rPr lang="en-GB" sz="2400" b="1" dirty="0">
                <a:solidFill>
                  <a:srgbClr val="626262"/>
                </a:solidFill>
                <a:latin typeface="Arial"/>
                <a:cs typeface="Arial"/>
              </a:rPr>
              <a:t>accessible</a:t>
            </a:r>
            <a:r>
              <a:rPr lang="en-GB" sz="2400" dirty="0">
                <a:solidFill>
                  <a:srgbClr val="626262"/>
                </a:solidFill>
                <a:latin typeface="Arial"/>
                <a:cs typeface="Arial"/>
              </a:rPr>
              <a:t>?</a:t>
            </a:r>
          </a:p>
          <a:p>
            <a:pPr marL="342900" indent="-342900">
              <a:buFont typeface="Arial"/>
              <a:buChar char="•"/>
            </a:pPr>
            <a:endParaRPr lang="en-GB" sz="2400" dirty="0">
              <a:solidFill>
                <a:srgbClr val="626262"/>
              </a:solidFill>
              <a:latin typeface="Arial"/>
              <a:cs typeface="Arial"/>
            </a:endParaRP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654" y="5820029"/>
            <a:ext cx="3146170" cy="819255"/>
          </a:xfrm>
          <a:prstGeom prst="rect">
            <a:avLst/>
          </a:prstGeom>
        </p:spPr>
      </p:pic>
      <p:pic>
        <p:nvPicPr>
          <p:cNvPr id="4" name="Picture 3" descr="A group of people sitting in front of a stage with a large screen&#10;&#10;Description automatically generated">
            <a:extLst>
              <a:ext uri="{FF2B5EF4-FFF2-40B4-BE49-F238E27FC236}">
                <a16:creationId xmlns:a16="http://schemas.microsoft.com/office/drawing/2014/main" id="{CE36413C-C45E-59F8-A822-53631A2A3EE5}"/>
              </a:ext>
            </a:extLst>
          </p:cNvPr>
          <p:cNvPicPr>
            <a:picLocks noChangeAspect="1"/>
          </p:cNvPicPr>
          <p:nvPr/>
        </p:nvPicPr>
        <p:blipFill>
          <a:blip r:embed="rId5"/>
          <a:stretch>
            <a:fillRect/>
          </a:stretch>
        </p:blipFill>
        <p:spPr>
          <a:xfrm>
            <a:off x="6091582" y="1371600"/>
            <a:ext cx="5486400" cy="4114800"/>
          </a:xfrm>
          <a:prstGeom prst="rect">
            <a:avLst/>
          </a:prstGeom>
        </p:spPr>
      </p:pic>
    </p:spTree>
    <p:extLst>
      <p:ext uri="{BB962C8B-B14F-4D97-AF65-F5344CB8AC3E}">
        <p14:creationId xmlns:p14="http://schemas.microsoft.com/office/powerpoint/2010/main" val="2766010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240478" y="613449"/>
            <a:ext cx="4332384" cy="1446550"/>
          </a:xfrm>
          <a:prstGeom prst="rect">
            <a:avLst/>
          </a:prstGeom>
          <a:noFill/>
        </p:spPr>
        <p:txBody>
          <a:bodyPr wrap="square" lIns="91440" tIns="45720" rIns="91440" bIns="45720" rtlCol="0" anchor="t">
            <a:spAutoFit/>
          </a:bodyPr>
          <a:lstStyle/>
          <a:p>
            <a:r>
              <a:rPr lang="en-US" sz="4400" b="1" spc="-150" dirty="0">
                <a:solidFill>
                  <a:srgbClr val="002060"/>
                </a:solidFill>
                <a:latin typeface="Arial"/>
                <a:cs typeface="Arial"/>
              </a:rPr>
              <a:t>Careers fairs &amp; similar events</a:t>
            </a:r>
          </a:p>
        </p:txBody>
      </p:sp>
      <p:sp>
        <p:nvSpPr>
          <p:cNvPr id="5" name="Rectangle 4">
            <a:extLst>
              <a:ext uri="{FF2B5EF4-FFF2-40B4-BE49-F238E27FC236}">
                <a16:creationId xmlns:a16="http://schemas.microsoft.com/office/drawing/2014/main" id="{0BEB0AE4-391E-6F41-84C6-D4EEDF519A31}"/>
              </a:ext>
            </a:extLst>
          </p:cNvPr>
          <p:cNvSpPr/>
          <p:nvPr/>
        </p:nvSpPr>
        <p:spPr>
          <a:xfrm>
            <a:off x="243435" y="2271667"/>
            <a:ext cx="4605115" cy="3785652"/>
          </a:xfrm>
          <a:prstGeom prst="rect">
            <a:avLst/>
          </a:prstGeom>
        </p:spPr>
        <p:txBody>
          <a:bodyPr wrap="square" lIns="91440" tIns="45720" rIns="91440" bIns="45720" anchor="t">
            <a:spAutoFit/>
          </a:bodyPr>
          <a:lstStyle/>
          <a:p>
            <a:pPr marL="342900" indent="-342900">
              <a:buFont typeface="Arial"/>
              <a:buChar char="•"/>
            </a:pPr>
            <a:r>
              <a:rPr lang="en-GB" sz="2400" dirty="0">
                <a:solidFill>
                  <a:srgbClr val="626262"/>
                </a:solidFill>
                <a:latin typeface="Arial"/>
                <a:cs typeface="Arial"/>
              </a:rPr>
              <a:t>Recruitment but also for</a:t>
            </a:r>
            <a:r>
              <a:rPr lang="en-GB" sz="2400" b="1" dirty="0">
                <a:solidFill>
                  <a:srgbClr val="626262"/>
                </a:solidFill>
                <a:latin typeface="Arial"/>
                <a:cs typeface="Arial"/>
              </a:rPr>
              <a:t> raising awareness</a:t>
            </a:r>
          </a:p>
          <a:p>
            <a:pPr marL="342900" indent="-342900">
              <a:buFont typeface="Arial"/>
              <a:buChar char="•"/>
            </a:pPr>
            <a:r>
              <a:rPr lang="en-GB" sz="2400" b="1" dirty="0">
                <a:solidFill>
                  <a:srgbClr val="626262"/>
                </a:solidFill>
                <a:latin typeface="Arial"/>
                <a:cs typeface="Arial"/>
              </a:rPr>
              <a:t>NAW careers fairs</a:t>
            </a:r>
          </a:p>
          <a:p>
            <a:pPr marL="342900" indent="-342900">
              <a:buFont typeface="Arial"/>
              <a:buChar char="•"/>
            </a:pPr>
            <a:r>
              <a:rPr lang="en-GB" sz="2400" dirty="0">
                <a:solidFill>
                  <a:srgbClr val="626262"/>
                </a:solidFill>
                <a:latin typeface="Arial"/>
                <a:cs typeface="Arial"/>
              </a:rPr>
              <a:t>Making local education providers aware that we are here – inspiring and educating</a:t>
            </a:r>
            <a:endParaRPr lang="en-GB" sz="2400" b="1" dirty="0">
              <a:solidFill>
                <a:srgbClr val="626262"/>
              </a:solidFill>
              <a:latin typeface="Arial"/>
              <a:cs typeface="Arial"/>
            </a:endParaRPr>
          </a:p>
          <a:p>
            <a:pPr marL="342900" indent="-342900">
              <a:buFont typeface="Arial"/>
              <a:buChar char="•"/>
            </a:pPr>
            <a:r>
              <a:rPr lang="en-GB" sz="2400" dirty="0">
                <a:solidFill>
                  <a:srgbClr val="626262"/>
                </a:solidFill>
                <a:latin typeface="Arial"/>
                <a:cs typeface="Arial"/>
              </a:rPr>
              <a:t>Land of Iron – mines in the modern age</a:t>
            </a:r>
          </a:p>
          <a:p>
            <a:pPr marL="342900" indent="-342900">
              <a:buFont typeface="Arial"/>
              <a:buChar char="•"/>
            </a:pPr>
            <a:endParaRPr lang="en-GB" sz="2400" dirty="0">
              <a:solidFill>
                <a:srgbClr val="626262"/>
              </a:solidFill>
              <a:latin typeface="Arial"/>
              <a:cs typeface="Arial"/>
            </a:endParaRP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654" y="5820029"/>
            <a:ext cx="3146170" cy="819255"/>
          </a:xfrm>
          <a:prstGeom prst="rect">
            <a:avLst/>
          </a:prstGeom>
        </p:spPr>
      </p:pic>
      <p:pic>
        <p:nvPicPr>
          <p:cNvPr id="2" name="Picture 1" descr="A person in an orange jacket talking to a group of people&#10;&#10;Description automatically generated">
            <a:extLst>
              <a:ext uri="{FF2B5EF4-FFF2-40B4-BE49-F238E27FC236}">
                <a16:creationId xmlns:a16="http://schemas.microsoft.com/office/drawing/2014/main" id="{E1DB3BAE-E02B-DC7F-7068-1DC2A89040E9}"/>
              </a:ext>
            </a:extLst>
          </p:cNvPr>
          <p:cNvPicPr>
            <a:picLocks noChangeAspect="1"/>
          </p:cNvPicPr>
          <p:nvPr/>
        </p:nvPicPr>
        <p:blipFill>
          <a:blip r:embed="rId5"/>
          <a:stretch>
            <a:fillRect/>
          </a:stretch>
        </p:blipFill>
        <p:spPr>
          <a:xfrm>
            <a:off x="5674021" y="1206302"/>
            <a:ext cx="5628245" cy="4437682"/>
          </a:xfrm>
          <a:prstGeom prst="rect">
            <a:avLst/>
          </a:prstGeom>
        </p:spPr>
      </p:pic>
    </p:spTree>
    <p:extLst>
      <p:ext uri="{BB962C8B-B14F-4D97-AF65-F5344CB8AC3E}">
        <p14:creationId xmlns:p14="http://schemas.microsoft.com/office/powerpoint/2010/main" val="1686457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240478" y="613449"/>
            <a:ext cx="4332384" cy="769441"/>
          </a:xfrm>
          <a:prstGeom prst="rect">
            <a:avLst/>
          </a:prstGeom>
          <a:noFill/>
        </p:spPr>
        <p:txBody>
          <a:bodyPr wrap="square" lIns="91440" tIns="45720" rIns="91440" bIns="45720" rtlCol="0" anchor="t">
            <a:spAutoFit/>
          </a:bodyPr>
          <a:lstStyle/>
          <a:p>
            <a:r>
              <a:rPr lang="en-US" sz="4400" b="1" spc="-150" dirty="0">
                <a:solidFill>
                  <a:srgbClr val="002060"/>
                </a:solidFill>
                <a:latin typeface="Arial"/>
                <a:cs typeface="Arial"/>
              </a:rPr>
              <a:t>Social media</a:t>
            </a:r>
            <a:endParaRPr lang="en-US" dirty="0"/>
          </a:p>
        </p:txBody>
      </p:sp>
      <p:sp>
        <p:nvSpPr>
          <p:cNvPr id="5" name="Rectangle 4">
            <a:extLst>
              <a:ext uri="{FF2B5EF4-FFF2-40B4-BE49-F238E27FC236}">
                <a16:creationId xmlns:a16="http://schemas.microsoft.com/office/drawing/2014/main" id="{0BEB0AE4-391E-6F41-84C6-D4EEDF519A31}"/>
              </a:ext>
            </a:extLst>
          </p:cNvPr>
          <p:cNvSpPr/>
          <p:nvPr/>
        </p:nvSpPr>
        <p:spPr>
          <a:xfrm>
            <a:off x="243435" y="1542797"/>
            <a:ext cx="4605115" cy="4154984"/>
          </a:xfrm>
          <a:prstGeom prst="rect">
            <a:avLst/>
          </a:prstGeom>
        </p:spPr>
        <p:txBody>
          <a:bodyPr wrap="square" lIns="91440" tIns="45720" rIns="91440" bIns="45720" anchor="t">
            <a:spAutoFit/>
          </a:bodyPr>
          <a:lstStyle/>
          <a:p>
            <a:pPr marL="342900" indent="-342900">
              <a:buFont typeface="Arial"/>
              <a:buChar char="•"/>
            </a:pPr>
            <a:r>
              <a:rPr lang="en-GB" sz="2400" dirty="0">
                <a:solidFill>
                  <a:srgbClr val="626262"/>
                </a:solidFill>
                <a:latin typeface="Arial"/>
                <a:cs typeface="Arial"/>
              </a:rPr>
              <a:t>Facebook, Twitter / X, Instagram, LinkedIn, YouTube</a:t>
            </a:r>
            <a:endParaRPr lang="en-US" dirty="0"/>
          </a:p>
          <a:p>
            <a:pPr marL="342900" indent="-342900">
              <a:buFont typeface="Arial"/>
              <a:buChar char="•"/>
            </a:pPr>
            <a:endParaRPr lang="en-GB" sz="2400" dirty="0">
              <a:solidFill>
                <a:srgbClr val="626262"/>
              </a:solidFill>
              <a:latin typeface="Arial"/>
              <a:cs typeface="Arial"/>
            </a:endParaRPr>
          </a:p>
          <a:p>
            <a:pPr marL="342900" indent="-342900">
              <a:buFont typeface="Arial"/>
              <a:buChar char="•"/>
            </a:pPr>
            <a:r>
              <a:rPr lang="en-GB" sz="2400" dirty="0">
                <a:solidFill>
                  <a:srgbClr val="626262"/>
                </a:solidFill>
                <a:latin typeface="Arial"/>
                <a:cs typeface="Arial"/>
              </a:rPr>
              <a:t>Promotion of local events, redirecting traffic to other content, talk about our impact, and more...</a:t>
            </a:r>
          </a:p>
          <a:p>
            <a:pPr marL="342900" indent="-342900">
              <a:buFont typeface="Arial"/>
              <a:buChar char="•"/>
            </a:pPr>
            <a:endParaRPr lang="en-GB" sz="2400" dirty="0">
              <a:solidFill>
                <a:srgbClr val="626262"/>
              </a:solidFill>
              <a:latin typeface="Arial"/>
              <a:cs typeface="Arial"/>
            </a:endParaRPr>
          </a:p>
          <a:p>
            <a:pPr marL="342900" indent="-342900">
              <a:buFont typeface="Arial"/>
              <a:buChar char="•"/>
            </a:pPr>
            <a:r>
              <a:rPr lang="en-GB" sz="2400" dirty="0">
                <a:solidFill>
                  <a:srgbClr val="626262"/>
                </a:solidFill>
                <a:latin typeface="Arial"/>
                <a:cs typeface="Arial"/>
              </a:rPr>
              <a:t>A lot like STFC's primary goals</a:t>
            </a:r>
          </a:p>
          <a:p>
            <a:pPr marL="342900" indent="-342900">
              <a:buFont typeface="Arial"/>
              <a:buChar char="•"/>
            </a:pPr>
            <a:endParaRPr lang="en-GB" sz="2400" dirty="0">
              <a:solidFill>
                <a:srgbClr val="626262"/>
              </a:solidFill>
              <a:latin typeface="Arial"/>
              <a:cs typeface="Arial"/>
            </a:endParaRP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654" y="5820029"/>
            <a:ext cx="3146170" cy="819255"/>
          </a:xfrm>
          <a:prstGeom prst="rect">
            <a:avLst/>
          </a:prstGeom>
        </p:spPr>
      </p:pic>
      <p:pic>
        <p:nvPicPr>
          <p:cNvPr id="4" name="Picture 3" descr="A sign on a wall&#10;&#10;Description automatically generated">
            <a:extLst>
              <a:ext uri="{FF2B5EF4-FFF2-40B4-BE49-F238E27FC236}">
                <a16:creationId xmlns:a16="http://schemas.microsoft.com/office/drawing/2014/main" id="{8F58E91C-17BB-58CE-0ED3-5EC2EE752AB8}"/>
              </a:ext>
            </a:extLst>
          </p:cNvPr>
          <p:cNvPicPr>
            <a:picLocks noChangeAspect="1"/>
          </p:cNvPicPr>
          <p:nvPr/>
        </p:nvPicPr>
        <p:blipFill>
          <a:blip r:embed="rId5"/>
          <a:stretch>
            <a:fillRect/>
          </a:stretch>
        </p:blipFill>
        <p:spPr>
          <a:xfrm>
            <a:off x="5670817" y="1371600"/>
            <a:ext cx="5785038" cy="4114800"/>
          </a:xfrm>
          <a:prstGeom prst="rect">
            <a:avLst/>
          </a:prstGeom>
        </p:spPr>
      </p:pic>
    </p:spTree>
    <p:extLst>
      <p:ext uri="{BB962C8B-B14F-4D97-AF65-F5344CB8AC3E}">
        <p14:creationId xmlns:p14="http://schemas.microsoft.com/office/powerpoint/2010/main" val="157758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3F3BBE-0B1E-1549-2F69-4740C3A21924}"/>
              </a:ext>
            </a:extLst>
          </p:cNvPr>
          <p:cNvSpPr txBox="1"/>
          <p:nvPr/>
        </p:nvSpPr>
        <p:spPr>
          <a:xfrm>
            <a:off x="3346173" y="1590260"/>
            <a:ext cx="26669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Follow us </a:t>
            </a:r>
            <a:r>
              <a:rPr lang="en-US" dirty="0" err="1">
                <a:cs typeface="Calibri"/>
              </a:rPr>
              <a:t>pleaase</a:t>
            </a:r>
            <a:r>
              <a:rPr lang="en-US" dirty="0">
                <a:cs typeface="Calibri"/>
              </a:rPr>
              <a:t> :)</a:t>
            </a:r>
            <a:endParaRPr lang="en-US" dirty="0"/>
          </a:p>
        </p:txBody>
      </p:sp>
    </p:spTree>
    <p:extLst>
      <p:ext uri="{BB962C8B-B14F-4D97-AF65-F5344CB8AC3E}">
        <p14:creationId xmlns:p14="http://schemas.microsoft.com/office/powerpoint/2010/main" val="1007878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240478" y="613449"/>
            <a:ext cx="4332384" cy="769441"/>
          </a:xfrm>
          <a:prstGeom prst="rect">
            <a:avLst/>
          </a:prstGeom>
          <a:noFill/>
        </p:spPr>
        <p:txBody>
          <a:bodyPr wrap="square" lIns="91440" tIns="45720" rIns="91440" bIns="45720" rtlCol="0" anchor="t">
            <a:spAutoFit/>
          </a:bodyPr>
          <a:lstStyle/>
          <a:p>
            <a:r>
              <a:rPr lang="en-US" sz="4400" b="1" spc="-150" dirty="0">
                <a:solidFill>
                  <a:srgbClr val="002060"/>
                </a:solidFill>
                <a:latin typeface="Arial"/>
                <a:cs typeface="Arial"/>
              </a:rPr>
              <a:t>Broader media</a:t>
            </a:r>
            <a:endParaRPr lang="en-US" dirty="0"/>
          </a:p>
        </p:txBody>
      </p:sp>
      <p:sp>
        <p:nvSpPr>
          <p:cNvPr id="5" name="Rectangle 4">
            <a:extLst>
              <a:ext uri="{FF2B5EF4-FFF2-40B4-BE49-F238E27FC236}">
                <a16:creationId xmlns:a16="http://schemas.microsoft.com/office/drawing/2014/main" id="{0BEB0AE4-391E-6F41-84C6-D4EEDF519A31}"/>
              </a:ext>
            </a:extLst>
          </p:cNvPr>
          <p:cNvSpPr/>
          <p:nvPr/>
        </p:nvSpPr>
        <p:spPr>
          <a:xfrm>
            <a:off x="243435" y="1719493"/>
            <a:ext cx="4605115" cy="3416320"/>
          </a:xfrm>
          <a:prstGeom prst="rect">
            <a:avLst/>
          </a:prstGeom>
        </p:spPr>
        <p:txBody>
          <a:bodyPr wrap="square" lIns="91440" tIns="45720" rIns="91440" bIns="45720" anchor="t">
            <a:spAutoFit/>
          </a:bodyPr>
          <a:lstStyle/>
          <a:p>
            <a:pPr marL="342900" indent="-342900">
              <a:buFont typeface="Arial"/>
              <a:buChar char="•"/>
            </a:pPr>
            <a:r>
              <a:rPr lang="en-GB" sz="2400">
                <a:solidFill>
                  <a:srgbClr val="626262"/>
                </a:solidFill>
                <a:latin typeface="Arial"/>
                <a:cs typeface="Arial"/>
              </a:rPr>
              <a:t>Daily Mail</a:t>
            </a:r>
            <a:endParaRPr lang="en-US" dirty="0">
              <a:solidFill>
                <a:srgbClr val="2E2C61"/>
              </a:solidFill>
              <a:latin typeface="Calibri" panose="020F0502020204030204"/>
              <a:cs typeface="Calibri" panose="020F0502020204030204"/>
            </a:endParaRPr>
          </a:p>
          <a:p>
            <a:pPr marL="342900" indent="-342900">
              <a:buFont typeface="Arial"/>
              <a:buChar char="•"/>
            </a:pPr>
            <a:endParaRPr lang="en-GB" sz="2400" dirty="0">
              <a:solidFill>
                <a:srgbClr val="626262"/>
              </a:solidFill>
              <a:latin typeface="Arial"/>
              <a:cs typeface="Arial"/>
            </a:endParaRPr>
          </a:p>
          <a:p>
            <a:pPr marL="342900" indent="-342900">
              <a:buFont typeface="Arial"/>
              <a:buChar char="•"/>
            </a:pPr>
            <a:r>
              <a:rPr lang="en-GB" sz="2400" dirty="0">
                <a:solidFill>
                  <a:srgbClr val="626262"/>
                </a:solidFill>
                <a:latin typeface="Arial"/>
                <a:cs typeface="Arial"/>
              </a:rPr>
              <a:t>BBC's </a:t>
            </a:r>
            <a:r>
              <a:rPr lang="en-GB" sz="2400" i="1" dirty="0">
                <a:solidFill>
                  <a:srgbClr val="626262"/>
                </a:solidFill>
                <a:latin typeface="Arial"/>
                <a:cs typeface="Arial"/>
              </a:rPr>
              <a:t>The Sky at Night</a:t>
            </a:r>
            <a:endParaRPr lang="en-GB" sz="2400" dirty="0">
              <a:solidFill>
                <a:srgbClr val="626262"/>
              </a:solidFill>
              <a:latin typeface="Arial"/>
              <a:cs typeface="Arial"/>
            </a:endParaRPr>
          </a:p>
          <a:p>
            <a:pPr marL="342900" indent="-342900">
              <a:buFont typeface="Arial"/>
              <a:buChar char="•"/>
            </a:pPr>
            <a:endParaRPr lang="en-GB" sz="2400" i="1" dirty="0">
              <a:solidFill>
                <a:srgbClr val="626262"/>
              </a:solidFill>
              <a:latin typeface="Arial"/>
              <a:cs typeface="Arial"/>
            </a:endParaRPr>
          </a:p>
          <a:p>
            <a:pPr marL="342900" indent="-342900">
              <a:buFont typeface="Arial"/>
              <a:buChar char="•"/>
            </a:pPr>
            <a:r>
              <a:rPr lang="en-GB" sz="2400" dirty="0">
                <a:solidFill>
                  <a:srgbClr val="626262"/>
                </a:solidFill>
                <a:latin typeface="Arial"/>
                <a:cs typeface="Arial"/>
              </a:rPr>
              <a:t>Channel 5</a:t>
            </a:r>
            <a:endParaRPr lang="en-GB" sz="2400" i="1" dirty="0">
              <a:solidFill>
                <a:srgbClr val="626262"/>
              </a:solidFill>
              <a:latin typeface="Arial"/>
              <a:cs typeface="Arial"/>
            </a:endParaRPr>
          </a:p>
          <a:p>
            <a:pPr marL="342900" indent="-342900">
              <a:buFont typeface="Arial"/>
              <a:buChar char="•"/>
            </a:pPr>
            <a:endParaRPr lang="en-GB" sz="2400" dirty="0">
              <a:solidFill>
                <a:srgbClr val="626262"/>
              </a:solidFill>
              <a:latin typeface="Arial"/>
              <a:cs typeface="Arial"/>
            </a:endParaRPr>
          </a:p>
          <a:p>
            <a:pPr marL="342900" indent="-342900">
              <a:buFont typeface="Arial"/>
              <a:buChar char="•"/>
            </a:pPr>
            <a:r>
              <a:rPr lang="en-GB" sz="2400" dirty="0" err="1">
                <a:solidFill>
                  <a:srgbClr val="626262"/>
                </a:solidFill>
                <a:latin typeface="Arial"/>
                <a:cs typeface="Arial"/>
              </a:rPr>
              <a:t>BioSPHERE</a:t>
            </a:r>
            <a:r>
              <a:rPr lang="en-GB" sz="2400" dirty="0">
                <a:solidFill>
                  <a:srgbClr val="626262"/>
                </a:solidFill>
                <a:latin typeface="Arial"/>
                <a:cs typeface="Arial"/>
              </a:rPr>
              <a:t> has attracted a lot of interest!</a:t>
            </a:r>
          </a:p>
          <a:p>
            <a:pPr marL="342900" indent="-342900">
              <a:buFont typeface="Arial"/>
              <a:buChar char="•"/>
            </a:pPr>
            <a:endParaRPr lang="en-GB" sz="2400" dirty="0">
              <a:solidFill>
                <a:srgbClr val="626262"/>
              </a:solidFill>
              <a:latin typeface="Arial"/>
              <a:cs typeface="Arial"/>
            </a:endParaRP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654" y="5820029"/>
            <a:ext cx="3146170" cy="819255"/>
          </a:xfrm>
          <a:prstGeom prst="rect">
            <a:avLst/>
          </a:prstGeom>
        </p:spPr>
      </p:pic>
      <p:pic>
        <p:nvPicPr>
          <p:cNvPr id="2" name="Picture 1">
            <a:extLst>
              <a:ext uri="{FF2B5EF4-FFF2-40B4-BE49-F238E27FC236}">
                <a16:creationId xmlns:a16="http://schemas.microsoft.com/office/drawing/2014/main" id="{D423B424-7C6F-C3B5-3311-2CEE960810E1}"/>
              </a:ext>
            </a:extLst>
          </p:cNvPr>
          <p:cNvPicPr>
            <a:picLocks noChangeAspect="1"/>
          </p:cNvPicPr>
          <p:nvPr/>
        </p:nvPicPr>
        <p:blipFill>
          <a:blip r:embed="rId5"/>
          <a:stretch>
            <a:fillRect/>
          </a:stretch>
        </p:blipFill>
        <p:spPr>
          <a:xfrm>
            <a:off x="5455478" y="1385957"/>
            <a:ext cx="6096000" cy="4064000"/>
          </a:xfrm>
          <a:prstGeom prst="rect">
            <a:avLst/>
          </a:prstGeom>
        </p:spPr>
      </p:pic>
    </p:spTree>
    <p:extLst>
      <p:ext uri="{BB962C8B-B14F-4D97-AF65-F5344CB8AC3E}">
        <p14:creationId xmlns:p14="http://schemas.microsoft.com/office/powerpoint/2010/main" val="2419576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402212" y="1424641"/>
            <a:ext cx="4843160" cy="1279581"/>
          </a:xfrm>
          <a:prstGeom prst="rect">
            <a:avLst/>
          </a:prstGeom>
        </p:spPr>
        <p:txBody>
          <a:bodyPr wrap="square" lIns="91440" tIns="45720" rIns="91440" bIns="45720" anchor="t">
            <a:spAutoFit/>
          </a:bodyPr>
          <a:lstStyle/>
          <a:p>
            <a:pPr>
              <a:lnSpc>
                <a:spcPct val="110000"/>
              </a:lnSpc>
              <a:spcAft>
                <a:spcPts val="1200"/>
              </a:spcAft>
            </a:pPr>
            <a:r>
              <a:rPr lang="en-GB" sz="2400" b="1" dirty="0">
                <a:solidFill>
                  <a:srgbClr val="1E5DF8"/>
                </a:solidFill>
                <a:latin typeface="Arial"/>
                <a:cs typeface="Arial"/>
              </a:rPr>
              <a:t>What does the future of outreach look like at </a:t>
            </a:r>
            <a:r>
              <a:rPr lang="en-GB" sz="2400" b="1" dirty="0" err="1">
                <a:solidFill>
                  <a:srgbClr val="1E5DF8"/>
                </a:solidFill>
                <a:latin typeface="Arial"/>
                <a:cs typeface="Arial"/>
              </a:rPr>
              <a:t>Boulby</a:t>
            </a:r>
            <a:r>
              <a:rPr lang="en-GB" sz="2400" b="1" dirty="0">
                <a:solidFill>
                  <a:srgbClr val="1E5DF8"/>
                </a:solidFill>
                <a:latin typeface="Arial"/>
                <a:cs typeface="Arial"/>
              </a:rPr>
              <a:t> and as a whole</a:t>
            </a:r>
          </a:p>
        </p:txBody>
      </p:sp>
      <p:sp>
        <p:nvSpPr>
          <p:cNvPr id="9" name="TextBox 8">
            <a:extLst>
              <a:ext uri="{FF2B5EF4-FFF2-40B4-BE49-F238E27FC236}">
                <a16:creationId xmlns:a16="http://schemas.microsoft.com/office/drawing/2014/main" id="{DE67786B-8CF6-7140-A9BE-F2F0A0F1F7F0}"/>
              </a:ext>
            </a:extLst>
          </p:cNvPr>
          <p:cNvSpPr txBox="1"/>
          <p:nvPr/>
        </p:nvSpPr>
        <p:spPr>
          <a:xfrm>
            <a:off x="403341" y="345182"/>
            <a:ext cx="6356456" cy="769441"/>
          </a:xfrm>
          <a:prstGeom prst="rect">
            <a:avLst/>
          </a:prstGeom>
          <a:noFill/>
        </p:spPr>
        <p:txBody>
          <a:bodyPr wrap="square" lIns="91440" tIns="45720" rIns="91440" bIns="45720" rtlCol="0" anchor="t">
            <a:spAutoFit/>
          </a:bodyPr>
          <a:lstStyle/>
          <a:p>
            <a:r>
              <a:rPr lang="en-US" sz="4400" b="1" spc="-150" dirty="0">
                <a:solidFill>
                  <a:srgbClr val="2E2D62"/>
                </a:solidFill>
                <a:latin typeface="Arial"/>
                <a:cs typeface="Arial"/>
              </a:rPr>
              <a:t>Outlook</a:t>
            </a:r>
            <a:endParaRPr lang="en-US" dirty="0"/>
          </a:p>
        </p:txBody>
      </p:sp>
      <p:sp>
        <p:nvSpPr>
          <p:cNvPr id="4" name="TextBox 3">
            <a:extLst>
              <a:ext uri="{FF2B5EF4-FFF2-40B4-BE49-F238E27FC236}">
                <a16:creationId xmlns:a16="http://schemas.microsoft.com/office/drawing/2014/main" id="{A3C45423-786A-C29F-D5F3-20F60BF18341}"/>
              </a:ext>
            </a:extLst>
          </p:cNvPr>
          <p:cNvSpPr txBox="1"/>
          <p:nvPr/>
        </p:nvSpPr>
        <p:spPr>
          <a:xfrm>
            <a:off x="400073" y="6378377"/>
            <a:ext cx="19105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lumMod val="49000"/>
                  </a:schemeClr>
                </a:solidFill>
                <a:latin typeface="Arial Regular"/>
                <a:cs typeface="Calibri"/>
              </a:rPr>
              <a:t>DULIA-Bio 2024</a:t>
            </a:r>
            <a:endParaRPr lang="en-US" sz="1400">
              <a:solidFill>
                <a:schemeClr val="bg1">
                  <a:lumMod val="49000"/>
                </a:schemeClr>
              </a:solidFill>
              <a:latin typeface="Arial Regular"/>
            </a:endParaRPr>
          </a:p>
        </p:txBody>
      </p:sp>
      <p:pic>
        <p:nvPicPr>
          <p:cNvPr id="2" name="Picture 1" descr="A group of people wearing hard hats and helmets&#10;&#10;Description automatically generated">
            <a:extLst>
              <a:ext uri="{FF2B5EF4-FFF2-40B4-BE49-F238E27FC236}">
                <a16:creationId xmlns:a16="http://schemas.microsoft.com/office/drawing/2014/main" id="{8695A012-C5F1-AA66-FC4D-CEF652F5C698}"/>
              </a:ext>
            </a:extLst>
          </p:cNvPr>
          <p:cNvPicPr>
            <a:picLocks noChangeAspect="1"/>
          </p:cNvPicPr>
          <p:nvPr/>
        </p:nvPicPr>
        <p:blipFill>
          <a:blip r:embed="rId3"/>
          <a:srcRect l="40959" t="617" r="28" b="-429"/>
          <a:stretch/>
        </p:blipFill>
        <p:spPr>
          <a:xfrm>
            <a:off x="6118960" y="-1833"/>
            <a:ext cx="6069848" cy="6863770"/>
          </a:xfrm>
          <a:prstGeom prst="rect">
            <a:avLst/>
          </a:prstGeom>
        </p:spPr>
      </p:pic>
      <p:pic>
        <p:nvPicPr>
          <p:cNvPr id="5" name="Picture 4">
            <a:extLst>
              <a:ext uri="{FF2B5EF4-FFF2-40B4-BE49-F238E27FC236}">
                <a16:creationId xmlns:a16="http://schemas.microsoft.com/office/drawing/2014/main" id="{036ACE83-0923-4D45-9277-A0F6C1B339BB}"/>
              </a:ext>
            </a:extLst>
          </p:cNvPr>
          <p:cNvPicPr>
            <a:picLocks noChangeAspect="1"/>
          </p:cNvPicPr>
          <p:nvPr/>
        </p:nvPicPr>
        <p:blipFill rotWithShape="1">
          <a:blip r:embed="rId4"/>
          <a:srcRect l="44499" r="-14" b="-167"/>
          <a:stretch/>
        </p:blipFill>
        <p:spPr>
          <a:xfrm>
            <a:off x="5357655" y="-4156"/>
            <a:ext cx="6832466" cy="6872504"/>
          </a:xfrm>
          <a:prstGeom prst="rect">
            <a:avLst/>
          </a:prstGeom>
        </p:spPr>
      </p:pic>
    </p:spTree>
    <p:extLst>
      <p:ext uri="{BB962C8B-B14F-4D97-AF65-F5344CB8AC3E}">
        <p14:creationId xmlns:p14="http://schemas.microsoft.com/office/powerpoint/2010/main" val="2643889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7AF5AC-871A-DE2F-EB49-6CAA25F1878F}"/>
              </a:ext>
            </a:extLst>
          </p:cNvPr>
          <p:cNvSpPr/>
          <p:nvPr/>
        </p:nvSpPr>
        <p:spPr>
          <a:xfrm>
            <a:off x="394393" y="1406358"/>
            <a:ext cx="5282775" cy="3368614"/>
          </a:xfrm>
          <a:prstGeom prst="rect">
            <a:avLst/>
          </a:prstGeom>
        </p:spPr>
        <p:txBody>
          <a:bodyPr wrap="square" lIns="91440" tIns="45720" rIns="91440" bIns="45720" anchor="t">
            <a:spAutoFit/>
          </a:bodyPr>
          <a:lstStyle/>
          <a:p>
            <a:pPr>
              <a:lnSpc>
                <a:spcPct val="110000"/>
              </a:lnSpc>
              <a:spcAft>
                <a:spcPts val="1200"/>
              </a:spcAft>
            </a:pPr>
            <a:r>
              <a:rPr lang="en-GB" sz="2000" dirty="0">
                <a:solidFill>
                  <a:srgbClr val="626262"/>
                </a:solidFill>
                <a:cs typeface="Calibri"/>
              </a:rPr>
              <a:t>The "general public" doesn't exist</a:t>
            </a:r>
          </a:p>
          <a:p>
            <a:pPr>
              <a:lnSpc>
                <a:spcPct val="110000"/>
              </a:lnSpc>
              <a:spcAft>
                <a:spcPts val="1200"/>
              </a:spcAft>
            </a:pPr>
            <a:endParaRPr lang="en-GB" sz="2000" dirty="0">
              <a:solidFill>
                <a:srgbClr val="626262"/>
              </a:solidFill>
              <a:cs typeface="Calibri"/>
            </a:endParaRPr>
          </a:p>
          <a:p>
            <a:pPr>
              <a:lnSpc>
                <a:spcPct val="110000"/>
              </a:lnSpc>
              <a:spcAft>
                <a:spcPts val="1200"/>
              </a:spcAft>
            </a:pPr>
            <a:r>
              <a:rPr lang="en-GB" sz="2000" dirty="0">
                <a:solidFill>
                  <a:srgbClr val="626262"/>
                </a:solidFill>
                <a:cs typeface="Calibri"/>
              </a:rPr>
              <a:t>How do you do great outreach internationally?</a:t>
            </a:r>
          </a:p>
          <a:p>
            <a:pPr>
              <a:lnSpc>
                <a:spcPct val="110000"/>
              </a:lnSpc>
              <a:spcAft>
                <a:spcPts val="1200"/>
              </a:spcAft>
            </a:pPr>
            <a:endParaRPr lang="en-GB" sz="2000" dirty="0">
              <a:solidFill>
                <a:srgbClr val="626262"/>
              </a:solidFill>
              <a:cs typeface="Calibri"/>
            </a:endParaRPr>
          </a:p>
          <a:p>
            <a:pPr>
              <a:lnSpc>
                <a:spcPct val="110000"/>
              </a:lnSpc>
              <a:spcAft>
                <a:spcPts val="1200"/>
              </a:spcAft>
            </a:pPr>
            <a:r>
              <a:rPr lang="en-GB" sz="2000" dirty="0">
                <a:solidFill>
                  <a:srgbClr val="626262"/>
                </a:solidFill>
                <a:cs typeface="Calibri"/>
              </a:rPr>
              <a:t>How do you marry science and art?</a:t>
            </a:r>
          </a:p>
          <a:p>
            <a:pPr>
              <a:lnSpc>
                <a:spcPct val="110000"/>
              </a:lnSpc>
              <a:spcAft>
                <a:spcPts val="1200"/>
              </a:spcAft>
            </a:pPr>
            <a:endParaRPr lang="en-GB" sz="2000" dirty="0">
              <a:solidFill>
                <a:srgbClr val="626262"/>
              </a:solidFill>
              <a:cs typeface="Calibri"/>
            </a:endParaRPr>
          </a:p>
          <a:p>
            <a:pPr>
              <a:lnSpc>
                <a:spcPct val="110000"/>
              </a:lnSpc>
              <a:spcAft>
                <a:spcPts val="1200"/>
              </a:spcAft>
            </a:pPr>
            <a:r>
              <a:rPr lang="en-GB" sz="2000" dirty="0">
                <a:solidFill>
                  <a:srgbClr val="626262"/>
                </a:solidFill>
                <a:cs typeface="Calibri"/>
              </a:rPr>
              <a:t>And is it art or a tool?</a:t>
            </a:r>
          </a:p>
        </p:txBody>
      </p:sp>
      <p:sp>
        <p:nvSpPr>
          <p:cNvPr id="9" name="TextBox 8">
            <a:extLst>
              <a:ext uri="{FF2B5EF4-FFF2-40B4-BE49-F238E27FC236}">
                <a16:creationId xmlns:a16="http://schemas.microsoft.com/office/drawing/2014/main" id="{DE67786B-8CF6-7140-A9BE-F2F0A0F1F7F0}"/>
              </a:ext>
            </a:extLst>
          </p:cNvPr>
          <p:cNvSpPr txBox="1"/>
          <p:nvPr/>
        </p:nvSpPr>
        <p:spPr>
          <a:xfrm>
            <a:off x="392723" y="396555"/>
            <a:ext cx="6356456" cy="646331"/>
          </a:xfrm>
          <a:prstGeom prst="rect">
            <a:avLst/>
          </a:prstGeom>
          <a:noFill/>
        </p:spPr>
        <p:txBody>
          <a:bodyPr wrap="square" lIns="91440" tIns="45720" rIns="91440" bIns="45720" rtlCol="0" anchor="t">
            <a:spAutoFit/>
          </a:bodyPr>
          <a:lstStyle/>
          <a:p>
            <a:r>
              <a:rPr lang="en-US" sz="3600" b="1" spc="-150" dirty="0">
                <a:solidFill>
                  <a:srgbClr val="2E2D62"/>
                </a:solidFill>
                <a:latin typeface="Arial"/>
                <a:cs typeface="Arial"/>
              </a:rPr>
              <a:t>What's around the corner?</a:t>
            </a:r>
          </a:p>
        </p:txBody>
      </p:sp>
      <p:sp>
        <p:nvSpPr>
          <p:cNvPr id="6" name="TextBox 5">
            <a:extLst>
              <a:ext uri="{FF2B5EF4-FFF2-40B4-BE49-F238E27FC236}">
                <a16:creationId xmlns:a16="http://schemas.microsoft.com/office/drawing/2014/main" id="{F324C67A-C52D-5544-86B0-813208112397}"/>
              </a:ext>
            </a:extLst>
          </p:cNvPr>
          <p:cNvSpPr txBox="1"/>
          <p:nvPr/>
        </p:nvSpPr>
        <p:spPr>
          <a:xfrm rot="16200000">
            <a:off x="10716762" y="4838514"/>
            <a:ext cx="1859272"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Image © STFC John Dawson </a:t>
            </a:r>
          </a:p>
        </p:txBody>
      </p:sp>
      <p:pic>
        <p:nvPicPr>
          <p:cNvPr id="4" name="Picture 3" descr="A screenshot of a computer&#10;&#10;Description automatically generated">
            <a:extLst>
              <a:ext uri="{FF2B5EF4-FFF2-40B4-BE49-F238E27FC236}">
                <a16:creationId xmlns:a16="http://schemas.microsoft.com/office/drawing/2014/main" id="{3360CDE1-9A0B-191D-6B58-512D1CD2F663}"/>
              </a:ext>
            </a:extLst>
          </p:cNvPr>
          <p:cNvPicPr>
            <a:picLocks noChangeAspect="1"/>
          </p:cNvPicPr>
          <p:nvPr/>
        </p:nvPicPr>
        <p:blipFill>
          <a:blip r:embed="rId3"/>
          <a:stretch>
            <a:fillRect/>
          </a:stretch>
        </p:blipFill>
        <p:spPr>
          <a:xfrm>
            <a:off x="6703391" y="4925356"/>
            <a:ext cx="4958523" cy="1214850"/>
          </a:xfrm>
          <a:prstGeom prst="rect">
            <a:avLst/>
          </a:prstGeom>
        </p:spPr>
      </p:pic>
      <p:pic>
        <p:nvPicPr>
          <p:cNvPr id="5" name="Picture 4" descr="Two people wearing striped clothing&#10;&#10;Description automatically generated">
            <a:extLst>
              <a:ext uri="{FF2B5EF4-FFF2-40B4-BE49-F238E27FC236}">
                <a16:creationId xmlns:a16="http://schemas.microsoft.com/office/drawing/2014/main" id="{0176C376-8A22-D9B4-833F-CDC29E799BA8}"/>
              </a:ext>
            </a:extLst>
          </p:cNvPr>
          <p:cNvPicPr>
            <a:picLocks noChangeAspect="1"/>
          </p:cNvPicPr>
          <p:nvPr/>
        </p:nvPicPr>
        <p:blipFill>
          <a:blip r:embed="rId4"/>
          <a:stretch>
            <a:fillRect/>
          </a:stretch>
        </p:blipFill>
        <p:spPr>
          <a:xfrm>
            <a:off x="6704631" y="720034"/>
            <a:ext cx="4956042" cy="3960191"/>
          </a:xfrm>
          <a:prstGeom prst="rect">
            <a:avLst/>
          </a:prstGeom>
        </p:spPr>
      </p:pic>
    </p:spTree>
    <p:extLst>
      <p:ext uri="{BB962C8B-B14F-4D97-AF65-F5344CB8AC3E}">
        <p14:creationId xmlns:p14="http://schemas.microsoft.com/office/powerpoint/2010/main" val="3337694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F669274-DE0D-610B-F9DE-AA5A65EC8B21}"/>
              </a:ext>
            </a:extLst>
          </p:cNvPr>
          <p:cNvSpPr/>
          <p:nvPr/>
        </p:nvSpPr>
        <p:spPr>
          <a:xfrm>
            <a:off x="7322938" y="3284"/>
            <a:ext cx="4893878" cy="68579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8B66DC9-76C9-5140-A7C4-B9B833C488D1}"/>
              </a:ext>
            </a:extLst>
          </p:cNvPr>
          <p:cNvSpPr txBox="1"/>
          <p:nvPr/>
        </p:nvSpPr>
        <p:spPr>
          <a:xfrm>
            <a:off x="7572242" y="1477045"/>
            <a:ext cx="5668666" cy="1102866"/>
          </a:xfrm>
          <a:prstGeom prst="rect">
            <a:avLst/>
          </a:prstGeom>
          <a:noFill/>
        </p:spPr>
        <p:txBody>
          <a:bodyPr wrap="square" lIns="91440" tIns="45720" rIns="91440" bIns="45720" rtlCol="0" anchor="t">
            <a:spAutoFit/>
          </a:bodyPr>
          <a:lstStyle/>
          <a:p>
            <a:pPr marL="285750" indent="-285750">
              <a:spcAft>
                <a:spcPts val="200"/>
              </a:spcAft>
            </a:pPr>
            <a:r>
              <a:rPr lang="en-US" sz="2400" b="1" spc="-100" dirty="0">
                <a:solidFill>
                  <a:srgbClr val="1E5DF8"/>
                </a:solidFill>
                <a:latin typeface="Arial"/>
                <a:cs typeface="Arial"/>
              </a:rPr>
              <a:t>1</a:t>
            </a:r>
            <a:r>
              <a:rPr lang="en-US" sz="2400" b="1" spc="-100" dirty="0">
                <a:solidFill>
                  <a:srgbClr val="2E2D62"/>
                </a:solidFill>
                <a:latin typeface="Arial"/>
                <a:cs typeface="Arial"/>
              </a:rPr>
              <a:t> Introductions</a:t>
            </a:r>
            <a:endParaRPr lang="en-US" dirty="0">
              <a:latin typeface="Arial"/>
              <a:cs typeface="Arial"/>
            </a:endParaRPr>
          </a:p>
          <a:p>
            <a:pPr marL="228600" lvl="1"/>
            <a:r>
              <a:rPr lang="en-GB" sz="2000" i="1" dirty="0">
                <a:solidFill>
                  <a:srgbClr val="626262"/>
                </a:solidFill>
                <a:latin typeface="Arial"/>
                <a:cs typeface="Arial"/>
              </a:rPr>
              <a:t>Who's this guy?</a:t>
            </a:r>
          </a:p>
          <a:p>
            <a:pPr marL="228600" lvl="1"/>
            <a:r>
              <a:rPr lang="en-GB" sz="2000" i="1" dirty="0">
                <a:solidFill>
                  <a:srgbClr val="626262"/>
                </a:solidFill>
                <a:latin typeface="Arial"/>
                <a:cs typeface="Arial"/>
              </a:rPr>
              <a:t>Boulby's outreach aims</a:t>
            </a:r>
          </a:p>
        </p:txBody>
      </p:sp>
      <p:sp>
        <p:nvSpPr>
          <p:cNvPr id="4" name="TextBox 3">
            <a:extLst>
              <a:ext uri="{FF2B5EF4-FFF2-40B4-BE49-F238E27FC236}">
                <a16:creationId xmlns:a16="http://schemas.microsoft.com/office/drawing/2014/main" id="{A6EBDC0C-5E44-914B-85A5-07AF5BC1B9B6}"/>
              </a:ext>
            </a:extLst>
          </p:cNvPr>
          <p:cNvSpPr txBox="1"/>
          <p:nvPr/>
        </p:nvSpPr>
        <p:spPr>
          <a:xfrm>
            <a:off x="7572243" y="2785567"/>
            <a:ext cx="4326677" cy="1102866"/>
          </a:xfrm>
          <a:prstGeom prst="rect">
            <a:avLst/>
          </a:prstGeom>
          <a:noFill/>
        </p:spPr>
        <p:txBody>
          <a:bodyPr wrap="square" lIns="91440" tIns="45720" rIns="91440" bIns="45720" rtlCol="0" anchor="t">
            <a:spAutoFit/>
          </a:bodyPr>
          <a:lstStyle/>
          <a:p>
            <a:pPr>
              <a:spcAft>
                <a:spcPts val="200"/>
              </a:spcAft>
            </a:pPr>
            <a:r>
              <a:rPr lang="en-US" sz="2400" b="1" spc="-100" dirty="0">
                <a:solidFill>
                  <a:srgbClr val="1E5DF8"/>
                </a:solidFill>
                <a:latin typeface="Arial"/>
                <a:cs typeface="Arial"/>
              </a:rPr>
              <a:t>2</a:t>
            </a:r>
            <a:r>
              <a:rPr lang="en-US" sz="2400" b="1" spc="-100" dirty="0">
                <a:solidFill>
                  <a:srgbClr val="2E2D62"/>
                </a:solidFill>
                <a:latin typeface="Arial"/>
                <a:cs typeface="Arial"/>
              </a:rPr>
              <a:t> How do you do it?</a:t>
            </a:r>
            <a:endParaRPr lang="en-US" sz="2400" b="1" spc="-100" dirty="0">
              <a:solidFill>
                <a:srgbClr val="2E2D62"/>
              </a:solidFill>
              <a:latin typeface="Arial" panose="020B0604020202020204" pitchFamily="34" charset="0"/>
              <a:cs typeface="Arial" panose="020B0604020202020204" pitchFamily="34" charset="0"/>
            </a:endParaRPr>
          </a:p>
          <a:p>
            <a:pPr marL="228600" lvl="1"/>
            <a:r>
              <a:rPr lang="en-GB" sz="2000" i="1" dirty="0">
                <a:solidFill>
                  <a:srgbClr val="626262"/>
                </a:solidFill>
                <a:latin typeface="Arial"/>
                <a:cs typeface="Arial"/>
              </a:rPr>
              <a:t>How to do great outreach while being a kilometre underground</a:t>
            </a:r>
          </a:p>
        </p:txBody>
      </p:sp>
      <p:sp>
        <p:nvSpPr>
          <p:cNvPr id="6" name="TextBox 5">
            <a:extLst>
              <a:ext uri="{FF2B5EF4-FFF2-40B4-BE49-F238E27FC236}">
                <a16:creationId xmlns:a16="http://schemas.microsoft.com/office/drawing/2014/main" id="{1FFD7155-AB0C-D84C-8261-743120695688}"/>
              </a:ext>
            </a:extLst>
          </p:cNvPr>
          <p:cNvSpPr txBox="1"/>
          <p:nvPr/>
        </p:nvSpPr>
        <p:spPr>
          <a:xfrm>
            <a:off x="7603993" y="4095914"/>
            <a:ext cx="4425211" cy="1102866"/>
          </a:xfrm>
          <a:prstGeom prst="rect">
            <a:avLst/>
          </a:prstGeom>
          <a:noFill/>
        </p:spPr>
        <p:txBody>
          <a:bodyPr wrap="square" lIns="91440" tIns="45720" rIns="91440" bIns="45720" rtlCol="0" anchor="t">
            <a:spAutoFit/>
          </a:bodyPr>
          <a:lstStyle/>
          <a:p>
            <a:pPr>
              <a:spcAft>
                <a:spcPts val="200"/>
              </a:spcAft>
            </a:pPr>
            <a:r>
              <a:rPr lang="en-US" sz="2400" b="1" spc="-100" dirty="0">
                <a:solidFill>
                  <a:srgbClr val="1E5DF8"/>
                </a:solidFill>
                <a:latin typeface="Arial"/>
                <a:cs typeface="Arial"/>
              </a:rPr>
              <a:t>3</a:t>
            </a:r>
            <a:r>
              <a:rPr lang="en-US" sz="2400" b="1" spc="-100" dirty="0">
                <a:solidFill>
                  <a:srgbClr val="2E2D62"/>
                </a:solidFill>
                <a:latin typeface="Arial"/>
                <a:cs typeface="Arial"/>
              </a:rPr>
              <a:t> How do we do it?</a:t>
            </a:r>
            <a:endParaRPr lang="en-US" sz="2400" b="1" spc="-100" dirty="0">
              <a:solidFill>
                <a:srgbClr val="2E2D62"/>
              </a:solidFill>
              <a:latin typeface="Arial" panose="020B0604020202020204" pitchFamily="34" charset="0"/>
              <a:cs typeface="Arial" panose="020B0604020202020204" pitchFamily="34" charset="0"/>
            </a:endParaRPr>
          </a:p>
          <a:p>
            <a:pPr marL="228600" lvl="1"/>
            <a:r>
              <a:rPr lang="en-GB" sz="2000" i="1" dirty="0">
                <a:solidFill>
                  <a:srgbClr val="626262"/>
                </a:solidFill>
                <a:latin typeface="Arial"/>
                <a:cs typeface="Arial"/>
              </a:rPr>
              <a:t>Boulby Lab's current outreach portfolio</a:t>
            </a:r>
          </a:p>
        </p:txBody>
      </p:sp>
      <p:sp>
        <p:nvSpPr>
          <p:cNvPr id="7" name="TextBox 6">
            <a:extLst>
              <a:ext uri="{FF2B5EF4-FFF2-40B4-BE49-F238E27FC236}">
                <a16:creationId xmlns:a16="http://schemas.microsoft.com/office/drawing/2014/main" id="{FC4031FC-5C47-AB47-A1A8-0701484C0E42}"/>
              </a:ext>
            </a:extLst>
          </p:cNvPr>
          <p:cNvSpPr txBox="1"/>
          <p:nvPr/>
        </p:nvSpPr>
        <p:spPr>
          <a:xfrm>
            <a:off x="7572244" y="5408090"/>
            <a:ext cx="4490901" cy="795089"/>
          </a:xfrm>
          <a:prstGeom prst="rect">
            <a:avLst/>
          </a:prstGeom>
          <a:noFill/>
        </p:spPr>
        <p:txBody>
          <a:bodyPr wrap="square" lIns="91440" tIns="45720" rIns="91440" bIns="45720" rtlCol="0" anchor="t">
            <a:spAutoFit/>
          </a:bodyPr>
          <a:lstStyle/>
          <a:p>
            <a:pPr>
              <a:spcAft>
                <a:spcPts val="200"/>
              </a:spcAft>
            </a:pPr>
            <a:r>
              <a:rPr lang="en-US" sz="2400" b="1" spc="-100" dirty="0">
                <a:solidFill>
                  <a:srgbClr val="1E5DF8"/>
                </a:solidFill>
                <a:latin typeface="Arial"/>
                <a:cs typeface="Arial"/>
              </a:rPr>
              <a:t>4</a:t>
            </a:r>
            <a:r>
              <a:rPr lang="en-US" sz="2400" b="1" spc="-100" dirty="0">
                <a:solidFill>
                  <a:srgbClr val="2E2D62"/>
                </a:solidFill>
                <a:latin typeface="Arial"/>
                <a:cs typeface="Arial"/>
              </a:rPr>
              <a:t> Outlook</a:t>
            </a:r>
            <a:endParaRPr lang="en-US" sz="2400" b="1" spc="-100" dirty="0">
              <a:solidFill>
                <a:srgbClr val="2E2D62"/>
              </a:solidFill>
              <a:latin typeface="Arial" panose="020B0604020202020204" pitchFamily="34" charset="0"/>
              <a:cs typeface="Arial" panose="020B0604020202020204" pitchFamily="34" charset="0"/>
            </a:endParaRPr>
          </a:p>
          <a:p>
            <a:pPr marL="228600" lvl="1"/>
            <a:r>
              <a:rPr lang="en-GB" sz="2000" i="1" dirty="0">
                <a:solidFill>
                  <a:srgbClr val="626262"/>
                </a:solidFill>
                <a:latin typeface="Arial"/>
                <a:cs typeface="Arial"/>
              </a:rPr>
              <a:t>The outlook for outreach at Boulby</a:t>
            </a:r>
          </a:p>
        </p:txBody>
      </p:sp>
      <p:sp>
        <p:nvSpPr>
          <p:cNvPr id="13" name="TextBox 12">
            <a:extLst>
              <a:ext uri="{FF2B5EF4-FFF2-40B4-BE49-F238E27FC236}">
                <a16:creationId xmlns:a16="http://schemas.microsoft.com/office/drawing/2014/main" id="{001E8603-51D4-7C45-829A-9AE25E5A2E4F}"/>
              </a:ext>
            </a:extLst>
          </p:cNvPr>
          <p:cNvSpPr txBox="1"/>
          <p:nvPr/>
        </p:nvSpPr>
        <p:spPr>
          <a:xfrm>
            <a:off x="7550375" y="196311"/>
            <a:ext cx="6356456" cy="769441"/>
          </a:xfrm>
          <a:prstGeom prst="rect">
            <a:avLst/>
          </a:prstGeom>
          <a:noFill/>
        </p:spPr>
        <p:txBody>
          <a:bodyPr wrap="square" lIns="91440" tIns="45720" rIns="91440" bIns="45720" rtlCol="0" anchor="t">
            <a:spAutoFit/>
          </a:bodyPr>
          <a:lstStyle/>
          <a:p>
            <a:r>
              <a:rPr lang="en-US" sz="4400" b="1" spc="-150" dirty="0">
                <a:latin typeface="Arial"/>
                <a:cs typeface="Arial"/>
              </a:rPr>
              <a:t>Contents</a:t>
            </a:r>
            <a:endParaRPr lang="en-US" sz="4400" b="1" spc="-150">
              <a:latin typeface="Arial" panose="020B0604020202020204" pitchFamily="34" charset="0"/>
              <a:cs typeface="Arial" panose="020B0604020202020204" pitchFamily="34" charset="0"/>
            </a:endParaRPr>
          </a:p>
        </p:txBody>
      </p:sp>
      <p:pic>
        <p:nvPicPr>
          <p:cNvPr id="2" name="Picture 1" descr="A person wearing a blue shirt with a logo on it&#10;&#10;Description automatically generated">
            <a:extLst>
              <a:ext uri="{FF2B5EF4-FFF2-40B4-BE49-F238E27FC236}">
                <a16:creationId xmlns:a16="http://schemas.microsoft.com/office/drawing/2014/main" id="{230B6B14-2D72-E84E-BEF3-B8635F51F0A0}"/>
              </a:ext>
            </a:extLst>
          </p:cNvPr>
          <p:cNvPicPr>
            <a:picLocks noChangeAspect="1"/>
          </p:cNvPicPr>
          <p:nvPr/>
        </p:nvPicPr>
        <p:blipFill>
          <a:blip r:embed="rId4"/>
          <a:srcRect l="13626" t="-44" r="14390" b="9287"/>
          <a:stretch/>
        </p:blipFill>
        <p:spPr>
          <a:xfrm>
            <a:off x="0" y="0"/>
            <a:ext cx="7352254" cy="6861135"/>
          </a:xfrm>
          <a:prstGeom prst="rect">
            <a:avLst/>
          </a:prstGeom>
        </p:spPr>
      </p:pic>
      <p:pic>
        <p:nvPicPr>
          <p:cNvPr id="9" name="Picture 8">
            <a:extLst>
              <a:ext uri="{FF2B5EF4-FFF2-40B4-BE49-F238E27FC236}">
                <a16:creationId xmlns:a16="http://schemas.microsoft.com/office/drawing/2014/main" id="{9E6DE168-6938-B747-BEE8-8CC9B28012DE}"/>
              </a:ext>
            </a:extLst>
          </p:cNvPr>
          <p:cNvPicPr>
            <a:picLocks noChangeAspect="1"/>
          </p:cNvPicPr>
          <p:nvPr/>
        </p:nvPicPr>
        <p:blipFill rotWithShape="1">
          <a:blip r:embed="rId5"/>
          <a:srcRect l="47007"/>
          <a:stretch/>
        </p:blipFill>
        <p:spPr>
          <a:xfrm rot="10800000">
            <a:off x="-2263" y="-1109"/>
            <a:ext cx="7359389" cy="6855446"/>
          </a:xfrm>
          <a:prstGeom prst="rect">
            <a:avLst/>
          </a:prstGeom>
        </p:spPr>
      </p:pic>
    </p:spTree>
    <p:extLst>
      <p:ext uri="{BB962C8B-B14F-4D97-AF65-F5344CB8AC3E}">
        <p14:creationId xmlns:p14="http://schemas.microsoft.com/office/powerpoint/2010/main" val="2185692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435282-852B-AE4C-B8DF-0BEFA1CC50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750740"/>
            <a:ext cx="12192000" cy="5107259"/>
          </a:xfrm>
          <a:prstGeom prst="rect">
            <a:avLst/>
          </a:prstGeom>
        </p:spPr>
      </p:pic>
      <p:pic>
        <p:nvPicPr>
          <p:cNvPr id="4" name="Picture 3">
            <a:extLst>
              <a:ext uri="{FF2B5EF4-FFF2-40B4-BE49-F238E27FC236}">
                <a16:creationId xmlns:a16="http://schemas.microsoft.com/office/drawing/2014/main" id="{0AA93F1F-55CE-8C41-933D-BDAD86FDEF59}"/>
              </a:ext>
            </a:extLst>
          </p:cNvPr>
          <p:cNvPicPr>
            <a:picLocks noChangeAspect="1"/>
          </p:cNvPicPr>
          <p:nvPr/>
        </p:nvPicPr>
        <p:blipFill>
          <a:blip r:embed="rId5"/>
          <a:stretch>
            <a:fillRect/>
          </a:stretch>
        </p:blipFill>
        <p:spPr>
          <a:xfrm>
            <a:off x="515938" y="5868509"/>
            <a:ext cx="440215" cy="440215"/>
          </a:xfrm>
          <a:prstGeom prst="rect">
            <a:avLst/>
          </a:prstGeom>
        </p:spPr>
      </p:pic>
      <p:sp>
        <p:nvSpPr>
          <p:cNvPr id="14" name="Rectangle 13">
            <a:extLst>
              <a:ext uri="{FF2B5EF4-FFF2-40B4-BE49-F238E27FC236}">
                <a16:creationId xmlns:a16="http://schemas.microsoft.com/office/drawing/2014/main" id="{70C8BCE3-7BF5-244B-ABC5-1CC57CE8ADDB}"/>
              </a:ext>
            </a:extLst>
          </p:cNvPr>
          <p:cNvSpPr/>
          <p:nvPr/>
        </p:nvSpPr>
        <p:spPr>
          <a:xfrm>
            <a:off x="5535081" y="5904254"/>
            <a:ext cx="1878082"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a:t>
            </a:r>
            <a:r>
              <a:rPr lang="en-GB" sz="1600" dirty="0" err="1">
                <a:solidFill>
                  <a:srgbClr val="FFFFFF"/>
                </a:solidFill>
                <a:latin typeface="Arial" panose="020B0604020202020204" pitchFamily="34" charset="0"/>
                <a:cs typeface="Arial" panose="020B0604020202020204" pitchFamily="34" charset="0"/>
              </a:rPr>
              <a:t>STFC_matters</a:t>
            </a:r>
            <a:endParaRPr lang="en-GB" sz="1600" dirty="0">
              <a:solidFill>
                <a:srgbClr val="FFFFF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AC3E187-FC47-6646-A5A3-38BEA5BF97F3}"/>
              </a:ext>
            </a:extLst>
          </p:cNvPr>
          <p:cNvSpPr/>
          <p:nvPr/>
        </p:nvSpPr>
        <p:spPr>
          <a:xfrm>
            <a:off x="7805525" y="5904254"/>
            <a:ext cx="4214197"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Science and Technology Facilities Council</a:t>
            </a:r>
          </a:p>
        </p:txBody>
      </p:sp>
      <p:pic>
        <p:nvPicPr>
          <p:cNvPr id="18" name="Picture 17">
            <a:extLst>
              <a:ext uri="{FF2B5EF4-FFF2-40B4-BE49-F238E27FC236}">
                <a16:creationId xmlns:a16="http://schemas.microsoft.com/office/drawing/2014/main" id="{7F25C28B-6C92-F94C-81EC-CBF349C8486A}"/>
              </a:ext>
            </a:extLst>
          </p:cNvPr>
          <p:cNvPicPr>
            <a:picLocks noChangeAspect="1"/>
          </p:cNvPicPr>
          <p:nvPr/>
        </p:nvPicPr>
        <p:blipFill>
          <a:blip r:embed="rId6"/>
          <a:stretch>
            <a:fillRect/>
          </a:stretch>
        </p:blipFill>
        <p:spPr>
          <a:xfrm>
            <a:off x="5077049" y="5868508"/>
            <a:ext cx="444002" cy="437275"/>
          </a:xfrm>
          <a:prstGeom prst="rect">
            <a:avLst/>
          </a:prstGeom>
        </p:spPr>
      </p:pic>
      <p:pic>
        <p:nvPicPr>
          <p:cNvPr id="20" name="Picture 19">
            <a:extLst>
              <a:ext uri="{FF2B5EF4-FFF2-40B4-BE49-F238E27FC236}">
                <a16:creationId xmlns:a16="http://schemas.microsoft.com/office/drawing/2014/main" id="{83CE200E-AB24-384F-BB4C-13ACD0DABDB8}"/>
              </a:ext>
            </a:extLst>
          </p:cNvPr>
          <p:cNvPicPr>
            <a:picLocks noChangeAspect="1"/>
          </p:cNvPicPr>
          <p:nvPr/>
        </p:nvPicPr>
        <p:blipFill>
          <a:blip r:embed="rId7"/>
          <a:stretch>
            <a:fillRect/>
          </a:stretch>
        </p:blipFill>
        <p:spPr>
          <a:xfrm>
            <a:off x="7347494" y="5865567"/>
            <a:ext cx="440215" cy="440215"/>
          </a:xfrm>
          <a:prstGeom prst="rect">
            <a:avLst/>
          </a:prstGeom>
        </p:spPr>
      </p:pic>
      <p:pic>
        <p:nvPicPr>
          <p:cNvPr id="11" name="Picture 10">
            <a:extLst>
              <a:ext uri="{FF2B5EF4-FFF2-40B4-BE49-F238E27FC236}">
                <a16:creationId xmlns:a16="http://schemas.microsoft.com/office/drawing/2014/main" id="{14E2772B-B47D-8D46-97A4-931FF8D2720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12" name="Rectangle 11">
            <a:extLst>
              <a:ext uri="{FF2B5EF4-FFF2-40B4-BE49-F238E27FC236}">
                <a16:creationId xmlns:a16="http://schemas.microsoft.com/office/drawing/2014/main" id="{F03ACBB2-A294-5B41-91E3-A21CD7F0322A}"/>
              </a:ext>
            </a:extLst>
          </p:cNvPr>
          <p:cNvSpPr/>
          <p:nvPr/>
        </p:nvSpPr>
        <p:spPr>
          <a:xfrm>
            <a:off x="1014848" y="5904254"/>
            <a:ext cx="4214197"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Science and Technology Facilities Council</a:t>
            </a:r>
          </a:p>
        </p:txBody>
      </p:sp>
      <p:pic>
        <p:nvPicPr>
          <p:cNvPr id="7" name="Picture 6">
            <a:extLst>
              <a:ext uri="{FF2B5EF4-FFF2-40B4-BE49-F238E27FC236}">
                <a16:creationId xmlns:a16="http://schemas.microsoft.com/office/drawing/2014/main" id="{E096A358-CF8A-9741-9C85-A77CCE375E7E}"/>
              </a:ext>
            </a:extLst>
          </p:cNvPr>
          <p:cNvPicPr>
            <a:picLocks noChangeAspect="1"/>
          </p:cNvPicPr>
          <p:nvPr/>
        </p:nvPicPr>
        <p:blipFill>
          <a:blip r:embed="rId9"/>
          <a:stretch>
            <a:fillRect/>
          </a:stretch>
        </p:blipFill>
        <p:spPr>
          <a:xfrm>
            <a:off x="1379538" y="2813050"/>
            <a:ext cx="7442200" cy="1231900"/>
          </a:xfrm>
          <a:prstGeom prst="rect">
            <a:avLst/>
          </a:prstGeom>
        </p:spPr>
      </p:pic>
    </p:spTree>
    <p:extLst>
      <p:ext uri="{BB962C8B-B14F-4D97-AF65-F5344CB8AC3E}">
        <p14:creationId xmlns:p14="http://schemas.microsoft.com/office/powerpoint/2010/main" val="282730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D8578B-06B8-D44F-871B-381E169CC5B6}"/>
              </a:ext>
            </a:extLst>
          </p:cNvPr>
          <p:cNvPicPr>
            <a:picLocks noChangeAspect="1"/>
          </p:cNvPicPr>
          <p:nvPr/>
        </p:nvPicPr>
        <p:blipFill>
          <a:blip r:embed="rId4"/>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53F8DB5-D875-CF4D-A96F-70F080421F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pic>
        <p:nvPicPr>
          <p:cNvPr id="3" name="Picture 2">
            <a:extLst>
              <a:ext uri="{FF2B5EF4-FFF2-40B4-BE49-F238E27FC236}">
                <a16:creationId xmlns:a16="http://schemas.microsoft.com/office/drawing/2014/main" id="{F36DB885-21B5-F244-A9B6-E73EA79D1109}"/>
              </a:ext>
            </a:extLst>
          </p:cNvPr>
          <p:cNvPicPr>
            <a:picLocks noChangeAspect="1"/>
          </p:cNvPicPr>
          <p:nvPr/>
        </p:nvPicPr>
        <p:blipFill>
          <a:blip r:embed="rId6"/>
          <a:stretch>
            <a:fillRect/>
          </a:stretch>
        </p:blipFill>
        <p:spPr>
          <a:xfrm>
            <a:off x="1379538" y="2851150"/>
            <a:ext cx="6934200" cy="1155700"/>
          </a:xfrm>
          <a:prstGeom prst="rect">
            <a:avLst/>
          </a:prstGeom>
        </p:spPr>
      </p:pic>
    </p:spTree>
    <p:extLst>
      <p:ext uri="{BB962C8B-B14F-4D97-AF65-F5344CB8AC3E}">
        <p14:creationId xmlns:p14="http://schemas.microsoft.com/office/powerpoint/2010/main" val="13944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BE17AB-FEAE-1A42-84B8-5376345F5709}"/>
              </a:ext>
            </a:extLst>
          </p:cNvPr>
          <p:cNvSpPr txBox="1"/>
          <p:nvPr/>
        </p:nvSpPr>
        <p:spPr>
          <a:xfrm>
            <a:off x="254223" y="218182"/>
            <a:ext cx="5693126" cy="1508105"/>
          </a:xfrm>
          <a:prstGeom prst="rect">
            <a:avLst/>
          </a:prstGeom>
          <a:noFill/>
        </p:spPr>
        <p:txBody>
          <a:bodyPr wrap="square" lIns="91440" tIns="45720" rIns="91440" bIns="45720" rtlCol="0" anchor="t">
            <a:spAutoFit/>
          </a:bodyPr>
          <a:lstStyle/>
          <a:p>
            <a:r>
              <a:rPr lang="en-US" sz="4400" b="1" spc="-160" dirty="0">
                <a:solidFill>
                  <a:srgbClr val="2E2D62"/>
                </a:solidFill>
                <a:latin typeface="Arial"/>
                <a:cs typeface="Arial"/>
              </a:rPr>
              <a:t>Jonny Gutteridge</a:t>
            </a:r>
            <a:endParaRPr lang="en-US" dirty="0"/>
          </a:p>
          <a:p>
            <a:r>
              <a:rPr lang="en-US" sz="2400" b="1" spc="-160" dirty="0">
                <a:solidFill>
                  <a:srgbClr val="FF6900"/>
                </a:solidFill>
                <a:latin typeface="Arial"/>
                <a:cs typeface="Arial"/>
              </a:rPr>
              <a:t>Engagement Officer at </a:t>
            </a:r>
            <a:r>
              <a:rPr lang="en-US" sz="2400" b="1" spc="-160" dirty="0" err="1">
                <a:solidFill>
                  <a:srgbClr val="FF6900"/>
                </a:solidFill>
                <a:latin typeface="Arial"/>
                <a:cs typeface="Arial"/>
              </a:rPr>
              <a:t>Boulby</a:t>
            </a:r>
            <a:r>
              <a:rPr lang="en-US" sz="2400" b="1" spc="-160" dirty="0">
                <a:solidFill>
                  <a:srgbClr val="FF6900"/>
                </a:solidFill>
                <a:latin typeface="Arial"/>
                <a:cs typeface="Arial"/>
              </a:rPr>
              <a:t> Underground Lab</a:t>
            </a:r>
            <a:endParaRPr lang="en-US" sz="2400" b="1" spc="-160" dirty="0">
              <a:solidFill>
                <a:srgbClr val="FF69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422DBB9-7747-7041-8E78-C517CE8075C9}"/>
              </a:ext>
            </a:extLst>
          </p:cNvPr>
          <p:cNvSpPr/>
          <p:nvPr/>
        </p:nvSpPr>
        <p:spPr>
          <a:xfrm>
            <a:off x="258088" y="2047620"/>
            <a:ext cx="5566984" cy="3611694"/>
          </a:xfrm>
          <a:prstGeom prst="rect">
            <a:avLst/>
          </a:prstGeom>
        </p:spPr>
        <p:txBody>
          <a:bodyPr wrap="square" lIns="91440" tIns="45720" rIns="91440" bIns="45720" anchor="t">
            <a:spAutoFit/>
          </a:bodyPr>
          <a:lstStyle/>
          <a:p>
            <a:pPr marL="342900" indent="-342900">
              <a:lnSpc>
                <a:spcPct val="110000"/>
              </a:lnSpc>
              <a:spcAft>
                <a:spcPts val="1200"/>
              </a:spcAft>
              <a:buFont typeface="Arial"/>
              <a:buChar char="•"/>
            </a:pPr>
            <a:r>
              <a:rPr lang="en-GB" dirty="0">
                <a:solidFill>
                  <a:srgbClr val="626262"/>
                </a:solidFill>
                <a:latin typeface="Arial"/>
                <a:ea typeface="+mn-lt"/>
                <a:cs typeface="Arial"/>
              </a:rPr>
              <a:t>Started at </a:t>
            </a:r>
            <a:r>
              <a:rPr lang="en-GB" err="1">
                <a:solidFill>
                  <a:srgbClr val="626262"/>
                </a:solidFill>
                <a:latin typeface="Arial"/>
                <a:ea typeface="+mn-lt"/>
                <a:cs typeface="Arial"/>
              </a:rPr>
              <a:t>Boulby</a:t>
            </a:r>
            <a:r>
              <a:rPr lang="en-GB" dirty="0">
                <a:solidFill>
                  <a:srgbClr val="626262"/>
                </a:solidFill>
                <a:latin typeface="Arial"/>
                <a:ea typeface="+mn-lt"/>
                <a:cs typeface="Arial"/>
              </a:rPr>
              <a:t> in July 2023 as Science Communications Industrial Placement Student</a:t>
            </a:r>
          </a:p>
          <a:p>
            <a:pPr marL="342900" indent="-342900">
              <a:lnSpc>
                <a:spcPct val="110000"/>
              </a:lnSpc>
              <a:spcAft>
                <a:spcPts val="1200"/>
              </a:spcAft>
              <a:buFont typeface="Arial"/>
              <a:buChar char="•"/>
            </a:pPr>
            <a:r>
              <a:rPr lang="en-GB" dirty="0">
                <a:solidFill>
                  <a:srgbClr val="626262"/>
                </a:solidFill>
                <a:latin typeface="Arial"/>
                <a:ea typeface="+mn-lt"/>
                <a:cs typeface="Arial"/>
              </a:rPr>
              <a:t>Focused on social media content creation (the "comms side of things")</a:t>
            </a:r>
          </a:p>
          <a:p>
            <a:pPr marL="342900" indent="-342900">
              <a:lnSpc>
                <a:spcPct val="110000"/>
              </a:lnSpc>
              <a:spcAft>
                <a:spcPts val="1200"/>
              </a:spcAft>
              <a:buFont typeface="Arial"/>
              <a:buChar char="•"/>
            </a:pPr>
            <a:r>
              <a:rPr lang="en-GB" dirty="0">
                <a:solidFill>
                  <a:srgbClr val="626262"/>
                </a:solidFill>
                <a:latin typeface="Arial"/>
                <a:ea typeface="+mn-lt"/>
                <a:cs typeface="Arial"/>
              </a:rPr>
              <a:t>Stayed on as Engagement Officer</a:t>
            </a:r>
          </a:p>
          <a:p>
            <a:pPr marL="342900" indent="-342900">
              <a:lnSpc>
                <a:spcPct val="110000"/>
              </a:lnSpc>
              <a:spcAft>
                <a:spcPts val="1200"/>
              </a:spcAft>
              <a:buFont typeface="Arial"/>
              <a:buChar char="•"/>
            </a:pPr>
            <a:r>
              <a:rPr lang="en-GB" dirty="0">
                <a:solidFill>
                  <a:srgbClr val="626262"/>
                </a:solidFill>
                <a:latin typeface="Arial"/>
                <a:ea typeface="+mn-lt"/>
                <a:cs typeface="Arial"/>
              </a:rPr>
              <a:t>Role now involves broader outreach (public engagement, stakeholder liaison)</a:t>
            </a:r>
          </a:p>
          <a:p>
            <a:pPr marL="342900" indent="-342900">
              <a:lnSpc>
                <a:spcPct val="110000"/>
              </a:lnSpc>
              <a:spcAft>
                <a:spcPts val="1200"/>
              </a:spcAft>
              <a:buFont typeface="Arial"/>
              <a:buChar char="•"/>
            </a:pPr>
            <a:r>
              <a:rPr lang="en-GB" dirty="0">
                <a:solidFill>
                  <a:srgbClr val="626262"/>
                </a:solidFill>
                <a:latin typeface="Arial"/>
                <a:ea typeface="+mn-lt"/>
                <a:cs typeface="Arial"/>
              </a:rPr>
              <a:t>But it's not just me!</a:t>
            </a:r>
          </a:p>
          <a:p>
            <a:pPr marL="342900" indent="-342900">
              <a:lnSpc>
                <a:spcPct val="110000"/>
              </a:lnSpc>
              <a:spcAft>
                <a:spcPts val="1200"/>
              </a:spcAft>
              <a:buFont typeface="Arial"/>
              <a:buChar char="•"/>
            </a:pPr>
            <a:endParaRPr lang="en-GB" sz="2000" dirty="0">
              <a:solidFill>
                <a:srgbClr val="626262"/>
              </a:solidFill>
              <a:latin typeface="Arial"/>
              <a:ea typeface="+mn-lt"/>
              <a:cs typeface="Arial"/>
            </a:endParaRPr>
          </a:p>
        </p:txBody>
      </p:sp>
      <p:pic>
        <p:nvPicPr>
          <p:cNvPr id="3" name="Picture 2" descr="A person wearing glasses and a sweater&#10;&#10;Description automatically generated">
            <a:extLst>
              <a:ext uri="{FF2B5EF4-FFF2-40B4-BE49-F238E27FC236}">
                <a16:creationId xmlns:a16="http://schemas.microsoft.com/office/drawing/2014/main" id="{3E45952B-9989-7296-3441-7B5AC15194E2}"/>
              </a:ext>
            </a:extLst>
          </p:cNvPr>
          <p:cNvPicPr>
            <a:picLocks noChangeAspect="1"/>
          </p:cNvPicPr>
          <p:nvPr/>
        </p:nvPicPr>
        <p:blipFill>
          <a:blip r:embed="rId3"/>
          <a:stretch>
            <a:fillRect/>
          </a:stretch>
        </p:blipFill>
        <p:spPr>
          <a:xfrm>
            <a:off x="6970184" y="1096434"/>
            <a:ext cx="4633383" cy="4665133"/>
          </a:xfrm>
          <a:prstGeom prst="rect">
            <a:avLst/>
          </a:prstGeom>
        </p:spPr>
      </p:pic>
      <p:pic>
        <p:nvPicPr>
          <p:cNvPr id="4" name="Picture 3">
            <a:extLst>
              <a:ext uri="{FF2B5EF4-FFF2-40B4-BE49-F238E27FC236}">
                <a16:creationId xmlns:a16="http://schemas.microsoft.com/office/drawing/2014/main" id="{B4CEC25C-A626-B6BD-397F-1259CD42D99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2" t="-247" r="76244" b="88560"/>
          <a:stretch/>
        </p:blipFill>
        <p:spPr>
          <a:xfrm rot="10800000">
            <a:off x="8752941" y="4396609"/>
            <a:ext cx="2956792" cy="1503979"/>
          </a:xfrm>
          <a:prstGeom prst="rect">
            <a:avLst/>
          </a:prstGeom>
        </p:spPr>
      </p:pic>
      <p:pic>
        <p:nvPicPr>
          <p:cNvPr id="9" name="Picture 8">
            <a:extLst>
              <a:ext uri="{FF2B5EF4-FFF2-40B4-BE49-F238E27FC236}">
                <a16:creationId xmlns:a16="http://schemas.microsoft.com/office/drawing/2014/main" id="{856AFA98-6E08-DB42-9784-F9518A9920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90274" y="1094610"/>
            <a:ext cx="12356981" cy="12868382"/>
          </a:xfrm>
          <a:prstGeom prst="rect">
            <a:avLst/>
          </a:prstGeom>
        </p:spPr>
      </p:pic>
      <p:sp>
        <p:nvSpPr>
          <p:cNvPr id="5" name="TextBox 4">
            <a:extLst>
              <a:ext uri="{FF2B5EF4-FFF2-40B4-BE49-F238E27FC236}">
                <a16:creationId xmlns:a16="http://schemas.microsoft.com/office/drawing/2014/main" id="{A4A8142B-4C34-16DA-7BEA-F7F9B8545C2A}"/>
              </a:ext>
            </a:extLst>
          </p:cNvPr>
          <p:cNvSpPr txBox="1"/>
          <p:nvPr/>
        </p:nvSpPr>
        <p:spPr>
          <a:xfrm>
            <a:off x="400073" y="6378377"/>
            <a:ext cx="19105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lumMod val="49000"/>
                  </a:schemeClr>
                </a:solidFill>
                <a:latin typeface="Arial Regular"/>
                <a:cs typeface="Calibri"/>
              </a:rPr>
              <a:t>DULIA-Bio 2024</a:t>
            </a:r>
            <a:endParaRPr lang="en-US" sz="1400">
              <a:solidFill>
                <a:schemeClr val="bg1">
                  <a:lumMod val="49000"/>
                </a:schemeClr>
              </a:solidFill>
              <a:latin typeface="Arial Regular"/>
            </a:endParaRPr>
          </a:p>
        </p:txBody>
      </p:sp>
    </p:spTree>
    <p:extLst>
      <p:ext uri="{BB962C8B-B14F-4D97-AF65-F5344CB8AC3E}">
        <p14:creationId xmlns:p14="http://schemas.microsoft.com/office/powerpoint/2010/main" val="154713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BD94D-9949-2269-3BFA-22553CF48A7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6DC73C5-BF5A-CD83-66D3-B24F3DA89C7F}"/>
              </a:ext>
            </a:extLst>
          </p:cNvPr>
          <p:cNvSpPr/>
          <p:nvPr/>
        </p:nvSpPr>
        <p:spPr>
          <a:xfrm>
            <a:off x="5684725" y="1218898"/>
            <a:ext cx="6065369" cy="4427687"/>
          </a:xfrm>
          <a:prstGeom prst="rect">
            <a:avLst/>
          </a:prstGeom>
        </p:spPr>
        <p:txBody>
          <a:bodyPr wrap="square" lIns="91440" tIns="45720" rIns="91440" bIns="45720" anchor="t">
            <a:spAutoFit/>
          </a:bodyPr>
          <a:lstStyle/>
          <a:p>
            <a:pPr>
              <a:lnSpc>
                <a:spcPct val="110000"/>
              </a:lnSpc>
              <a:spcAft>
                <a:spcPts val="1200"/>
              </a:spcAft>
            </a:pPr>
            <a:r>
              <a:rPr lang="en-GB" sz="2400" b="1" dirty="0">
                <a:solidFill>
                  <a:srgbClr val="1E5DF8"/>
                </a:solidFill>
                <a:latin typeface="Arial"/>
                <a:cs typeface="Arial"/>
              </a:rPr>
              <a:t>Target audiences for </a:t>
            </a:r>
            <a:r>
              <a:rPr lang="en-GB" sz="2400" b="1" dirty="0" err="1">
                <a:solidFill>
                  <a:srgbClr val="1E5DF8"/>
                </a:solidFill>
                <a:latin typeface="Arial"/>
                <a:cs typeface="Arial"/>
              </a:rPr>
              <a:t>Boulby</a:t>
            </a:r>
            <a:r>
              <a:rPr lang="en-GB" sz="2400" b="1" dirty="0">
                <a:solidFill>
                  <a:srgbClr val="1E5DF8"/>
                </a:solidFill>
                <a:latin typeface="Arial"/>
                <a:cs typeface="Arial"/>
              </a:rPr>
              <a:t> Underground Laboratory</a:t>
            </a:r>
          </a:p>
          <a:p>
            <a:pPr>
              <a:lnSpc>
                <a:spcPct val="110000"/>
              </a:lnSpc>
              <a:spcAft>
                <a:spcPts val="1200"/>
              </a:spcAft>
            </a:pPr>
            <a:endParaRPr lang="en-GB" sz="2400" b="1" dirty="0">
              <a:solidFill>
                <a:srgbClr val="1E5DF8"/>
              </a:solidFill>
              <a:latin typeface="Arial"/>
              <a:cs typeface="Arial"/>
            </a:endParaRPr>
          </a:p>
          <a:p>
            <a:pPr marL="342900" indent="-342900">
              <a:lnSpc>
                <a:spcPct val="110000"/>
              </a:lnSpc>
              <a:spcAft>
                <a:spcPts val="600"/>
              </a:spcAft>
              <a:buFont typeface="Arial"/>
              <a:buChar char="•"/>
            </a:pPr>
            <a:r>
              <a:rPr lang="en-GB" sz="2200" dirty="0">
                <a:solidFill>
                  <a:srgbClr val="626262"/>
                </a:solidFill>
                <a:latin typeface="Arial Regular"/>
                <a:cs typeface="Arial"/>
              </a:rPr>
              <a:t>Local area (ICL, general public, education providers, local government and industry)</a:t>
            </a:r>
          </a:p>
          <a:p>
            <a:pPr marL="342900" indent="-342900">
              <a:lnSpc>
                <a:spcPct val="110000"/>
              </a:lnSpc>
              <a:spcAft>
                <a:spcPts val="600"/>
              </a:spcAft>
              <a:buFont typeface="Arial"/>
              <a:buChar char="•"/>
            </a:pPr>
            <a:r>
              <a:rPr lang="en-GB" sz="2200" dirty="0">
                <a:solidFill>
                  <a:srgbClr val="626262"/>
                </a:solidFill>
                <a:latin typeface="Arial Regular"/>
                <a:cs typeface="Arial"/>
              </a:rPr>
              <a:t>Academics and institutions (universities, research groups such as BGS)</a:t>
            </a:r>
          </a:p>
          <a:p>
            <a:pPr marL="342900" indent="-342900">
              <a:lnSpc>
                <a:spcPct val="110000"/>
              </a:lnSpc>
              <a:spcAft>
                <a:spcPts val="600"/>
              </a:spcAft>
              <a:buFont typeface="Arial"/>
              <a:buChar char="•"/>
            </a:pPr>
            <a:r>
              <a:rPr lang="en-GB" sz="2200" dirty="0">
                <a:solidFill>
                  <a:srgbClr val="626262"/>
                </a:solidFill>
                <a:latin typeface="Arial Regular"/>
                <a:cs typeface="Arial"/>
              </a:rPr>
              <a:t>Government and wider investment (e.g. DSIT)</a:t>
            </a:r>
          </a:p>
          <a:p>
            <a:pPr marL="342900" indent="-342900">
              <a:lnSpc>
                <a:spcPct val="110000"/>
              </a:lnSpc>
              <a:spcAft>
                <a:spcPts val="600"/>
              </a:spcAft>
              <a:buFont typeface="Arial"/>
              <a:buChar char="•"/>
            </a:pPr>
            <a:r>
              <a:rPr lang="en-GB" sz="2200" dirty="0">
                <a:solidFill>
                  <a:srgbClr val="626262"/>
                </a:solidFill>
                <a:latin typeface="Arial Regular"/>
                <a:cs typeface="Arial"/>
              </a:rPr>
              <a:t>Other facilities nationally / internationally</a:t>
            </a:r>
          </a:p>
        </p:txBody>
      </p:sp>
      <p:sp>
        <p:nvSpPr>
          <p:cNvPr id="9" name="TextBox 8">
            <a:extLst>
              <a:ext uri="{FF2B5EF4-FFF2-40B4-BE49-F238E27FC236}">
                <a16:creationId xmlns:a16="http://schemas.microsoft.com/office/drawing/2014/main" id="{135A6939-9821-0C39-89D1-6F6796B17BD5}"/>
              </a:ext>
            </a:extLst>
          </p:cNvPr>
          <p:cNvSpPr txBox="1"/>
          <p:nvPr/>
        </p:nvSpPr>
        <p:spPr>
          <a:xfrm>
            <a:off x="5685854" y="211317"/>
            <a:ext cx="6356456" cy="769441"/>
          </a:xfrm>
          <a:prstGeom prst="rect">
            <a:avLst/>
          </a:prstGeom>
          <a:noFill/>
        </p:spPr>
        <p:txBody>
          <a:bodyPr wrap="square" lIns="91440" tIns="45720" rIns="91440" bIns="45720" rtlCol="0" anchor="t">
            <a:spAutoFit/>
          </a:bodyPr>
          <a:lstStyle/>
          <a:p>
            <a:r>
              <a:rPr lang="en-US" sz="4400" b="1" spc="-150" dirty="0">
                <a:solidFill>
                  <a:srgbClr val="2E2D62"/>
                </a:solidFill>
                <a:latin typeface="Arial"/>
                <a:cs typeface="Arial"/>
              </a:rPr>
              <a:t>Key Stakeholders </a:t>
            </a:r>
          </a:p>
        </p:txBody>
      </p:sp>
      <p:sp>
        <p:nvSpPr>
          <p:cNvPr id="6" name="TextBox 5">
            <a:extLst>
              <a:ext uri="{FF2B5EF4-FFF2-40B4-BE49-F238E27FC236}">
                <a16:creationId xmlns:a16="http://schemas.microsoft.com/office/drawing/2014/main" id="{5A1B31D2-8635-B886-007B-D1C6A46904FD}"/>
              </a:ext>
            </a:extLst>
          </p:cNvPr>
          <p:cNvSpPr txBox="1"/>
          <p:nvPr/>
        </p:nvSpPr>
        <p:spPr>
          <a:xfrm rot="16200000">
            <a:off x="10716762" y="4838514"/>
            <a:ext cx="1859272"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Image © STFC John Dawson </a:t>
            </a:r>
          </a:p>
        </p:txBody>
      </p:sp>
      <p:pic>
        <p:nvPicPr>
          <p:cNvPr id="2" name="Picture 1" descr="A person in white protective suit holding a toy&#10;&#10;Description automatically generated">
            <a:extLst>
              <a:ext uri="{FF2B5EF4-FFF2-40B4-BE49-F238E27FC236}">
                <a16:creationId xmlns:a16="http://schemas.microsoft.com/office/drawing/2014/main" id="{3754125B-EE44-951D-1E79-186C11370466}"/>
              </a:ext>
            </a:extLst>
          </p:cNvPr>
          <p:cNvPicPr>
            <a:picLocks noChangeAspect="1"/>
          </p:cNvPicPr>
          <p:nvPr/>
        </p:nvPicPr>
        <p:blipFill rotWithShape="1">
          <a:blip r:embed="rId3"/>
          <a:srcRect l="35685" b="-150"/>
          <a:stretch/>
        </p:blipFill>
        <p:spPr>
          <a:xfrm>
            <a:off x="-5045" y="2059"/>
            <a:ext cx="5350732" cy="6864189"/>
          </a:xfrm>
          <a:prstGeom prst="rect">
            <a:avLst/>
          </a:prstGeom>
        </p:spPr>
      </p:pic>
    </p:spTree>
    <p:extLst>
      <p:ext uri="{BB962C8B-B14F-4D97-AF65-F5344CB8AC3E}">
        <p14:creationId xmlns:p14="http://schemas.microsoft.com/office/powerpoint/2010/main" val="1433166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7AF5AC-871A-DE2F-EB49-6CAA25F1878F}"/>
              </a:ext>
            </a:extLst>
          </p:cNvPr>
          <p:cNvSpPr/>
          <p:nvPr/>
        </p:nvSpPr>
        <p:spPr>
          <a:xfrm>
            <a:off x="402212" y="1177709"/>
            <a:ext cx="5282775" cy="4766241"/>
          </a:xfrm>
          <a:prstGeom prst="rect">
            <a:avLst/>
          </a:prstGeom>
        </p:spPr>
        <p:txBody>
          <a:bodyPr wrap="square" lIns="91440" tIns="45720" rIns="91440" bIns="45720" anchor="t">
            <a:spAutoFit/>
          </a:bodyPr>
          <a:lstStyle/>
          <a:p>
            <a:pPr>
              <a:lnSpc>
                <a:spcPct val="110000"/>
              </a:lnSpc>
              <a:spcAft>
                <a:spcPts val="1200"/>
              </a:spcAft>
            </a:pPr>
            <a:r>
              <a:rPr lang="en-GB" sz="2400" b="1" dirty="0">
                <a:solidFill>
                  <a:srgbClr val="1E5DF8"/>
                </a:solidFill>
                <a:latin typeface="Arial"/>
                <a:cs typeface="Arial"/>
              </a:rPr>
              <a:t>Primary aims of social media for STFC facilities </a:t>
            </a:r>
          </a:p>
          <a:p>
            <a:pPr marL="342900" indent="-342900">
              <a:lnSpc>
                <a:spcPct val="110000"/>
              </a:lnSpc>
              <a:spcAft>
                <a:spcPts val="600"/>
              </a:spcAft>
              <a:buFont typeface="Arial"/>
              <a:buChar char="•"/>
            </a:pPr>
            <a:r>
              <a:rPr lang="en-GB" sz="2200" dirty="0">
                <a:solidFill>
                  <a:srgbClr val="626262"/>
                </a:solidFill>
                <a:latin typeface="Arial Regular"/>
                <a:cs typeface="Arial"/>
              </a:rPr>
              <a:t>Raise </a:t>
            </a:r>
            <a:r>
              <a:rPr lang="en-GB" sz="2200" b="1" dirty="0">
                <a:solidFill>
                  <a:srgbClr val="626262"/>
                </a:solidFill>
                <a:latin typeface="Arial Regular"/>
                <a:cs typeface="Arial"/>
              </a:rPr>
              <a:t>awareness</a:t>
            </a:r>
            <a:r>
              <a:rPr lang="en-GB" sz="2200" dirty="0">
                <a:solidFill>
                  <a:srgbClr val="626262"/>
                </a:solidFill>
                <a:latin typeface="Arial Regular"/>
                <a:cs typeface="Arial"/>
              </a:rPr>
              <a:t> and </a:t>
            </a:r>
            <a:r>
              <a:rPr lang="en-GB" sz="2200" b="1" dirty="0">
                <a:solidFill>
                  <a:srgbClr val="626262"/>
                </a:solidFill>
                <a:latin typeface="Arial Regular"/>
                <a:cs typeface="Arial"/>
              </a:rPr>
              <a:t>understanding</a:t>
            </a:r>
            <a:r>
              <a:rPr lang="en-GB" sz="2200" dirty="0">
                <a:solidFill>
                  <a:srgbClr val="626262"/>
                </a:solidFill>
                <a:latin typeface="Arial Regular"/>
                <a:cs typeface="Arial"/>
              </a:rPr>
              <a:t> of STFC</a:t>
            </a:r>
          </a:p>
          <a:p>
            <a:pPr marL="342900" indent="-342900">
              <a:lnSpc>
                <a:spcPct val="110000"/>
              </a:lnSpc>
              <a:spcAft>
                <a:spcPts val="600"/>
              </a:spcAft>
              <a:buFont typeface="Arial"/>
              <a:buChar char="•"/>
            </a:pPr>
            <a:r>
              <a:rPr lang="en-GB" sz="2200" dirty="0">
                <a:solidFill>
                  <a:srgbClr val="626262"/>
                </a:solidFill>
                <a:latin typeface="Arial Regular"/>
                <a:cs typeface="Arial"/>
              </a:rPr>
              <a:t>Highlight involvement with projects and </a:t>
            </a:r>
            <a:r>
              <a:rPr lang="en-GB" sz="2200" b="1" dirty="0">
                <a:solidFill>
                  <a:srgbClr val="626262"/>
                </a:solidFill>
                <a:latin typeface="Arial Regular"/>
                <a:cs typeface="Arial"/>
              </a:rPr>
              <a:t>international collaborations</a:t>
            </a:r>
            <a:r>
              <a:rPr lang="en-GB" sz="2200" dirty="0">
                <a:solidFill>
                  <a:srgbClr val="626262"/>
                </a:solidFill>
                <a:latin typeface="Arial Regular"/>
                <a:cs typeface="Arial"/>
              </a:rPr>
              <a:t> </a:t>
            </a:r>
          </a:p>
          <a:p>
            <a:pPr marL="342900" indent="-342900">
              <a:lnSpc>
                <a:spcPct val="110000"/>
              </a:lnSpc>
              <a:spcAft>
                <a:spcPts val="600"/>
              </a:spcAft>
              <a:buFont typeface="Arial"/>
              <a:buChar char="•"/>
            </a:pPr>
            <a:r>
              <a:rPr lang="en-GB" sz="2200" dirty="0">
                <a:solidFill>
                  <a:srgbClr val="626262"/>
                </a:solidFill>
                <a:latin typeface="Arial Regular"/>
                <a:cs typeface="Arial"/>
              </a:rPr>
              <a:t>Promote workplace</a:t>
            </a:r>
          </a:p>
          <a:p>
            <a:pPr marL="342900" indent="-342900">
              <a:lnSpc>
                <a:spcPct val="110000"/>
              </a:lnSpc>
              <a:spcAft>
                <a:spcPts val="600"/>
              </a:spcAft>
              <a:buFont typeface="Arial"/>
              <a:buChar char="•"/>
            </a:pPr>
            <a:r>
              <a:rPr lang="en-GB" sz="2200" dirty="0">
                <a:solidFill>
                  <a:srgbClr val="626262"/>
                </a:solidFill>
                <a:latin typeface="Arial Regular"/>
                <a:cs typeface="Arial"/>
              </a:rPr>
              <a:t>Celebrate </a:t>
            </a:r>
            <a:r>
              <a:rPr lang="en-GB" sz="2200" b="1" dirty="0">
                <a:solidFill>
                  <a:srgbClr val="626262"/>
                </a:solidFill>
                <a:latin typeface="Arial Regular"/>
                <a:cs typeface="Arial"/>
              </a:rPr>
              <a:t>diversity</a:t>
            </a:r>
            <a:r>
              <a:rPr lang="en-GB" sz="2200" dirty="0">
                <a:solidFill>
                  <a:srgbClr val="626262"/>
                </a:solidFill>
                <a:latin typeface="Arial Regular"/>
                <a:cs typeface="Arial"/>
              </a:rPr>
              <a:t> and </a:t>
            </a:r>
            <a:r>
              <a:rPr lang="en-GB" sz="2200" b="1" dirty="0">
                <a:solidFill>
                  <a:srgbClr val="626262"/>
                </a:solidFill>
                <a:latin typeface="Arial Regular"/>
                <a:cs typeface="Arial"/>
              </a:rPr>
              <a:t>achievement</a:t>
            </a:r>
            <a:r>
              <a:rPr lang="en-GB" sz="2200" dirty="0">
                <a:solidFill>
                  <a:srgbClr val="626262"/>
                </a:solidFill>
                <a:latin typeface="Arial Regular"/>
                <a:cs typeface="Arial"/>
              </a:rPr>
              <a:t> </a:t>
            </a:r>
          </a:p>
          <a:p>
            <a:pPr marL="342900" indent="-342900">
              <a:lnSpc>
                <a:spcPct val="110000"/>
              </a:lnSpc>
              <a:spcAft>
                <a:spcPts val="600"/>
              </a:spcAft>
              <a:buFont typeface="Arial"/>
              <a:buChar char="•"/>
            </a:pPr>
            <a:r>
              <a:rPr lang="en-GB" sz="2200" dirty="0">
                <a:solidFill>
                  <a:srgbClr val="626262"/>
                </a:solidFill>
                <a:latin typeface="Arial Regular"/>
                <a:cs typeface="Arial"/>
              </a:rPr>
              <a:t>Encourage STEM </a:t>
            </a:r>
            <a:r>
              <a:rPr lang="en-GB" sz="2200" b="1" dirty="0">
                <a:solidFill>
                  <a:srgbClr val="626262"/>
                </a:solidFill>
                <a:latin typeface="Arial Regular"/>
                <a:cs typeface="Arial"/>
              </a:rPr>
              <a:t>careers</a:t>
            </a:r>
          </a:p>
          <a:p>
            <a:pPr marL="342900" indent="-342900">
              <a:lnSpc>
                <a:spcPct val="110000"/>
              </a:lnSpc>
              <a:spcAft>
                <a:spcPts val="600"/>
              </a:spcAft>
              <a:buFont typeface="Arial"/>
              <a:buChar char="•"/>
            </a:pPr>
            <a:r>
              <a:rPr lang="en-GB" sz="2200" b="1" dirty="0">
                <a:solidFill>
                  <a:srgbClr val="626262"/>
                </a:solidFill>
                <a:latin typeface="Arial Regular"/>
                <a:cs typeface="Arial"/>
              </a:rPr>
              <a:t>Redirect </a:t>
            </a:r>
            <a:r>
              <a:rPr lang="en-GB" sz="2200" dirty="0">
                <a:solidFill>
                  <a:srgbClr val="626262"/>
                </a:solidFill>
                <a:latin typeface="Arial Regular"/>
                <a:cs typeface="Arial"/>
              </a:rPr>
              <a:t>traffic to other content</a:t>
            </a:r>
          </a:p>
        </p:txBody>
      </p:sp>
      <p:sp>
        <p:nvSpPr>
          <p:cNvPr id="9" name="TextBox 8">
            <a:extLst>
              <a:ext uri="{FF2B5EF4-FFF2-40B4-BE49-F238E27FC236}">
                <a16:creationId xmlns:a16="http://schemas.microsoft.com/office/drawing/2014/main" id="{DE67786B-8CF6-7140-A9BE-F2F0A0F1F7F0}"/>
              </a:ext>
            </a:extLst>
          </p:cNvPr>
          <p:cNvSpPr txBox="1"/>
          <p:nvPr/>
        </p:nvSpPr>
        <p:spPr>
          <a:xfrm>
            <a:off x="403341" y="345182"/>
            <a:ext cx="6356456" cy="769441"/>
          </a:xfrm>
          <a:prstGeom prst="rect">
            <a:avLst/>
          </a:prstGeom>
          <a:noFill/>
        </p:spPr>
        <p:txBody>
          <a:bodyPr wrap="square" lIns="91440" tIns="45720" rIns="91440" bIns="45720" rtlCol="0" anchor="t">
            <a:spAutoFit/>
          </a:bodyPr>
          <a:lstStyle/>
          <a:p>
            <a:r>
              <a:rPr lang="en-US" sz="4400" b="1" spc="-150" dirty="0">
                <a:solidFill>
                  <a:srgbClr val="2E2D62"/>
                </a:solidFill>
                <a:latin typeface="Arial"/>
                <a:cs typeface="Arial"/>
              </a:rPr>
              <a:t>STFC SM Goals</a:t>
            </a:r>
            <a:endParaRPr lang="en-US" dirty="0"/>
          </a:p>
        </p:txBody>
      </p:sp>
      <p:sp>
        <p:nvSpPr>
          <p:cNvPr id="6" name="TextBox 5">
            <a:extLst>
              <a:ext uri="{FF2B5EF4-FFF2-40B4-BE49-F238E27FC236}">
                <a16:creationId xmlns:a16="http://schemas.microsoft.com/office/drawing/2014/main" id="{F324C67A-C52D-5544-86B0-813208112397}"/>
              </a:ext>
            </a:extLst>
          </p:cNvPr>
          <p:cNvSpPr txBox="1"/>
          <p:nvPr/>
        </p:nvSpPr>
        <p:spPr>
          <a:xfrm rot="16200000">
            <a:off x="10716762" y="4838514"/>
            <a:ext cx="1859272"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Image © STFC John Dawson </a:t>
            </a:r>
          </a:p>
        </p:txBody>
      </p:sp>
      <p:pic>
        <p:nvPicPr>
          <p:cNvPr id="4" name="Picture 3" descr="A person in an orange shirt and helmet holding a camera&#10;&#10;Description automatically generated">
            <a:extLst>
              <a:ext uri="{FF2B5EF4-FFF2-40B4-BE49-F238E27FC236}">
                <a16:creationId xmlns:a16="http://schemas.microsoft.com/office/drawing/2014/main" id="{FAE36A0C-0644-4016-6D6D-7D26040B9D89}"/>
              </a:ext>
            </a:extLst>
          </p:cNvPr>
          <p:cNvPicPr>
            <a:picLocks noChangeAspect="1"/>
          </p:cNvPicPr>
          <p:nvPr/>
        </p:nvPicPr>
        <p:blipFill>
          <a:blip r:embed="rId3"/>
          <a:stretch>
            <a:fillRect/>
          </a:stretch>
        </p:blipFill>
        <p:spPr>
          <a:xfrm>
            <a:off x="7055295" y="2059"/>
            <a:ext cx="5135057" cy="6853881"/>
          </a:xfrm>
          <a:prstGeom prst="rect">
            <a:avLst/>
          </a:prstGeom>
        </p:spPr>
      </p:pic>
      <p:sp>
        <p:nvSpPr>
          <p:cNvPr id="5" name="TextBox 4">
            <a:extLst>
              <a:ext uri="{FF2B5EF4-FFF2-40B4-BE49-F238E27FC236}">
                <a16:creationId xmlns:a16="http://schemas.microsoft.com/office/drawing/2014/main" id="{F3A1A93D-8D62-0701-6F38-4AD27D001E0F}"/>
              </a:ext>
            </a:extLst>
          </p:cNvPr>
          <p:cNvSpPr txBox="1"/>
          <p:nvPr/>
        </p:nvSpPr>
        <p:spPr>
          <a:xfrm>
            <a:off x="400073" y="6378377"/>
            <a:ext cx="19105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lumMod val="49000"/>
                  </a:schemeClr>
                </a:solidFill>
                <a:latin typeface="Arial Regular"/>
                <a:cs typeface="Calibri"/>
              </a:rPr>
              <a:t>DULIA-Bio 2024</a:t>
            </a:r>
            <a:endParaRPr lang="en-US" sz="1400">
              <a:solidFill>
                <a:schemeClr val="bg1">
                  <a:lumMod val="49000"/>
                </a:schemeClr>
              </a:solidFill>
              <a:latin typeface="Arial Regular"/>
            </a:endParaRPr>
          </a:p>
        </p:txBody>
      </p:sp>
      <p:sp>
        <p:nvSpPr>
          <p:cNvPr id="7" name="TextBox 6">
            <a:extLst>
              <a:ext uri="{FF2B5EF4-FFF2-40B4-BE49-F238E27FC236}">
                <a16:creationId xmlns:a16="http://schemas.microsoft.com/office/drawing/2014/main" id="{26DA800B-8203-522A-CE22-850AE73C690F}"/>
              </a:ext>
            </a:extLst>
          </p:cNvPr>
          <p:cNvSpPr txBox="1"/>
          <p:nvPr/>
        </p:nvSpPr>
        <p:spPr>
          <a:xfrm rot="720000">
            <a:off x="3830188" y="5977451"/>
            <a:ext cx="2575821" cy="369332"/>
          </a:xfrm>
          <a:prstGeom prst="rect">
            <a:avLst/>
          </a:prstGeom>
          <a:solidFill>
            <a:srgbClr val="003088"/>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latin typeface="Arial Regular"/>
                <a:cs typeface="Calibri"/>
              </a:rPr>
              <a:t>We do all of these!</a:t>
            </a:r>
            <a:endParaRPr lang="en-US"/>
          </a:p>
        </p:txBody>
      </p:sp>
    </p:spTree>
    <p:extLst>
      <p:ext uri="{BB962C8B-B14F-4D97-AF65-F5344CB8AC3E}">
        <p14:creationId xmlns:p14="http://schemas.microsoft.com/office/powerpoint/2010/main" val="372268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7AF5AC-871A-DE2F-EB49-6CAA25F1878F}"/>
              </a:ext>
            </a:extLst>
          </p:cNvPr>
          <p:cNvSpPr/>
          <p:nvPr/>
        </p:nvSpPr>
        <p:spPr>
          <a:xfrm>
            <a:off x="5397089" y="1660358"/>
            <a:ext cx="5282775" cy="4384277"/>
          </a:xfrm>
          <a:prstGeom prst="rect">
            <a:avLst/>
          </a:prstGeom>
        </p:spPr>
        <p:txBody>
          <a:bodyPr wrap="square" lIns="91440" tIns="45720" rIns="91440" bIns="45720" anchor="t">
            <a:spAutoFit/>
          </a:bodyPr>
          <a:lstStyle/>
          <a:p>
            <a:pPr>
              <a:lnSpc>
                <a:spcPct val="110000"/>
              </a:lnSpc>
              <a:spcAft>
                <a:spcPts val="1200"/>
              </a:spcAft>
            </a:pPr>
            <a:r>
              <a:rPr lang="en-GB" sz="2000" dirty="0">
                <a:solidFill>
                  <a:srgbClr val="626262"/>
                </a:solidFill>
                <a:latin typeface="Calibri"/>
                <a:cs typeface="Calibri"/>
              </a:rPr>
              <a:t>Develop, manage and support </a:t>
            </a:r>
            <a:r>
              <a:rPr lang="en-GB" sz="2000" b="1" dirty="0">
                <a:solidFill>
                  <a:srgbClr val="626262"/>
                </a:solidFill>
                <a:latin typeface="Calibri"/>
                <a:cs typeface="Calibri"/>
              </a:rPr>
              <a:t>strong </a:t>
            </a:r>
            <a:r>
              <a:rPr lang="en-GB" sz="2000" dirty="0">
                <a:solidFill>
                  <a:srgbClr val="626262"/>
                </a:solidFill>
                <a:latin typeface="Calibri"/>
                <a:cs typeface="Calibri"/>
              </a:rPr>
              <a:t>and </a:t>
            </a:r>
            <a:r>
              <a:rPr lang="en-GB" sz="2000" b="1" dirty="0">
                <a:solidFill>
                  <a:srgbClr val="626262"/>
                </a:solidFill>
                <a:latin typeface="Calibri"/>
                <a:cs typeface="Calibri"/>
              </a:rPr>
              <a:t>varied </a:t>
            </a:r>
            <a:r>
              <a:rPr lang="en-GB" sz="2000" dirty="0">
                <a:solidFill>
                  <a:srgbClr val="626262"/>
                </a:solidFill>
                <a:latin typeface="Calibri"/>
                <a:cs typeface="Calibri"/>
              </a:rPr>
              <a:t>facility science programme</a:t>
            </a:r>
            <a:endParaRPr lang="en-US" sz="2000">
              <a:solidFill>
                <a:srgbClr val="626262"/>
              </a:solidFill>
              <a:latin typeface="Calibri"/>
              <a:cs typeface="Calibri"/>
            </a:endParaRPr>
          </a:p>
          <a:p>
            <a:pPr>
              <a:lnSpc>
                <a:spcPct val="110000"/>
              </a:lnSpc>
              <a:spcAft>
                <a:spcPts val="1200"/>
              </a:spcAft>
            </a:pPr>
            <a:endParaRPr lang="en-GB" sz="2000" dirty="0">
              <a:solidFill>
                <a:srgbClr val="626262"/>
              </a:solidFill>
              <a:cs typeface="Calibri" panose="020F0502020204030204"/>
            </a:endParaRPr>
          </a:p>
          <a:p>
            <a:pPr>
              <a:lnSpc>
                <a:spcPct val="110000"/>
              </a:lnSpc>
              <a:spcAft>
                <a:spcPts val="1200"/>
              </a:spcAft>
            </a:pPr>
            <a:r>
              <a:rPr lang="en-GB" sz="2000" dirty="0">
                <a:solidFill>
                  <a:srgbClr val="626262"/>
                </a:solidFill>
                <a:cs typeface="Calibri" panose="020F0502020204030204"/>
              </a:rPr>
              <a:t>Maintain and operate </a:t>
            </a:r>
            <a:r>
              <a:rPr lang="en-GB" sz="2000" b="1" dirty="0">
                <a:solidFill>
                  <a:srgbClr val="626262"/>
                </a:solidFill>
                <a:cs typeface="Calibri" panose="020F0502020204030204"/>
              </a:rPr>
              <a:t>high quality</a:t>
            </a:r>
            <a:r>
              <a:rPr lang="en-GB" sz="2000" dirty="0">
                <a:solidFill>
                  <a:srgbClr val="626262"/>
                </a:solidFill>
                <a:cs typeface="Calibri" panose="020F0502020204030204"/>
              </a:rPr>
              <a:t> facility infrastructures, services and operational systems</a:t>
            </a:r>
            <a:endParaRPr lang="en-US" sz="2000">
              <a:solidFill>
                <a:srgbClr val="626262"/>
              </a:solidFill>
              <a:cs typeface="Calibri" panose="020F0502020204030204"/>
            </a:endParaRPr>
          </a:p>
          <a:p>
            <a:pPr>
              <a:lnSpc>
                <a:spcPct val="110000"/>
              </a:lnSpc>
              <a:spcAft>
                <a:spcPts val="1200"/>
              </a:spcAft>
            </a:pPr>
            <a:endParaRPr lang="en-GB" sz="2000" dirty="0">
              <a:solidFill>
                <a:srgbClr val="626262"/>
              </a:solidFill>
              <a:cs typeface="Calibri" panose="020F0502020204030204"/>
            </a:endParaRPr>
          </a:p>
          <a:p>
            <a:pPr>
              <a:lnSpc>
                <a:spcPct val="110000"/>
              </a:lnSpc>
              <a:spcAft>
                <a:spcPts val="1200"/>
              </a:spcAft>
            </a:pPr>
            <a:r>
              <a:rPr lang="en-GB" sz="2000" dirty="0">
                <a:solidFill>
                  <a:srgbClr val="626262"/>
                </a:solidFill>
                <a:cs typeface="Calibri" panose="020F0502020204030204"/>
              </a:rPr>
              <a:t>Maintain strong, positive &amp; clear </a:t>
            </a:r>
            <a:r>
              <a:rPr lang="en-GB" sz="2000" b="1" dirty="0">
                <a:solidFill>
                  <a:srgbClr val="626262"/>
                </a:solidFill>
                <a:cs typeface="Calibri" panose="020F0502020204030204"/>
              </a:rPr>
              <a:t>stakeholder communications</a:t>
            </a:r>
          </a:p>
          <a:p>
            <a:pPr>
              <a:lnSpc>
                <a:spcPct val="110000"/>
              </a:lnSpc>
              <a:spcAft>
                <a:spcPts val="1200"/>
              </a:spcAft>
            </a:pPr>
            <a:endParaRPr lang="en-GB" sz="2000" dirty="0">
              <a:solidFill>
                <a:srgbClr val="626262"/>
              </a:solidFill>
              <a:cs typeface="Calibri" panose="020F0502020204030204"/>
            </a:endParaRPr>
          </a:p>
          <a:p>
            <a:pPr>
              <a:lnSpc>
                <a:spcPct val="110000"/>
              </a:lnSpc>
              <a:spcAft>
                <a:spcPts val="1200"/>
              </a:spcAft>
            </a:pPr>
            <a:r>
              <a:rPr lang="en-GB" sz="2000" dirty="0">
                <a:solidFill>
                  <a:srgbClr val="626262"/>
                </a:solidFill>
                <a:cs typeface="Calibri" panose="020F0502020204030204"/>
              </a:rPr>
              <a:t>Educate and </a:t>
            </a:r>
            <a:r>
              <a:rPr lang="en-GB" sz="2000" b="1" dirty="0">
                <a:solidFill>
                  <a:srgbClr val="626262"/>
                </a:solidFill>
                <a:cs typeface="Calibri" panose="020F0502020204030204"/>
              </a:rPr>
              <a:t>inspire</a:t>
            </a:r>
          </a:p>
        </p:txBody>
      </p:sp>
      <p:sp>
        <p:nvSpPr>
          <p:cNvPr id="9" name="TextBox 8">
            <a:extLst>
              <a:ext uri="{FF2B5EF4-FFF2-40B4-BE49-F238E27FC236}">
                <a16:creationId xmlns:a16="http://schemas.microsoft.com/office/drawing/2014/main" id="{DE67786B-8CF6-7140-A9BE-F2F0A0F1F7F0}"/>
              </a:ext>
            </a:extLst>
          </p:cNvPr>
          <p:cNvSpPr txBox="1"/>
          <p:nvPr/>
        </p:nvSpPr>
        <p:spPr>
          <a:xfrm>
            <a:off x="5395418" y="551164"/>
            <a:ext cx="6356456" cy="646331"/>
          </a:xfrm>
          <a:prstGeom prst="rect">
            <a:avLst/>
          </a:prstGeom>
          <a:noFill/>
        </p:spPr>
        <p:txBody>
          <a:bodyPr wrap="square" lIns="91440" tIns="45720" rIns="91440" bIns="45720" rtlCol="0" anchor="t">
            <a:spAutoFit/>
          </a:bodyPr>
          <a:lstStyle/>
          <a:p>
            <a:r>
              <a:rPr lang="en-US" sz="3600" b="1" spc="-150" dirty="0">
                <a:solidFill>
                  <a:srgbClr val="2E2D62"/>
                </a:solidFill>
                <a:latin typeface="Arial"/>
                <a:cs typeface="Arial"/>
              </a:rPr>
              <a:t>Boulby's core missions</a:t>
            </a:r>
            <a:endParaRPr lang="en-US" sz="3600" dirty="0"/>
          </a:p>
        </p:txBody>
      </p:sp>
      <p:sp>
        <p:nvSpPr>
          <p:cNvPr id="6" name="TextBox 5">
            <a:extLst>
              <a:ext uri="{FF2B5EF4-FFF2-40B4-BE49-F238E27FC236}">
                <a16:creationId xmlns:a16="http://schemas.microsoft.com/office/drawing/2014/main" id="{F324C67A-C52D-5544-86B0-813208112397}"/>
              </a:ext>
            </a:extLst>
          </p:cNvPr>
          <p:cNvSpPr txBox="1"/>
          <p:nvPr/>
        </p:nvSpPr>
        <p:spPr>
          <a:xfrm rot="16200000">
            <a:off x="10716762" y="4838514"/>
            <a:ext cx="1859272"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Image © STFC John Dawson </a:t>
            </a:r>
          </a:p>
        </p:txBody>
      </p:sp>
      <p:pic>
        <p:nvPicPr>
          <p:cNvPr id="10" name="Picture 9" descr="A person wearing a hard hat&#10;&#10;Description automatically generated">
            <a:extLst>
              <a:ext uri="{FF2B5EF4-FFF2-40B4-BE49-F238E27FC236}">
                <a16:creationId xmlns:a16="http://schemas.microsoft.com/office/drawing/2014/main" id="{8B06AADA-527F-A18A-F39B-379BA0F2A0EA}"/>
              </a:ext>
            </a:extLst>
          </p:cNvPr>
          <p:cNvPicPr>
            <a:picLocks noChangeAspect="1"/>
          </p:cNvPicPr>
          <p:nvPr/>
        </p:nvPicPr>
        <p:blipFill>
          <a:blip r:embed="rId3"/>
          <a:stretch>
            <a:fillRect/>
          </a:stretch>
        </p:blipFill>
        <p:spPr>
          <a:xfrm>
            <a:off x="1171" y="3908"/>
            <a:ext cx="5175350" cy="6850184"/>
          </a:xfrm>
          <a:prstGeom prst="rect">
            <a:avLst/>
          </a:prstGeom>
        </p:spPr>
      </p:pic>
    </p:spTree>
    <p:extLst>
      <p:ext uri="{BB962C8B-B14F-4D97-AF65-F5344CB8AC3E}">
        <p14:creationId xmlns:p14="http://schemas.microsoft.com/office/powerpoint/2010/main" val="3710168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402212" y="1424641"/>
            <a:ext cx="4843160" cy="3212418"/>
          </a:xfrm>
          <a:prstGeom prst="rect">
            <a:avLst/>
          </a:prstGeom>
        </p:spPr>
        <p:txBody>
          <a:bodyPr wrap="square" lIns="91440" tIns="45720" rIns="91440" bIns="45720" anchor="t">
            <a:spAutoFit/>
          </a:bodyPr>
          <a:lstStyle/>
          <a:p>
            <a:pPr>
              <a:lnSpc>
                <a:spcPct val="110000"/>
              </a:lnSpc>
              <a:spcAft>
                <a:spcPts val="1200"/>
              </a:spcAft>
            </a:pPr>
            <a:r>
              <a:rPr lang="en-GB" sz="2400" b="1" dirty="0">
                <a:solidFill>
                  <a:srgbClr val="1E5DF8"/>
                </a:solidFill>
                <a:latin typeface="Arial"/>
                <a:cs typeface="Arial"/>
              </a:rPr>
              <a:t>How to do great outreach while being over a kilometre underground</a:t>
            </a:r>
            <a:endParaRPr lang="en-US" dirty="0"/>
          </a:p>
          <a:p>
            <a:pPr>
              <a:lnSpc>
                <a:spcPct val="110000"/>
              </a:lnSpc>
              <a:spcAft>
                <a:spcPts val="1200"/>
              </a:spcAft>
            </a:pPr>
            <a:endParaRPr lang="en-GB" sz="2400" b="1" dirty="0">
              <a:solidFill>
                <a:srgbClr val="1E5DF8"/>
              </a:solidFill>
              <a:latin typeface="Arial"/>
              <a:cs typeface="Arial"/>
            </a:endParaRPr>
          </a:p>
          <a:p>
            <a:pPr>
              <a:lnSpc>
                <a:spcPct val="110000"/>
              </a:lnSpc>
              <a:spcAft>
                <a:spcPts val="1200"/>
              </a:spcAft>
            </a:pPr>
            <a:r>
              <a:rPr lang="en-GB" sz="2400" b="1" dirty="0">
                <a:solidFill>
                  <a:srgbClr val="1E5DF8"/>
                </a:solidFill>
                <a:latin typeface="Arial"/>
                <a:cs typeface="Arial"/>
              </a:rPr>
              <a:t>Challenges and opportunities that arise from such an environment</a:t>
            </a:r>
          </a:p>
        </p:txBody>
      </p:sp>
      <p:sp>
        <p:nvSpPr>
          <p:cNvPr id="9" name="TextBox 8">
            <a:extLst>
              <a:ext uri="{FF2B5EF4-FFF2-40B4-BE49-F238E27FC236}">
                <a16:creationId xmlns:a16="http://schemas.microsoft.com/office/drawing/2014/main" id="{DE67786B-8CF6-7140-A9BE-F2F0A0F1F7F0}"/>
              </a:ext>
            </a:extLst>
          </p:cNvPr>
          <p:cNvSpPr txBox="1"/>
          <p:nvPr/>
        </p:nvSpPr>
        <p:spPr>
          <a:xfrm>
            <a:off x="403341" y="345182"/>
            <a:ext cx="6356456" cy="769441"/>
          </a:xfrm>
          <a:prstGeom prst="rect">
            <a:avLst/>
          </a:prstGeom>
          <a:noFill/>
        </p:spPr>
        <p:txBody>
          <a:bodyPr wrap="square" lIns="91440" tIns="45720" rIns="91440" bIns="45720" rtlCol="0" anchor="t">
            <a:spAutoFit/>
          </a:bodyPr>
          <a:lstStyle/>
          <a:p>
            <a:r>
              <a:rPr lang="en-US" sz="4400" b="1" spc="-150" dirty="0">
                <a:solidFill>
                  <a:srgbClr val="2E2D62"/>
                </a:solidFill>
                <a:latin typeface="Arial"/>
                <a:cs typeface="Arial"/>
              </a:rPr>
              <a:t>How do you do it?</a:t>
            </a:r>
            <a:endParaRPr lang="en-US" dirty="0"/>
          </a:p>
        </p:txBody>
      </p:sp>
      <p:pic>
        <p:nvPicPr>
          <p:cNvPr id="3" name="Picture 2" descr="A person talking to a group of men&#10;&#10;Description automatically generated">
            <a:extLst>
              <a:ext uri="{FF2B5EF4-FFF2-40B4-BE49-F238E27FC236}">
                <a16:creationId xmlns:a16="http://schemas.microsoft.com/office/drawing/2014/main" id="{FAD3162F-1F75-3646-FA5E-2645359F0411}"/>
              </a:ext>
            </a:extLst>
          </p:cNvPr>
          <p:cNvPicPr>
            <a:picLocks noChangeAspect="1"/>
          </p:cNvPicPr>
          <p:nvPr/>
        </p:nvPicPr>
        <p:blipFill>
          <a:blip r:embed="rId3"/>
          <a:srcRect l="19944" t="-49" r="21336" b="733"/>
          <a:stretch/>
        </p:blipFill>
        <p:spPr>
          <a:xfrm>
            <a:off x="6007730" y="-3311"/>
            <a:ext cx="6184037" cy="6872658"/>
          </a:xfrm>
          <a:prstGeom prst="rect">
            <a:avLst/>
          </a:prstGeom>
        </p:spPr>
      </p:pic>
      <p:pic>
        <p:nvPicPr>
          <p:cNvPr id="5" name="Picture 4">
            <a:extLst>
              <a:ext uri="{FF2B5EF4-FFF2-40B4-BE49-F238E27FC236}">
                <a16:creationId xmlns:a16="http://schemas.microsoft.com/office/drawing/2014/main" id="{036ACE83-0923-4D45-9277-A0F6C1B339BB}"/>
              </a:ext>
            </a:extLst>
          </p:cNvPr>
          <p:cNvPicPr>
            <a:picLocks noChangeAspect="1"/>
          </p:cNvPicPr>
          <p:nvPr/>
        </p:nvPicPr>
        <p:blipFill rotWithShape="1">
          <a:blip r:embed="rId4"/>
          <a:srcRect l="44499" r="-14" b="-167"/>
          <a:stretch/>
        </p:blipFill>
        <p:spPr>
          <a:xfrm>
            <a:off x="5686152" y="-3594"/>
            <a:ext cx="6832466" cy="6872504"/>
          </a:xfrm>
          <a:prstGeom prst="rect">
            <a:avLst/>
          </a:prstGeom>
        </p:spPr>
      </p:pic>
      <p:sp>
        <p:nvSpPr>
          <p:cNvPr id="4" name="TextBox 3">
            <a:extLst>
              <a:ext uri="{FF2B5EF4-FFF2-40B4-BE49-F238E27FC236}">
                <a16:creationId xmlns:a16="http://schemas.microsoft.com/office/drawing/2014/main" id="{A3C45423-786A-C29F-D5F3-20F60BF18341}"/>
              </a:ext>
            </a:extLst>
          </p:cNvPr>
          <p:cNvSpPr txBox="1"/>
          <p:nvPr/>
        </p:nvSpPr>
        <p:spPr>
          <a:xfrm>
            <a:off x="400073" y="6378377"/>
            <a:ext cx="19105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lumMod val="49000"/>
                  </a:schemeClr>
                </a:solidFill>
                <a:latin typeface="Arial Regular"/>
                <a:cs typeface="Calibri"/>
              </a:rPr>
              <a:t>DULIA-Bio 2024</a:t>
            </a:r>
            <a:endParaRPr lang="en-US" sz="1400">
              <a:solidFill>
                <a:schemeClr val="bg1">
                  <a:lumMod val="49000"/>
                </a:schemeClr>
              </a:solidFill>
              <a:latin typeface="Arial Regular"/>
            </a:endParaRPr>
          </a:p>
        </p:txBody>
      </p:sp>
    </p:spTree>
    <p:extLst>
      <p:ext uri="{BB962C8B-B14F-4D97-AF65-F5344CB8AC3E}">
        <p14:creationId xmlns:p14="http://schemas.microsoft.com/office/powerpoint/2010/main" val="2758739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196305" y="215884"/>
            <a:ext cx="6033078" cy="830997"/>
          </a:xfrm>
          <a:prstGeom prst="rect">
            <a:avLst/>
          </a:prstGeom>
          <a:noFill/>
        </p:spPr>
        <p:txBody>
          <a:bodyPr wrap="square" lIns="91440" tIns="45720" rIns="91440" bIns="45720" rtlCol="0" anchor="t">
            <a:spAutoFit/>
          </a:bodyPr>
          <a:lstStyle/>
          <a:p>
            <a:r>
              <a:rPr lang="en-US" sz="4800" b="1" spc="-150" dirty="0">
                <a:solidFill>
                  <a:srgbClr val="002060"/>
                </a:solidFill>
                <a:latin typeface="Arial"/>
                <a:cs typeface="Arial"/>
              </a:rPr>
              <a:t>Limitations</a:t>
            </a:r>
            <a:endParaRPr lang="en-US" sz="4800" b="1" spc="-150" dirty="0">
              <a:solidFill>
                <a:srgbClr val="00206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BEB0AE4-391E-6F41-84C6-D4EEDF519A31}"/>
              </a:ext>
            </a:extLst>
          </p:cNvPr>
          <p:cNvSpPr/>
          <p:nvPr/>
        </p:nvSpPr>
        <p:spPr>
          <a:xfrm>
            <a:off x="265521" y="1167319"/>
            <a:ext cx="5068941" cy="4154984"/>
          </a:xfrm>
          <a:prstGeom prst="rect">
            <a:avLst/>
          </a:prstGeom>
        </p:spPr>
        <p:txBody>
          <a:bodyPr wrap="square" lIns="91440" tIns="45720" rIns="91440" bIns="45720" anchor="t">
            <a:spAutoFit/>
          </a:bodyPr>
          <a:lstStyle/>
          <a:p>
            <a:r>
              <a:rPr lang="en-GB" sz="2400" dirty="0">
                <a:solidFill>
                  <a:srgbClr val="626262"/>
                </a:solidFill>
                <a:latin typeface="Arial"/>
                <a:cs typeface="Arial"/>
              </a:rPr>
              <a:t>Must be 18 or older to go underground</a:t>
            </a:r>
            <a:endParaRPr lang="en-US" sz="2400" dirty="0">
              <a:solidFill>
                <a:srgbClr val="2E2C61"/>
              </a:solidFill>
              <a:latin typeface="Arial"/>
              <a:cs typeface="Arial"/>
            </a:endParaRPr>
          </a:p>
          <a:p>
            <a:endParaRPr lang="en-GB" sz="2400" dirty="0">
              <a:solidFill>
                <a:srgbClr val="626262"/>
              </a:solidFill>
              <a:latin typeface="Arial"/>
              <a:cs typeface="Arial"/>
            </a:endParaRPr>
          </a:p>
          <a:p>
            <a:r>
              <a:rPr lang="en-GB" sz="2400" dirty="0">
                <a:solidFill>
                  <a:srgbClr val="626262"/>
                </a:solidFill>
                <a:latin typeface="Arial"/>
                <a:cs typeface="Arial"/>
              </a:rPr>
              <a:t>Active, working mine (UG and surface)</a:t>
            </a:r>
            <a:endParaRPr lang="en-GB" dirty="0">
              <a:solidFill>
                <a:srgbClr val="2E2C61"/>
              </a:solidFill>
              <a:latin typeface="Calibri" panose="020F0502020204030204"/>
              <a:cs typeface="Calibri"/>
            </a:endParaRPr>
          </a:p>
          <a:p>
            <a:endParaRPr lang="en-GB" sz="2400" dirty="0">
              <a:solidFill>
                <a:srgbClr val="626262"/>
              </a:solidFill>
              <a:latin typeface="Arial"/>
              <a:cs typeface="Arial"/>
            </a:endParaRPr>
          </a:p>
          <a:p>
            <a:r>
              <a:rPr lang="en-GB" sz="2400" dirty="0">
                <a:solidFill>
                  <a:srgbClr val="626262"/>
                </a:solidFill>
                <a:latin typeface="Arial"/>
                <a:cs typeface="Arial"/>
              </a:rPr>
              <a:t>Mine safety procedures dictate numbers</a:t>
            </a:r>
            <a:endParaRPr lang="en-GB">
              <a:cs typeface="Calibri"/>
            </a:endParaRPr>
          </a:p>
          <a:p>
            <a:endParaRPr lang="en-GB" sz="2400" dirty="0">
              <a:solidFill>
                <a:srgbClr val="626262"/>
              </a:solidFill>
              <a:latin typeface="Arial"/>
              <a:cs typeface="Arial"/>
            </a:endParaRPr>
          </a:p>
          <a:p>
            <a:r>
              <a:rPr lang="en-GB" sz="2400" dirty="0">
                <a:solidFill>
                  <a:srgbClr val="626262"/>
                </a:solidFill>
                <a:latin typeface="Arial"/>
                <a:cs typeface="Arial"/>
              </a:rPr>
              <a:t>Broad and complex science programme requires expertise</a:t>
            </a: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654" y="5820029"/>
            <a:ext cx="3146170" cy="819255"/>
          </a:xfrm>
          <a:prstGeom prst="rect">
            <a:avLst/>
          </a:prstGeom>
        </p:spPr>
      </p:pic>
      <p:pic>
        <p:nvPicPr>
          <p:cNvPr id="2" name="Picture 1" descr="A bulldozer loading sand into a pile of sand&#10;&#10;Description automatically generated">
            <a:extLst>
              <a:ext uri="{FF2B5EF4-FFF2-40B4-BE49-F238E27FC236}">
                <a16:creationId xmlns:a16="http://schemas.microsoft.com/office/drawing/2014/main" id="{14A127F2-838F-562F-F308-75548E0E47C0}"/>
              </a:ext>
            </a:extLst>
          </p:cNvPr>
          <p:cNvPicPr>
            <a:picLocks noChangeAspect="1"/>
          </p:cNvPicPr>
          <p:nvPr/>
        </p:nvPicPr>
        <p:blipFill>
          <a:blip r:embed="rId5"/>
          <a:stretch>
            <a:fillRect/>
          </a:stretch>
        </p:blipFill>
        <p:spPr>
          <a:xfrm>
            <a:off x="6674566" y="557065"/>
            <a:ext cx="4913225" cy="3008456"/>
          </a:xfrm>
          <a:prstGeom prst="rect">
            <a:avLst/>
          </a:prstGeom>
        </p:spPr>
      </p:pic>
      <p:pic>
        <p:nvPicPr>
          <p:cNvPr id="4" name="Picture 3" descr="A group of men in orange vests and helmets walking in a hallway&#10;&#10;Description automatically generated">
            <a:extLst>
              <a:ext uri="{FF2B5EF4-FFF2-40B4-BE49-F238E27FC236}">
                <a16:creationId xmlns:a16="http://schemas.microsoft.com/office/drawing/2014/main" id="{C0BEF707-1B40-1362-FB74-53DAA74CA57B}"/>
              </a:ext>
            </a:extLst>
          </p:cNvPr>
          <p:cNvPicPr>
            <a:picLocks noChangeAspect="1"/>
          </p:cNvPicPr>
          <p:nvPr/>
        </p:nvPicPr>
        <p:blipFill>
          <a:blip r:embed="rId6"/>
          <a:srcRect t="33648" r="-285" b="-314"/>
          <a:stretch/>
        </p:blipFill>
        <p:spPr>
          <a:xfrm>
            <a:off x="6678870" y="3554278"/>
            <a:ext cx="4904461" cy="2820697"/>
          </a:xfrm>
          <a:prstGeom prst="rect">
            <a:avLst/>
          </a:prstGeom>
        </p:spPr>
      </p:pic>
    </p:spTree>
    <p:extLst>
      <p:ext uri="{BB962C8B-B14F-4D97-AF65-F5344CB8AC3E}">
        <p14:creationId xmlns:p14="http://schemas.microsoft.com/office/powerpoint/2010/main" val="3224382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196305" y="215884"/>
            <a:ext cx="6033078" cy="830997"/>
          </a:xfrm>
          <a:prstGeom prst="rect">
            <a:avLst/>
          </a:prstGeom>
          <a:noFill/>
        </p:spPr>
        <p:txBody>
          <a:bodyPr wrap="square" lIns="91440" tIns="45720" rIns="91440" bIns="45720" rtlCol="0" anchor="t">
            <a:spAutoFit/>
          </a:bodyPr>
          <a:lstStyle/>
          <a:p>
            <a:r>
              <a:rPr lang="en-US" sz="4800" b="1" spc="-150" dirty="0">
                <a:solidFill>
                  <a:srgbClr val="002060"/>
                </a:solidFill>
                <a:latin typeface="Arial"/>
                <a:cs typeface="Arial"/>
              </a:rPr>
              <a:t>Opportunities</a:t>
            </a:r>
            <a:endParaRPr lang="en-US" sz="4800" b="1" spc="-150" dirty="0">
              <a:solidFill>
                <a:srgbClr val="00206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BEB0AE4-391E-6F41-84C6-D4EEDF519A31}"/>
              </a:ext>
            </a:extLst>
          </p:cNvPr>
          <p:cNvSpPr/>
          <p:nvPr/>
        </p:nvSpPr>
        <p:spPr>
          <a:xfrm>
            <a:off x="265521" y="1167319"/>
            <a:ext cx="5068941" cy="4524315"/>
          </a:xfrm>
          <a:prstGeom prst="rect">
            <a:avLst/>
          </a:prstGeom>
        </p:spPr>
        <p:txBody>
          <a:bodyPr wrap="square" lIns="91440" tIns="45720" rIns="91440" bIns="45720" anchor="t">
            <a:spAutoFit/>
          </a:bodyPr>
          <a:lstStyle/>
          <a:p>
            <a:r>
              <a:rPr lang="en-GB" sz="2400" dirty="0">
                <a:solidFill>
                  <a:srgbClr val="626262"/>
                </a:solidFill>
                <a:latin typeface="Arial"/>
                <a:cs typeface="Arial"/>
              </a:rPr>
              <a:t>Complexity allows for </a:t>
            </a:r>
            <a:r>
              <a:rPr lang="en-GB" sz="2400" b="1" dirty="0">
                <a:solidFill>
                  <a:srgbClr val="626262"/>
                </a:solidFill>
                <a:latin typeface="Arial"/>
                <a:cs typeface="Arial"/>
              </a:rPr>
              <a:t>explanation on multiple levels</a:t>
            </a:r>
            <a:r>
              <a:rPr lang="en-GB" sz="2400" dirty="0">
                <a:solidFill>
                  <a:srgbClr val="626262"/>
                </a:solidFill>
                <a:latin typeface="Arial"/>
                <a:cs typeface="Arial"/>
              </a:rPr>
              <a:t> – applicable to a variety of understandings</a:t>
            </a:r>
          </a:p>
          <a:p>
            <a:endParaRPr lang="en-GB" sz="2400" dirty="0">
              <a:solidFill>
                <a:srgbClr val="626262"/>
              </a:solidFill>
              <a:latin typeface="Arial"/>
              <a:cs typeface="Arial"/>
            </a:endParaRPr>
          </a:p>
          <a:p>
            <a:r>
              <a:rPr lang="en-GB" sz="2400" dirty="0">
                <a:solidFill>
                  <a:srgbClr val="626262"/>
                </a:solidFill>
                <a:latin typeface="Arial"/>
                <a:cs typeface="Arial"/>
              </a:rPr>
              <a:t>Breadth of science allows for engagement with </a:t>
            </a:r>
            <a:r>
              <a:rPr lang="en-GB" sz="2400" b="1" dirty="0">
                <a:solidFill>
                  <a:srgbClr val="626262"/>
                </a:solidFill>
                <a:latin typeface="Arial"/>
                <a:cs typeface="Arial"/>
              </a:rPr>
              <a:t>different interest groups</a:t>
            </a:r>
            <a:r>
              <a:rPr lang="en-GB" sz="2400" dirty="0">
                <a:solidFill>
                  <a:srgbClr val="626262"/>
                </a:solidFill>
                <a:latin typeface="Arial"/>
                <a:cs typeface="Arial"/>
              </a:rPr>
              <a:t> (Physics undergrad to kids interested in "outer space")</a:t>
            </a:r>
          </a:p>
          <a:p>
            <a:endParaRPr lang="en-GB" sz="2400" dirty="0">
              <a:solidFill>
                <a:srgbClr val="626262"/>
              </a:solidFill>
              <a:latin typeface="Arial"/>
              <a:cs typeface="Arial"/>
            </a:endParaRPr>
          </a:p>
          <a:p>
            <a:r>
              <a:rPr lang="en-GB" sz="2400" b="1" dirty="0">
                <a:solidFill>
                  <a:srgbClr val="626262"/>
                </a:solidFill>
                <a:latin typeface="Arial"/>
                <a:cs typeface="Arial"/>
              </a:rPr>
              <a:t>Challenge your thinking</a:t>
            </a:r>
            <a:r>
              <a:rPr lang="en-GB" sz="2400" dirty="0">
                <a:solidFill>
                  <a:srgbClr val="626262"/>
                </a:solidFill>
                <a:latin typeface="Arial"/>
                <a:cs typeface="Arial"/>
              </a:rPr>
              <a:t> – how to illustrate concepts remotely and accessibly?</a:t>
            </a: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654" y="5820029"/>
            <a:ext cx="3146170" cy="819255"/>
          </a:xfrm>
          <a:prstGeom prst="rect">
            <a:avLst/>
          </a:prstGeom>
        </p:spPr>
      </p:pic>
      <p:pic>
        <p:nvPicPr>
          <p:cNvPr id="2" name="Picture 1" descr="A person in an orange suit kneeling down&#10;&#10;Description automatically generated">
            <a:extLst>
              <a:ext uri="{FF2B5EF4-FFF2-40B4-BE49-F238E27FC236}">
                <a16:creationId xmlns:a16="http://schemas.microsoft.com/office/drawing/2014/main" id="{18DBDEA6-08B4-72D5-AA9F-4BBA624EBA96}"/>
              </a:ext>
            </a:extLst>
          </p:cNvPr>
          <p:cNvPicPr>
            <a:picLocks noChangeAspect="1"/>
          </p:cNvPicPr>
          <p:nvPr/>
        </p:nvPicPr>
        <p:blipFill>
          <a:blip r:embed="rId5"/>
          <a:stretch>
            <a:fillRect/>
          </a:stretch>
        </p:blipFill>
        <p:spPr>
          <a:xfrm>
            <a:off x="6669983" y="2209"/>
            <a:ext cx="5522296" cy="6864625"/>
          </a:xfrm>
          <a:prstGeom prst="rect">
            <a:avLst/>
          </a:prstGeom>
        </p:spPr>
      </p:pic>
    </p:spTree>
    <p:extLst>
      <p:ext uri="{BB962C8B-B14F-4D97-AF65-F5344CB8AC3E}">
        <p14:creationId xmlns:p14="http://schemas.microsoft.com/office/powerpoint/2010/main" val="2767507406"/>
      </p:ext>
    </p:extLst>
  </p:cSld>
  <p:clrMapOvr>
    <a:masterClrMapping/>
  </p:clrMapOvr>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2f52d1a-f76a-4c94-86e8-74caf4af538a" xsi:nil="true"/>
    <lcf76f155ced4ddcb4097134ff3c332f xmlns="4975ae57-d8ae-41cf-8e3a-534f28b4472e">
      <Terms xmlns="http://schemas.microsoft.com/office/infopath/2007/PartnerControls"/>
    </lcf76f155ced4ddcb4097134ff3c332f>
    <Date xmlns="4975ae57-d8ae-41cf-8e3a-534f28b4472e" xsi:nil="true"/>
    <Thumbnail xmlns="4975ae57-d8ae-41cf-8e3a-534f28b4472e" xsi:nil="true"/>
    <STFCSHECodes xmlns="4975ae57-d8ae-41cf-8e3a-534f28b4472e">
      <Url xsi:nil="true"/>
      <Description xsi:nil="true"/>
    </STFCSHECodes>
    <STFCHS xmlns="4975ae57-d8ae-41cf-8e3a-534f28b4472e">
      <Url xsi:nil="true"/>
      <Description xsi:nil="true"/>
    </STFCH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8B54A81464DB488D34ECA3E44644D8" ma:contentTypeVersion="24" ma:contentTypeDescription="Create a new document." ma:contentTypeScope="" ma:versionID="bb2d41341407df212d39046bcb74fd13">
  <xsd:schema xmlns:xsd="http://www.w3.org/2001/XMLSchema" xmlns:xs="http://www.w3.org/2001/XMLSchema" xmlns:p="http://schemas.microsoft.com/office/2006/metadata/properties" xmlns:ns2="4975ae57-d8ae-41cf-8e3a-534f28b4472e" xmlns:ns3="82f52d1a-f76a-4c94-86e8-74caf4af538a" targetNamespace="http://schemas.microsoft.com/office/2006/metadata/properties" ma:root="true" ma:fieldsID="49aea74532843ff6fcb770e2db7c83c7" ns2:_="" ns3:_="">
    <xsd:import namespace="4975ae57-d8ae-41cf-8e3a-534f28b4472e"/>
    <xsd:import namespace="82f52d1a-f76a-4c94-86e8-74caf4af53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Thumbnail" minOccurs="0"/>
                <xsd:element ref="ns3:SharedWithUsers" minOccurs="0"/>
                <xsd:element ref="ns3:SharedWithDetails" minOccurs="0"/>
                <xsd:element ref="ns2:STFCSHECodes" minOccurs="0"/>
                <xsd:element ref="ns2:MediaLengthInSeconds" minOccurs="0"/>
                <xsd:element ref="ns2:Date" minOccurs="0"/>
                <xsd:element ref="ns2:STFCH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75ae57-d8ae-41cf-8e3a-534f28b447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Thumbnail" ma:index="18" nillable="true" ma:displayName="Thumbnail" ma:format="Thumbnail" ma:internalName="Thumbnail">
      <xsd:simpleType>
        <xsd:restriction base="dms:Unknown"/>
      </xsd:simpleType>
    </xsd:element>
    <xsd:element name="STFCSHECodes" ma:index="21" nillable="true" ma:displayName="STFC SHE Codes " ma:format="Hyperlink" ma:internalName="STFCSHECodes">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2" nillable="true" ma:displayName="Length (seconds)" ma:internalName="MediaLengthInSeconds" ma:readOnly="true">
      <xsd:simpleType>
        <xsd:restriction base="dms:Unknown"/>
      </xsd:simpleType>
    </xsd:element>
    <xsd:element name="Date" ma:index="23" nillable="true" ma:displayName="Date" ma:format="DateOnly" ma:internalName="Date">
      <xsd:simpleType>
        <xsd:restriction base="dms:DateTime"/>
      </xsd:simpleType>
    </xsd:element>
    <xsd:element name="STFCHS" ma:index="24" nillable="true" ma:displayName="Hyperlink" ma:description="Direct Link to Documents" ma:format="Hyperlink" ma:internalName="STFCHS">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f52d1a-f76a-4c94-86e8-74caf4af538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5df8d4ae-ec65-41f6-8bb2-00f6641f945f}" ma:internalName="TaxCatchAll" ma:showField="CatchAllData" ma:web="82f52d1a-f76a-4c94-86e8-74caf4af53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E5AA5E-D351-4BE0-99D5-D5BC6D00E92C}">
  <ds:schemaRefs>
    <ds:schemaRef ds:uri="http://schemas.microsoft.com/sharepoint/v3/contenttype/forms"/>
  </ds:schemaRefs>
</ds:datastoreItem>
</file>

<file path=customXml/itemProps2.xml><?xml version="1.0" encoding="utf-8"?>
<ds:datastoreItem xmlns:ds="http://schemas.openxmlformats.org/officeDocument/2006/customXml" ds:itemID="{106D3F8C-4209-47FF-A37A-E21247ADC2DB}">
  <ds:schemaRefs>
    <ds:schemaRef ds:uri="http://schemas.microsoft.com/office/2006/metadata/properties"/>
    <ds:schemaRef ds:uri="http://schemas.microsoft.com/office/infopath/2007/PartnerControls"/>
    <ds:schemaRef ds:uri="1e0c0f35-d0b2-43fb-b8b8-147d937ebf45"/>
    <ds:schemaRef ds:uri="2e24dfb7-a69e-40eb-b94f-44b9ca9c25ed"/>
    <ds:schemaRef ds:uri="82f52d1a-f76a-4c94-86e8-74caf4af538a"/>
    <ds:schemaRef ds:uri="4975ae57-d8ae-41cf-8e3a-534f28b4472e"/>
  </ds:schemaRefs>
</ds:datastoreItem>
</file>

<file path=customXml/itemProps3.xml><?xml version="1.0" encoding="utf-8"?>
<ds:datastoreItem xmlns:ds="http://schemas.openxmlformats.org/officeDocument/2006/customXml" ds:itemID="{4D6903E3-789E-480A-B2D7-9B9D2A8DCA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75ae57-d8ae-41cf-8e3a-534f28b4472e"/>
    <ds:schemaRef ds:uri="82f52d1a-f76a-4c94-86e8-74caf4af53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3544</TotalTime>
  <Words>1560</Words>
  <Application>Microsoft Office PowerPoint</Application>
  <PresentationFormat>Widescreen</PresentationFormat>
  <Paragraphs>96</Paragraphs>
  <Slides>21</Slides>
  <Notes>20</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Font and logo master</vt:lpstr>
      <vt:lpstr>Font WITHOUT logo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STFC PowerPoint template - detailed</dc:title>
  <dc:creator>Philip Millard</dc:creator>
  <cp:lastModifiedBy>Clemency Hitchings - UKRI</cp:lastModifiedBy>
  <cp:revision>1505</cp:revision>
  <cp:lastPrinted>2019-10-02T08:27:37Z</cp:lastPrinted>
  <dcterms:created xsi:type="dcterms:W3CDTF">2019-09-17T08:04:08Z</dcterms:created>
  <dcterms:modified xsi:type="dcterms:W3CDTF">2024-08-21T08:35:25Z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0x010100F68B54A81464DB488D34ECA3E44644D8</vt:lpwstr>
  </property>
  <property fmtid="{D5CDD505-2E9C-101B-9397-08002B2CF9AE}" pid="3" name="MediaServiceImageTags">
    <vt:lpwstr/>
  </property>
</Properties>
</file>