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377" r:id="rId5"/>
    <p:sldId id="399" r:id="rId6"/>
    <p:sldId id="408" r:id="rId7"/>
    <p:sldId id="413" r:id="rId8"/>
    <p:sldId id="409" r:id="rId9"/>
    <p:sldId id="379" r:id="rId10"/>
    <p:sldId id="400" r:id="rId11"/>
    <p:sldId id="410" r:id="rId12"/>
    <p:sldId id="412" r:id="rId13"/>
    <p:sldId id="411" r:id="rId14"/>
    <p:sldId id="31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9" autoAdjust="0"/>
    <p:restoredTop sz="86323" autoAdjust="0"/>
  </p:normalViewPr>
  <p:slideViewPr>
    <p:cSldViewPr>
      <p:cViewPr varScale="1">
        <p:scale>
          <a:sx n="96" d="100"/>
          <a:sy n="96" d="100"/>
        </p:scale>
        <p:origin x="1824" y="160"/>
      </p:cViewPr>
      <p:guideLst>
        <p:guide orient="horz" pos="2160"/>
        <p:guide pos="2880"/>
      </p:guideLst>
    </p:cSldViewPr>
  </p:slideViewPr>
  <p:outlineViewPr>
    <p:cViewPr>
      <p:scale>
        <a:sx n="33" d="100"/>
        <a:sy n="33" d="100"/>
      </p:scale>
      <p:origin x="258" y="1768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76736C-E828-4AAE-A5B1-7DD4253B0499}" type="datetimeFigureOut">
              <a:rPr lang="en-ZA" smtClean="0"/>
              <a:t>2024/08/20</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D04030-3399-416A-B4F1-EF9E41718971}" type="slidenum">
              <a:rPr lang="en-ZA" smtClean="0"/>
              <a:t>‹#›</a:t>
            </a:fld>
            <a:endParaRPr lang="en-ZA" dirty="0"/>
          </a:p>
        </p:txBody>
      </p:sp>
    </p:spTree>
    <p:extLst>
      <p:ext uri="{BB962C8B-B14F-4D97-AF65-F5344CB8AC3E}">
        <p14:creationId xmlns:p14="http://schemas.microsoft.com/office/powerpoint/2010/main" val="3460684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E2203073-FA15-FD49-BB0B-00A3C91BBA16}" type="datetime1">
              <a:rPr lang="en-US" smtClean="0"/>
              <a:t>8/20/24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807A31F-DDB5-46C7-90F8-7F5BC0060103}" type="slidenum">
              <a:rPr lang="en-ZA" smtClean="0"/>
              <a:t>‹#›</a:t>
            </a:fld>
            <a:endParaRPr lang="en-ZA" dirty="0"/>
          </a:p>
        </p:txBody>
      </p:sp>
    </p:spTree>
    <p:extLst>
      <p:ext uri="{BB962C8B-B14F-4D97-AF65-F5344CB8AC3E}">
        <p14:creationId xmlns:p14="http://schemas.microsoft.com/office/powerpoint/2010/main" val="414264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C543DF3-5A98-DF42-93E4-372C7ECC521C}" type="datetime1">
              <a:rPr lang="en-US" smtClean="0"/>
              <a:t>8/20/24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807A31F-DDB5-46C7-90F8-7F5BC0060103}" type="slidenum">
              <a:rPr lang="en-ZA" smtClean="0"/>
              <a:t>‹#›</a:t>
            </a:fld>
            <a:endParaRPr lang="en-ZA" dirty="0"/>
          </a:p>
        </p:txBody>
      </p:sp>
    </p:spTree>
    <p:extLst>
      <p:ext uri="{BB962C8B-B14F-4D97-AF65-F5344CB8AC3E}">
        <p14:creationId xmlns:p14="http://schemas.microsoft.com/office/powerpoint/2010/main" val="230340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12DC166-95CC-AF43-B204-B7B440D82F9A}" type="datetime1">
              <a:rPr lang="en-US" smtClean="0"/>
              <a:t>8/20/24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807A31F-DDB5-46C7-90F8-7F5BC0060103}" type="slidenum">
              <a:rPr lang="en-ZA" smtClean="0"/>
              <a:t>‹#›</a:t>
            </a:fld>
            <a:endParaRPr lang="en-ZA" dirty="0"/>
          </a:p>
        </p:txBody>
      </p:sp>
    </p:spTree>
    <p:extLst>
      <p:ext uri="{BB962C8B-B14F-4D97-AF65-F5344CB8AC3E}">
        <p14:creationId xmlns:p14="http://schemas.microsoft.com/office/powerpoint/2010/main" val="344402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7E2216C-C4D2-BF47-955A-F59A2187C93D}" type="datetime1">
              <a:rPr lang="en-US" smtClean="0"/>
              <a:t>8/20/24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807A31F-DDB5-46C7-90F8-7F5BC0060103}" type="slidenum">
              <a:rPr lang="en-ZA" smtClean="0"/>
              <a:t>‹#›</a:t>
            </a:fld>
            <a:endParaRPr lang="en-ZA" dirty="0"/>
          </a:p>
        </p:txBody>
      </p:sp>
    </p:spTree>
    <p:extLst>
      <p:ext uri="{BB962C8B-B14F-4D97-AF65-F5344CB8AC3E}">
        <p14:creationId xmlns:p14="http://schemas.microsoft.com/office/powerpoint/2010/main" val="416502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4BE3DB-AB60-6D4E-98BB-ECF47AB8F729}" type="datetime1">
              <a:rPr lang="en-US" smtClean="0"/>
              <a:t>8/20/24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807A31F-DDB5-46C7-90F8-7F5BC0060103}" type="slidenum">
              <a:rPr lang="en-ZA" smtClean="0"/>
              <a:t>‹#›</a:t>
            </a:fld>
            <a:endParaRPr lang="en-ZA" dirty="0"/>
          </a:p>
        </p:txBody>
      </p:sp>
    </p:spTree>
    <p:extLst>
      <p:ext uri="{BB962C8B-B14F-4D97-AF65-F5344CB8AC3E}">
        <p14:creationId xmlns:p14="http://schemas.microsoft.com/office/powerpoint/2010/main" val="70738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EC9648D9-C9ED-4E46-83ED-EC406674EF61}" type="datetime1">
              <a:rPr lang="en-US" smtClean="0"/>
              <a:t>8/20/24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807A31F-DDB5-46C7-90F8-7F5BC0060103}" type="slidenum">
              <a:rPr lang="en-ZA" smtClean="0"/>
              <a:t>‹#›</a:t>
            </a:fld>
            <a:endParaRPr lang="en-ZA" dirty="0"/>
          </a:p>
        </p:txBody>
      </p:sp>
    </p:spTree>
    <p:extLst>
      <p:ext uri="{BB962C8B-B14F-4D97-AF65-F5344CB8AC3E}">
        <p14:creationId xmlns:p14="http://schemas.microsoft.com/office/powerpoint/2010/main" val="224505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5B225A25-E3C0-3944-89BB-F345C9DE0F49}" type="datetime1">
              <a:rPr lang="en-US" smtClean="0"/>
              <a:t>8/20/24</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9807A31F-DDB5-46C7-90F8-7F5BC0060103}" type="slidenum">
              <a:rPr lang="en-ZA" smtClean="0"/>
              <a:t>‹#›</a:t>
            </a:fld>
            <a:endParaRPr lang="en-ZA" dirty="0"/>
          </a:p>
        </p:txBody>
      </p:sp>
    </p:spTree>
    <p:extLst>
      <p:ext uri="{BB962C8B-B14F-4D97-AF65-F5344CB8AC3E}">
        <p14:creationId xmlns:p14="http://schemas.microsoft.com/office/powerpoint/2010/main" val="888295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12BFC9E0-6BA8-224A-A809-8B2A94CC37FA}" type="datetime1">
              <a:rPr lang="en-US" smtClean="0"/>
              <a:t>8/20/24</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9807A31F-DDB5-46C7-90F8-7F5BC0060103}" type="slidenum">
              <a:rPr lang="en-ZA" smtClean="0"/>
              <a:t>‹#›</a:t>
            </a:fld>
            <a:endParaRPr lang="en-ZA" dirty="0"/>
          </a:p>
        </p:txBody>
      </p:sp>
    </p:spTree>
    <p:extLst>
      <p:ext uri="{BB962C8B-B14F-4D97-AF65-F5344CB8AC3E}">
        <p14:creationId xmlns:p14="http://schemas.microsoft.com/office/powerpoint/2010/main" val="2319766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F2653-5648-0F41-939E-DB92158070E0}" type="datetime1">
              <a:rPr lang="en-US" smtClean="0"/>
              <a:t>8/20/24</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9807A31F-DDB5-46C7-90F8-7F5BC0060103}" type="slidenum">
              <a:rPr lang="en-ZA" smtClean="0"/>
              <a:t>‹#›</a:t>
            </a:fld>
            <a:endParaRPr lang="en-ZA" dirty="0"/>
          </a:p>
        </p:txBody>
      </p:sp>
    </p:spTree>
    <p:extLst>
      <p:ext uri="{BB962C8B-B14F-4D97-AF65-F5344CB8AC3E}">
        <p14:creationId xmlns:p14="http://schemas.microsoft.com/office/powerpoint/2010/main" val="3490421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EC4516-6EB8-B54F-9821-43B0C75B2AF1}" type="datetime1">
              <a:rPr lang="en-US" smtClean="0"/>
              <a:t>8/20/24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807A31F-DDB5-46C7-90F8-7F5BC0060103}" type="slidenum">
              <a:rPr lang="en-ZA" smtClean="0"/>
              <a:t>‹#›</a:t>
            </a:fld>
            <a:endParaRPr lang="en-ZA" dirty="0"/>
          </a:p>
        </p:txBody>
      </p:sp>
    </p:spTree>
    <p:extLst>
      <p:ext uri="{BB962C8B-B14F-4D97-AF65-F5344CB8AC3E}">
        <p14:creationId xmlns:p14="http://schemas.microsoft.com/office/powerpoint/2010/main" val="413909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64D8A7-32C4-894D-9680-1F634DF9D286}" type="datetime1">
              <a:rPr lang="en-US" smtClean="0"/>
              <a:t>8/20/24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807A31F-DDB5-46C7-90F8-7F5BC0060103}" type="slidenum">
              <a:rPr lang="en-ZA" smtClean="0"/>
              <a:t>‹#›</a:t>
            </a:fld>
            <a:endParaRPr lang="en-ZA" dirty="0"/>
          </a:p>
        </p:txBody>
      </p:sp>
    </p:spTree>
    <p:extLst>
      <p:ext uri="{BB962C8B-B14F-4D97-AF65-F5344CB8AC3E}">
        <p14:creationId xmlns:p14="http://schemas.microsoft.com/office/powerpoint/2010/main" val="422607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0E52F-14B1-1946-82BF-5A5974BFD0E7}" type="datetime1">
              <a:rPr lang="en-US" smtClean="0"/>
              <a:t>8/20/24</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07A31F-DDB5-46C7-90F8-7F5BC0060103}" type="slidenum">
              <a:rPr lang="en-ZA" smtClean="0"/>
              <a:t>‹#›</a:t>
            </a:fld>
            <a:endParaRPr lang="en-ZA" dirty="0"/>
          </a:p>
        </p:txBody>
      </p:sp>
    </p:spTree>
    <p:extLst>
      <p:ext uri="{BB962C8B-B14F-4D97-AF65-F5344CB8AC3E}">
        <p14:creationId xmlns:p14="http://schemas.microsoft.com/office/powerpoint/2010/main" val="2962385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aobotseg@biust.ac.b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7992888" cy="5616624"/>
          </a:xfrm>
        </p:spPr>
        <p:txBody>
          <a:bodyPr>
            <a:noAutofit/>
          </a:bodyPr>
          <a:lstStyle/>
          <a:p>
            <a:br>
              <a:rPr lang="en-ZA" sz="3200" dirty="0"/>
            </a:br>
            <a:br>
              <a:rPr lang="en-ZA" sz="3200" dirty="0"/>
            </a:br>
            <a:br>
              <a:rPr lang="en-ZA" sz="3200" dirty="0"/>
            </a:br>
            <a:br>
              <a:rPr lang="en-ZA" sz="3200" dirty="0"/>
            </a:br>
            <a:r>
              <a:rPr lang="en-ZA" sz="3200" b="1" dirty="0"/>
              <a:t>DULIA-BIO Bio Sciences Workshop 2024</a:t>
            </a:r>
            <a:br>
              <a:rPr lang="en-ZA" sz="3200" b="1" dirty="0"/>
            </a:br>
            <a:br>
              <a:rPr lang="en-ZA" sz="3200" dirty="0"/>
            </a:br>
            <a:r>
              <a:rPr lang="en-GB" sz="2400" b="1" i="0" u="none" strike="noStrike" dirty="0">
                <a:solidFill>
                  <a:srgbClr val="253F08"/>
                </a:solidFill>
                <a:effectLst/>
                <a:latin typeface="Calibri" panose="020F0502020204030204" pitchFamily="34" charset="0"/>
                <a:cs typeface="Calibri" panose="020F0502020204030204" pitchFamily="34" charset="0"/>
              </a:rPr>
              <a:t>Opportunities and challenges of deep underground science facilities and research laboratories</a:t>
            </a:r>
            <a:br>
              <a:rPr lang="en-US" sz="3600" dirty="0"/>
            </a:br>
            <a:br>
              <a:rPr lang="en-US" sz="1400" dirty="0"/>
            </a:br>
            <a:r>
              <a:rPr lang="en-US" sz="1800" dirty="0"/>
              <a:t>Goabaone Gaobotse, PhD</a:t>
            </a:r>
            <a:br>
              <a:rPr lang="en-US" sz="1800" dirty="0"/>
            </a:br>
            <a:r>
              <a:rPr lang="en-US" sz="1800" dirty="0"/>
              <a:t>Senior Lecturer of Stem Cell Biology</a:t>
            </a:r>
            <a:br>
              <a:rPr lang="en-US" sz="1800" dirty="0"/>
            </a:br>
            <a:r>
              <a:rPr lang="en-US" sz="1800" dirty="0"/>
              <a:t>Botswana International University of Science and Technology</a:t>
            </a:r>
            <a:br>
              <a:rPr lang="en-US" sz="2800" dirty="0"/>
            </a:br>
            <a:r>
              <a:rPr lang="en-US" sz="1600" dirty="0">
                <a:hlinkClick r:id="rId2"/>
              </a:rPr>
              <a:t>gaobotseg@biust.ac.bw</a:t>
            </a:r>
            <a:br>
              <a:rPr lang="en-US" sz="2800" dirty="0"/>
            </a:br>
            <a:br>
              <a:rPr lang="en-US" sz="3200" dirty="0"/>
            </a:br>
            <a:br>
              <a:rPr lang="en-US" sz="3200" dirty="0">
                <a:solidFill>
                  <a:srgbClr val="FF0000"/>
                </a:solidFill>
              </a:rPr>
            </a:br>
            <a:br>
              <a:rPr lang="en-US" sz="3200" dirty="0">
                <a:solidFill>
                  <a:srgbClr val="FF0000"/>
                </a:solidFill>
              </a:rPr>
            </a:br>
            <a:endParaRPr lang="en-ZA" sz="3600" dirty="0"/>
          </a:p>
        </p:txBody>
      </p:sp>
      <p:sp>
        <p:nvSpPr>
          <p:cNvPr id="3" name="Rectangle 2"/>
          <p:cNvSpPr/>
          <p:nvPr/>
        </p:nvSpPr>
        <p:spPr>
          <a:xfrm>
            <a:off x="827584" y="5066425"/>
            <a:ext cx="7704856" cy="2062103"/>
          </a:xfrm>
          <a:prstGeom prst="rect">
            <a:avLst/>
          </a:prstGeom>
        </p:spPr>
        <p:txBody>
          <a:bodyPr wrap="square">
            <a:spAutoFit/>
          </a:bodyPr>
          <a:lstStyle/>
          <a:p>
            <a:br>
              <a:rPr lang="en-US" sz="3200" dirty="0">
                <a:solidFill>
                  <a:srgbClr val="FF0000"/>
                </a:solidFill>
              </a:rPr>
            </a:br>
            <a:endParaRPr lang="en-US" sz="3200" dirty="0">
              <a:solidFill>
                <a:srgbClr val="FF0000"/>
              </a:solidFill>
            </a:endParaRPr>
          </a:p>
          <a:p>
            <a:br>
              <a:rPr lang="en-US" sz="3200" dirty="0">
                <a:solidFill>
                  <a:srgbClr val="FF0000"/>
                </a:solidFill>
              </a:rPr>
            </a:br>
            <a:endParaRPr lang="en-ZA" sz="3200" dirty="0"/>
          </a:p>
        </p:txBody>
      </p:sp>
      <p:sp>
        <p:nvSpPr>
          <p:cNvPr id="5" name="Slide Number Placeholder 4">
            <a:extLst>
              <a:ext uri="{FF2B5EF4-FFF2-40B4-BE49-F238E27FC236}">
                <a16:creationId xmlns:a16="http://schemas.microsoft.com/office/drawing/2014/main" id="{428B80B4-418B-9E4F-AC7D-FE017D0230E8}"/>
              </a:ext>
            </a:extLst>
          </p:cNvPr>
          <p:cNvSpPr>
            <a:spLocks noGrp="1"/>
          </p:cNvSpPr>
          <p:nvPr>
            <p:ph type="sldNum" sz="quarter" idx="12"/>
          </p:nvPr>
        </p:nvSpPr>
        <p:spPr/>
        <p:txBody>
          <a:bodyPr/>
          <a:lstStyle/>
          <a:p>
            <a:fld id="{9807A31F-DDB5-46C7-90F8-7F5BC0060103}" type="slidenum">
              <a:rPr lang="en-ZA" smtClean="0"/>
              <a:t>1</a:t>
            </a:fld>
            <a:endParaRPr lang="en-ZA" dirty="0"/>
          </a:p>
        </p:txBody>
      </p:sp>
    </p:spTree>
    <p:extLst>
      <p:ext uri="{BB962C8B-B14F-4D97-AF65-F5344CB8AC3E}">
        <p14:creationId xmlns:p14="http://schemas.microsoft.com/office/powerpoint/2010/main" val="2011958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755576" y="2053437"/>
            <a:ext cx="7416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Snap ITC" pitchFamily="82" charset="0"/>
              </a:defRPr>
            </a:lvl1pPr>
            <a:lvl2pPr marL="742950" indent="-285750" eaLnBrk="0" hangingPunct="0">
              <a:defRPr sz="2400">
                <a:solidFill>
                  <a:schemeClr val="tx1"/>
                </a:solidFill>
                <a:latin typeface="Snap ITC" pitchFamily="82" charset="0"/>
              </a:defRPr>
            </a:lvl2pPr>
            <a:lvl3pPr marL="1143000" indent="-228600" eaLnBrk="0" hangingPunct="0">
              <a:defRPr sz="2400">
                <a:solidFill>
                  <a:schemeClr val="tx1"/>
                </a:solidFill>
                <a:latin typeface="Snap ITC" pitchFamily="82" charset="0"/>
              </a:defRPr>
            </a:lvl3pPr>
            <a:lvl4pPr marL="1600200" indent="-228600" eaLnBrk="0" hangingPunct="0">
              <a:defRPr sz="2400">
                <a:solidFill>
                  <a:schemeClr val="tx1"/>
                </a:solidFill>
                <a:latin typeface="Snap ITC" pitchFamily="82" charset="0"/>
              </a:defRPr>
            </a:lvl4pPr>
            <a:lvl5pPr marL="2057400" indent="-228600" eaLnBrk="0" hangingPunct="0">
              <a:defRPr sz="2400">
                <a:solidFill>
                  <a:schemeClr val="tx1"/>
                </a:solidFill>
                <a:latin typeface="Snap ITC" pitchFamily="82" charset="0"/>
              </a:defRPr>
            </a:lvl5pPr>
            <a:lvl6pPr marL="2514600" indent="-228600" eaLnBrk="0" fontAlgn="base" hangingPunct="0">
              <a:spcBef>
                <a:spcPct val="0"/>
              </a:spcBef>
              <a:spcAft>
                <a:spcPct val="0"/>
              </a:spcAft>
              <a:defRPr sz="2400">
                <a:solidFill>
                  <a:schemeClr val="tx1"/>
                </a:solidFill>
                <a:latin typeface="Snap ITC" pitchFamily="82" charset="0"/>
              </a:defRPr>
            </a:lvl6pPr>
            <a:lvl7pPr marL="2971800" indent="-228600" eaLnBrk="0" fontAlgn="base" hangingPunct="0">
              <a:spcBef>
                <a:spcPct val="0"/>
              </a:spcBef>
              <a:spcAft>
                <a:spcPct val="0"/>
              </a:spcAft>
              <a:defRPr sz="2400">
                <a:solidFill>
                  <a:schemeClr val="tx1"/>
                </a:solidFill>
                <a:latin typeface="Snap ITC" pitchFamily="82" charset="0"/>
              </a:defRPr>
            </a:lvl7pPr>
            <a:lvl8pPr marL="3429000" indent="-228600" eaLnBrk="0" fontAlgn="base" hangingPunct="0">
              <a:spcBef>
                <a:spcPct val="0"/>
              </a:spcBef>
              <a:spcAft>
                <a:spcPct val="0"/>
              </a:spcAft>
              <a:defRPr sz="2400">
                <a:solidFill>
                  <a:schemeClr val="tx1"/>
                </a:solidFill>
                <a:latin typeface="Snap ITC" pitchFamily="82" charset="0"/>
              </a:defRPr>
            </a:lvl8pPr>
            <a:lvl9pPr marL="3886200" indent="-228600" eaLnBrk="0" fontAlgn="base" hangingPunct="0">
              <a:spcBef>
                <a:spcPct val="0"/>
              </a:spcBef>
              <a:spcAft>
                <a:spcPct val="0"/>
              </a:spcAft>
              <a:defRPr sz="2400">
                <a:solidFill>
                  <a:schemeClr val="tx1"/>
                </a:solidFill>
                <a:latin typeface="Snap ITC" pitchFamily="82" charset="0"/>
              </a:defRPr>
            </a:lvl9pPr>
          </a:lstStyle>
          <a:p>
            <a:pPr eaLnBrk="1" hangingPunct="1">
              <a:spcBef>
                <a:spcPct val="50000"/>
              </a:spcBef>
              <a:buSzPct val="150000"/>
            </a:pPr>
            <a:endParaRPr lang="en-GB" sz="2000" dirty="0">
              <a:latin typeface="Calibri" pitchFamily="34" charset="0"/>
              <a:cs typeface="Arial" charset="0"/>
            </a:endParaRPr>
          </a:p>
        </p:txBody>
      </p:sp>
      <p:sp>
        <p:nvSpPr>
          <p:cNvPr id="9" name="Text Box 6"/>
          <p:cNvSpPr txBox="1">
            <a:spLocks noChangeArrowheads="1"/>
          </p:cNvSpPr>
          <p:nvPr/>
        </p:nvSpPr>
        <p:spPr bwMode="auto">
          <a:xfrm>
            <a:off x="683568" y="1700808"/>
            <a:ext cx="7776864" cy="4154984"/>
          </a:xfrm>
          <a:prstGeom prst="rect">
            <a:avLst/>
          </a:prstGeom>
          <a:noFill/>
          <a:ln w="9525">
            <a:noFill/>
            <a:miter lim="800000"/>
            <a:headEnd/>
            <a:tailEnd/>
          </a:ln>
          <a:effectLst/>
        </p:spPr>
        <p:txBody>
          <a:bodyPr wrap="square">
            <a:spAutoFit/>
          </a:bodyPr>
          <a:lstStyle/>
          <a:p>
            <a:pPr marL="342900" indent="-342900" algn="just">
              <a:buFont typeface="Arial" pitchFamily="34" charset="0"/>
              <a:buChar char="•"/>
            </a:pPr>
            <a:endParaRPr lang="en-ZA" sz="2400" dirty="0">
              <a:latin typeface="+mj-lt"/>
            </a:endParaRPr>
          </a:p>
          <a:p>
            <a:pPr marL="342900" indent="-342900" algn="just">
              <a:buFont typeface="Arial" pitchFamily="34" charset="0"/>
              <a:buChar char="•"/>
            </a:pPr>
            <a:r>
              <a:rPr lang="en-ZA" sz="2400" dirty="0">
                <a:latin typeface="+mj-lt"/>
              </a:rPr>
              <a:t>Sustainable outlet for the disposal of radioactive waste</a:t>
            </a:r>
          </a:p>
          <a:p>
            <a:pPr marL="342900" indent="-342900" algn="just">
              <a:buFont typeface="Arial" pitchFamily="34" charset="0"/>
              <a:buChar char="•"/>
            </a:pPr>
            <a:endParaRPr lang="en-ZA" sz="2400" dirty="0">
              <a:latin typeface="+mj-lt"/>
            </a:endParaRPr>
          </a:p>
          <a:p>
            <a:pPr marL="342900" indent="-342900" algn="just">
              <a:buFont typeface="Arial" pitchFamily="34" charset="0"/>
              <a:buChar char="•"/>
            </a:pPr>
            <a:r>
              <a:rPr lang="en-ZA" sz="2400" dirty="0">
                <a:latin typeface="+mj-lt"/>
              </a:rPr>
              <a:t>Training of qualified personnel</a:t>
            </a:r>
          </a:p>
          <a:p>
            <a:pPr marL="342900" indent="-342900" algn="just">
              <a:buFont typeface="Arial" pitchFamily="34" charset="0"/>
              <a:buChar char="•"/>
            </a:pPr>
            <a:endParaRPr lang="en-ZA" sz="2400" dirty="0">
              <a:latin typeface="+mj-lt"/>
            </a:endParaRPr>
          </a:p>
          <a:p>
            <a:pPr marL="342900" indent="-342900" algn="just">
              <a:buFont typeface="Arial" pitchFamily="34" charset="0"/>
              <a:buChar char="•"/>
            </a:pPr>
            <a:r>
              <a:rPr lang="en-ZA" sz="2400" dirty="0">
                <a:latin typeface="+mj-lt"/>
              </a:rPr>
              <a:t>Provision of </a:t>
            </a:r>
            <a:r>
              <a:rPr lang="en-BW" sz="2400" kern="0" dirty="0">
                <a:solidFill>
                  <a:srgbClr val="000000"/>
                </a:solidFill>
                <a:effectLst/>
                <a:latin typeface="+mj-lt"/>
                <a:ea typeface="Times New Roman" panose="02020603050405020304" pitchFamily="18" charset="0"/>
              </a:rPr>
              <a:t>controlled and stable environment for research and experimental purposes</a:t>
            </a:r>
            <a:r>
              <a:rPr lang="en-BW" sz="2400" dirty="0">
                <a:effectLst/>
                <a:latin typeface="+mj-lt"/>
              </a:rPr>
              <a:t> </a:t>
            </a:r>
          </a:p>
          <a:p>
            <a:pPr marL="342900" indent="-342900" algn="just">
              <a:buFont typeface="Arial" pitchFamily="34" charset="0"/>
              <a:buChar char="•"/>
            </a:pPr>
            <a:endParaRPr lang="en-BW" sz="2400" dirty="0">
              <a:latin typeface="+mj-lt"/>
            </a:endParaRPr>
          </a:p>
          <a:p>
            <a:pPr marL="342900" indent="-342900" algn="just">
              <a:buFont typeface="Arial" pitchFamily="34" charset="0"/>
              <a:buChar char="•"/>
            </a:pPr>
            <a:r>
              <a:rPr lang="en-BW" sz="2400" kern="0" dirty="0">
                <a:solidFill>
                  <a:srgbClr val="000000"/>
                </a:solidFill>
                <a:effectLst/>
                <a:latin typeface="+mj-lt"/>
                <a:ea typeface="Times New Roman" panose="02020603050405020304" pitchFamily="18" charset="0"/>
              </a:rPr>
              <a:t>Protection from varying environmental conditions such as air quality and sudden and unanticipated weather changes</a:t>
            </a:r>
            <a:endParaRPr lang="en-ZA" sz="2400" dirty="0">
              <a:latin typeface="+mj-lt"/>
            </a:endParaRP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48" b="8915"/>
          <a:stretch/>
        </p:blipFill>
        <p:spPr bwMode="auto">
          <a:xfrm>
            <a:off x="7164288" y="260648"/>
            <a:ext cx="1642019"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67F0696F-0B24-4FF8-ABC2-39E8F7B54F69}"/>
              </a:ext>
            </a:extLst>
          </p:cNvPr>
          <p:cNvSpPr>
            <a:spLocks noGrp="1"/>
          </p:cNvSpPr>
          <p:nvPr>
            <p:ph type="title"/>
          </p:nvPr>
        </p:nvSpPr>
        <p:spPr>
          <a:xfrm>
            <a:off x="457200" y="814155"/>
            <a:ext cx="8229600" cy="1143000"/>
          </a:xfrm>
        </p:spPr>
        <p:txBody>
          <a:bodyPr>
            <a:normAutofit/>
          </a:bodyPr>
          <a:lstStyle/>
          <a:p>
            <a:r>
              <a:rPr lang="en-US" sz="3200" dirty="0"/>
              <a:t>Opportunities of deep underground facilities</a:t>
            </a:r>
          </a:p>
        </p:txBody>
      </p:sp>
      <p:sp>
        <p:nvSpPr>
          <p:cNvPr id="2" name="Slide Number Placeholder 1">
            <a:extLst>
              <a:ext uri="{FF2B5EF4-FFF2-40B4-BE49-F238E27FC236}">
                <a16:creationId xmlns:a16="http://schemas.microsoft.com/office/drawing/2014/main" id="{10216695-837B-DFEF-4962-A34DFE561EE5}"/>
              </a:ext>
            </a:extLst>
          </p:cNvPr>
          <p:cNvSpPr>
            <a:spLocks noGrp="1"/>
          </p:cNvSpPr>
          <p:nvPr>
            <p:ph type="sldNum" sz="quarter" idx="12"/>
          </p:nvPr>
        </p:nvSpPr>
        <p:spPr/>
        <p:txBody>
          <a:bodyPr/>
          <a:lstStyle/>
          <a:p>
            <a:fld id="{9807A31F-DDB5-46C7-90F8-7F5BC0060103}" type="slidenum">
              <a:rPr lang="en-ZA" smtClean="0"/>
              <a:t>10</a:t>
            </a:fld>
            <a:endParaRPr lang="en-ZA" dirty="0"/>
          </a:p>
        </p:txBody>
      </p:sp>
    </p:spTree>
    <p:extLst>
      <p:ext uri="{BB962C8B-B14F-4D97-AF65-F5344CB8AC3E}">
        <p14:creationId xmlns:p14="http://schemas.microsoft.com/office/powerpoint/2010/main" val="3624355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755576" y="2053437"/>
            <a:ext cx="7416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Snap ITC" pitchFamily="82" charset="0"/>
              </a:defRPr>
            </a:lvl1pPr>
            <a:lvl2pPr marL="742950" indent="-285750" eaLnBrk="0" hangingPunct="0">
              <a:defRPr sz="2400">
                <a:solidFill>
                  <a:schemeClr val="tx1"/>
                </a:solidFill>
                <a:latin typeface="Snap ITC" pitchFamily="82" charset="0"/>
              </a:defRPr>
            </a:lvl2pPr>
            <a:lvl3pPr marL="1143000" indent="-228600" eaLnBrk="0" hangingPunct="0">
              <a:defRPr sz="2400">
                <a:solidFill>
                  <a:schemeClr val="tx1"/>
                </a:solidFill>
                <a:latin typeface="Snap ITC" pitchFamily="82" charset="0"/>
              </a:defRPr>
            </a:lvl3pPr>
            <a:lvl4pPr marL="1600200" indent="-228600" eaLnBrk="0" hangingPunct="0">
              <a:defRPr sz="2400">
                <a:solidFill>
                  <a:schemeClr val="tx1"/>
                </a:solidFill>
                <a:latin typeface="Snap ITC" pitchFamily="82" charset="0"/>
              </a:defRPr>
            </a:lvl4pPr>
            <a:lvl5pPr marL="2057400" indent="-228600" eaLnBrk="0" hangingPunct="0">
              <a:defRPr sz="2400">
                <a:solidFill>
                  <a:schemeClr val="tx1"/>
                </a:solidFill>
                <a:latin typeface="Snap ITC" pitchFamily="82" charset="0"/>
              </a:defRPr>
            </a:lvl5pPr>
            <a:lvl6pPr marL="2514600" indent="-228600" eaLnBrk="0" fontAlgn="base" hangingPunct="0">
              <a:spcBef>
                <a:spcPct val="0"/>
              </a:spcBef>
              <a:spcAft>
                <a:spcPct val="0"/>
              </a:spcAft>
              <a:defRPr sz="2400">
                <a:solidFill>
                  <a:schemeClr val="tx1"/>
                </a:solidFill>
                <a:latin typeface="Snap ITC" pitchFamily="82" charset="0"/>
              </a:defRPr>
            </a:lvl6pPr>
            <a:lvl7pPr marL="2971800" indent="-228600" eaLnBrk="0" fontAlgn="base" hangingPunct="0">
              <a:spcBef>
                <a:spcPct val="0"/>
              </a:spcBef>
              <a:spcAft>
                <a:spcPct val="0"/>
              </a:spcAft>
              <a:defRPr sz="2400">
                <a:solidFill>
                  <a:schemeClr val="tx1"/>
                </a:solidFill>
                <a:latin typeface="Snap ITC" pitchFamily="82" charset="0"/>
              </a:defRPr>
            </a:lvl7pPr>
            <a:lvl8pPr marL="3429000" indent="-228600" eaLnBrk="0" fontAlgn="base" hangingPunct="0">
              <a:spcBef>
                <a:spcPct val="0"/>
              </a:spcBef>
              <a:spcAft>
                <a:spcPct val="0"/>
              </a:spcAft>
              <a:defRPr sz="2400">
                <a:solidFill>
                  <a:schemeClr val="tx1"/>
                </a:solidFill>
                <a:latin typeface="Snap ITC" pitchFamily="82" charset="0"/>
              </a:defRPr>
            </a:lvl8pPr>
            <a:lvl9pPr marL="3886200" indent="-228600" eaLnBrk="0" fontAlgn="base" hangingPunct="0">
              <a:spcBef>
                <a:spcPct val="0"/>
              </a:spcBef>
              <a:spcAft>
                <a:spcPct val="0"/>
              </a:spcAft>
              <a:defRPr sz="2400">
                <a:solidFill>
                  <a:schemeClr val="tx1"/>
                </a:solidFill>
                <a:latin typeface="Snap ITC" pitchFamily="82" charset="0"/>
              </a:defRPr>
            </a:lvl9pPr>
          </a:lstStyle>
          <a:p>
            <a:pPr eaLnBrk="1" hangingPunct="1">
              <a:spcBef>
                <a:spcPct val="50000"/>
              </a:spcBef>
              <a:buSzPct val="150000"/>
            </a:pPr>
            <a:endParaRPr lang="en-GB" sz="2000" dirty="0">
              <a:latin typeface="Calibri" pitchFamily="34" charset="0"/>
              <a:cs typeface="Arial" charset="0"/>
            </a:endParaRPr>
          </a:p>
        </p:txBody>
      </p:sp>
      <p:sp>
        <p:nvSpPr>
          <p:cNvPr id="9" name="Text Box 6"/>
          <p:cNvSpPr txBox="1">
            <a:spLocks noChangeArrowheads="1"/>
          </p:cNvSpPr>
          <p:nvPr/>
        </p:nvSpPr>
        <p:spPr bwMode="auto">
          <a:xfrm>
            <a:off x="899917" y="1844824"/>
            <a:ext cx="7776864" cy="3908762"/>
          </a:xfrm>
          <a:prstGeom prst="rect">
            <a:avLst/>
          </a:prstGeom>
          <a:noFill/>
          <a:ln w="9525">
            <a:noFill/>
            <a:miter lim="800000"/>
            <a:headEnd/>
            <a:tailEnd/>
          </a:ln>
          <a:effectLst/>
        </p:spPr>
        <p:txBody>
          <a:bodyPr wrap="square">
            <a:spAutoFit/>
          </a:bodyPr>
          <a:lstStyle/>
          <a:p>
            <a:pPr marL="342900" indent="-342900" algn="just">
              <a:buFont typeface="Arial" pitchFamily="34" charset="0"/>
              <a:buChar char="•"/>
            </a:pPr>
            <a:endParaRPr lang="en-ZA" sz="2400" dirty="0">
              <a:latin typeface="+mj-lt"/>
            </a:endParaRPr>
          </a:p>
          <a:p>
            <a:pPr algn="just"/>
            <a:r>
              <a:rPr lang="en-US" sz="3200" dirty="0">
                <a:latin typeface="+mj-lt"/>
              </a:rPr>
              <a:t>Applications</a:t>
            </a:r>
          </a:p>
          <a:p>
            <a:pPr marL="342900" indent="-342900" algn="just">
              <a:buFont typeface="Arial" pitchFamily="34" charset="0"/>
              <a:buChar char="•"/>
            </a:pPr>
            <a:endParaRPr lang="en-US" sz="2400" dirty="0">
              <a:latin typeface="+mj-lt"/>
            </a:endParaRPr>
          </a:p>
          <a:p>
            <a:pPr marL="342900" indent="-342900" algn="just">
              <a:buFont typeface="Arial" pitchFamily="34" charset="0"/>
              <a:buChar char="•"/>
            </a:pPr>
            <a:r>
              <a:rPr lang="en-BW" sz="2400" kern="0" dirty="0">
                <a:solidFill>
                  <a:srgbClr val="000000"/>
                </a:solidFill>
                <a:effectLst/>
                <a:latin typeface="+mj-lt"/>
                <a:ea typeface="Times New Roman" panose="02020603050405020304" pitchFamily="18" charset="0"/>
              </a:rPr>
              <a:t>Physics (e.g. nuclear physics)</a:t>
            </a:r>
          </a:p>
          <a:p>
            <a:pPr marL="342900" indent="-342900" algn="just">
              <a:buFont typeface="Arial" pitchFamily="34" charset="0"/>
              <a:buChar char="•"/>
            </a:pPr>
            <a:endParaRPr lang="en-BW" sz="2400" kern="0" dirty="0">
              <a:solidFill>
                <a:srgbClr val="000000"/>
              </a:solidFill>
              <a:latin typeface="+mj-lt"/>
              <a:ea typeface="Times New Roman" panose="02020603050405020304" pitchFamily="18" charset="0"/>
            </a:endParaRPr>
          </a:p>
          <a:p>
            <a:pPr marL="342900" indent="-342900" algn="just">
              <a:buFont typeface="Arial" pitchFamily="34" charset="0"/>
              <a:buChar char="•"/>
            </a:pPr>
            <a:r>
              <a:rPr lang="en-BW" sz="2400" kern="0" dirty="0">
                <a:solidFill>
                  <a:srgbClr val="000000"/>
                </a:solidFill>
                <a:effectLst/>
                <a:latin typeface="+mj-lt"/>
                <a:ea typeface="Times New Roman" panose="02020603050405020304" pitchFamily="18" charset="0"/>
              </a:rPr>
              <a:t>Geology (e.g. geochemistry)</a:t>
            </a:r>
          </a:p>
          <a:p>
            <a:pPr marL="342900" indent="-342900" algn="just">
              <a:buFont typeface="Arial" pitchFamily="34" charset="0"/>
              <a:buChar char="•"/>
            </a:pPr>
            <a:endParaRPr lang="en-BW" sz="2400" kern="0" dirty="0">
              <a:solidFill>
                <a:srgbClr val="000000"/>
              </a:solidFill>
              <a:latin typeface="+mj-lt"/>
              <a:ea typeface="Times New Roman" panose="02020603050405020304" pitchFamily="18" charset="0"/>
            </a:endParaRPr>
          </a:p>
          <a:p>
            <a:pPr marL="342900" indent="-342900" algn="just">
              <a:buFont typeface="Arial" pitchFamily="34" charset="0"/>
              <a:buChar char="•"/>
            </a:pPr>
            <a:r>
              <a:rPr lang="en-BW" sz="2400" kern="0" dirty="0">
                <a:solidFill>
                  <a:srgbClr val="000000"/>
                </a:solidFill>
                <a:latin typeface="+mj-lt"/>
                <a:ea typeface="Times New Roman" panose="02020603050405020304" pitchFamily="18" charset="0"/>
              </a:rPr>
              <a:t>A</a:t>
            </a:r>
            <a:r>
              <a:rPr lang="en-BW" sz="2400" kern="0" dirty="0">
                <a:solidFill>
                  <a:srgbClr val="000000"/>
                </a:solidFill>
                <a:effectLst/>
                <a:latin typeface="+mj-lt"/>
                <a:ea typeface="Times New Roman" panose="02020603050405020304" pitchFamily="18" charset="0"/>
              </a:rPr>
              <a:t>griculture (e.g. food production) </a:t>
            </a:r>
          </a:p>
          <a:p>
            <a:pPr marL="342900" indent="-342900" algn="just">
              <a:buFont typeface="Arial" pitchFamily="34" charset="0"/>
              <a:buChar char="•"/>
            </a:pPr>
            <a:endParaRPr lang="en-BW" sz="2400" kern="0" dirty="0">
              <a:solidFill>
                <a:srgbClr val="000000"/>
              </a:solidFill>
              <a:latin typeface="+mj-lt"/>
              <a:ea typeface="Times New Roman" panose="02020603050405020304" pitchFamily="18" charset="0"/>
            </a:endParaRPr>
          </a:p>
          <a:p>
            <a:pPr marL="342900" indent="-342900" algn="just">
              <a:buFont typeface="Arial" pitchFamily="34" charset="0"/>
              <a:buChar char="•"/>
            </a:pPr>
            <a:r>
              <a:rPr lang="en-BW" sz="2400" kern="0" dirty="0">
                <a:solidFill>
                  <a:srgbClr val="000000"/>
                </a:solidFill>
                <a:latin typeface="+mj-lt"/>
                <a:ea typeface="Times New Roman" panose="02020603050405020304" pitchFamily="18" charset="0"/>
              </a:rPr>
              <a:t>B</a:t>
            </a:r>
            <a:r>
              <a:rPr lang="en-BW" sz="2400" kern="0" dirty="0">
                <a:solidFill>
                  <a:srgbClr val="000000"/>
                </a:solidFill>
                <a:effectLst/>
                <a:latin typeface="+mj-lt"/>
                <a:ea typeface="Times New Roman" panose="02020603050405020304" pitchFamily="18" charset="0"/>
              </a:rPr>
              <a:t>iology (e.g. microbiology) </a:t>
            </a:r>
            <a:endParaRPr lang="en-ZA" sz="3200" dirty="0">
              <a:latin typeface="+mj-lt"/>
            </a:endParaRP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48" b="8915"/>
          <a:stretch/>
        </p:blipFill>
        <p:spPr bwMode="auto">
          <a:xfrm>
            <a:off x="7164288" y="260648"/>
            <a:ext cx="1642019"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67F0696F-0B24-4FF8-ABC2-39E8F7B54F69}"/>
              </a:ext>
            </a:extLst>
          </p:cNvPr>
          <p:cNvSpPr>
            <a:spLocks noGrp="1"/>
          </p:cNvSpPr>
          <p:nvPr>
            <p:ph type="title"/>
          </p:nvPr>
        </p:nvSpPr>
        <p:spPr>
          <a:xfrm>
            <a:off x="457200" y="814155"/>
            <a:ext cx="8229600" cy="1143000"/>
          </a:xfrm>
        </p:spPr>
        <p:txBody>
          <a:bodyPr>
            <a:normAutofit/>
          </a:bodyPr>
          <a:lstStyle/>
          <a:p>
            <a:r>
              <a:rPr lang="en-US" sz="3200" dirty="0"/>
              <a:t>Opportunities of deep underground facilities</a:t>
            </a:r>
          </a:p>
        </p:txBody>
      </p:sp>
      <p:sp>
        <p:nvSpPr>
          <p:cNvPr id="2" name="Slide Number Placeholder 1">
            <a:extLst>
              <a:ext uri="{FF2B5EF4-FFF2-40B4-BE49-F238E27FC236}">
                <a16:creationId xmlns:a16="http://schemas.microsoft.com/office/drawing/2014/main" id="{1546D6DE-74ED-AFB3-4062-7EAE5E501F15}"/>
              </a:ext>
            </a:extLst>
          </p:cNvPr>
          <p:cNvSpPr>
            <a:spLocks noGrp="1"/>
          </p:cNvSpPr>
          <p:nvPr>
            <p:ph type="sldNum" sz="quarter" idx="12"/>
          </p:nvPr>
        </p:nvSpPr>
        <p:spPr/>
        <p:txBody>
          <a:bodyPr/>
          <a:lstStyle/>
          <a:p>
            <a:fld id="{9807A31F-DDB5-46C7-90F8-7F5BC0060103}" type="slidenum">
              <a:rPr lang="en-ZA" smtClean="0"/>
              <a:t>11</a:t>
            </a:fld>
            <a:endParaRPr lang="en-ZA" dirty="0"/>
          </a:p>
        </p:txBody>
      </p:sp>
      <p:pic>
        <p:nvPicPr>
          <p:cNvPr id="2050" name="Picture 2" descr="Underground lab with echo- locked room before that. How do I get in :  r/Division2">
            <a:extLst>
              <a:ext uri="{FF2B5EF4-FFF2-40B4-BE49-F238E27FC236}">
                <a16:creationId xmlns:a16="http://schemas.microsoft.com/office/drawing/2014/main" id="{C1AC22CB-520E-3A24-C55F-774A7F0C1F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9434" y="2154340"/>
            <a:ext cx="2680589" cy="35730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A7D048-80BF-FF43-C3E9-F50E2CC882D5}"/>
              </a:ext>
            </a:extLst>
          </p:cNvPr>
          <p:cNvSpPr txBox="1"/>
          <p:nvPr/>
        </p:nvSpPr>
        <p:spPr>
          <a:xfrm>
            <a:off x="5629721" y="5727356"/>
            <a:ext cx="1925960" cy="261610"/>
          </a:xfrm>
          <a:prstGeom prst="rect">
            <a:avLst/>
          </a:prstGeom>
          <a:noFill/>
        </p:spPr>
        <p:txBody>
          <a:bodyPr wrap="square">
            <a:spAutoFit/>
          </a:bodyPr>
          <a:lstStyle/>
          <a:p>
            <a:r>
              <a:rPr lang="en-ZA" sz="1100" dirty="0"/>
              <a:t>(Source: Reddit.com)</a:t>
            </a:r>
            <a:endParaRPr lang="en-GB" sz="1100" dirty="0"/>
          </a:p>
        </p:txBody>
      </p:sp>
    </p:spTree>
    <p:extLst>
      <p:ext uri="{BB962C8B-B14F-4D97-AF65-F5344CB8AC3E}">
        <p14:creationId xmlns:p14="http://schemas.microsoft.com/office/powerpoint/2010/main" val="1931817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755576" y="2053437"/>
            <a:ext cx="7416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Snap ITC" pitchFamily="82" charset="0"/>
              </a:defRPr>
            </a:lvl1pPr>
            <a:lvl2pPr marL="742950" indent="-285750" eaLnBrk="0" hangingPunct="0">
              <a:defRPr sz="2400">
                <a:solidFill>
                  <a:schemeClr val="tx1"/>
                </a:solidFill>
                <a:latin typeface="Snap ITC" pitchFamily="82" charset="0"/>
              </a:defRPr>
            </a:lvl2pPr>
            <a:lvl3pPr marL="1143000" indent="-228600" eaLnBrk="0" hangingPunct="0">
              <a:defRPr sz="2400">
                <a:solidFill>
                  <a:schemeClr val="tx1"/>
                </a:solidFill>
                <a:latin typeface="Snap ITC" pitchFamily="82" charset="0"/>
              </a:defRPr>
            </a:lvl3pPr>
            <a:lvl4pPr marL="1600200" indent="-228600" eaLnBrk="0" hangingPunct="0">
              <a:defRPr sz="2400">
                <a:solidFill>
                  <a:schemeClr val="tx1"/>
                </a:solidFill>
                <a:latin typeface="Snap ITC" pitchFamily="82" charset="0"/>
              </a:defRPr>
            </a:lvl4pPr>
            <a:lvl5pPr marL="2057400" indent="-228600" eaLnBrk="0" hangingPunct="0">
              <a:defRPr sz="2400">
                <a:solidFill>
                  <a:schemeClr val="tx1"/>
                </a:solidFill>
                <a:latin typeface="Snap ITC" pitchFamily="82" charset="0"/>
              </a:defRPr>
            </a:lvl5pPr>
            <a:lvl6pPr marL="2514600" indent="-228600" eaLnBrk="0" fontAlgn="base" hangingPunct="0">
              <a:spcBef>
                <a:spcPct val="0"/>
              </a:spcBef>
              <a:spcAft>
                <a:spcPct val="0"/>
              </a:spcAft>
              <a:defRPr sz="2400">
                <a:solidFill>
                  <a:schemeClr val="tx1"/>
                </a:solidFill>
                <a:latin typeface="Snap ITC" pitchFamily="82" charset="0"/>
              </a:defRPr>
            </a:lvl6pPr>
            <a:lvl7pPr marL="2971800" indent="-228600" eaLnBrk="0" fontAlgn="base" hangingPunct="0">
              <a:spcBef>
                <a:spcPct val="0"/>
              </a:spcBef>
              <a:spcAft>
                <a:spcPct val="0"/>
              </a:spcAft>
              <a:defRPr sz="2400">
                <a:solidFill>
                  <a:schemeClr val="tx1"/>
                </a:solidFill>
                <a:latin typeface="Snap ITC" pitchFamily="82" charset="0"/>
              </a:defRPr>
            </a:lvl7pPr>
            <a:lvl8pPr marL="3429000" indent="-228600" eaLnBrk="0" fontAlgn="base" hangingPunct="0">
              <a:spcBef>
                <a:spcPct val="0"/>
              </a:spcBef>
              <a:spcAft>
                <a:spcPct val="0"/>
              </a:spcAft>
              <a:defRPr sz="2400">
                <a:solidFill>
                  <a:schemeClr val="tx1"/>
                </a:solidFill>
                <a:latin typeface="Snap ITC" pitchFamily="82" charset="0"/>
              </a:defRPr>
            </a:lvl8pPr>
            <a:lvl9pPr marL="3886200" indent="-228600" eaLnBrk="0" fontAlgn="base" hangingPunct="0">
              <a:spcBef>
                <a:spcPct val="0"/>
              </a:spcBef>
              <a:spcAft>
                <a:spcPct val="0"/>
              </a:spcAft>
              <a:defRPr sz="2400">
                <a:solidFill>
                  <a:schemeClr val="tx1"/>
                </a:solidFill>
                <a:latin typeface="Snap ITC" pitchFamily="82" charset="0"/>
              </a:defRPr>
            </a:lvl9pPr>
          </a:lstStyle>
          <a:p>
            <a:pPr eaLnBrk="1" hangingPunct="1">
              <a:spcBef>
                <a:spcPct val="50000"/>
              </a:spcBef>
              <a:buSzPct val="150000"/>
            </a:pPr>
            <a:endParaRPr lang="en-GB" sz="2000" dirty="0">
              <a:latin typeface="Calibri" pitchFamily="34" charset="0"/>
              <a:cs typeface="Arial" charset="0"/>
            </a:endParaRPr>
          </a:p>
        </p:txBody>
      </p:sp>
      <p:sp>
        <p:nvSpPr>
          <p:cNvPr id="9" name="Text Box 6"/>
          <p:cNvSpPr txBox="1">
            <a:spLocks noChangeArrowheads="1"/>
          </p:cNvSpPr>
          <p:nvPr/>
        </p:nvSpPr>
        <p:spPr bwMode="auto">
          <a:xfrm>
            <a:off x="909936" y="2090341"/>
            <a:ext cx="7776864" cy="3046988"/>
          </a:xfrm>
          <a:prstGeom prst="rect">
            <a:avLst/>
          </a:prstGeom>
          <a:noFill/>
          <a:ln w="9525">
            <a:noFill/>
            <a:miter lim="800000"/>
            <a:headEnd/>
            <a:tailEnd/>
          </a:ln>
          <a:effectLst/>
        </p:spPr>
        <p:txBody>
          <a:bodyPr wrap="square">
            <a:spAutoFit/>
          </a:bodyPr>
          <a:lstStyle/>
          <a:p>
            <a:pPr algn="just"/>
            <a:endParaRPr lang="en-US" sz="2400">
              <a:latin typeface="+mj-lt"/>
            </a:endParaRPr>
          </a:p>
          <a:p>
            <a:pPr marL="342900" indent="-342900" algn="just">
              <a:buFont typeface="Arial" pitchFamily="34" charset="0"/>
              <a:buChar char="•"/>
            </a:pPr>
            <a:r>
              <a:rPr lang="en-BW" sz="2400" kern="0">
                <a:solidFill>
                  <a:srgbClr val="000000"/>
                </a:solidFill>
                <a:effectLst/>
                <a:latin typeface="+mj-lt"/>
                <a:ea typeface="Times New Roman" panose="02020603050405020304" pitchFamily="18" charset="0"/>
              </a:rPr>
              <a:t>Economical gains</a:t>
            </a:r>
          </a:p>
          <a:p>
            <a:pPr marL="342900" indent="-342900" algn="just">
              <a:buFont typeface="Arial" pitchFamily="34" charset="0"/>
              <a:buChar char="•"/>
            </a:pPr>
            <a:endParaRPr lang="en-BW" sz="2400" kern="0">
              <a:solidFill>
                <a:srgbClr val="000000"/>
              </a:solidFill>
              <a:effectLst/>
              <a:latin typeface="+mj-lt"/>
              <a:ea typeface="Times New Roman" panose="02020603050405020304" pitchFamily="18" charset="0"/>
            </a:endParaRPr>
          </a:p>
          <a:p>
            <a:pPr marL="342900" indent="-342900" algn="just">
              <a:buFont typeface="Arial" pitchFamily="34" charset="0"/>
              <a:buChar char="•"/>
            </a:pPr>
            <a:r>
              <a:rPr lang="en-BW" sz="2400" kern="0">
                <a:solidFill>
                  <a:srgbClr val="000000"/>
                </a:solidFill>
                <a:latin typeface="+mj-lt"/>
                <a:ea typeface="Times New Roman" panose="02020603050405020304" pitchFamily="18" charset="0"/>
              </a:rPr>
              <a:t>Food sustainance</a:t>
            </a:r>
            <a:endParaRPr lang="en-BW" sz="2400" kern="0">
              <a:solidFill>
                <a:srgbClr val="000000"/>
              </a:solidFill>
              <a:effectLst/>
              <a:latin typeface="+mj-lt"/>
              <a:ea typeface="Times New Roman" panose="02020603050405020304" pitchFamily="18" charset="0"/>
            </a:endParaRPr>
          </a:p>
          <a:p>
            <a:pPr marL="342900" indent="-342900" algn="just">
              <a:buFont typeface="Arial" pitchFamily="34" charset="0"/>
              <a:buChar char="•"/>
            </a:pPr>
            <a:endParaRPr lang="en-BW" sz="2400" kern="0">
              <a:solidFill>
                <a:srgbClr val="000000"/>
              </a:solidFill>
              <a:latin typeface="+mj-lt"/>
              <a:ea typeface="Times New Roman" panose="02020603050405020304" pitchFamily="18" charset="0"/>
            </a:endParaRPr>
          </a:p>
          <a:p>
            <a:pPr marL="342900" indent="-342900" algn="just">
              <a:buFont typeface="Arial" pitchFamily="34" charset="0"/>
              <a:buChar char="•"/>
            </a:pPr>
            <a:r>
              <a:rPr lang="en-BW" sz="2400" kern="0">
                <a:solidFill>
                  <a:srgbClr val="000000"/>
                </a:solidFill>
                <a:latin typeface="+mj-lt"/>
                <a:ea typeface="Times New Roman" panose="02020603050405020304" pitchFamily="18" charset="0"/>
              </a:rPr>
              <a:t>Food security</a:t>
            </a:r>
            <a:endParaRPr lang="en-BW" sz="2400" kern="0">
              <a:solidFill>
                <a:srgbClr val="000000"/>
              </a:solidFill>
              <a:effectLst/>
              <a:latin typeface="+mj-lt"/>
              <a:ea typeface="Times New Roman" panose="02020603050405020304" pitchFamily="18" charset="0"/>
            </a:endParaRPr>
          </a:p>
          <a:p>
            <a:pPr marL="342900" indent="-342900" algn="just">
              <a:buFont typeface="Arial" pitchFamily="34" charset="0"/>
              <a:buChar char="•"/>
            </a:pPr>
            <a:endParaRPr lang="en-BW" sz="2400" kern="0">
              <a:solidFill>
                <a:srgbClr val="000000"/>
              </a:solidFill>
              <a:latin typeface="+mj-lt"/>
              <a:ea typeface="Times New Roman" panose="02020603050405020304" pitchFamily="18" charset="0"/>
            </a:endParaRPr>
          </a:p>
          <a:p>
            <a:pPr marL="342900" indent="-342900" algn="just">
              <a:buFont typeface="Arial" pitchFamily="34" charset="0"/>
              <a:buChar char="•"/>
            </a:pPr>
            <a:r>
              <a:rPr lang="en-BW" sz="2400" kern="0">
                <a:solidFill>
                  <a:srgbClr val="000000"/>
                </a:solidFill>
                <a:latin typeface="+mj-lt"/>
                <a:ea typeface="Times New Roman" panose="02020603050405020304" pitchFamily="18" charset="0"/>
              </a:rPr>
              <a:t>Employment opportunities</a:t>
            </a:r>
            <a:endParaRPr lang="en-ZA" sz="3200" dirty="0">
              <a:latin typeface="+mj-lt"/>
            </a:endParaRP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48" b="8915"/>
          <a:stretch/>
        </p:blipFill>
        <p:spPr bwMode="auto">
          <a:xfrm>
            <a:off x="7164288" y="260648"/>
            <a:ext cx="1642019"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67F0696F-0B24-4FF8-ABC2-39E8F7B54F69}"/>
              </a:ext>
            </a:extLst>
          </p:cNvPr>
          <p:cNvSpPr>
            <a:spLocks noGrp="1"/>
          </p:cNvSpPr>
          <p:nvPr>
            <p:ph type="title"/>
          </p:nvPr>
        </p:nvSpPr>
        <p:spPr>
          <a:xfrm>
            <a:off x="457200" y="814155"/>
            <a:ext cx="8229600" cy="1143000"/>
          </a:xfrm>
        </p:spPr>
        <p:txBody>
          <a:bodyPr>
            <a:normAutofit/>
          </a:bodyPr>
          <a:lstStyle/>
          <a:p>
            <a:r>
              <a:rPr lang="en-US" sz="3200"/>
              <a:t>Opportunities of deep underground facilities</a:t>
            </a:r>
            <a:endParaRPr lang="en-US" sz="3200" dirty="0"/>
          </a:p>
        </p:txBody>
      </p:sp>
      <p:sp>
        <p:nvSpPr>
          <p:cNvPr id="2" name="Slide Number Placeholder 1">
            <a:extLst>
              <a:ext uri="{FF2B5EF4-FFF2-40B4-BE49-F238E27FC236}">
                <a16:creationId xmlns:a16="http://schemas.microsoft.com/office/drawing/2014/main" id="{1546D6DE-74ED-AFB3-4062-7EAE5E501F15}"/>
              </a:ext>
            </a:extLst>
          </p:cNvPr>
          <p:cNvSpPr>
            <a:spLocks noGrp="1"/>
          </p:cNvSpPr>
          <p:nvPr>
            <p:ph type="sldNum" sz="quarter" idx="12"/>
          </p:nvPr>
        </p:nvSpPr>
        <p:spPr/>
        <p:txBody>
          <a:bodyPr/>
          <a:lstStyle/>
          <a:p>
            <a:fld id="{9807A31F-DDB5-46C7-90F8-7F5BC0060103}" type="slidenum">
              <a:rPr lang="en-ZA" smtClean="0"/>
              <a:t>12</a:t>
            </a:fld>
            <a:endParaRPr lang="en-ZA" dirty="0"/>
          </a:p>
        </p:txBody>
      </p:sp>
      <p:pic>
        <p:nvPicPr>
          <p:cNvPr id="3074" name="Picture 2">
            <a:extLst>
              <a:ext uri="{FF2B5EF4-FFF2-40B4-BE49-F238E27FC236}">
                <a16:creationId xmlns:a16="http://schemas.microsoft.com/office/drawing/2014/main" id="{E3B6658E-C65E-9E18-7366-564715184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6198" y="2156454"/>
            <a:ext cx="3060191" cy="400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02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755576" y="2053437"/>
            <a:ext cx="7416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Snap ITC" pitchFamily="82" charset="0"/>
              </a:defRPr>
            </a:lvl1pPr>
            <a:lvl2pPr marL="742950" indent="-285750" eaLnBrk="0" hangingPunct="0">
              <a:defRPr sz="2400">
                <a:solidFill>
                  <a:schemeClr val="tx1"/>
                </a:solidFill>
                <a:latin typeface="Snap ITC" pitchFamily="82" charset="0"/>
              </a:defRPr>
            </a:lvl2pPr>
            <a:lvl3pPr marL="1143000" indent="-228600" eaLnBrk="0" hangingPunct="0">
              <a:defRPr sz="2400">
                <a:solidFill>
                  <a:schemeClr val="tx1"/>
                </a:solidFill>
                <a:latin typeface="Snap ITC" pitchFamily="82" charset="0"/>
              </a:defRPr>
            </a:lvl3pPr>
            <a:lvl4pPr marL="1600200" indent="-228600" eaLnBrk="0" hangingPunct="0">
              <a:defRPr sz="2400">
                <a:solidFill>
                  <a:schemeClr val="tx1"/>
                </a:solidFill>
                <a:latin typeface="Snap ITC" pitchFamily="82" charset="0"/>
              </a:defRPr>
            </a:lvl4pPr>
            <a:lvl5pPr marL="2057400" indent="-228600" eaLnBrk="0" hangingPunct="0">
              <a:defRPr sz="2400">
                <a:solidFill>
                  <a:schemeClr val="tx1"/>
                </a:solidFill>
                <a:latin typeface="Snap ITC" pitchFamily="82" charset="0"/>
              </a:defRPr>
            </a:lvl5pPr>
            <a:lvl6pPr marL="2514600" indent="-228600" eaLnBrk="0" fontAlgn="base" hangingPunct="0">
              <a:spcBef>
                <a:spcPct val="0"/>
              </a:spcBef>
              <a:spcAft>
                <a:spcPct val="0"/>
              </a:spcAft>
              <a:defRPr sz="2400">
                <a:solidFill>
                  <a:schemeClr val="tx1"/>
                </a:solidFill>
                <a:latin typeface="Snap ITC" pitchFamily="82" charset="0"/>
              </a:defRPr>
            </a:lvl6pPr>
            <a:lvl7pPr marL="2971800" indent="-228600" eaLnBrk="0" fontAlgn="base" hangingPunct="0">
              <a:spcBef>
                <a:spcPct val="0"/>
              </a:spcBef>
              <a:spcAft>
                <a:spcPct val="0"/>
              </a:spcAft>
              <a:defRPr sz="2400">
                <a:solidFill>
                  <a:schemeClr val="tx1"/>
                </a:solidFill>
                <a:latin typeface="Snap ITC" pitchFamily="82" charset="0"/>
              </a:defRPr>
            </a:lvl7pPr>
            <a:lvl8pPr marL="3429000" indent="-228600" eaLnBrk="0" fontAlgn="base" hangingPunct="0">
              <a:spcBef>
                <a:spcPct val="0"/>
              </a:spcBef>
              <a:spcAft>
                <a:spcPct val="0"/>
              </a:spcAft>
              <a:defRPr sz="2400">
                <a:solidFill>
                  <a:schemeClr val="tx1"/>
                </a:solidFill>
                <a:latin typeface="Snap ITC" pitchFamily="82" charset="0"/>
              </a:defRPr>
            </a:lvl8pPr>
            <a:lvl9pPr marL="3886200" indent="-228600" eaLnBrk="0" fontAlgn="base" hangingPunct="0">
              <a:spcBef>
                <a:spcPct val="0"/>
              </a:spcBef>
              <a:spcAft>
                <a:spcPct val="0"/>
              </a:spcAft>
              <a:defRPr sz="2400">
                <a:solidFill>
                  <a:schemeClr val="tx1"/>
                </a:solidFill>
                <a:latin typeface="Snap ITC" pitchFamily="82" charset="0"/>
              </a:defRPr>
            </a:lvl9pPr>
          </a:lstStyle>
          <a:p>
            <a:pPr eaLnBrk="1" hangingPunct="1">
              <a:spcBef>
                <a:spcPct val="50000"/>
              </a:spcBef>
              <a:buSzPct val="150000"/>
            </a:pPr>
            <a:endParaRPr lang="en-GB" sz="2000" dirty="0">
              <a:latin typeface="Calibri" pitchFamily="34" charset="0"/>
              <a:cs typeface="Arial" charset="0"/>
            </a:endParaRPr>
          </a:p>
        </p:txBody>
      </p:sp>
      <p:sp>
        <p:nvSpPr>
          <p:cNvPr id="9" name="Text Box 6"/>
          <p:cNvSpPr txBox="1">
            <a:spLocks noChangeArrowheads="1"/>
          </p:cNvSpPr>
          <p:nvPr/>
        </p:nvSpPr>
        <p:spPr bwMode="auto">
          <a:xfrm>
            <a:off x="683568" y="1957155"/>
            <a:ext cx="7776864" cy="4154984"/>
          </a:xfrm>
          <a:prstGeom prst="rect">
            <a:avLst/>
          </a:prstGeom>
          <a:noFill/>
          <a:ln w="9525">
            <a:noFill/>
            <a:miter lim="800000"/>
            <a:headEnd/>
            <a:tailEnd/>
          </a:ln>
          <a:effectLst/>
        </p:spPr>
        <p:txBody>
          <a:bodyPr wrap="square">
            <a:spAutoFit/>
          </a:bodyPr>
          <a:lstStyle/>
          <a:p>
            <a:pPr marL="342900" indent="-342900" algn="just">
              <a:buFont typeface="Arial" pitchFamily="34" charset="0"/>
              <a:buChar char="•"/>
            </a:pPr>
            <a:endParaRPr lang="en-ZA" sz="2400" dirty="0">
              <a:latin typeface="+mj-lt"/>
            </a:endParaRPr>
          </a:p>
          <a:p>
            <a:pPr marL="342900" indent="-342900" algn="just">
              <a:buFont typeface="Arial" pitchFamily="34" charset="0"/>
              <a:buChar char="•"/>
            </a:pPr>
            <a:r>
              <a:rPr lang="en-ZA" sz="2400" dirty="0">
                <a:latin typeface="+mj-lt"/>
              </a:rPr>
              <a:t>Development costs</a:t>
            </a:r>
          </a:p>
          <a:p>
            <a:pPr marL="342900" indent="-342900" algn="just">
              <a:buFont typeface="Arial" pitchFamily="34" charset="0"/>
              <a:buChar char="•"/>
            </a:pPr>
            <a:endParaRPr lang="en-ZA" sz="2400" dirty="0">
              <a:latin typeface="+mj-lt"/>
            </a:endParaRPr>
          </a:p>
          <a:p>
            <a:pPr marL="342900" indent="-342900" algn="just">
              <a:buFont typeface="Arial" pitchFamily="34" charset="0"/>
              <a:buChar char="•"/>
            </a:pPr>
            <a:r>
              <a:rPr lang="en-BW" sz="2400" kern="0" dirty="0">
                <a:solidFill>
                  <a:srgbClr val="000000"/>
                </a:solidFill>
                <a:effectLst/>
                <a:latin typeface="+mj-lt"/>
                <a:ea typeface="Times New Roman" panose="02020603050405020304" pitchFamily="18" charset="0"/>
                <a:cs typeface="Times New Roman" panose="02020603050405020304" pitchFamily="18" charset="0"/>
              </a:rPr>
              <a:t>First underground laboratory in Africa to commence this year </a:t>
            </a:r>
          </a:p>
          <a:p>
            <a:pPr marL="342900" indent="-342900" algn="just">
              <a:buFont typeface="Arial" pitchFamily="34" charset="0"/>
              <a:buChar char="•"/>
            </a:pPr>
            <a:endParaRPr lang="en-BW" sz="2400" kern="0" dirty="0">
              <a:solidFill>
                <a:srgbClr val="000000"/>
              </a:solidFill>
              <a:latin typeface="+mj-lt"/>
              <a:ea typeface="Aptos" panose="020B0004020202020204" pitchFamily="34" charset="0"/>
              <a:cs typeface="Times New Roman" panose="02020603050405020304" pitchFamily="18" charset="0"/>
            </a:endParaRPr>
          </a:p>
          <a:p>
            <a:pPr marL="342900" indent="-342900" algn="just">
              <a:buFont typeface="Arial" pitchFamily="34" charset="0"/>
              <a:buChar char="•"/>
            </a:pPr>
            <a:r>
              <a:rPr lang="en-BW" sz="2400" kern="0" dirty="0">
                <a:solidFill>
                  <a:srgbClr val="000000"/>
                </a:solidFill>
                <a:effectLst/>
                <a:latin typeface="+mj-lt"/>
                <a:ea typeface="Aptos" panose="020B0004020202020204" pitchFamily="34" charset="0"/>
                <a:cs typeface="Times New Roman" panose="02020603050405020304" pitchFamily="18" charset="0"/>
              </a:rPr>
              <a:t>Insuffient skilled personnel</a:t>
            </a:r>
          </a:p>
          <a:p>
            <a:pPr marL="342900" indent="-342900" algn="just">
              <a:buFont typeface="Arial" pitchFamily="34" charset="0"/>
              <a:buChar char="•"/>
            </a:pPr>
            <a:endParaRPr lang="en-BW" sz="2400" kern="0" dirty="0">
              <a:solidFill>
                <a:srgbClr val="000000"/>
              </a:solidFill>
              <a:latin typeface="+mj-lt"/>
              <a:ea typeface="Aptos" panose="020B0004020202020204" pitchFamily="34" charset="0"/>
              <a:cs typeface="Times New Roman" panose="02020603050405020304" pitchFamily="18" charset="0"/>
            </a:endParaRPr>
          </a:p>
          <a:p>
            <a:pPr marL="342900" indent="-342900" algn="just">
              <a:buFont typeface="Arial" pitchFamily="34" charset="0"/>
              <a:buChar char="•"/>
            </a:pPr>
            <a:r>
              <a:rPr lang="en-BW" sz="2400" kern="0" dirty="0">
                <a:solidFill>
                  <a:srgbClr val="000000"/>
                </a:solidFill>
                <a:effectLst/>
                <a:latin typeface="+mj-lt"/>
                <a:ea typeface="Aptos" panose="020B0004020202020204" pitchFamily="34" charset="0"/>
                <a:cs typeface="Times New Roman" panose="02020603050405020304" pitchFamily="18" charset="0"/>
              </a:rPr>
              <a:t>Need for public education</a:t>
            </a:r>
            <a:endParaRPr lang="en-BW" sz="2400" kern="100" dirty="0">
              <a:effectLst/>
              <a:latin typeface="+mj-lt"/>
              <a:ea typeface="Aptos" panose="020B0004020202020204" pitchFamily="34" charset="0"/>
              <a:cs typeface="Times New Roman" panose="02020603050405020304" pitchFamily="18" charset="0"/>
            </a:endParaRPr>
          </a:p>
          <a:p>
            <a:pPr marL="342900" indent="-342900" algn="just">
              <a:buFont typeface="Arial" pitchFamily="34" charset="0"/>
              <a:buChar char="•"/>
            </a:pPr>
            <a:endParaRPr lang="en-ZA" sz="2400" dirty="0">
              <a:latin typeface="+mj-lt"/>
            </a:endParaRPr>
          </a:p>
          <a:p>
            <a:pPr marL="342900" indent="-342900" algn="just">
              <a:buFont typeface="Arial" pitchFamily="34" charset="0"/>
              <a:buChar char="•"/>
            </a:pPr>
            <a:endParaRPr lang="en-ZA" sz="2400" dirty="0">
              <a:latin typeface="+mj-lt"/>
            </a:endParaRP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48" b="8915"/>
          <a:stretch/>
        </p:blipFill>
        <p:spPr bwMode="auto">
          <a:xfrm>
            <a:off x="7164288" y="260648"/>
            <a:ext cx="1642019"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67F0696F-0B24-4FF8-ABC2-39E8F7B54F69}"/>
              </a:ext>
            </a:extLst>
          </p:cNvPr>
          <p:cNvSpPr>
            <a:spLocks noGrp="1"/>
          </p:cNvSpPr>
          <p:nvPr>
            <p:ph type="title"/>
          </p:nvPr>
        </p:nvSpPr>
        <p:spPr>
          <a:xfrm>
            <a:off x="457200" y="814155"/>
            <a:ext cx="8229600" cy="1143000"/>
          </a:xfrm>
        </p:spPr>
        <p:txBody>
          <a:bodyPr>
            <a:normAutofit/>
          </a:bodyPr>
          <a:lstStyle/>
          <a:p>
            <a:r>
              <a:rPr lang="en-US" sz="3200" dirty="0"/>
              <a:t>Challenges to deep underground facilities</a:t>
            </a:r>
          </a:p>
        </p:txBody>
      </p:sp>
      <p:sp>
        <p:nvSpPr>
          <p:cNvPr id="2" name="Slide Number Placeholder 1">
            <a:extLst>
              <a:ext uri="{FF2B5EF4-FFF2-40B4-BE49-F238E27FC236}">
                <a16:creationId xmlns:a16="http://schemas.microsoft.com/office/drawing/2014/main" id="{10216695-837B-DFEF-4962-A34DFE561EE5}"/>
              </a:ext>
            </a:extLst>
          </p:cNvPr>
          <p:cNvSpPr>
            <a:spLocks noGrp="1"/>
          </p:cNvSpPr>
          <p:nvPr>
            <p:ph type="sldNum" sz="quarter" idx="12"/>
          </p:nvPr>
        </p:nvSpPr>
        <p:spPr/>
        <p:txBody>
          <a:bodyPr/>
          <a:lstStyle/>
          <a:p>
            <a:fld id="{9807A31F-DDB5-46C7-90F8-7F5BC0060103}" type="slidenum">
              <a:rPr lang="en-ZA" smtClean="0"/>
              <a:t>13</a:t>
            </a:fld>
            <a:endParaRPr lang="en-ZA" dirty="0"/>
          </a:p>
        </p:txBody>
      </p:sp>
    </p:spTree>
    <p:extLst>
      <p:ext uri="{BB962C8B-B14F-4D97-AF65-F5344CB8AC3E}">
        <p14:creationId xmlns:p14="http://schemas.microsoft.com/office/powerpoint/2010/main" val="474390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474" y="51048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600" dirty="0"/>
              <a:t>Summation</a:t>
            </a:r>
          </a:p>
        </p:txBody>
      </p:sp>
      <p:sp>
        <p:nvSpPr>
          <p:cNvPr id="3" name="Text Box 4"/>
          <p:cNvSpPr txBox="1">
            <a:spLocks noChangeArrowheads="1"/>
          </p:cNvSpPr>
          <p:nvPr/>
        </p:nvSpPr>
        <p:spPr bwMode="auto">
          <a:xfrm>
            <a:off x="611560" y="2237645"/>
            <a:ext cx="7768021" cy="2954655"/>
          </a:xfrm>
          <a:prstGeom prst="rect">
            <a:avLst/>
          </a:prstGeom>
          <a:noFill/>
          <a:ln w="9525">
            <a:noFill/>
            <a:miter lim="800000"/>
            <a:headEnd/>
            <a:tailEnd/>
          </a:ln>
          <a:effectLst/>
        </p:spPr>
        <p:txBody>
          <a:bodyPr wrap="square">
            <a:spAutoFit/>
          </a:bodyPr>
          <a:lstStyle/>
          <a:p>
            <a:pPr marL="342900" indent="-342900" algn="just">
              <a:buFont typeface="Arial" pitchFamily="34" charset="0"/>
              <a:buChar char="•"/>
            </a:pPr>
            <a:r>
              <a:rPr lang="en-BW" sz="2400" kern="0" dirty="0">
                <a:solidFill>
                  <a:srgbClr val="000000"/>
                </a:solidFill>
                <a:effectLst/>
                <a:ea typeface="Times New Roman" panose="02020603050405020304" pitchFamily="18" charset="0"/>
              </a:rPr>
              <a:t>Deep underground science facilities and research laboratories offer many opportunities</a:t>
            </a:r>
          </a:p>
          <a:p>
            <a:pPr marL="342900" indent="-342900" algn="just">
              <a:buFont typeface="Arial" pitchFamily="34" charset="0"/>
              <a:buChar char="•"/>
            </a:pPr>
            <a:endParaRPr lang="en-BW" sz="2400" kern="0" dirty="0">
              <a:solidFill>
                <a:srgbClr val="000000"/>
              </a:solidFill>
              <a:ea typeface="Times New Roman" panose="02020603050405020304" pitchFamily="18" charset="0"/>
            </a:endParaRPr>
          </a:p>
          <a:p>
            <a:pPr marL="342900" indent="-342900" algn="just">
              <a:buFont typeface="Arial" pitchFamily="34" charset="0"/>
              <a:buChar char="•"/>
            </a:pPr>
            <a:endParaRPr lang="en-BW" sz="2400" kern="0" dirty="0">
              <a:solidFill>
                <a:srgbClr val="000000"/>
              </a:solidFill>
              <a:effectLst/>
              <a:ea typeface="Times New Roman" panose="02020603050405020304" pitchFamily="18" charset="0"/>
            </a:endParaRPr>
          </a:p>
          <a:p>
            <a:pPr marL="342900" indent="-342900" algn="just">
              <a:buFont typeface="Arial" pitchFamily="34" charset="0"/>
              <a:buChar char="•"/>
            </a:pPr>
            <a:r>
              <a:rPr lang="en-BW" sz="2400" kern="0" dirty="0">
                <a:solidFill>
                  <a:srgbClr val="000000"/>
                </a:solidFill>
                <a:effectLst/>
                <a:ea typeface="Times New Roman" panose="02020603050405020304" pitchFamily="18" charset="0"/>
              </a:rPr>
              <a:t>Many challenges face the development of deep underground science facilities and research laboratories</a:t>
            </a:r>
          </a:p>
          <a:p>
            <a:pPr algn="just"/>
            <a:endParaRPr lang="en-BW" kern="0" dirty="0">
              <a:solidFill>
                <a:srgbClr val="000000"/>
              </a:solidFill>
            </a:endParaRPr>
          </a:p>
          <a:p>
            <a:pPr marL="342900" indent="-342900" algn="just">
              <a:buFont typeface="Arial" pitchFamily="34" charset="0"/>
              <a:buChar char="•"/>
            </a:pPr>
            <a:endParaRPr lang="en-GB" sz="2400"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48" b="8915"/>
          <a:stretch/>
        </p:blipFill>
        <p:spPr bwMode="auto">
          <a:xfrm>
            <a:off x="7164288" y="260648"/>
            <a:ext cx="1642019"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40A6D7E7-CF8C-3F4D-CEB5-97897C541A9D}"/>
              </a:ext>
            </a:extLst>
          </p:cNvPr>
          <p:cNvSpPr>
            <a:spLocks noGrp="1"/>
          </p:cNvSpPr>
          <p:nvPr>
            <p:ph type="sldNum" sz="quarter" idx="12"/>
          </p:nvPr>
        </p:nvSpPr>
        <p:spPr/>
        <p:txBody>
          <a:bodyPr/>
          <a:lstStyle/>
          <a:p>
            <a:fld id="{9807A31F-DDB5-46C7-90F8-7F5BC0060103}" type="slidenum">
              <a:rPr lang="en-ZA" smtClean="0"/>
              <a:t>14</a:t>
            </a:fld>
            <a:endParaRPr lang="en-ZA" dirty="0"/>
          </a:p>
        </p:txBody>
      </p:sp>
    </p:spTree>
    <p:extLst>
      <p:ext uri="{BB962C8B-B14F-4D97-AF65-F5344CB8AC3E}">
        <p14:creationId xmlns:p14="http://schemas.microsoft.com/office/powerpoint/2010/main" val="3069695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548680"/>
            <a:ext cx="8229600" cy="1143000"/>
          </a:xfrm>
        </p:spPr>
        <p:txBody>
          <a:bodyPr>
            <a:normAutofit/>
          </a:bodyPr>
          <a:lstStyle/>
          <a:p>
            <a:r>
              <a:rPr lang="en-ZA" sz="3600" dirty="0"/>
              <a:t>Seminar Content</a:t>
            </a:r>
          </a:p>
        </p:txBody>
      </p:sp>
      <p:sp>
        <p:nvSpPr>
          <p:cNvPr id="2" name="Content Placeholder 1"/>
          <p:cNvSpPr>
            <a:spLocks noGrp="1"/>
          </p:cNvSpPr>
          <p:nvPr>
            <p:ph idx="1"/>
          </p:nvPr>
        </p:nvSpPr>
        <p:spPr>
          <a:xfrm>
            <a:off x="734888" y="1628800"/>
            <a:ext cx="7941568" cy="4525963"/>
          </a:xfrm>
        </p:spPr>
        <p:txBody>
          <a:bodyPr>
            <a:normAutofit/>
          </a:bodyPr>
          <a:lstStyle/>
          <a:p>
            <a:pPr marL="0" indent="0">
              <a:buNone/>
            </a:pPr>
            <a:endParaRPr lang="en-ZA" sz="2400" dirty="0"/>
          </a:p>
          <a:p>
            <a:r>
              <a:rPr lang="en-US" dirty="0"/>
              <a:t>Botswana</a:t>
            </a:r>
          </a:p>
          <a:p>
            <a:endParaRPr lang="en-US" sz="2000" dirty="0"/>
          </a:p>
          <a:p>
            <a:r>
              <a:rPr lang="en-US" dirty="0"/>
              <a:t>Opportunities of deep underground facilities</a:t>
            </a:r>
          </a:p>
          <a:p>
            <a:endParaRPr lang="en-US" sz="2000" dirty="0"/>
          </a:p>
          <a:p>
            <a:r>
              <a:rPr lang="en-US" dirty="0"/>
              <a:t>Challenges to deep underground facilities</a:t>
            </a:r>
          </a:p>
          <a:p>
            <a:endParaRPr lang="en-ZA" sz="2000" dirty="0"/>
          </a:p>
          <a:p>
            <a:r>
              <a:rPr lang="en-ZA" dirty="0"/>
              <a:t>Summation</a:t>
            </a: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48" b="8915"/>
          <a:stretch/>
        </p:blipFill>
        <p:spPr bwMode="auto">
          <a:xfrm>
            <a:off x="7164288" y="260648"/>
            <a:ext cx="1642019"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a:extLst>
              <a:ext uri="{FF2B5EF4-FFF2-40B4-BE49-F238E27FC236}">
                <a16:creationId xmlns:a16="http://schemas.microsoft.com/office/drawing/2014/main" id="{7D581A4B-D7A2-512F-7A21-FAF0629575BD}"/>
              </a:ext>
            </a:extLst>
          </p:cNvPr>
          <p:cNvSpPr>
            <a:spLocks noGrp="1"/>
          </p:cNvSpPr>
          <p:nvPr>
            <p:ph type="sldNum" sz="quarter" idx="12"/>
          </p:nvPr>
        </p:nvSpPr>
        <p:spPr/>
        <p:txBody>
          <a:bodyPr/>
          <a:lstStyle/>
          <a:p>
            <a:fld id="{9807A31F-DDB5-46C7-90F8-7F5BC0060103}" type="slidenum">
              <a:rPr lang="en-ZA" smtClean="0"/>
              <a:t>2</a:t>
            </a:fld>
            <a:endParaRPr lang="en-ZA" dirty="0"/>
          </a:p>
        </p:txBody>
      </p:sp>
    </p:spTree>
    <p:extLst>
      <p:ext uri="{BB962C8B-B14F-4D97-AF65-F5344CB8AC3E}">
        <p14:creationId xmlns:p14="http://schemas.microsoft.com/office/powerpoint/2010/main" val="1343315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143000"/>
          </a:xfrm>
        </p:spPr>
        <p:txBody>
          <a:bodyPr>
            <a:normAutofit/>
          </a:bodyPr>
          <a:lstStyle/>
          <a:p>
            <a:r>
              <a:rPr lang="en-ZA" sz="3600" dirty="0"/>
              <a:t>Botswana</a:t>
            </a:r>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48" b="8915"/>
          <a:stretch/>
        </p:blipFill>
        <p:spPr bwMode="auto">
          <a:xfrm>
            <a:off x="7164288" y="260648"/>
            <a:ext cx="1642019"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4C1510B0-0771-4220-8BB1-45B2675F56E6}"/>
              </a:ext>
            </a:extLst>
          </p:cNvPr>
          <p:cNvPicPr>
            <a:picLocks noChangeAspect="1"/>
          </p:cNvPicPr>
          <p:nvPr/>
        </p:nvPicPr>
        <p:blipFill rotWithShape="1">
          <a:blip r:embed="rId3"/>
          <a:srcRect l="32675" r="31888" b="10079"/>
          <a:stretch/>
        </p:blipFill>
        <p:spPr>
          <a:xfrm>
            <a:off x="2341427" y="1463224"/>
            <a:ext cx="4173867" cy="5014136"/>
          </a:xfrm>
          <a:prstGeom prst="rect">
            <a:avLst/>
          </a:prstGeom>
        </p:spPr>
      </p:pic>
      <p:sp>
        <p:nvSpPr>
          <p:cNvPr id="11" name="TextBox 10">
            <a:extLst>
              <a:ext uri="{FF2B5EF4-FFF2-40B4-BE49-F238E27FC236}">
                <a16:creationId xmlns:a16="http://schemas.microsoft.com/office/drawing/2014/main" id="{AB08016A-3343-42FE-8CA0-ED9D09B0C160}"/>
              </a:ext>
            </a:extLst>
          </p:cNvPr>
          <p:cNvSpPr txBox="1"/>
          <p:nvPr/>
        </p:nvSpPr>
        <p:spPr>
          <a:xfrm>
            <a:off x="4896036" y="6477360"/>
            <a:ext cx="2011879" cy="261610"/>
          </a:xfrm>
          <a:prstGeom prst="rect">
            <a:avLst/>
          </a:prstGeom>
          <a:noFill/>
        </p:spPr>
        <p:txBody>
          <a:bodyPr wrap="square">
            <a:spAutoFit/>
          </a:bodyPr>
          <a:lstStyle/>
          <a:p>
            <a:r>
              <a:rPr lang="en-US" sz="1100" dirty="0"/>
              <a:t>Source: Library of Congress</a:t>
            </a:r>
          </a:p>
        </p:txBody>
      </p:sp>
      <p:sp>
        <p:nvSpPr>
          <p:cNvPr id="13" name="Oval 12">
            <a:extLst>
              <a:ext uri="{FF2B5EF4-FFF2-40B4-BE49-F238E27FC236}">
                <a16:creationId xmlns:a16="http://schemas.microsoft.com/office/drawing/2014/main" id="{433F01B7-9B73-44E7-AA07-3B2C8BC02F1F}"/>
              </a:ext>
            </a:extLst>
          </p:cNvPr>
          <p:cNvSpPr/>
          <p:nvPr/>
        </p:nvSpPr>
        <p:spPr>
          <a:xfrm>
            <a:off x="4572000" y="5445224"/>
            <a:ext cx="64807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32FA8FF1-AF21-B8A7-5C2C-1B163D10A63B}"/>
              </a:ext>
            </a:extLst>
          </p:cNvPr>
          <p:cNvSpPr>
            <a:spLocks noGrp="1"/>
          </p:cNvSpPr>
          <p:nvPr>
            <p:ph type="sldNum" sz="quarter" idx="12"/>
          </p:nvPr>
        </p:nvSpPr>
        <p:spPr/>
        <p:txBody>
          <a:bodyPr/>
          <a:lstStyle/>
          <a:p>
            <a:fld id="{9807A31F-DDB5-46C7-90F8-7F5BC0060103}" type="slidenum">
              <a:rPr lang="en-ZA" smtClean="0"/>
              <a:t>3</a:t>
            </a:fld>
            <a:endParaRPr lang="en-ZA" dirty="0"/>
          </a:p>
        </p:txBody>
      </p:sp>
    </p:spTree>
    <p:extLst>
      <p:ext uri="{BB962C8B-B14F-4D97-AF65-F5344CB8AC3E}">
        <p14:creationId xmlns:p14="http://schemas.microsoft.com/office/powerpoint/2010/main" val="1996048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755576" y="2053437"/>
            <a:ext cx="7416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Snap ITC" pitchFamily="82" charset="0"/>
              </a:defRPr>
            </a:lvl1pPr>
            <a:lvl2pPr marL="742950" indent="-285750" eaLnBrk="0" hangingPunct="0">
              <a:defRPr sz="2400">
                <a:solidFill>
                  <a:schemeClr val="tx1"/>
                </a:solidFill>
                <a:latin typeface="Snap ITC" pitchFamily="82" charset="0"/>
              </a:defRPr>
            </a:lvl2pPr>
            <a:lvl3pPr marL="1143000" indent="-228600" eaLnBrk="0" hangingPunct="0">
              <a:defRPr sz="2400">
                <a:solidFill>
                  <a:schemeClr val="tx1"/>
                </a:solidFill>
                <a:latin typeface="Snap ITC" pitchFamily="82" charset="0"/>
              </a:defRPr>
            </a:lvl3pPr>
            <a:lvl4pPr marL="1600200" indent="-228600" eaLnBrk="0" hangingPunct="0">
              <a:defRPr sz="2400">
                <a:solidFill>
                  <a:schemeClr val="tx1"/>
                </a:solidFill>
                <a:latin typeface="Snap ITC" pitchFamily="82" charset="0"/>
              </a:defRPr>
            </a:lvl4pPr>
            <a:lvl5pPr marL="2057400" indent="-228600" eaLnBrk="0" hangingPunct="0">
              <a:defRPr sz="2400">
                <a:solidFill>
                  <a:schemeClr val="tx1"/>
                </a:solidFill>
                <a:latin typeface="Snap ITC" pitchFamily="82" charset="0"/>
              </a:defRPr>
            </a:lvl5pPr>
            <a:lvl6pPr marL="2514600" indent="-228600" eaLnBrk="0" fontAlgn="base" hangingPunct="0">
              <a:spcBef>
                <a:spcPct val="0"/>
              </a:spcBef>
              <a:spcAft>
                <a:spcPct val="0"/>
              </a:spcAft>
              <a:defRPr sz="2400">
                <a:solidFill>
                  <a:schemeClr val="tx1"/>
                </a:solidFill>
                <a:latin typeface="Snap ITC" pitchFamily="82" charset="0"/>
              </a:defRPr>
            </a:lvl6pPr>
            <a:lvl7pPr marL="2971800" indent="-228600" eaLnBrk="0" fontAlgn="base" hangingPunct="0">
              <a:spcBef>
                <a:spcPct val="0"/>
              </a:spcBef>
              <a:spcAft>
                <a:spcPct val="0"/>
              </a:spcAft>
              <a:defRPr sz="2400">
                <a:solidFill>
                  <a:schemeClr val="tx1"/>
                </a:solidFill>
                <a:latin typeface="Snap ITC" pitchFamily="82" charset="0"/>
              </a:defRPr>
            </a:lvl7pPr>
            <a:lvl8pPr marL="3429000" indent="-228600" eaLnBrk="0" fontAlgn="base" hangingPunct="0">
              <a:spcBef>
                <a:spcPct val="0"/>
              </a:spcBef>
              <a:spcAft>
                <a:spcPct val="0"/>
              </a:spcAft>
              <a:defRPr sz="2400">
                <a:solidFill>
                  <a:schemeClr val="tx1"/>
                </a:solidFill>
                <a:latin typeface="Snap ITC" pitchFamily="82" charset="0"/>
              </a:defRPr>
            </a:lvl8pPr>
            <a:lvl9pPr marL="3886200" indent="-228600" eaLnBrk="0" fontAlgn="base" hangingPunct="0">
              <a:spcBef>
                <a:spcPct val="0"/>
              </a:spcBef>
              <a:spcAft>
                <a:spcPct val="0"/>
              </a:spcAft>
              <a:defRPr sz="2400">
                <a:solidFill>
                  <a:schemeClr val="tx1"/>
                </a:solidFill>
                <a:latin typeface="Snap ITC" pitchFamily="82" charset="0"/>
              </a:defRPr>
            </a:lvl9pPr>
          </a:lstStyle>
          <a:p>
            <a:pPr eaLnBrk="1" hangingPunct="1">
              <a:spcBef>
                <a:spcPct val="50000"/>
              </a:spcBef>
              <a:buSzPct val="150000"/>
            </a:pPr>
            <a:endParaRPr lang="en-GB" sz="2000" dirty="0">
              <a:latin typeface="Calibri" pitchFamily="34" charset="0"/>
              <a:cs typeface="Arial" charset="0"/>
            </a:endParaRPr>
          </a:p>
        </p:txBody>
      </p:sp>
      <p:sp>
        <p:nvSpPr>
          <p:cNvPr id="9" name="Text Box 6"/>
          <p:cNvSpPr txBox="1">
            <a:spLocks noChangeArrowheads="1"/>
          </p:cNvSpPr>
          <p:nvPr/>
        </p:nvSpPr>
        <p:spPr bwMode="auto">
          <a:xfrm>
            <a:off x="636426" y="1770084"/>
            <a:ext cx="7655123" cy="3317831"/>
          </a:xfrm>
          <a:prstGeom prst="rect">
            <a:avLst/>
          </a:prstGeom>
          <a:noFill/>
          <a:ln w="9525">
            <a:noFill/>
            <a:miter lim="800000"/>
            <a:headEnd/>
            <a:tailEnd/>
          </a:ln>
          <a:effectLst/>
        </p:spPr>
        <p:txBody>
          <a:bodyPr wrap="square">
            <a:spAutoFit/>
          </a:bodyPr>
          <a:lstStyle/>
          <a:p>
            <a:pPr algn="just"/>
            <a:endParaRPr lang="en-ZA" sz="2400" dirty="0"/>
          </a:p>
          <a:p>
            <a:pPr marL="342900" indent="-342900" algn="just">
              <a:buFont typeface="Arial" pitchFamily="34" charset="0"/>
              <a:buChar char="•"/>
            </a:pPr>
            <a:r>
              <a:rPr lang="en-ZA" sz="2400" dirty="0"/>
              <a:t>Independence: 1966</a:t>
            </a:r>
          </a:p>
          <a:p>
            <a:pPr marL="342900" indent="-342900" algn="just">
              <a:buFont typeface="Arial" pitchFamily="34" charset="0"/>
              <a:buChar char="•"/>
            </a:pPr>
            <a:endParaRPr lang="en-ZA" sz="2400" dirty="0"/>
          </a:p>
          <a:p>
            <a:pPr marL="342900" indent="-342900" algn="just">
              <a:buFont typeface="Arial" pitchFamily="34" charset="0"/>
              <a:buChar char="•"/>
            </a:pPr>
            <a:r>
              <a:rPr lang="en-ZA" sz="2400" dirty="0"/>
              <a:t>Population: 2.6 million</a:t>
            </a:r>
          </a:p>
          <a:p>
            <a:pPr marL="342900" indent="-342900" algn="just">
              <a:buFont typeface="Arial" pitchFamily="34" charset="0"/>
              <a:buChar char="•"/>
            </a:pPr>
            <a:endParaRPr lang="en-ZA" sz="2400" dirty="0"/>
          </a:p>
          <a:p>
            <a:pPr marL="342900" indent="-342900" algn="just">
              <a:buFont typeface="Arial" pitchFamily="34" charset="0"/>
              <a:buChar char="•"/>
            </a:pPr>
            <a:r>
              <a:rPr lang="en-ZA" sz="2400" dirty="0"/>
              <a:t>Capital: Gaborone</a:t>
            </a:r>
          </a:p>
          <a:p>
            <a:pPr marL="342900" indent="-342900" algn="just">
              <a:buFont typeface="Arial" pitchFamily="34" charset="0"/>
              <a:buChar char="•"/>
            </a:pPr>
            <a:endParaRPr lang="en-ZA" sz="2400" dirty="0"/>
          </a:p>
          <a:p>
            <a:pPr marL="342900" indent="-342900" algn="just">
              <a:buFont typeface="Arial" pitchFamily="34" charset="0"/>
              <a:buChar char="•"/>
            </a:pPr>
            <a:r>
              <a:rPr lang="en-ZA" sz="2400" dirty="0"/>
              <a:t>Mode of Governance: Democracy</a:t>
            </a:r>
            <a:endParaRPr lang="en-GB" sz="2400" dirty="0">
              <a:latin typeface="Calibri" pitchFamily="34" charset="0"/>
              <a:cs typeface="Arial" pitchFamily="34" charset="0"/>
            </a:endParaRPr>
          </a:p>
          <a:p>
            <a:pPr algn="just">
              <a:spcBef>
                <a:spcPct val="10000"/>
              </a:spcBef>
              <a:defRPr/>
            </a:pPr>
            <a:endParaRPr lang="en-GB" sz="1600" dirty="0">
              <a:latin typeface="Calibri" pitchFamily="34" charset="0"/>
              <a:cs typeface="Arial" pitchFamily="34" charset="0"/>
            </a:endParaRP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48" b="8915"/>
          <a:stretch/>
        </p:blipFill>
        <p:spPr bwMode="auto">
          <a:xfrm>
            <a:off x="7164288" y="260648"/>
            <a:ext cx="1642019"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9CA27EA9-01E6-40D0-96C9-026B66C16D54}"/>
              </a:ext>
            </a:extLst>
          </p:cNvPr>
          <p:cNvSpPr>
            <a:spLocks noGrp="1"/>
          </p:cNvSpPr>
          <p:nvPr>
            <p:ph type="title"/>
          </p:nvPr>
        </p:nvSpPr>
        <p:spPr>
          <a:xfrm>
            <a:off x="395536" y="548680"/>
            <a:ext cx="8229600" cy="1143000"/>
          </a:xfrm>
        </p:spPr>
        <p:txBody>
          <a:bodyPr>
            <a:normAutofit/>
          </a:bodyPr>
          <a:lstStyle/>
          <a:p>
            <a:r>
              <a:rPr lang="en-ZA" sz="3600" dirty="0"/>
              <a:t>Botswana</a:t>
            </a:r>
          </a:p>
        </p:txBody>
      </p:sp>
      <p:sp>
        <p:nvSpPr>
          <p:cNvPr id="2" name="Slide Number Placeholder 1">
            <a:extLst>
              <a:ext uri="{FF2B5EF4-FFF2-40B4-BE49-F238E27FC236}">
                <a16:creationId xmlns:a16="http://schemas.microsoft.com/office/drawing/2014/main" id="{F2759715-950D-E00E-5FA6-E6A241CEB0C4}"/>
              </a:ext>
            </a:extLst>
          </p:cNvPr>
          <p:cNvSpPr>
            <a:spLocks noGrp="1"/>
          </p:cNvSpPr>
          <p:nvPr>
            <p:ph type="sldNum" sz="quarter" idx="12"/>
          </p:nvPr>
        </p:nvSpPr>
        <p:spPr/>
        <p:txBody>
          <a:bodyPr/>
          <a:lstStyle/>
          <a:p>
            <a:fld id="{9807A31F-DDB5-46C7-90F8-7F5BC0060103}" type="slidenum">
              <a:rPr lang="en-ZA" smtClean="0"/>
              <a:t>4</a:t>
            </a:fld>
            <a:endParaRPr lang="en-ZA" dirty="0"/>
          </a:p>
        </p:txBody>
      </p:sp>
    </p:spTree>
    <p:extLst>
      <p:ext uri="{BB962C8B-B14F-4D97-AF65-F5344CB8AC3E}">
        <p14:creationId xmlns:p14="http://schemas.microsoft.com/office/powerpoint/2010/main" val="522744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755576" y="2053437"/>
            <a:ext cx="7416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Snap ITC" pitchFamily="82" charset="0"/>
              </a:defRPr>
            </a:lvl1pPr>
            <a:lvl2pPr marL="742950" indent="-285750" eaLnBrk="0" hangingPunct="0">
              <a:defRPr sz="2400">
                <a:solidFill>
                  <a:schemeClr val="tx1"/>
                </a:solidFill>
                <a:latin typeface="Snap ITC" pitchFamily="82" charset="0"/>
              </a:defRPr>
            </a:lvl2pPr>
            <a:lvl3pPr marL="1143000" indent="-228600" eaLnBrk="0" hangingPunct="0">
              <a:defRPr sz="2400">
                <a:solidFill>
                  <a:schemeClr val="tx1"/>
                </a:solidFill>
                <a:latin typeface="Snap ITC" pitchFamily="82" charset="0"/>
              </a:defRPr>
            </a:lvl3pPr>
            <a:lvl4pPr marL="1600200" indent="-228600" eaLnBrk="0" hangingPunct="0">
              <a:defRPr sz="2400">
                <a:solidFill>
                  <a:schemeClr val="tx1"/>
                </a:solidFill>
                <a:latin typeface="Snap ITC" pitchFamily="82" charset="0"/>
              </a:defRPr>
            </a:lvl4pPr>
            <a:lvl5pPr marL="2057400" indent="-228600" eaLnBrk="0" hangingPunct="0">
              <a:defRPr sz="2400">
                <a:solidFill>
                  <a:schemeClr val="tx1"/>
                </a:solidFill>
                <a:latin typeface="Snap ITC" pitchFamily="82" charset="0"/>
              </a:defRPr>
            </a:lvl5pPr>
            <a:lvl6pPr marL="2514600" indent="-228600" eaLnBrk="0" fontAlgn="base" hangingPunct="0">
              <a:spcBef>
                <a:spcPct val="0"/>
              </a:spcBef>
              <a:spcAft>
                <a:spcPct val="0"/>
              </a:spcAft>
              <a:defRPr sz="2400">
                <a:solidFill>
                  <a:schemeClr val="tx1"/>
                </a:solidFill>
                <a:latin typeface="Snap ITC" pitchFamily="82" charset="0"/>
              </a:defRPr>
            </a:lvl6pPr>
            <a:lvl7pPr marL="2971800" indent="-228600" eaLnBrk="0" fontAlgn="base" hangingPunct="0">
              <a:spcBef>
                <a:spcPct val="0"/>
              </a:spcBef>
              <a:spcAft>
                <a:spcPct val="0"/>
              </a:spcAft>
              <a:defRPr sz="2400">
                <a:solidFill>
                  <a:schemeClr val="tx1"/>
                </a:solidFill>
                <a:latin typeface="Snap ITC" pitchFamily="82" charset="0"/>
              </a:defRPr>
            </a:lvl7pPr>
            <a:lvl8pPr marL="3429000" indent="-228600" eaLnBrk="0" fontAlgn="base" hangingPunct="0">
              <a:spcBef>
                <a:spcPct val="0"/>
              </a:spcBef>
              <a:spcAft>
                <a:spcPct val="0"/>
              </a:spcAft>
              <a:defRPr sz="2400">
                <a:solidFill>
                  <a:schemeClr val="tx1"/>
                </a:solidFill>
                <a:latin typeface="Snap ITC" pitchFamily="82" charset="0"/>
              </a:defRPr>
            </a:lvl8pPr>
            <a:lvl9pPr marL="3886200" indent="-228600" eaLnBrk="0" fontAlgn="base" hangingPunct="0">
              <a:spcBef>
                <a:spcPct val="0"/>
              </a:spcBef>
              <a:spcAft>
                <a:spcPct val="0"/>
              </a:spcAft>
              <a:defRPr sz="2400">
                <a:solidFill>
                  <a:schemeClr val="tx1"/>
                </a:solidFill>
                <a:latin typeface="Snap ITC" pitchFamily="82" charset="0"/>
              </a:defRPr>
            </a:lvl9pPr>
          </a:lstStyle>
          <a:p>
            <a:pPr eaLnBrk="1" hangingPunct="1">
              <a:spcBef>
                <a:spcPct val="50000"/>
              </a:spcBef>
              <a:buSzPct val="150000"/>
            </a:pPr>
            <a:endParaRPr lang="en-GB" sz="2000" dirty="0">
              <a:latin typeface="Calibri" pitchFamily="34" charset="0"/>
              <a:cs typeface="Arial" charset="0"/>
            </a:endParaRPr>
          </a:p>
        </p:txBody>
      </p:sp>
      <p:sp>
        <p:nvSpPr>
          <p:cNvPr id="9" name="Text Box 6"/>
          <p:cNvSpPr txBox="1">
            <a:spLocks noChangeArrowheads="1"/>
          </p:cNvSpPr>
          <p:nvPr/>
        </p:nvSpPr>
        <p:spPr bwMode="auto">
          <a:xfrm>
            <a:off x="636426" y="1712824"/>
            <a:ext cx="7655123" cy="4031873"/>
          </a:xfrm>
          <a:prstGeom prst="rect">
            <a:avLst/>
          </a:prstGeom>
          <a:noFill/>
          <a:ln w="9525">
            <a:noFill/>
            <a:miter lim="800000"/>
            <a:headEnd/>
            <a:tailEnd/>
          </a:ln>
          <a:effectLst/>
        </p:spPr>
        <p:txBody>
          <a:bodyPr wrap="square">
            <a:spAutoFit/>
          </a:bodyPr>
          <a:lstStyle/>
          <a:p>
            <a:pPr algn="just"/>
            <a:endParaRPr lang="en-ZA" sz="2400" dirty="0"/>
          </a:p>
          <a:p>
            <a:pPr marL="342900" indent="-342900" algn="just">
              <a:buFont typeface="Arial" pitchFamily="34" charset="0"/>
              <a:buChar char="•"/>
            </a:pPr>
            <a:r>
              <a:rPr lang="en-ZA" sz="2400" dirty="0"/>
              <a:t>President: Dr. Mokgweetsi Eric Masisi</a:t>
            </a:r>
          </a:p>
          <a:p>
            <a:pPr marL="342900" indent="-342900" algn="just">
              <a:buFont typeface="Arial" pitchFamily="34" charset="0"/>
              <a:buChar char="•"/>
            </a:pPr>
            <a:endParaRPr lang="en-ZA" sz="2400" dirty="0"/>
          </a:p>
          <a:p>
            <a:pPr marL="342900" indent="-342900" algn="just">
              <a:buFont typeface="Arial" pitchFamily="34" charset="0"/>
              <a:buChar char="•"/>
            </a:pPr>
            <a:r>
              <a:rPr lang="en-ZA" sz="2400" dirty="0"/>
              <a:t>Official languages: English and Setswana</a:t>
            </a:r>
          </a:p>
          <a:p>
            <a:pPr marL="342900" indent="-342900" algn="just">
              <a:buFont typeface="Arial" pitchFamily="34" charset="0"/>
              <a:buChar char="•"/>
            </a:pPr>
            <a:endParaRPr lang="en-ZA" sz="2400" dirty="0"/>
          </a:p>
          <a:p>
            <a:pPr marL="342900" indent="-342900" algn="just">
              <a:buFont typeface="Arial" pitchFamily="34" charset="0"/>
              <a:buChar char="•"/>
            </a:pPr>
            <a:r>
              <a:rPr lang="en-ZA" sz="2400" dirty="0"/>
              <a:t>Economy: Second diamond mining country in the world </a:t>
            </a:r>
            <a:r>
              <a:rPr lang="en-ZA" sz="1600" dirty="0"/>
              <a:t>(NS Energy, 2020)</a:t>
            </a:r>
          </a:p>
          <a:p>
            <a:pPr marL="342900" indent="-342900" algn="just">
              <a:buFont typeface="Arial" pitchFamily="34" charset="0"/>
              <a:buChar char="•"/>
            </a:pPr>
            <a:endParaRPr lang="en-ZA" sz="2400" dirty="0"/>
          </a:p>
          <a:p>
            <a:pPr marL="342900" indent="-342900" algn="just">
              <a:buFont typeface="Arial" pitchFamily="34" charset="0"/>
              <a:buChar char="•"/>
            </a:pPr>
            <a:r>
              <a:rPr lang="en-ZA" sz="2400" dirty="0"/>
              <a:t>Jwaneng mine: Second largest diamond mine in the world </a:t>
            </a:r>
            <a:r>
              <a:rPr lang="en-ZA" sz="1600" dirty="0"/>
              <a:t>(Mining technology, 2019)</a:t>
            </a:r>
          </a:p>
          <a:p>
            <a:pPr algn="just"/>
            <a:endParaRPr lang="en-ZA" sz="2400"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48" b="8915"/>
          <a:stretch/>
        </p:blipFill>
        <p:spPr bwMode="auto">
          <a:xfrm>
            <a:off x="7164288" y="260648"/>
            <a:ext cx="1642019"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9CA27EA9-01E6-40D0-96C9-026B66C16D54}"/>
              </a:ext>
            </a:extLst>
          </p:cNvPr>
          <p:cNvSpPr>
            <a:spLocks noGrp="1"/>
          </p:cNvSpPr>
          <p:nvPr>
            <p:ph type="title"/>
          </p:nvPr>
        </p:nvSpPr>
        <p:spPr>
          <a:xfrm>
            <a:off x="395536" y="548680"/>
            <a:ext cx="8229600" cy="1143000"/>
          </a:xfrm>
        </p:spPr>
        <p:txBody>
          <a:bodyPr>
            <a:normAutofit/>
          </a:bodyPr>
          <a:lstStyle/>
          <a:p>
            <a:r>
              <a:rPr lang="en-ZA" sz="3600" dirty="0"/>
              <a:t>Botswana</a:t>
            </a:r>
          </a:p>
        </p:txBody>
      </p:sp>
      <p:sp>
        <p:nvSpPr>
          <p:cNvPr id="2" name="Slide Number Placeholder 1">
            <a:extLst>
              <a:ext uri="{FF2B5EF4-FFF2-40B4-BE49-F238E27FC236}">
                <a16:creationId xmlns:a16="http://schemas.microsoft.com/office/drawing/2014/main" id="{C9060A47-34E5-D083-B041-835494C738A7}"/>
              </a:ext>
            </a:extLst>
          </p:cNvPr>
          <p:cNvSpPr>
            <a:spLocks noGrp="1"/>
          </p:cNvSpPr>
          <p:nvPr>
            <p:ph type="sldNum" sz="quarter" idx="12"/>
          </p:nvPr>
        </p:nvSpPr>
        <p:spPr/>
        <p:txBody>
          <a:bodyPr/>
          <a:lstStyle/>
          <a:p>
            <a:fld id="{9807A31F-DDB5-46C7-90F8-7F5BC0060103}" type="slidenum">
              <a:rPr lang="en-ZA" smtClean="0"/>
              <a:t>5</a:t>
            </a:fld>
            <a:endParaRPr lang="en-ZA" dirty="0"/>
          </a:p>
        </p:txBody>
      </p:sp>
    </p:spTree>
    <p:extLst>
      <p:ext uri="{BB962C8B-B14F-4D97-AF65-F5344CB8AC3E}">
        <p14:creationId xmlns:p14="http://schemas.microsoft.com/office/powerpoint/2010/main" val="427846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428891" y="4509120"/>
            <a:ext cx="8286218" cy="1446550"/>
          </a:xfrm>
          <a:prstGeom prst="rect">
            <a:avLst/>
          </a:prstGeom>
          <a:noFill/>
          <a:ln w="9525">
            <a:noFill/>
            <a:miter lim="800000"/>
            <a:headEnd/>
            <a:tailEnd/>
          </a:ln>
          <a:effectLst/>
        </p:spPr>
        <p:txBody>
          <a:bodyPr wrap="square">
            <a:spAutoFit/>
          </a:bodyPr>
          <a:lstStyle/>
          <a:p>
            <a:pPr algn="just"/>
            <a:endParaRPr lang="en-ZA" sz="2400" dirty="0"/>
          </a:p>
          <a:p>
            <a:pPr algn="just"/>
            <a:r>
              <a:rPr lang="en-US" sz="2000" dirty="0"/>
              <a:t>     Botswana International University                     University of Botswana</a:t>
            </a:r>
            <a:r>
              <a:rPr lang="en-ZA" sz="2000" dirty="0"/>
              <a:t> (UB)</a:t>
            </a:r>
          </a:p>
          <a:p>
            <a:pPr algn="just"/>
            <a:r>
              <a:rPr lang="en-US" sz="2000" dirty="0"/>
              <a:t>     of Science and Technology (BIUST)</a:t>
            </a:r>
          </a:p>
          <a:p>
            <a:pPr marL="342900" indent="-342900" algn="just">
              <a:buFont typeface="Arial" pitchFamily="34" charset="0"/>
              <a:buChar char="•"/>
            </a:pPr>
            <a:endParaRPr lang="en-US" sz="2400"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48" b="8915"/>
          <a:stretch/>
        </p:blipFill>
        <p:spPr bwMode="auto">
          <a:xfrm>
            <a:off x="7164288" y="260648"/>
            <a:ext cx="1642019"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9CA27EA9-01E6-40D0-96C9-026B66C16D54}"/>
              </a:ext>
            </a:extLst>
          </p:cNvPr>
          <p:cNvSpPr>
            <a:spLocks noGrp="1"/>
          </p:cNvSpPr>
          <p:nvPr>
            <p:ph type="title"/>
          </p:nvPr>
        </p:nvSpPr>
        <p:spPr>
          <a:xfrm>
            <a:off x="395536" y="548680"/>
            <a:ext cx="8229600" cy="1143000"/>
          </a:xfrm>
        </p:spPr>
        <p:txBody>
          <a:bodyPr>
            <a:normAutofit/>
          </a:bodyPr>
          <a:lstStyle/>
          <a:p>
            <a:r>
              <a:rPr lang="en-ZA" sz="3600" dirty="0"/>
              <a:t>Botswana</a:t>
            </a:r>
          </a:p>
        </p:txBody>
      </p:sp>
      <p:sp>
        <p:nvSpPr>
          <p:cNvPr id="7" name="TextBox 6">
            <a:extLst>
              <a:ext uri="{FF2B5EF4-FFF2-40B4-BE49-F238E27FC236}">
                <a16:creationId xmlns:a16="http://schemas.microsoft.com/office/drawing/2014/main" id="{749225D7-1E54-4DCF-BE09-54A4404DEC7F}"/>
              </a:ext>
            </a:extLst>
          </p:cNvPr>
          <p:cNvSpPr txBox="1"/>
          <p:nvPr/>
        </p:nvSpPr>
        <p:spPr>
          <a:xfrm>
            <a:off x="518864" y="1541504"/>
            <a:ext cx="4572000" cy="523220"/>
          </a:xfrm>
          <a:prstGeom prst="rect">
            <a:avLst/>
          </a:prstGeom>
          <a:noFill/>
        </p:spPr>
        <p:txBody>
          <a:bodyPr wrap="square">
            <a:spAutoFit/>
          </a:bodyPr>
          <a:lstStyle/>
          <a:p>
            <a:pPr algn="just"/>
            <a:r>
              <a:rPr lang="en-ZA" sz="2800" dirty="0"/>
              <a:t>Education</a:t>
            </a:r>
          </a:p>
        </p:txBody>
      </p:sp>
      <p:sp>
        <p:nvSpPr>
          <p:cNvPr id="2" name="Slide Number Placeholder 1">
            <a:extLst>
              <a:ext uri="{FF2B5EF4-FFF2-40B4-BE49-F238E27FC236}">
                <a16:creationId xmlns:a16="http://schemas.microsoft.com/office/drawing/2014/main" id="{4F7F70C0-E591-93B0-8CC4-53119ECE98D5}"/>
              </a:ext>
            </a:extLst>
          </p:cNvPr>
          <p:cNvSpPr>
            <a:spLocks noGrp="1"/>
          </p:cNvSpPr>
          <p:nvPr>
            <p:ph type="sldNum" sz="quarter" idx="12"/>
          </p:nvPr>
        </p:nvSpPr>
        <p:spPr/>
        <p:txBody>
          <a:bodyPr/>
          <a:lstStyle/>
          <a:p>
            <a:fld id="{9807A31F-DDB5-46C7-90F8-7F5BC0060103}" type="slidenum">
              <a:rPr lang="en-ZA" smtClean="0"/>
              <a:t>6</a:t>
            </a:fld>
            <a:endParaRPr lang="en-ZA" dirty="0"/>
          </a:p>
        </p:txBody>
      </p:sp>
      <p:pic>
        <p:nvPicPr>
          <p:cNvPr id="4098" name="Picture 2" descr="Botswana International University of Science &amp; Technology - BIUST">
            <a:extLst>
              <a:ext uri="{FF2B5EF4-FFF2-40B4-BE49-F238E27FC236}">
                <a16:creationId xmlns:a16="http://schemas.microsoft.com/office/drawing/2014/main" id="{E466CB58-C7AA-AC22-B32D-F06704531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355850"/>
            <a:ext cx="4077511" cy="24374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University of Botswana (Gaborone, Botswana)">
            <a:extLst>
              <a:ext uri="{FF2B5EF4-FFF2-40B4-BE49-F238E27FC236}">
                <a16:creationId xmlns:a16="http://schemas.microsoft.com/office/drawing/2014/main" id="{CC1072B0-531F-3284-81A2-D3D2377FE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7941" y="2348880"/>
            <a:ext cx="4091976" cy="243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801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755576" y="2053437"/>
            <a:ext cx="7416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Snap ITC" pitchFamily="82" charset="0"/>
              </a:defRPr>
            </a:lvl1pPr>
            <a:lvl2pPr marL="742950" indent="-285750" eaLnBrk="0" hangingPunct="0">
              <a:defRPr sz="2400">
                <a:solidFill>
                  <a:schemeClr val="tx1"/>
                </a:solidFill>
                <a:latin typeface="Snap ITC" pitchFamily="82" charset="0"/>
              </a:defRPr>
            </a:lvl2pPr>
            <a:lvl3pPr marL="1143000" indent="-228600" eaLnBrk="0" hangingPunct="0">
              <a:defRPr sz="2400">
                <a:solidFill>
                  <a:schemeClr val="tx1"/>
                </a:solidFill>
                <a:latin typeface="Snap ITC" pitchFamily="82" charset="0"/>
              </a:defRPr>
            </a:lvl3pPr>
            <a:lvl4pPr marL="1600200" indent="-228600" eaLnBrk="0" hangingPunct="0">
              <a:defRPr sz="2400">
                <a:solidFill>
                  <a:schemeClr val="tx1"/>
                </a:solidFill>
                <a:latin typeface="Snap ITC" pitchFamily="82" charset="0"/>
              </a:defRPr>
            </a:lvl4pPr>
            <a:lvl5pPr marL="2057400" indent="-228600" eaLnBrk="0" hangingPunct="0">
              <a:defRPr sz="2400">
                <a:solidFill>
                  <a:schemeClr val="tx1"/>
                </a:solidFill>
                <a:latin typeface="Snap ITC" pitchFamily="82" charset="0"/>
              </a:defRPr>
            </a:lvl5pPr>
            <a:lvl6pPr marL="2514600" indent="-228600" eaLnBrk="0" fontAlgn="base" hangingPunct="0">
              <a:spcBef>
                <a:spcPct val="0"/>
              </a:spcBef>
              <a:spcAft>
                <a:spcPct val="0"/>
              </a:spcAft>
              <a:defRPr sz="2400">
                <a:solidFill>
                  <a:schemeClr val="tx1"/>
                </a:solidFill>
                <a:latin typeface="Snap ITC" pitchFamily="82" charset="0"/>
              </a:defRPr>
            </a:lvl6pPr>
            <a:lvl7pPr marL="2971800" indent="-228600" eaLnBrk="0" fontAlgn="base" hangingPunct="0">
              <a:spcBef>
                <a:spcPct val="0"/>
              </a:spcBef>
              <a:spcAft>
                <a:spcPct val="0"/>
              </a:spcAft>
              <a:defRPr sz="2400">
                <a:solidFill>
                  <a:schemeClr val="tx1"/>
                </a:solidFill>
                <a:latin typeface="Snap ITC" pitchFamily="82" charset="0"/>
              </a:defRPr>
            </a:lvl7pPr>
            <a:lvl8pPr marL="3429000" indent="-228600" eaLnBrk="0" fontAlgn="base" hangingPunct="0">
              <a:spcBef>
                <a:spcPct val="0"/>
              </a:spcBef>
              <a:spcAft>
                <a:spcPct val="0"/>
              </a:spcAft>
              <a:defRPr sz="2400">
                <a:solidFill>
                  <a:schemeClr val="tx1"/>
                </a:solidFill>
                <a:latin typeface="Snap ITC" pitchFamily="82" charset="0"/>
              </a:defRPr>
            </a:lvl8pPr>
            <a:lvl9pPr marL="3886200" indent="-228600" eaLnBrk="0" fontAlgn="base" hangingPunct="0">
              <a:spcBef>
                <a:spcPct val="0"/>
              </a:spcBef>
              <a:spcAft>
                <a:spcPct val="0"/>
              </a:spcAft>
              <a:defRPr sz="2400">
                <a:solidFill>
                  <a:schemeClr val="tx1"/>
                </a:solidFill>
                <a:latin typeface="Snap ITC" pitchFamily="82" charset="0"/>
              </a:defRPr>
            </a:lvl9pPr>
          </a:lstStyle>
          <a:p>
            <a:pPr eaLnBrk="1" hangingPunct="1">
              <a:spcBef>
                <a:spcPct val="50000"/>
              </a:spcBef>
              <a:buSzPct val="150000"/>
            </a:pPr>
            <a:endParaRPr lang="en-GB" sz="2000" dirty="0">
              <a:latin typeface="Calibri" pitchFamily="34" charset="0"/>
              <a:cs typeface="Arial" charset="0"/>
            </a:endParaRPr>
          </a:p>
        </p:txBody>
      </p:sp>
      <p:sp>
        <p:nvSpPr>
          <p:cNvPr id="9" name="Text Box 6"/>
          <p:cNvSpPr txBox="1">
            <a:spLocks noChangeArrowheads="1"/>
          </p:cNvSpPr>
          <p:nvPr/>
        </p:nvSpPr>
        <p:spPr bwMode="auto">
          <a:xfrm>
            <a:off x="636426" y="2076010"/>
            <a:ext cx="7655123" cy="4154984"/>
          </a:xfrm>
          <a:prstGeom prst="rect">
            <a:avLst/>
          </a:prstGeom>
          <a:noFill/>
          <a:ln w="9525">
            <a:noFill/>
            <a:miter lim="800000"/>
            <a:headEnd/>
            <a:tailEnd/>
          </a:ln>
          <a:effectLst/>
        </p:spPr>
        <p:txBody>
          <a:bodyPr wrap="square">
            <a:spAutoFit/>
          </a:bodyPr>
          <a:lstStyle/>
          <a:p>
            <a:pPr algn="just"/>
            <a:endParaRPr lang="en-ZA" sz="2400" dirty="0"/>
          </a:p>
          <a:p>
            <a:pPr marL="342900" indent="-342900" algn="just">
              <a:buFont typeface="Arial" pitchFamily="34" charset="0"/>
              <a:buChar char="•"/>
            </a:pPr>
            <a:r>
              <a:rPr lang="en-ZA" sz="2400" dirty="0"/>
              <a:t>Okavango Delta: UNESCO world heritage site </a:t>
            </a:r>
            <a:r>
              <a:rPr lang="en-ZA" sz="1600" dirty="0"/>
              <a:t>(UNESCO, 2014)</a:t>
            </a:r>
          </a:p>
          <a:p>
            <a:pPr marL="342900" indent="-342900" algn="just">
              <a:buFont typeface="Arial" pitchFamily="34" charset="0"/>
              <a:buChar char="•"/>
            </a:pPr>
            <a:endParaRPr lang="en-ZA" sz="2400" dirty="0"/>
          </a:p>
          <a:p>
            <a:pPr marL="342900" indent="-342900" algn="just">
              <a:buFont typeface="Arial" pitchFamily="34" charset="0"/>
              <a:buChar char="•"/>
            </a:pPr>
            <a:r>
              <a:rPr lang="en-ZA" sz="2400" dirty="0"/>
              <a:t>Tsodilo Hills: UNESCO world heritage site </a:t>
            </a:r>
            <a:r>
              <a:rPr lang="en-ZA" sz="1600" dirty="0"/>
              <a:t>(UNESCO, 2001)</a:t>
            </a:r>
            <a:endParaRPr lang="en-ZA" sz="2400" dirty="0"/>
          </a:p>
          <a:p>
            <a:pPr marL="342900" indent="-342900" algn="just">
              <a:buFont typeface="Arial" pitchFamily="34" charset="0"/>
              <a:buChar char="•"/>
            </a:pPr>
            <a:endParaRPr lang="en-ZA" sz="2400" dirty="0"/>
          </a:p>
          <a:p>
            <a:pPr marL="342900" indent="-342900" algn="just">
              <a:buFont typeface="Arial" pitchFamily="34" charset="0"/>
              <a:buChar char="•"/>
            </a:pPr>
            <a:r>
              <a:rPr lang="en-ZA" sz="2400" dirty="0"/>
              <a:t>Central Kalahari Game Reserve: the second largest game reserve in the world </a:t>
            </a:r>
            <a:r>
              <a:rPr lang="en-ZA" sz="1600" dirty="0"/>
              <a:t>(Botswana tourism, 2020)</a:t>
            </a:r>
          </a:p>
          <a:p>
            <a:pPr marL="342900" indent="-342900" algn="just">
              <a:buFont typeface="Arial" pitchFamily="34" charset="0"/>
              <a:buChar char="•"/>
            </a:pPr>
            <a:endParaRPr lang="en-ZA" sz="2400" dirty="0"/>
          </a:p>
          <a:p>
            <a:pPr marL="342900" indent="-342900" algn="just">
              <a:buFont typeface="Arial" pitchFamily="34" charset="0"/>
              <a:buChar char="•"/>
            </a:pPr>
            <a:r>
              <a:rPr lang="en-ZA" sz="2400" dirty="0"/>
              <a:t>Botswana has the largest population of wild elephants in the world </a:t>
            </a:r>
            <a:r>
              <a:rPr lang="en-ZA" sz="1600" dirty="0"/>
              <a:t>(Blackie, 2019)</a:t>
            </a:r>
            <a:endParaRPr lang="en-ZA" sz="2400" dirty="0"/>
          </a:p>
          <a:p>
            <a:pPr algn="just"/>
            <a:endParaRPr lang="en-ZA" sz="2400"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48" b="8915"/>
          <a:stretch/>
        </p:blipFill>
        <p:spPr bwMode="auto">
          <a:xfrm>
            <a:off x="7164288" y="260648"/>
            <a:ext cx="1642019"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9CA27EA9-01E6-40D0-96C9-026B66C16D54}"/>
              </a:ext>
            </a:extLst>
          </p:cNvPr>
          <p:cNvSpPr>
            <a:spLocks noGrp="1"/>
          </p:cNvSpPr>
          <p:nvPr>
            <p:ph type="title"/>
          </p:nvPr>
        </p:nvSpPr>
        <p:spPr>
          <a:xfrm>
            <a:off x="395536" y="548680"/>
            <a:ext cx="8229600" cy="1143000"/>
          </a:xfrm>
        </p:spPr>
        <p:txBody>
          <a:bodyPr>
            <a:normAutofit/>
          </a:bodyPr>
          <a:lstStyle/>
          <a:p>
            <a:r>
              <a:rPr lang="en-ZA" sz="3600" dirty="0"/>
              <a:t>Botswana</a:t>
            </a:r>
          </a:p>
        </p:txBody>
      </p:sp>
      <p:sp>
        <p:nvSpPr>
          <p:cNvPr id="7" name="TextBox 6">
            <a:extLst>
              <a:ext uri="{FF2B5EF4-FFF2-40B4-BE49-F238E27FC236}">
                <a16:creationId xmlns:a16="http://schemas.microsoft.com/office/drawing/2014/main" id="{749225D7-1E54-4DCF-BE09-54A4404DEC7F}"/>
              </a:ext>
            </a:extLst>
          </p:cNvPr>
          <p:cNvSpPr txBox="1"/>
          <p:nvPr/>
        </p:nvSpPr>
        <p:spPr>
          <a:xfrm>
            <a:off x="518864" y="1541504"/>
            <a:ext cx="4572000" cy="523220"/>
          </a:xfrm>
          <a:prstGeom prst="rect">
            <a:avLst/>
          </a:prstGeom>
          <a:noFill/>
        </p:spPr>
        <p:txBody>
          <a:bodyPr wrap="square">
            <a:spAutoFit/>
          </a:bodyPr>
          <a:lstStyle/>
          <a:p>
            <a:pPr algn="just"/>
            <a:r>
              <a:rPr lang="en-ZA" sz="2800" dirty="0"/>
              <a:t>Tourism</a:t>
            </a:r>
          </a:p>
        </p:txBody>
      </p:sp>
      <p:sp>
        <p:nvSpPr>
          <p:cNvPr id="2" name="Slide Number Placeholder 1">
            <a:extLst>
              <a:ext uri="{FF2B5EF4-FFF2-40B4-BE49-F238E27FC236}">
                <a16:creationId xmlns:a16="http://schemas.microsoft.com/office/drawing/2014/main" id="{4F7F70C0-E591-93B0-8CC4-53119ECE98D5}"/>
              </a:ext>
            </a:extLst>
          </p:cNvPr>
          <p:cNvSpPr>
            <a:spLocks noGrp="1"/>
          </p:cNvSpPr>
          <p:nvPr>
            <p:ph type="sldNum" sz="quarter" idx="12"/>
          </p:nvPr>
        </p:nvSpPr>
        <p:spPr/>
        <p:txBody>
          <a:bodyPr/>
          <a:lstStyle/>
          <a:p>
            <a:fld id="{9807A31F-DDB5-46C7-90F8-7F5BC0060103}" type="slidenum">
              <a:rPr lang="en-ZA" smtClean="0"/>
              <a:t>7</a:t>
            </a:fld>
            <a:endParaRPr lang="en-ZA" dirty="0"/>
          </a:p>
        </p:txBody>
      </p:sp>
    </p:spTree>
    <p:extLst>
      <p:ext uri="{BB962C8B-B14F-4D97-AF65-F5344CB8AC3E}">
        <p14:creationId xmlns:p14="http://schemas.microsoft.com/office/powerpoint/2010/main" val="2063628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755576" y="2053437"/>
            <a:ext cx="7416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Snap ITC" pitchFamily="82" charset="0"/>
              </a:defRPr>
            </a:lvl1pPr>
            <a:lvl2pPr marL="742950" indent="-285750" eaLnBrk="0" hangingPunct="0">
              <a:defRPr sz="2400">
                <a:solidFill>
                  <a:schemeClr val="tx1"/>
                </a:solidFill>
                <a:latin typeface="Snap ITC" pitchFamily="82" charset="0"/>
              </a:defRPr>
            </a:lvl2pPr>
            <a:lvl3pPr marL="1143000" indent="-228600" eaLnBrk="0" hangingPunct="0">
              <a:defRPr sz="2400">
                <a:solidFill>
                  <a:schemeClr val="tx1"/>
                </a:solidFill>
                <a:latin typeface="Snap ITC" pitchFamily="82" charset="0"/>
              </a:defRPr>
            </a:lvl3pPr>
            <a:lvl4pPr marL="1600200" indent="-228600" eaLnBrk="0" hangingPunct="0">
              <a:defRPr sz="2400">
                <a:solidFill>
                  <a:schemeClr val="tx1"/>
                </a:solidFill>
                <a:latin typeface="Snap ITC" pitchFamily="82" charset="0"/>
              </a:defRPr>
            </a:lvl4pPr>
            <a:lvl5pPr marL="2057400" indent="-228600" eaLnBrk="0" hangingPunct="0">
              <a:defRPr sz="2400">
                <a:solidFill>
                  <a:schemeClr val="tx1"/>
                </a:solidFill>
                <a:latin typeface="Snap ITC" pitchFamily="82" charset="0"/>
              </a:defRPr>
            </a:lvl5pPr>
            <a:lvl6pPr marL="2514600" indent="-228600" eaLnBrk="0" fontAlgn="base" hangingPunct="0">
              <a:spcBef>
                <a:spcPct val="0"/>
              </a:spcBef>
              <a:spcAft>
                <a:spcPct val="0"/>
              </a:spcAft>
              <a:defRPr sz="2400">
                <a:solidFill>
                  <a:schemeClr val="tx1"/>
                </a:solidFill>
                <a:latin typeface="Snap ITC" pitchFamily="82" charset="0"/>
              </a:defRPr>
            </a:lvl6pPr>
            <a:lvl7pPr marL="2971800" indent="-228600" eaLnBrk="0" fontAlgn="base" hangingPunct="0">
              <a:spcBef>
                <a:spcPct val="0"/>
              </a:spcBef>
              <a:spcAft>
                <a:spcPct val="0"/>
              </a:spcAft>
              <a:defRPr sz="2400">
                <a:solidFill>
                  <a:schemeClr val="tx1"/>
                </a:solidFill>
                <a:latin typeface="Snap ITC" pitchFamily="82" charset="0"/>
              </a:defRPr>
            </a:lvl7pPr>
            <a:lvl8pPr marL="3429000" indent="-228600" eaLnBrk="0" fontAlgn="base" hangingPunct="0">
              <a:spcBef>
                <a:spcPct val="0"/>
              </a:spcBef>
              <a:spcAft>
                <a:spcPct val="0"/>
              </a:spcAft>
              <a:defRPr sz="2400">
                <a:solidFill>
                  <a:schemeClr val="tx1"/>
                </a:solidFill>
                <a:latin typeface="Snap ITC" pitchFamily="82" charset="0"/>
              </a:defRPr>
            </a:lvl8pPr>
            <a:lvl9pPr marL="3886200" indent="-228600" eaLnBrk="0" fontAlgn="base" hangingPunct="0">
              <a:spcBef>
                <a:spcPct val="0"/>
              </a:spcBef>
              <a:spcAft>
                <a:spcPct val="0"/>
              </a:spcAft>
              <a:defRPr sz="2400">
                <a:solidFill>
                  <a:schemeClr val="tx1"/>
                </a:solidFill>
                <a:latin typeface="Snap ITC" pitchFamily="82" charset="0"/>
              </a:defRPr>
            </a:lvl9pPr>
          </a:lstStyle>
          <a:p>
            <a:pPr eaLnBrk="1" hangingPunct="1">
              <a:spcBef>
                <a:spcPct val="50000"/>
              </a:spcBef>
              <a:buSzPct val="150000"/>
            </a:pPr>
            <a:endParaRPr lang="en-GB" sz="2000" dirty="0">
              <a:latin typeface="Calibri" pitchFamily="34" charset="0"/>
              <a:cs typeface="Arial" charset="0"/>
            </a:endParaRP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48" b="8915"/>
          <a:stretch/>
        </p:blipFill>
        <p:spPr bwMode="auto">
          <a:xfrm>
            <a:off x="7164288" y="260648"/>
            <a:ext cx="1642019"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9CA27EA9-01E6-40D0-96C9-026B66C16D54}"/>
              </a:ext>
            </a:extLst>
          </p:cNvPr>
          <p:cNvSpPr>
            <a:spLocks noGrp="1"/>
          </p:cNvSpPr>
          <p:nvPr>
            <p:ph type="title"/>
          </p:nvPr>
        </p:nvSpPr>
        <p:spPr>
          <a:xfrm>
            <a:off x="395536" y="548680"/>
            <a:ext cx="8229600" cy="1143000"/>
          </a:xfrm>
        </p:spPr>
        <p:txBody>
          <a:bodyPr>
            <a:normAutofit/>
          </a:bodyPr>
          <a:lstStyle/>
          <a:p>
            <a:r>
              <a:rPr lang="en-ZA" sz="3600" dirty="0"/>
              <a:t>Botswana</a:t>
            </a:r>
          </a:p>
        </p:txBody>
      </p:sp>
      <p:sp>
        <p:nvSpPr>
          <p:cNvPr id="7" name="TextBox 6">
            <a:extLst>
              <a:ext uri="{FF2B5EF4-FFF2-40B4-BE49-F238E27FC236}">
                <a16:creationId xmlns:a16="http://schemas.microsoft.com/office/drawing/2014/main" id="{749225D7-1E54-4DCF-BE09-54A4404DEC7F}"/>
              </a:ext>
            </a:extLst>
          </p:cNvPr>
          <p:cNvSpPr txBox="1"/>
          <p:nvPr/>
        </p:nvSpPr>
        <p:spPr>
          <a:xfrm>
            <a:off x="318614" y="1556584"/>
            <a:ext cx="4572000" cy="523220"/>
          </a:xfrm>
          <a:prstGeom prst="rect">
            <a:avLst/>
          </a:prstGeom>
          <a:noFill/>
        </p:spPr>
        <p:txBody>
          <a:bodyPr wrap="square">
            <a:spAutoFit/>
          </a:bodyPr>
          <a:lstStyle/>
          <a:p>
            <a:pPr algn="just"/>
            <a:r>
              <a:rPr lang="en-ZA" sz="2800" dirty="0"/>
              <a:t>Tourism</a:t>
            </a:r>
          </a:p>
        </p:txBody>
      </p:sp>
      <p:pic>
        <p:nvPicPr>
          <p:cNvPr id="2" name="Picture 1">
            <a:extLst>
              <a:ext uri="{FF2B5EF4-FFF2-40B4-BE49-F238E27FC236}">
                <a16:creationId xmlns:a16="http://schemas.microsoft.com/office/drawing/2014/main" id="{AD98AB68-7D4B-4AFD-9AF9-0BF668510A5D}"/>
              </a:ext>
            </a:extLst>
          </p:cNvPr>
          <p:cNvPicPr>
            <a:picLocks noChangeAspect="1"/>
          </p:cNvPicPr>
          <p:nvPr/>
        </p:nvPicPr>
        <p:blipFill>
          <a:blip r:embed="rId3"/>
          <a:stretch>
            <a:fillRect/>
          </a:stretch>
        </p:blipFill>
        <p:spPr>
          <a:xfrm>
            <a:off x="395536" y="2725010"/>
            <a:ext cx="4104456" cy="3616736"/>
          </a:xfrm>
          <a:prstGeom prst="rect">
            <a:avLst/>
          </a:prstGeom>
        </p:spPr>
      </p:pic>
      <p:sp>
        <p:nvSpPr>
          <p:cNvPr id="10" name="TextBox 9">
            <a:extLst>
              <a:ext uri="{FF2B5EF4-FFF2-40B4-BE49-F238E27FC236}">
                <a16:creationId xmlns:a16="http://schemas.microsoft.com/office/drawing/2014/main" id="{3CD48B89-8702-4F3B-8C11-E9C464F41841}"/>
              </a:ext>
            </a:extLst>
          </p:cNvPr>
          <p:cNvSpPr txBox="1"/>
          <p:nvPr/>
        </p:nvSpPr>
        <p:spPr>
          <a:xfrm>
            <a:off x="4631426" y="2316284"/>
            <a:ext cx="3756998" cy="369332"/>
          </a:xfrm>
          <a:prstGeom prst="rect">
            <a:avLst/>
          </a:prstGeom>
          <a:noFill/>
        </p:spPr>
        <p:txBody>
          <a:bodyPr wrap="square">
            <a:spAutoFit/>
          </a:bodyPr>
          <a:lstStyle/>
          <a:p>
            <a:r>
              <a:rPr lang="en-ZA" sz="1800" dirty="0"/>
              <a:t>Tsodilo Hills </a:t>
            </a:r>
            <a:r>
              <a:rPr lang="en-ZA" sz="1400" dirty="0"/>
              <a:t>(Source: travel4pictures.com)</a:t>
            </a:r>
            <a:endParaRPr lang="en-GB" sz="1400" dirty="0"/>
          </a:p>
        </p:txBody>
      </p:sp>
      <p:pic>
        <p:nvPicPr>
          <p:cNvPr id="4" name="Picture 3">
            <a:extLst>
              <a:ext uri="{FF2B5EF4-FFF2-40B4-BE49-F238E27FC236}">
                <a16:creationId xmlns:a16="http://schemas.microsoft.com/office/drawing/2014/main" id="{C0D597AF-0A5D-4154-BEFF-B1095ACF5CDC}"/>
              </a:ext>
            </a:extLst>
          </p:cNvPr>
          <p:cNvPicPr>
            <a:picLocks noChangeAspect="1"/>
          </p:cNvPicPr>
          <p:nvPr/>
        </p:nvPicPr>
        <p:blipFill>
          <a:blip r:embed="rId4"/>
          <a:stretch>
            <a:fillRect/>
          </a:stretch>
        </p:blipFill>
        <p:spPr>
          <a:xfrm>
            <a:off x="4705794" y="2706952"/>
            <a:ext cx="4104455" cy="3634794"/>
          </a:xfrm>
          <a:prstGeom prst="rect">
            <a:avLst/>
          </a:prstGeom>
        </p:spPr>
      </p:pic>
      <p:sp>
        <p:nvSpPr>
          <p:cNvPr id="11" name="TextBox 10">
            <a:extLst>
              <a:ext uri="{FF2B5EF4-FFF2-40B4-BE49-F238E27FC236}">
                <a16:creationId xmlns:a16="http://schemas.microsoft.com/office/drawing/2014/main" id="{B709C281-B748-4E0B-A8DE-CA66FF2AD1E0}"/>
              </a:ext>
            </a:extLst>
          </p:cNvPr>
          <p:cNvSpPr txBox="1"/>
          <p:nvPr/>
        </p:nvSpPr>
        <p:spPr>
          <a:xfrm>
            <a:off x="304439" y="2347901"/>
            <a:ext cx="4572000" cy="369332"/>
          </a:xfrm>
          <a:prstGeom prst="rect">
            <a:avLst/>
          </a:prstGeom>
          <a:noFill/>
        </p:spPr>
        <p:txBody>
          <a:bodyPr wrap="square">
            <a:spAutoFit/>
          </a:bodyPr>
          <a:lstStyle/>
          <a:p>
            <a:r>
              <a:rPr lang="en-ZA" sz="1800" dirty="0"/>
              <a:t>Okavango Delta </a:t>
            </a:r>
            <a:r>
              <a:rPr lang="en-ZA" sz="1400" dirty="0"/>
              <a:t>(Source: news.sky.com)</a:t>
            </a:r>
            <a:endParaRPr lang="en-GB" sz="1400" dirty="0"/>
          </a:p>
        </p:txBody>
      </p:sp>
      <p:sp>
        <p:nvSpPr>
          <p:cNvPr id="3" name="Slide Number Placeholder 2">
            <a:extLst>
              <a:ext uri="{FF2B5EF4-FFF2-40B4-BE49-F238E27FC236}">
                <a16:creationId xmlns:a16="http://schemas.microsoft.com/office/drawing/2014/main" id="{560B7286-B572-E264-6B7F-B136ABCDF9AF}"/>
              </a:ext>
            </a:extLst>
          </p:cNvPr>
          <p:cNvSpPr>
            <a:spLocks noGrp="1"/>
          </p:cNvSpPr>
          <p:nvPr>
            <p:ph type="sldNum" sz="quarter" idx="12"/>
          </p:nvPr>
        </p:nvSpPr>
        <p:spPr/>
        <p:txBody>
          <a:bodyPr/>
          <a:lstStyle/>
          <a:p>
            <a:fld id="{9807A31F-DDB5-46C7-90F8-7F5BC0060103}" type="slidenum">
              <a:rPr lang="en-ZA" smtClean="0"/>
              <a:t>8</a:t>
            </a:fld>
            <a:endParaRPr lang="en-ZA" dirty="0"/>
          </a:p>
        </p:txBody>
      </p:sp>
    </p:spTree>
    <p:extLst>
      <p:ext uri="{BB962C8B-B14F-4D97-AF65-F5344CB8AC3E}">
        <p14:creationId xmlns:p14="http://schemas.microsoft.com/office/powerpoint/2010/main" val="4138633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755576" y="2053437"/>
            <a:ext cx="7416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Snap ITC" pitchFamily="82" charset="0"/>
              </a:defRPr>
            </a:lvl1pPr>
            <a:lvl2pPr marL="742950" indent="-285750" eaLnBrk="0" hangingPunct="0">
              <a:defRPr sz="2400">
                <a:solidFill>
                  <a:schemeClr val="tx1"/>
                </a:solidFill>
                <a:latin typeface="Snap ITC" pitchFamily="82" charset="0"/>
              </a:defRPr>
            </a:lvl2pPr>
            <a:lvl3pPr marL="1143000" indent="-228600" eaLnBrk="0" hangingPunct="0">
              <a:defRPr sz="2400">
                <a:solidFill>
                  <a:schemeClr val="tx1"/>
                </a:solidFill>
                <a:latin typeface="Snap ITC" pitchFamily="82" charset="0"/>
              </a:defRPr>
            </a:lvl3pPr>
            <a:lvl4pPr marL="1600200" indent="-228600" eaLnBrk="0" hangingPunct="0">
              <a:defRPr sz="2400">
                <a:solidFill>
                  <a:schemeClr val="tx1"/>
                </a:solidFill>
                <a:latin typeface="Snap ITC" pitchFamily="82" charset="0"/>
              </a:defRPr>
            </a:lvl4pPr>
            <a:lvl5pPr marL="2057400" indent="-228600" eaLnBrk="0" hangingPunct="0">
              <a:defRPr sz="2400">
                <a:solidFill>
                  <a:schemeClr val="tx1"/>
                </a:solidFill>
                <a:latin typeface="Snap ITC" pitchFamily="82" charset="0"/>
              </a:defRPr>
            </a:lvl5pPr>
            <a:lvl6pPr marL="2514600" indent="-228600" eaLnBrk="0" fontAlgn="base" hangingPunct="0">
              <a:spcBef>
                <a:spcPct val="0"/>
              </a:spcBef>
              <a:spcAft>
                <a:spcPct val="0"/>
              </a:spcAft>
              <a:defRPr sz="2400">
                <a:solidFill>
                  <a:schemeClr val="tx1"/>
                </a:solidFill>
                <a:latin typeface="Snap ITC" pitchFamily="82" charset="0"/>
              </a:defRPr>
            </a:lvl6pPr>
            <a:lvl7pPr marL="2971800" indent="-228600" eaLnBrk="0" fontAlgn="base" hangingPunct="0">
              <a:spcBef>
                <a:spcPct val="0"/>
              </a:spcBef>
              <a:spcAft>
                <a:spcPct val="0"/>
              </a:spcAft>
              <a:defRPr sz="2400">
                <a:solidFill>
                  <a:schemeClr val="tx1"/>
                </a:solidFill>
                <a:latin typeface="Snap ITC" pitchFamily="82" charset="0"/>
              </a:defRPr>
            </a:lvl7pPr>
            <a:lvl8pPr marL="3429000" indent="-228600" eaLnBrk="0" fontAlgn="base" hangingPunct="0">
              <a:spcBef>
                <a:spcPct val="0"/>
              </a:spcBef>
              <a:spcAft>
                <a:spcPct val="0"/>
              </a:spcAft>
              <a:defRPr sz="2400">
                <a:solidFill>
                  <a:schemeClr val="tx1"/>
                </a:solidFill>
                <a:latin typeface="Snap ITC" pitchFamily="82" charset="0"/>
              </a:defRPr>
            </a:lvl8pPr>
            <a:lvl9pPr marL="3886200" indent="-228600" eaLnBrk="0" fontAlgn="base" hangingPunct="0">
              <a:spcBef>
                <a:spcPct val="0"/>
              </a:spcBef>
              <a:spcAft>
                <a:spcPct val="0"/>
              </a:spcAft>
              <a:defRPr sz="2400">
                <a:solidFill>
                  <a:schemeClr val="tx1"/>
                </a:solidFill>
                <a:latin typeface="Snap ITC" pitchFamily="82" charset="0"/>
              </a:defRPr>
            </a:lvl9pPr>
          </a:lstStyle>
          <a:p>
            <a:pPr eaLnBrk="1" hangingPunct="1">
              <a:spcBef>
                <a:spcPct val="50000"/>
              </a:spcBef>
              <a:buSzPct val="150000"/>
            </a:pPr>
            <a:endParaRPr lang="en-GB" sz="2000" dirty="0">
              <a:latin typeface="Calibri" pitchFamily="34" charset="0"/>
              <a:cs typeface="Arial" charset="0"/>
            </a:endParaRPr>
          </a:p>
        </p:txBody>
      </p:sp>
      <p:sp>
        <p:nvSpPr>
          <p:cNvPr id="9" name="Text Box 6"/>
          <p:cNvSpPr txBox="1">
            <a:spLocks noChangeArrowheads="1"/>
          </p:cNvSpPr>
          <p:nvPr/>
        </p:nvSpPr>
        <p:spPr bwMode="auto">
          <a:xfrm>
            <a:off x="356104" y="1480936"/>
            <a:ext cx="7655123" cy="3317831"/>
          </a:xfrm>
          <a:prstGeom prst="rect">
            <a:avLst/>
          </a:prstGeom>
          <a:noFill/>
          <a:ln w="9525">
            <a:noFill/>
            <a:miter lim="800000"/>
            <a:headEnd/>
            <a:tailEnd/>
          </a:ln>
          <a:effectLst/>
        </p:spPr>
        <p:txBody>
          <a:bodyPr wrap="square">
            <a:spAutoFit/>
          </a:bodyPr>
          <a:lstStyle/>
          <a:p>
            <a:pPr algn="just"/>
            <a:endParaRPr lang="en-ZA" sz="2400" dirty="0"/>
          </a:p>
          <a:p>
            <a:pPr marL="342900" indent="-342900" algn="just">
              <a:buFont typeface="Arial" pitchFamily="34" charset="0"/>
              <a:buChar char="•"/>
            </a:pPr>
            <a:r>
              <a:rPr lang="en-ZA" sz="2400" dirty="0"/>
              <a:t>Free education up to tertiary level</a:t>
            </a:r>
          </a:p>
          <a:p>
            <a:pPr marL="342900" indent="-342900" algn="just">
              <a:buFont typeface="Arial" pitchFamily="34" charset="0"/>
              <a:buChar char="•"/>
            </a:pPr>
            <a:endParaRPr lang="en-ZA" sz="2400" dirty="0"/>
          </a:p>
          <a:p>
            <a:pPr marL="342900" indent="-342900" algn="just">
              <a:buFont typeface="Arial" pitchFamily="34" charset="0"/>
              <a:buChar char="•"/>
            </a:pPr>
            <a:r>
              <a:rPr lang="en-ZA" sz="2400" dirty="0"/>
              <a:t>Every citizen eligible for free </a:t>
            </a:r>
          </a:p>
          <a:p>
            <a:pPr algn="just"/>
            <a:r>
              <a:rPr lang="en-ZA" sz="2400" dirty="0"/>
              <a:t>     education</a:t>
            </a:r>
          </a:p>
          <a:p>
            <a:pPr algn="just"/>
            <a:endParaRPr lang="en-ZA" sz="2400" dirty="0"/>
          </a:p>
          <a:p>
            <a:pPr marL="342900" indent="-342900" algn="just">
              <a:buFont typeface="Arial" pitchFamily="34" charset="0"/>
              <a:buChar char="•"/>
            </a:pPr>
            <a:r>
              <a:rPr lang="en-ZA" sz="2400" dirty="0"/>
              <a:t>The home country of 200m athletics</a:t>
            </a:r>
          </a:p>
          <a:p>
            <a:pPr algn="just"/>
            <a:r>
              <a:rPr lang="en-ZA" sz="2400" dirty="0"/>
              <a:t>    Olympic Champion – Letsile Tebogo</a:t>
            </a:r>
          </a:p>
          <a:p>
            <a:pPr algn="just">
              <a:spcBef>
                <a:spcPct val="10000"/>
              </a:spcBef>
              <a:defRPr/>
            </a:pPr>
            <a:endParaRPr lang="en-GB" sz="1600" dirty="0">
              <a:latin typeface="Calibri" pitchFamily="34" charset="0"/>
              <a:cs typeface="Arial" pitchFamily="34" charset="0"/>
            </a:endParaRP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48" b="8915"/>
          <a:stretch/>
        </p:blipFill>
        <p:spPr bwMode="auto">
          <a:xfrm>
            <a:off x="7164288" y="260648"/>
            <a:ext cx="1642019"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67F0696F-0B24-4FF8-ABC2-39E8F7B54F69}"/>
              </a:ext>
            </a:extLst>
          </p:cNvPr>
          <p:cNvSpPr>
            <a:spLocks noGrp="1"/>
          </p:cNvSpPr>
          <p:nvPr>
            <p:ph type="title"/>
          </p:nvPr>
        </p:nvSpPr>
        <p:spPr>
          <a:xfrm>
            <a:off x="395536" y="548680"/>
            <a:ext cx="8229600" cy="1143000"/>
          </a:xfrm>
        </p:spPr>
        <p:txBody>
          <a:bodyPr>
            <a:normAutofit/>
          </a:bodyPr>
          <a:lstStyle/>
          <a:p>
            <a:r>
              <a:rPr lang="en-ZA" sz="3600" dirty="0"/>
              <a:t>Botswana</a:t>
            </a:r>
          </a:p>
        </p:txBody>
      </p:sp>
      <p:pic>
        <p:nvPicPr>
          <p:cNvPr id="1028" name="Picture 4" descr="Letsile Tebogo makes a case for African sprinters with thrilling Olympic  victory in the 200 meters | AP News">
            <a:extLst>
              <a:ext uri="{FF2B5EF4-FFF2-40B4-BE49-F238E27FC236}">
                <a16:creationId xmlns:a16="http://schemas.microsoft.com/office/drawing/2014/main" id="{8ABB19AF-70AA-9A69-D7EF-6A94EBD2A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468" y="1480936"/>
            <a:ext cx="3200818" cy="48045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327B19-975E-CD4D-5AA0-6E24A77F1B94}"/>
              </a:ext>
            </a:extLst>
          </p:cNvPr>
          <p:cNvSpPr txBox="1"/>
          <p:nvPr/>
        </p:nvSpPr>
        <p:spPr>
          <a:xfrm>
            <a:off x="5536682" y="6343155"/>
            <a:ext cx="1925960" cy="261610"/>
          </a:xfrm>
          <a:prstGeom prst="rect">
            <a:avLst/>
          </a:prstGeom>
          <a:noFill/>
        </p:spPr>
        <p:txBody>
          <a:bodyPr wrap="square">
            <a:spAutoFit/>
          </a:bodyPr>
          <a:lstStyle/>
          <a:p>
            <a:r>
              <a:rPr lang="en-ZA" sz="1100" dirty="0"/>
              <a:t>(Source: AP News)</a:t>
            </a:r>
            <a:endParaRPr lang="en-GB" sz="1100" dirty="0"/>
          </a:p>
        </p:txBody>
      </p:sp>
      <p:sp>
        <p:nvSpPr>
          <p:cNvPr id="4" name="Slide Number Placeholder 3">
            <a:extLst>
              <a:ext uri="{FF2B5EF4-FFF2-40B4-BE49-F238E27FC236}">
                <a16:creationId xmlns:a16="http://schemas.microsoft.com/office/drawing/2014/main" id="{15937FBA-F921-5BB6-A173-69ABCC6EF632}"/>
              </a:ext>
            </a:extLst>
          </p:cNvPr>
          <p:cNvSpPr>
            <a:spLocks noGrp="1"/>
          </p:cNvSpPr>
          <p:nvPr>
            <p:ph type="sldNum" sz="quarter" idx="12"/>
          </p:nvPr>
        </p:nvSpPr>
        <p:spPr/>
        <p:txBody>
          <a:bodyPr/>
          <a:lstStyle/>
          <a:p>
            <a:fld id="{9807A31F-DDB5-46C7-90F8-7F5BC0060103}" type="slidenum">
              <a:rPr lang="en-ZA" smtClean="0"/>
              <a:t>9</a:t>
            </a:fld>
            <a:endParaRPr lang="en-ZA" dirty="0"/>
          </a:p>
        </p:txBody>
      </p:sp>
    </p:spTree>
    <p:extLst>
      <p:ext uri="{BB962C8B-B14F-4D97-AF65-F5344CB8AC3E}">
        <p14:creationId xmlns:p14="http://schemas.microsoft.com/office/powerpoint/2010/main" val="3000643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11549</TotalTime>
  <Words>437</Words>
  <Application>Microsoft Macintosh PowerPoint</Application>
  <PresentationFormat>On-screen Show (4:3)</PresentationFormat>
  <Paragraphs>119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    DULIA-BIO Bio Sciences Workshop 2024  Opportunities and challenges of deep underground science facilities and research laboratories  Goabaone Gaobotse, PhD Senior Lecturer of Stem Cell Biology Botswana International University of Science and Technology gaobotseg@biust.ac.bw    </vt:lpstr>
      <vt:lpstr>Seminar Content</vt:lpstr>
      <vt:lpstr>Botswana</vt:lpstr>
      <vt:lpstr>Botswana</vt:lpstr>
      <vt:lpstr>Botswana</vt:lpstr>
      <vt:lpstr>Botswana</vt:lpstr>
      <vt:lpstr>Botswana</vt:lpstr>
      <vt:lpstr>Botswana</vt:lpstr>
      <vt:lpstr>Botswana</vt:lpstr>
      <vt:lpstr>Opportunities of deep underground facilities</vt:lpstr>
      <vt:lpstr>Opportunities of deep underground facilities</vt:lpstr>
      <vt:lpstr>Opportunities of deep underground facilities</vt:lpstr>
      <vt:lpstr>Challenges to deep underground facilities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 311 Lecture 12</dc:title>
  <dc:creator>Goabaone Gaobotse</dc:creator>
  <cp:lastModifiedBy>Armstrong, Suzanne (STFC,Boulby Mine,PPD)</cp:lastModifiedBy>
  <cp:revision>580</cp:revision>
  <dcterms:created xsi:type="dcterms:W3CDTF">2015-10-13T11:29:16Z</dcterms:created>
  <dcterms:modified xsi:type="dcterms:W3CDTF">2024-08-20T10:34:45Z</dcterms:modified>
</cp:coreProperties>
</file>