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66" r:id="rId4"/>
    <p:sldId id="267" r:id="rId5"/>
    <p:sldId id="299" r:id="rId6"/>
    <p:sldId id="300" r:id="rId7"/>
    <p:sldId id="302" r:id="rId8"/>
    <p:sldId id="297" r:id="rId9"/>
    <p:sldId id="303" r:id="rId10"/>
    <p:sldId id="307" r:id="rId11"/>
    <p:sldId id="315" r:id="rId12"/>
    <p:sldId id="312" r:id="rId13"/>
    <p:sldId id="314" r:id="rId14"/>
    <p:sldId id="304" r:id="rId15"/>
    <p:sldId id="257" r:id="rId16"/>
    <p:sldId id="311" r:id="rId17"/>
    <p:sldId id="3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8AA716-8AEA-4A2C-ABA6-28B54735F170}" v="13" dt="2024-08-20T11:44:12.720"/>
    <p1510:client id="{D9BADE00-9FFD-49A9-9146-2E645AC77BA3}" v="4" dt="2024-08-21T04:30:39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83377" autoAdjust="0"/>
  </p:normalViewPr>
  <p:slideViewPr>
    <p:cSldViewPr snapToGrid="0">
      <p:cViewPr varScale="1">
        <p:scale>
          <a:sx n="69" d="100"/>
          <a:sy n="69" d="100"/>
        </p:scale>
        <p:origin x="1234" y="58"/>
      </p:cViewPr>
      <p:guideLst/>
    </p:cSldViewPr>
  </p:slideViewPr>
  <p:outlineViewPr>
    <p:cViewPr>
      <p:scale>
        <a:sx n="33" d="100"/>
        <a:sy n="33" d="100"/>
      </p:scale>
      <p:origin x="0" y="-230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5"/>
    </p:cViewPr>
  </p:sorterViewPr>
  <p:notesViewPr>
    <p:cSldViewPr snapToGrid="0">
      <p:cViewPr varScale="1">
        <p:scale>
          <a:sx n="62" d="100"/>
          <a:sy n="62" d="100"/>
        </p:scale>
        <p:origin x="322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kwe" userId="2b3fe2d3-6f39-49bc-ada0-9194b5c75c8e" providerId="ADAL" clId="{D9BADE00-9FFD-49A9-9146-2E645AC77BA3}"/>
    <pc:docChg chg="undo custSel delSld modSld">
      <pc:chgData name="David Nkwe" userId="2b3fe2d3-6f39-49bc-ada0-9194b5c75c8e" providerId="ADAL" clId="{D9BADE00-9FFD-49A9-9146-2E645AC77BA3}" dt="2024-08-21T04:35:27.446" v="202" actId="47"/>
      <pc:docMkLst>
        <pc:docMk/>
      </pc:docMkLst>
      <pc:sldChg chg="modNotesTx">
        <pc:chgData name="David Nkwe" userId="2b3fe2d3-6f39-49bc-ada0-9194b5c75c8e" providerId="ADAL" clId="{D9BADE00-9FFD-49A9-9146-2E645AC77BA3}" dt="2024-08-21T04:34:07.681" v="201" actId="20577"/>
        <pc:sldMkLst>
          <pc:docMk/>
          <pc:sldMk cId="3487823521" sldId="257"/>
        </pc:sldMkLst>
      </pc:sldChg>
      <pc:sldChg chg="modSp mod">
        <pc:chgData name="David Nkwe" userId="2b3fe2d3-6f39-49bc-ada0-9194b5c75c8e" providerId="ADAL" clId="{D9BADE00-9FFD-49A9-9146-2E645AC77BA3}" dt="2024-08-21T04:28:58.676" v="5" actId="20578"/>
        <pc:sldMkLst>
          <pc:docMk/>
          <pc:sldMk cId="1917475506" sldId="304"/>
        </pc:sldMkLst>
        <pc:spChg chg="mod">
          <ac:chgData name="David Nkwe" userId="2b3fe2d3-6f39-49bc-ada0-9194b5c75c8e" providerId="ADAL" clId="{D9BADE00-9FFD-49A9-9146-2E645AC77BA3}" dt="2024-08-21T04:28:58.676" v="5" actId="20578"/>
          <ac:spMkLst>
            <pc:docMk/>
            <pc:sldMk cId="1917475506" sldId="304"/>
            <ac:spMk id="3" creationId="{60FBD05B-818C-45BB-551C-C1853B65ADD1}"/>
          </ac:spMkLst>
        </pc:spChg>
      </pc:sldChg>
      <pc:sldChg chg="del">
        <pc:chgData name="David Nkwe" userId="2b3fe2d3-6f39-49bc-ada0-9194b5c75c8e" providerId="ADAL" clId="{D9BADE00-9FFD-49A9-9146-2E645AC77BA3}" dt="2024-08-21T04:35:27.446" v="202" actId="47"/>
        <pc:sldMkLst>
          <pc:docMk/>
          <pc:sldMk cId="0" sldId="310"/>
        </pc:sldMkLst>
      </pc:sldChg>
      <pc:sldChg chg="addSp delSp modSp mod">
        <pc:chgData name="David Nkwe" userId="2b3fe2d3-6f39-49bc-ada0-9194b5c75c8e" providerId="ADAL" clId="{D9BADE00-9FFD-49A9-9146-2E645AC77BA3}" dt="2024-08-21T04:31:26.531" v="32" actId="14100"/>
        <pc:sldMkLst>
          <pc:docMk/>
          <pc:sldMk cId="2131430772" sldId="314"/>
        </pc:sldMkLst>
        <pc:spChg chg="mod">
          <ac:chgData name="David Nkwe" userId="2b3fe2d3-6f39-49bc-ada0-9194b5c75c8e" providerId="ADAL" clId="{D9BADE00-9FFD-49A9-9146-2E645AC77BA3}" dt="2024-08-21T04:31:26.531" v="32" actId="14100"/>
          <ac:spMkLst>
            <pc:docMk/>
            <pc:sldMk cId="2131430772" sldId="314"/>
            <ac:spMk id="13" creationId="{CF6CA9B3-6017-DDDA-89C5-ACB1F7421224}"/>
          </ac:spMkLst>
        </pc:spChg>
        <pc:picChg chg="add del">
          <ac:chgData name="David Nkwe" userId="2b3fe2d3-6f39-49bc-ada0-9194b5c75c8e" providerId="ADAL" clId="{D9BADE00-9FFD-49A9-9146-2E645AC77BA3}" dt="2024-08-21T04:23:51.236" v="1" actId="478"/>
          <ac:picMkLst>
            <pc:docMk/>
            <pc:sldMk cId="2131430772" sldId="314"/>
            <ac:picMk id="5" creationId="{7E688CA1-667E-90EC-E36B-5A7F2642A4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E89B3-2565-40A2-9BC3-DBA1B3A5D47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810FC-AE92-490F-B838-AB5AF30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4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Integrins form a diverse group of transmembrane glycoproteins that facilitate an active interaction with other cell surface and ECM components, which coordinate the signaling cascades regulating cell adhesion, survival, and cytoskeleton organization</a:t>
            </a:r>
          </a:p>
          <a:p>
            <a:endParaRPr lang="en-US" dirty="0"/>
          </a:p>
          <a:p>
            <a:r>
              <a:rPr lang="en-US" dirty="0"/>
              <a:t>Immunogold labelling of cryosections from human MDM infected with HIV-1 for 7 days. A–D) Immunolabelling with mouse </a:t>
            </a:r>
            <a:r>
              <a:rPr lang="en-US" dirty="0" err="1"/>
              <a:t>mAb</a:t>
            </a:r>
            <a:r>
              <a:rPr lang="en-US" dirty="0"/>
              <a:t> MEM-48 against CD18/</a:t>
            </a:r>
            <a:r>
              <a:rPr lang="el-GR" dirty="0"/>
              <a:t>β2 </a:t>
            </a:r>
            <a:r>
              <a:rPr lang="en-US" dirty="0"/>
              <a:t>integrin. E–G) </a:t>
            </a:r>
            <a:r>
              <a:rPr lang="en-US" dirty="0" err="1"/>
              <a:t>Immunolabellingwith</a:t>
            </a:r>
            <a:r>
              <a:rPr lang="en-US" dirty="0"/>
              <a:t> mouse </a:t>
            </a:r>
            <a:r>
              <a:rPr lang="en-US" dirty="0" err="1"/>
              <a:t>mAb</a:t>
            </a:r>
            <a:r>
              <a:rPr lang="en-US" dirty="0"/>
              <a:t> MEM-148, which recognizes the activated conformation of CD18/</a:t>
            </a:r>
            <a:r>
              <a:rPr lang="el-GR" dirty="0"/>
              <a:t>β2 </a:t>
            </a:r>
            <a:r>
              <a:rPr lang="en-US" dirty="0"/>
              <a:t>integrin.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13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4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Monocyte-derived macrophages (MDMs) were infected with HIV-1 R3A PTAP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−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YP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−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stained with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CellMask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orange to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visualise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the plasma membrane and IPMCs, fixed and processed for serial block-face scanning 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94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HIV assembly in MDMs is targeted primarily to IPMCs, with fewer than 5 % of budding events seen at the cell surface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3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53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0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uPAR</a:t>
            </a:r>
            <a:r>
              <a:rPr lang="en-US" dirty="0"/>
              <a:t> (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urokinase-type plasminogen activator receptor) – a glycoprotein – is</a:t>
            </a:r>
            <a:r>
              <a:rPr lang="en-US" dirty="0"/>
              <a:t> one of the </a:t>
            </a:r>
            <a:r>
              <a:rPr lang="en-US" b="1" dirty="0"/>
              <a:t>transmembrane receptors that forms an active complex with integrins </a:t>
            </a:r>
            <a:r>
              <a:rPr lang="en-US" dirty="0"/>
              <a:t>and plays a crucial role in activating integrin-mediated downstream signaling related to cell adhesion and migration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Plasminogen is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the precursor of plasmin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, which lyses fibrin clots</a:t>
            </a:r>
          </a:p>
          <a:p>
            <a:endParaRPr lang="en-US" b="0" i="0" dirty="0">
              <a:solidFill>
                <a:srgbClr val="1F1F1F"/>
              </a:solidFill>
              <a:effectLst/>
              <a:latin typeface="Google Sans"/>
            </a:endParaRPr>
          </a:p>
          <a:p>
            <a:r>
              <a:rPr lang="en-US" b="1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The binding </a:t>
            </a:r>
            <a:r>
              <a:rPr lang="en-US" b="0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of urokinase-type plasminogen activator (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uPA</a:t>
            </a:r>
            <a:r>
              <a:rPr lang="en-US" b="0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) to its receptor,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uPAR</a:t>
            </a:r>
            <a:r>
              <a:rPr lang="en-US" b="0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, </a:t>
            </a:r>
            <a:r>
              <a:rPr lang="en-US" b="1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mediates a variety of functions in terms of vascular homeostasis, inflammation and tissue repair. </a:t>
            </a:r>
          </a:p>
          <a:p>
            <a:endParaRPr lang="en-US" dirty="0"/>
          </a:p>
          <a:p>
            <a:r>
              <a:rPr lang="en-US" b="0" i="0" dirty="0" err="1">
                <a:solidFill>
                  <a:srgbClr val="2A2A2A"/>
                </a:solidFill>
                <a:effectLst/>
                <a:latin typeface="Merriweather" panose="020F0502020204030204" pitchFamily="2" charset="0"/>
              </a:rPr>
              <a:t>uPAR</a:t>
            </a:r>
            <a:r>
              <a:rPr lang="en-US" b="0" i="0" dirty="0">
                <a:solidFill>
                  <a:srgbClr val="2A2A2A"/>
                </a:solidFill>
                <a:effectLst/>
                <a:latin typeface="Merriweather" panose="020F0502020204030204" pitchFamily="2" charset="0"/>
              </a:rPr>
              <a:t> is requires association with a signaling-transducing component and different partners, which include CD11b/CD18 integrin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3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role of urokinase plasminogen activator has previously been associated with HIV-1 replication in promonocytic cell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14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5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underground lab close to Botswana and where some of these studies can be conducted is located in South Africa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810FC-AE92-490F-B838-AB5AF305DC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7002D-5BD8-982F-06A3-CC75598B0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A6E9-8DA4-5424-91E3-7B9ED7C44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C67A7-8666-34DE-3B5B-7165828F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ABD54-1125-1C4D-B70A-C0B6AB535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04A2C-A50C-53D7-6B6D-DE3D0797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3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1776-27A7-99D4-BECA-9F409A45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48B16-4435-6F7B-7E7C-9BCF52B11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E8A27-5C62-9F63-9431-90DB7051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CF2C1-2E42-0297-744B-D41D289E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0EDC9-3CFA-75B9-7ECC-75D282D24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4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4C4BF1-2CFC-50FE-819F-5AF9929B4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43D8E-2E96-414A-5D13-B04F0ADE3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4DCF-FC5D-1ED4-2741-F92D6F78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8C7A4-FF71-6096-56B8-4D7BFA93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530E3-12E1-1E46-0F3F-95B919FD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5D0C-632A-4B4F-84F8-4749E9CC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23193-217D-990A-14C4-35CEC7F6E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55F8C-E85C-F485-0E7E-3C263350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5B86-2789-7470-9FD3-D342FDE7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6E959-B579-91DA-0B08-51B5B140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1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DB5F-AD20-1409-BB86-C2A11E90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0BADC-55A9-368C-B280-350F799B6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17A90-388C-9AE6-E16A-39FC87550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BD4CD-56FC-E208-CA07-42EB3268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DA180-EF47-3682-B6D2-F573B413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FE61E-640E-7EEC-DF86-078B1017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77A26-F1EA-7BC4-8940-1DD30D6D3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3DE24-F9E9-DCFF-75C9-C7C013E05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1E2DC-7209-C237-4C9C-1D0A0DEE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B7273-E6B1-33AF-6BF1-68EC60DB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88949-0FC3-7AEC-F7FC-398340AA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1592-0D03-9C62-5C1C-3893EA1A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203D8-0478-C2EA-6DA1-355E9B512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BF24E-6C97-627D-C24C-8EFBED814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D4D81-A987-54D6-429B-F46B681A55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1F19F-732F-0D9D-AFE8-F5AC4A53D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C62F3-A7C0-AB20-56EB-9C0D2DB1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653F1D-E987-F3F1-2BAD-7E0E50BD4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AE3A80-08E6-037F-51A1-80C1813B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1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C0AF-0EF3-A44B-2C79-40A8F680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EC6B0-CFDF-A359-AB51-EA7D5CE45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AD72B-9E14-2B7A-A8A8-945382B4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560A4-A6FF-49A4-86DE-30825655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8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AA387-550A-6D87-98F6-B7D34CBD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70C98-D2D6-35D4-FA59-74047857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61E98-5F88-E418-E82B-64284CE5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3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DB918-3BD3-23DC-7C56-BC8E619E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1B9DC-89C9-A076-EE5B-728028356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72C4E-690C-8D61-8B50-DB3D531BD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96C57-1396-EE80-4291-574EEE23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B33B5-CE0D-4199-D3BD-D91370C96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B5DA2-FB8D-B10C-647F-5BEEE97E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CAF8-CFA1-66F2-361A-9B4F63B4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5A790-9964-D9A1-9B47-7B3C88A24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BB1AB-6BB2-DAB6-4073-24BDF322F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3D18A-9D23-56D2-247A-9A444E15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DD570-B8F9-C5E3-C82B-A1F3265B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5FA3E-45BC-959A-9C47-37439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5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82B4F-7408-80ED-DFAC-6EBB9D8F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56D65-074E-82EA-F3D8-E207B928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FD59D-9720-6278-D310-E7E07ED0E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C25E66-1ECF-4B0D-908E-6A6BDD14CD3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3610A-39C7-7672-B366-AE50DF06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9A2B3-81A3-F0E3-FEB0-407A536D6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B4C5E-837B-43B3-BADA-D66AA4F1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0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hyperlink" Target="mailto:nkwed@biust.ac.bw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FE76-B9CF-EC2A-9036-AC9D98695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84" y="1844825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kern="100" dirty="0">
                <a:solidFill>
                  <a:schemeClr val="tx2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Does ionizing radiation affect HIV release from human macrophages? </a:t>
            </a:r>
            <a:br>
              <a:rPr lang="en-US" sz="40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F87782E-EB6F-0CED-E7BC-A025A89EC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9639" y="4611103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ZA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David O. </a:t>
            </a:r>
            <a:r>
              <a:rPr lang="en-ZA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Nkwe</a:t>
            </a:r>
            <a:r>
              <a:rPr lang="en-ZA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PhD</a:t>
            </a:r>
          </a:p>
          <a:p>
            <a:r>
              <a:rPr lang="en-ZA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Department of Biological Sciences &amp; Biotechnology, </a:t>
            </a:r>
          </a:p>
          <a:p>
            <a:r>
              <a:rPr lang="en-ZA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Botswana International University of Science &amp; Technology (BIUST)</a:t>
            </a:r>
          </a:p>
          <a:p>
            <a:r>
              <a:rPr lang="en-ZA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Palapye</a:t>
            </a:r>
            <a:r>
              <a:rPr lang="en-ZA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Botswana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F65089-AC8A-EEE0-5DB5-34B48C519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05" y="21223"/>
            <a:ext cx="3312359" cy="153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702D51-BF55-DDBC-9634-0571BE4B0CE5}"/>
              </a:ext>
            </a:extLst>
          </p:cNvPr>
          <p:cNvSpPr/>
          <p:nvPr/>
        </p:nvSpPr>
        <p:spPr>
          <a:xfrm>
            <a:off x="3707904" y="-27384"/>
            <a:ext cx="8484096" cy="743481"/>
          </a:xfrm>
          <a:prstGeom prst="rect">
            <a:avLst/>
          </a:prstGeom>
          <a:solidFill>
            <a:srgbClr val="E98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DULIA-Bio workshop - Biosciences in Underground Labs </a:t>
            </a:r>
            <a:endParaRPr lang="en-ZA" sz="2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9AC98-47E9-3F68-F291-A4038E991032}"/>
              </a:ext>
            </a:extLst>
          </p:cNvPr>
          <p:cNvSpPr/>
          <p:nvPr/>
        </p:nvSpPr>
        <p:spPr>
          <a:xfrm>
            <a:off x="3707903" y="884417"/>
            <a:ext cx="8484097" cy="672375"/>
          </a:xfrm>
          <a:prstGeom prst="rect">
            <a:avLst/>
          </a:prstGeom>
          <a:solidFill>
            <a:srgbClr val="E98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sz="2000" b="1" dirty="0"/>
          </a:p>
          <a:p>
            <a:pPr algn="r"/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Aug 19-22, 2024</a:t>
            </a:r>
            <a:endParaRPr lang="en-US" sz="2000" b="1" dirty="0"/>
          </a:p>
          <a:p>
            <a:pPr algn="r"/>
            <a:endParaRPr lang="en-ZA" sz="20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1FDA3-C887-93F1-40DE-E17339314E5F}"/>
              </a:ext>
            </a:extLst>
          </p:cNvPr>
          <p:cNvCxnSpPr>
            <a:cxnSpLocks/>
          </p:cNvCxnSpPr>
          <p:nvPr/>
        </p:nvCxnSpPr>
        <p:spPr>
          <a:xfrm>
            <a:off x="35505" y="1700808"/>
            <a:ext cx="12156495" cy="0"/>
          </a:xfrm>
          <a:prstGeom prst="line">
            <a:avLst/>
          </a:prstGeom>
          <a:ln w="28575">
            <a:solidFill>
              <a:srgbClr val="E98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8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CC6770-315A-C8F3-0E4B-2DF7F3A54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43" y="416560"/>
            <a:ext cx="6096000" cy="60248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538180-1D17-93A6-48C8-993AF026F524}"/>
              </a:ext>
            </a:extLst>
          </p:cNvPr>
          <p:cNvSpPr txBox="1">
            <a:spLocks/>
          </p:cNvSpPr>
          <p:nvPr/>
        </p:nvSpPr>
        <p:spPr>
          <a:xfrm>
            <a:off x="261257" y="11475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Radiation exposure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2A3B6E-5F18-0A03-FD3D-B1282C5DD5C0}"/>
              </a:ext>
            </a:extLst>
          </p:cNvPr>
          <p:cNvSpPr txBox="1">
            <a:spLocks/>
          </p:cNvSpPr>
          <p:nvPr/>
        </p:nvSpPr>
        <p:spPr>
          <a:xfrm>
            <a:off x="261257" y="1046842"/>
            <a:ext cx="5834743" cy="569640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latin typeface="Noto Sans" panose="020B0502040204020203" pitchFamily="34" charset="0"/>
              </a:rPr>
              <a:t>People are exposed to </a:t>
            </a:r>
            <a:r>
              <a:rPr lang="en-US" b="1" dirty="0">
                <a:latin typeface="Noto Sans" panose="020B0502040204020203" pitchFamily="34" charset="0"/>
              </a:rPr>
              <a:t>natural sources </a:t>
            </a:r>
            <a:r>
              <a:rPr lang="en-US" dirty="0">
                <a:latin typeface="Noto Sans" panose="020B0502040204020203" pitchFamily="34" charset="0"/>
              </a:rPr>
              <a:t>of ionizing radiation, such as in soil, water, and vegetation, as well as in </a:t>
            </a:r>
            <a:r>
              <a:rPr lang="en-US" b="1" dirty="0">
                <a:latin typeface="Noto Sans" panose="020B0502040204020203" pitchFamily="34" charset="0"/>
              </a:rPr>
              <a:t>human-made sources</a:t>
            </a:r>
            <a:r>
              <a:rPr lang="en-US" dirty="0">
                <a:latin typeface="Noto Sans" panose="020B0502040204020203" pitchFamily="34" charset="0"/>
              </a:rPr>
              <a:t>, such as x-rays in medical devices.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Noto Sans" panose="020B0502040504020204" pitchFamily="34" charset="0"/>
              </a:rPr>
              <a:t>People are also exposed to </a:t>
            </a:r>
            <a:r>
              <a:rPr lang="en-US" b="1" dirty="0">
                <a:latin typeface="Noto Sans" panose="020B0502040504020204" pitchFamily="34" charset="0"/>
              </a:rPr>
              <a:t>natural radiation from cosmic rays</a:t>
            </a:r>
            <a:r>
              <a:rPr lang="en-US" dirty="0">
                <a:latin typeface="Noto Sans" panose="020B0502040504020204" pitchFamily="34" charset="0"/>
              </a:rPr>
              <a:t>, particularly at </a:t>
            </a:r>
            <a:r>
              <a:rPr lang="en-US" b="1" dirty="0">
                <a:latin typeface="Noto Sans" panose="020B0502040504020204" pitchFamily="34" charset="0"/>
              </a:rPr>
              <a:t>high altitude</a:t>
            </a:r>
            <a:endParaRPr lang="en-US" b="1" dirty="0">
              <a:latin typeface="Noto Sans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latin typeface="Noto Sans" panose="020B0502040504020204" pitchFamily="34" charset="0"/>
              </a:rPr>
              <a:t>80% </a:t>
            </a:r>
            <a:r>
              <a:rPr lang="en-US" dirty="0">
                <a:latin typeface="Noto Sans" panose="020B0502040504020204" pitchFamily="34" charset="0"/>
              </a:rPr>
              <a:t>of the annual dose of background radiation that a person receives is due to </a:t>
            </a:r>
            <a:r>
              <a:rPr lang="en-US" b="1" dirty="0">
                <a:latin typeface="Noto Sans" panose="020B0502040504020204" pitchFamily="34" charset="0"/>
              </a:rPr>
              <a:t>naturally occurring terrestrial and cosmic radiation sources</a:t>
            </a:r>
            <a:r>
              <a:rPr lang="en-US" dirty="0">
                <a:latin typeface="Noto Sans" panose="020B0502040504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Noto Sans" panose="020B0502040504020204" pitchFamily="34" charset="0"/>
              </a:rPr>
              <a:t>Background radiation levels vary geographically due to </a:t>
            </a:r>
            <a:r>
              <a:rPr lang="en-US" b="1" dirty="0">
                <a:latin typeface="Noto Sans" panose="020B0502040504020204" pitchFamily="34" charset="0"/>
              </a:rPr>
              <a:t>geological differences</a:t>
            </a:r>
            <a:r>
              <a:rPr lang="en-US" dirty="0">
                <a:latin typeface="Noto Sans" panose="020B0502040504020204" pitchFamily="34" charset="0"/>
              </a:rPr>
              <a:t>. Exposure in </a:t>
            </a:r>
            <a:r>
              <a:rPr lang="en-US" b="1" dirty="0">
                <a:latin typeface="Noto Sans" panose="020B0502040504020204" pitchFamily="34" charset="0"/>
              </a:rPr>
              <a:t>certain areas </a:t>
            </a:r>
            <a:r>
              <a:rPr lang="en-US" dirty="0">
                <a:latin typeface="Noto Sans" panose="020B0502040504020204" pitchFamily="34" charset="0"/>
              </a:rPr>
              <a:t>can be more than </a:t>
            </a:r>
            <a:r>
              <a:rPr lang="en-US" b="1" dirty="0">
                <a:latin typeface="Noto Sans" panose="020B0502040504020204" pitchFamily="34" charset="0"/>
              </a:rPr>
              <a:t>200 times higher than the global average</a:t>
            </a:r>
            <a:r>
              <a:rPr lang="en-US" b="1" dirty="0">
                <a:latin typeface="Noto Sans" panose="020B0502040204020203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B9F58-DE0A-71FC-7427-6D1D0BD2B7BE}"/>
              </a:ext>
            </a:extLst>
          </p:cNvPr>
          <p:cNvSpPr txBox="1"/>
          <p:nvPr/>
        </p:nvSpPr>
        <p:spPr>
          <a:xfrm>
            <a:off x="7826828" y="6449120"/>
            <a:ext cx="4256315" cy="344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https://fwradiology.com/radiation-dose/</a:t>
            </a:r>
          </a:p>
        </p:txBody>
      </p:sp>
    </p:spTree>
    <p:extLst>
      <p:ext uri="{BB962C8B-B14F-4D97-AF65-F5344CB8AC3E}">
        <p14:creationId xmlns:p14="http://schemas.microsoft.com/office/powerpoint/2010/main" val="1339571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1557EE-E391-E845-2F49-4DC8767020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217" y="500740"/>
            <a:ext cx="6969023" cy="223336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762492-F993-EDC9-54B4-1985CB07C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3258251"/>
            <a:ext cx="11673840" cy="25453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Ionizing radiation 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increased the activation of the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uPAR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/integrin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β1/FAK pathway, enhancing the phosphorylation of cell adhesion-related molecules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202020"/>
                </a:solidFill>
                <a:latin typeface="Helvetica" panose="020B0604020202020204" pitchFamily="34" charset="0"/>
              </a:rPr>
              <a:t>I</a:t>
            </a:r>
            <a:r>
              <a:rPr lang="en-US" sz="2400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dentified an increase in invasion and migration of irradiated compared to non-irradiated medulloblastoma cells </a:t>
            </a:r>
          </a:p>
          <a:p>
            <a:pPr lvl="1">
              <a:lnSpc>
                <a:spcPct val="120000"/>
              </a:lnSpc>
            </a:pP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increased expression of </a:t>
            </a:r>
            <a:r>
              <a:rPr lang="en-US" b="0" i="0" dirty="0" err="1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uPA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uPAR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, focal adhesion kinase (FAK), N-Cadherin and integrin subunits (e.g., </a:t>
            </a:r>
            <a:r>
              <a:rPr lang="el-GR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α3, α5 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and </a:t>
            </a:r>
            <a:r>
              <a:rPr lang="el-GR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β1) 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in irradiated cells. </a:t>
            </a:r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C33CF76-ABDE-EA81-079D-603F01456AD8}"/>
              </a:ext>
            </a:extLst>
          </p:cNvPr>
          <p:cNvSpPr/>
          <p:nvPr/>
        </p:nvSpPr>
        <p:spPr>
          <a:xfrm>
            <a:off x="365760" y="300457"/>
            <a:ext cx="4114801" cy="2664623"/>
          </a:xfrm>
          <a:prstGeom prst="rightArrow">
            <a:avLst>
              <a:gd name="adj1" fmla="val 67158"/>
              <a:gd name="adj2" fmla="val 31698"/>
            </a:avLst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Ionizing radiation and cell adhesion molecules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4293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407934-A1C0-0569-3E7A-9917FD55E3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39"/>
          <a:stretch/>
        </p:blipFill>
        <p:spPr>
          <a:xfrm>
            <a:off x="3526976" y="152398"/>
            <a:ext cx="8251371" cy="18179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9E5B61-8BD1-F8E5-28B1-CB5662531E20}"/>
              </a:ext>
            </a:extLst>
          </p:cNvPr>
          <p:cNvSpPr txBox="1"/>
          <p:nvPr/>
        </p:nvSpPr>
        <p:spPr>
          <a:xfrm>
            <a:off x="3526976" y="2439020"/>
            <a:ext cx="827313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/>
              <a:t>pro-</a:t>
            </a:r>
            <a:r>
              <a:rPr lang="en-US" sz="2200" dirty="0" err="1"/>
              <a:t>uPA</a:t>
            </a:r>
            <a:r>
              <a:rPr lang="en-US" sz="2200" dirty="0"/>
              <a:t> (or </a:t>
            </a:r>
            <a:r>
              <a:rPr lang="en-US" sz="2200" dirty="0" err="1"/>
              <a:t>uPA</a:t>
            </a:r>
            <a:r>
              <a:rPr lang="en-US" sz="2200" dirty="0"/>
              <a:t>) inhibits HIV-1 expression in U937-derived chronically infected promonocytic U1cells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/>
              <a:t>Cell-associated HIV protein synthesis was not decreased by pro-</a:t>
            </a:r>
            <a:r>
              <a:rPr lang="en-US" sz="2200" dirty="0" err="1"/>
              <a:t>uPA</a:t>
            </a: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/>
              <a:t>Ultrastructural analysis conﬁrmed that virions were preferentially retained within cell vacuoles in pro-</a:t>
            </a:r>
            <a:r>
              <a:rPr lang="en-US" sz="2200" dirty="0" err="1"/>
              <a:t>uPA</a:t>
            </a:r>
            <a:r>
              <a:rPr lang="en-US" sz="2200" dirty="0"/>
              <a:t> treated cells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/>
              <a:t>pro-</a:t>
            </a:r>
            <a:r>
              <a:rPr lang="en-US" sz="2200" dirty="0" err="1"/>
              <a:t>uPA</a:t>
            </a:r>
            <a:r>
              <a:rPr lang="en-US" sz="2200" dirty="0"/>
              <a:t> may represent a previously uncharacterized class of antiviral agents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4DB735-13A9-9E60-7E59-43879BD0C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926" y="2019835"/>
            <a:ext cx="2694214" cy="4740196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A0142EAD-42FE-563D-DAD6-C69362958B84}"/>
              </a:ext>
            </a:extLst>
          </p:cNvPr>
          <p:cNvSpPr/>
          <p:nvPr/>
        </p:nvSpPr>
        <p:spPr>
          <a:xfrm>
            <a:off x="289561" y="152398"/>
            <a:ext cx="2791096" cy="1719945"/>
          </a:xfrm>
          <a:prstGeom prst="rightArrow">
            <a:avLst>
              <a:gd name="adj1" fmla="val 67158"/>
              <a:gd name="adj2" fmla="val 31698"/>
            </a:avLst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uPA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&amp; HIV replication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827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DFDFA-8FC1-706D-41A5-C9650B392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228" y="2149177"/>
            <a:ext cx="2575886" cy="2999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88CA1-667E-90EC-E36B-5A7F2642A4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887" y="2143066"/>
            <a:ext cx="4496894" cy="2917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C65DF-BDAD-EB90-DA9F-E1BE46D0A0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2232" y="2231574"/>
            <a:ext cx="2048674" cy="4049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EC8D51-D5E7-3DD8-5E12-C0AB3AB90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9455" y="90212"/>
            <a:ext cx="4751977" cy="18179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B9CC1F-92FE-CEB4-C013-037C84369023}"/>
              </a:ext>
            </a:extLst>
          </p:cNvPr>
          <p:cNvSpPr txBox="1"/>
          <p:nvPr/>
        </p:nvSpPr>
        <p:spPr>
          <a:xfrm>
            <a:off x="185058" y="5404176"/>
            <a:ext cx="9231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2C2E35"/>
                </a:solidFill>
                <a:effectLst/>
                <a:latin typeface="Arial" panose="020B0604020202020204" pitchFamily="34" charset="0"/>
              </a:rPr>
              <a:t>PLAUR</a:t>
            </a:r>
            <a:r>
              <a:rPr lang="en-US" dirty="0">
                <a:solidFill>
                  <a:srgbClr val="2C2E35"/>
                </a:solidFill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2C2E35"/>
                </a:solidFill>
                <a:effectLst/>
                <a:latin typeface="Arial" panose="020B0604020202020204" pitchFamily="34" charset="0"/>
              </a:rPr>
              <a:t> a new antiviral factor, blocks release of HIV-1 progeny from cell membrane of macrophages and DCs.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2C2E35"/>
                </a:solidFill>
                <a:effectLst/>
                <a:latin typeface="Arial" panose="020B0604020202020204" pitchFamily="34" charset="0"/>
              </a:rPr>
              <a:t>the ligand </a:t>
            </a:r>
            <a:r>
              <a:rPr lang="en-US" b="0" i="0" dirty="0" err="1">
                <a:solidFill>
                  <a:srgbClr val="2C2E35"/>
                </a:solidFill>
                <a:effectLst/>
                <a:latin typeface="Arial" panose="020B0604020202020204" pitchFamily="34" charset="0"/>
              </a:rPr>
              <a:t>uPA</a:t>
            </a:r>
            <a:r>
              <a:rPr lang="en-US" b="0" i="0" dirty="0">
                <a:solidFill>
                  <a:srgbClr val="2C2E35"/>
                </a:solidFill>
                <a:effectLst/>
                <a:latin typeface="Arial" panose="020B0604020202020204" pitchFamily="34" charset="0"/>
              </a:rPr>
              <a:t> slightly promotes HIV-1 production in macrophages by interfering with the antiviral activity of PLAUR.</a:t>
            </a:r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F6CA9B3-6017-DDDA-89C5-ACB1F7421224}"/>
              </a:ext>
            </a:extLst>
          </p:cNvPr>
          <p:cNvSpPr/>
          <p:nvPr/>
        </p:nvSpPr>
        <p:spPr>
          <a:xfrm>
            <a:off x="740228" y="188182"/>
            <a:ext cx="4145362" cy="1719945"/>
          </a:xfrm>
          <a:prstGeom prst="rightArrow">
            <a:avLst>
              <a:gd name="adj1" fmla="val 67158"/>
              <a:gd name="adj2" fmla="val 31698"/>
            </a:avLst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uPAR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/PLAUR has antiviral activity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1430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8508-7BE2-F29A-4E81-876445E0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BD05B-818C-45BB-551C-C1853B65A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8487"/>
            <a:ext cx="10515600" cy="567145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dirty="0"/>
              <a:t>Ionizing radiation may positively or negatively affect HIV release from macrophages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Activating cell adhesion proteins such as </a:t>
            </a:r>
            <a:r>
              <a:rPr lang="en-US" dirty="0" err="1"/>
              <a:t>uPAR</a:t>
            </a:r>
            <a:r>
              <a:rPr lang="en-US" dirty="0"/>
              <a:t>/</a:t>
            </a:r>
            <a:r>
              <a:rPr lang="en-US" dirty="0" err="1"/>
              <a:t>uPA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endParaRPr lang="en-US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Short-term study</a:t>
            </a:r>
          </a:p>
          <a:p>
            <a:pPr>
              <a:lnSpc>
                <a:spcPct val="120000"/>
              </a:lnSpc>
            </a:pPr>
            <a:r>
              <a:rPr lang="en-US" dirty="0"/>
              <a:t>How does radiation exposure affect the dynamics of HIV replication and release from macrophages? </a:t>
            </a:r>
            <a:r>
              <a:rPr lang="en-US" i="1" dirty="0"/>
              <a:t>OR other viruses in physiologically relevant cells?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Long-term study</a:t>
            </a:r>
          </a:p>
          <a:p>
            <a:pPr>
              <a:lnSpc>
                <a:spcPct val="120000"/>
              </a:lnSpc>
            </a:pPr>
            <a:r>
              <a:rPr lang="en-US" dirty="0"/>
              <a:t>How does radiation exposure affect HIV prognosis and treatment outcomes at different geographic altitudes, given that background radiation levels differ geographically?</a:t>
            </a:r>
          </a:p>
        </p:txBody>
      </p:sp>
    </p:spTree>
    <p:extLst>
      <p:ext uri="{BB962C8B-B14F-4D97-AF65-F5344CB8AC3E}">
        <p14:creationId xmlns:p14="http://schemas.microsoft.com/office/powerpoint/2010/main" val="1917475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17092E-96FD-4183-3F8D-F39884D69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86" y="1843915"/>
            <a:ext cx="8087932" cy="4357991"/>
          </a:xfrm>
          <a:prstGeom prst="rect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1BD6D-E39F-917D-8D73-2BD6B8345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791" y="987981"/>
            <a:ext cx="5769735" cy="378081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D0D57-6E35-DEB7-4C37-BE7FE2F80756}"/>
              </a:ext>
            </a:extLst>
          </p:cNvPr>
          <p:cNvSpPr txBox="1"/>
          <p:nvPr/>
        </p:nvSpPr>
        <p:spPr>
          <a:xfrm>
            <a:off x="1214283" y="192413"/>
            <a:ext cx="9763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Paarl Africa Underground Laboratory (PAUL)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87125-09EF-3AA2-0955-387F2B26E26F}"/>
              </a:ext>
            </a:extLst>
          </p:cNvPr>
          <p:cNvSpPr txBox="1"/>
          <p:nvPr/>
        </p:nvSpPr>
        <p:spPr>
          <a:xfrm>
            <a:off x="5458158" y="5702744"/>
            <a:ext cx="1109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PAUL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5AAC39-3D7C-26F5-A137-D94A33855178}"/>
              </a:ext>
            </a:extLst>
          </p:cNvPr>
          <p:cNvSpPr/>
          <p:nvPr/>
        </p:nvSpPr>
        <p:spPr>
          <a:xfrm>
            <a:off x="5604554" y="5047926"/>
            <a:ext cx="678426" cy="625321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6BD4411-1D90-7C7E-D8FB-14C3F9CA207E}"/>
              </a:ext>
            </a:extLst>
          </p:cNvPr>
          <p:cNvSpPr/>
          <p:nvPr/>
        </p:nvSpPr>
        <p:spPr>
          <a:xfrm rot="16200000" flipH="1">
            <a:off x="10558693" y="1984228"/>
            <a:ext cx="415995" cy="865975"/>
          </a:xfrm>
          <a:prstGeom prst="downArrow">
            <a:avLst>
              <a:gd name="adj1" fmla="val 50000"/>
              <a:gd name="adj2" fmla="val 7859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map of africa with a red location&#10;&#10;Description automatically generated">
            <a:extLst>
              <a:ext uri="{FF2B5EF4-FFF2-40B4-BE49-F238E27FC236}">
                <a16:creationId xmlns:a16="http://schemas.microsoft.com/office/drawing/2014/main" id="{B8A34335-07EC-D8BA-99E2-B6FDD451B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" y="1073022"/>
            <a:ext cx="2494022" cy="2355977"/>
          </a:xfrm>
          <a:prstGeom prst="rect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78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13244-5297-31D7-DE94-572F2AD7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560" y="810305"/>
            <a:ext cx="2479902" cy="4408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8A9175-4DB8-C1E7-A3AF-CBE746F6B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42" y="945185"/>
            <a:ext cx="3320143" cy="425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27424-A36F-498C-7628-B56E56A00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415" y="3074022"/>
            <a:ext cx="5597816" cy="3146651"/>
          </a:xfrm>
          <a:prstGeom prst="rect">
            <a:avLst/>
          </a:prstGeom>
          <a:ln w="127000">
            <a:solidFill>
              <a:srgbClr val="FFC00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6B496F-C859-8F35-9CAC-9E1678E21CD1}"/>
              </a:ext>
            </a:extLst>
          </p:cNvPr>
          <p:cNvSpPr txBox="1">
            <a:spLocks/>
          </p:cNvSpPr>
          <p:nvPr/>
        </p:nvSpPr>
        <p:spPr>
          <a:xfrm>
            <a:off x="1125931" y="398774"/>
            <a:ext cx="2226366" cy="54768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>
                <a:solidFill>
                  <a:schemeClr val="accent1"/>
                </a:solidFill>
              </a:rPr>
              <a:t>Entrance!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D2D0E9-875B-830F-FBB3-83D9F91DF673}"/>
              </a:ext>
            </a:extLst>
          </p:cNvPr>
          <p:cNvSpPr txBox="1">
            <a:spLocks/>
          </p:cNvSpPr>
          <p:nvPr/>
        </p:nvSpPr>
        <p:spPr>
          <a:xfrm>
            <a:off x="5146103" y="2330902"/>
            <a:ext cx="2226366" cy="5476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>
                <a:solidFill>
                  <a:schemeClr val="accent1"/>
                </a:solidFill>
              </a:rPr>
              <a:t>THE RACE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62F4F5-3A5A-EB37-0CD7-1C2182CDEC3C}"/>
              </a:ext>
            </a:extLst>
          </p:cNvPr>
          <p:cNvSpPr txBox="1">
            <a:spLocks/>
          </p:cNvSpPr>
          <p:nvPr/>
        </p:nvSpPr>
        <p:spPr>
          <a:xfrm>
            <a:off x="9591438" y="327930"/>
            <a:ext cx="1239847" cy="54768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>
                <a:solidFill>
                  <a:schemeClr val="accent1"/>
                </a:solidFill>
              </a:rPr>
              <a:t>Exit!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6D3C5B-138A-D43A-E2D9-7B3DA57BAAA8}"/>
              </a:ext>
            </a:extLst>
          </p:cNvPr>
          <p:cNvSpPr/>
          <p:nvPr/>
        </p:nvSpPr>
        <p:spPr>
          <a:xfrm>
            <a:off x="5736771" y="3208240"/>
            <a:ext cx="2841172" cy="2909531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7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527632"/>
            <a:ext cx="9144000" cy="264405"/>
          </a:xfrm>
          <a:prstGeom prst="rect">
            <a:avLst/>
          </a:prstGeom>
        </p:spPr>
      </p:pic>
      <p:pic>
        <p:nvPicPr>
          <p:cNvPr id="8" name="Pictur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25" y="208949"/>
            <a:ext cx="8904770" cy="579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01229" y="1394550"/>
            <a:ext cx="5821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ZA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ZA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ZA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ZA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 David O. Nkwe </a:t>
            </a:r>
          </a:p>
          <a:p>
            <a:pPr algn="ctr"/>
            <a:r>
              <a:rPr lang="en-ZA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nkwed@biust.ac.bw</a:t>
            </a:r>
            <a:endParaRPr lang="en-ZA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ZA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ZA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Biological Sciences and Biotechnology</a:t>
            </a:r>
          </a:p>
          <a:p>
            <a:pPr algn="ctr"/>
            <a:r>
              <a:rPr lang="en-ZA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of Life Sciences, BIUST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857" y="5217203"/>
            <a:ext cx="2164180" cy="10812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6AED83-0A7F-41BB-994D-675F9B832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0087" y="6164791"/>
            <a:ext cx="1694803" cy="687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47B559-8189-9E7F-30F3-385D9365442D}"/>
              </a:ext>
            </a:extLst>
          </p:cNvPr>
          <p:cNvSpPr txBox="1"/>
          <p:nvPr/>
        </p:nvSpPr>
        <p:spPr>
          <a:xfrm>
            <a:off x="2993175" y="1464675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accent1"/>
                </a:solidFill>
                <a:latin typeface="Amasis MT Pro Black" panose="020F05020202040302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73522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1"/>
          <p:cNvGrpSpPr>
            <a:grpSpLocks noChangeAspect="1"/>
          </p:cNvGrpSpPr>
          <p:nvPr/>
        </p:nvGrpSpPr>
        <p:grpSpPr bwMode="auto">
          <a:xfrm>
            <a:off x="2952259" y="1310962"/>
            <a:ext cx="8909051" cy="5291138"/>
            <a:chOff x="56028" y="107886"/>
            <a:chExt cx="9186409" cy="5454953"/>
          </a:xfrm>
        </p:grpSpPr>
        <p:grpSp>
          <p:nvGrpSpPr>
            <p:cNvPr id="21508" name="Group 2"/>
            <p:cNvGrpSpPr>
              <a:grpSpLocks/>
            </p:cNvGrpSpPr>
            <p:nvPr/>
          </p:nvGrpSpPr>
          <p:grpSpPr bwMode="auto">
            <a:xfrm>
              <a:off x="278281" y="2365007"/>
              <a:ext cx="788598" cy="965635"/>
              <a:chOff x="718651" y="320792"/>
              <a:chExt cx="1078792" cy="1320976"/>
            </a:xfrm>
          </p:grpSpPr>
          <p:grpSp>
            <p:nvGrpSpPr>
              <p:cNvPr id="21698" name="Group 192"/>
              <p:cNvGrpSpPr>
                <a:grpSpLocks/>
              </p:cNvGrpSpPr>
              <p:nvPr/>
            </p:nvGrpSpPr>
            <p:grpSpPr bwMode="auto">
              <a:xfrm>
                <a:off x="875423" y="508388"/>
                <a:ext cx="922020" cy="922020"/>
                <a:chOff x="7532727" y="553704"/>
                <a:chExt cx="922020" cy="922020"/>
              </a:xfrm>
            </p:grpSpPr>
            <p:sp>
              <p:nvSpPr>
                <p:cNvPr id="21711" name="Oval 205"/>
                <p:cNvSpPr>
                  <a:spLocks noChangeArrowheads="1"/>
                </p:cNvSpPr>
                <p:nvPr/>
              </p:nvSpPr>
              <p:spPr bwMode="auto">
                <a:xfrm rot="398158">
                  <a:off x="7532727" y="553704"/>
                  <a:ext cx="922020" cy="92202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21712" name="Oval 206"/>
                <p:cNvSpPr>
                  <a:spLocks noChangeArrowheads="1"/>
                </p:cNvSpPr>
                <p:nvPr/>
              </p:nvSpPr>
              <p:spPr bwMode="auto">
                <a:xfrm rot="398158">
                  <a:off x="7584141" y="601663"/>
                  <a:ext cx="838200" cy="838200"/>
                </a:xfrm>
                <a:prstGeom prst="ellipse">
                  <a:avLst/>
                </a:prstGeom>
                <a:solidFill>
                  <a:srgbClr val="FFFF99"/>
                </a:solidFill>
                <a:ln w="38100">
                  <a:solidFill>
                    <a:srgbClr val="89B2E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21699" name="Group 193"/>
              <p:cNvGrpSpPr>
                <a:grpSpLocks/>
              </p:cNvGrpSpPr>
              <p:nvPr/>
            </p:nvGrpSpPr>
            <p:grpSpPr bwMode="auto">
              <a:xfrm rot="10800000">
                <a:off x="1224139" y="1373738"/>
                <a:ext cx="222323" cy="268030"/>
                <a:chOff x="6296736" y="211615"/>
                <a:chExt cx="222323" cy="268030"/>
              </a:xfrm>
            </p:grpSpPr>
            <p:sp>
              <p:nvSpPr>
                <p:cNvPr id="204" name="Oval 203"/>
                <p:cNvSpPr/>
                <p:nvPr/>
              </p:nvSpPr>
              <p:spPr>
                <a:xfrm>
                  <a:off x="6302992" y="218596"/>
                  <a:ext cx="221690" cy="125379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6381367" y="343976"/>
                  <a:ext cx="73897" cy="143291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  <p:grpSp>
            <p:nvGrpSpPr>
              <p:cNvPr id="21700" name="Group 194"/>
              <p:cNvGrpSpPr>
                <a:grpSpLocks/>
              </p:cNvGrpSpPr>
              <p:nvPr/>
            </p:nvGrpSpPr>
            <p:grpSpPr bwMode="auto">
              <a:xfrm rot="600000">
                <a:off x="1299809" y="320792"/>
                <a:ext cx="222323" cy="268029"/>
                <a:chOff x="6345291" y="230290"/>
                <a:chExt cx="222323" cy="268029"/>
              </a:xfrm>
            </p:grpSpPr>
            <p:sp>
              <p:nvSpPr>
                <p:cNvPr id="202" name="Oval 201"/>
                <p:cNvSpPr/>
                <p:nvPr/>
              </p:nvSpPr>
              <p:spPr>
                <a:xfrm>
                  <a:off x="6345041" y="224525"/>
                  <a:ext cx="221690" cy="129857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6423848" y="348802"/>
                  <a:ext cx="73897" cy="143290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  <p:grpSp>
            <p:nvGrpSpPr>
              <p:cNvPr id="21701" name="Group 195"/>
              <p:cNvGrpSpPr>
                <a:grpSpLocks/>
              </p:cNvGrpSpPr>
              <p:nvPr/>
            </p:nvGrpSpPr>
            <p:grpSpPr bwMode="auto">
              <a:xfrm rot="-3000000">
                <a:off x="805105" y="522785"/>
                <a:ext cx="222323" cy="268030"/>
                <a:chOff x="6305596" y="229463"/>
                <a:chExt cx="222323" cy="268030"/>
              </a:xfrm>
            </p:grpSpPr>
            <p:sp>
              <p:nvSpPr>
                <p:cNvPr id="200" name="Oval 199"/>
                <p:cNvSpPr/>
                <p:nvPr/>
              </p:nvSpPr>
              <p:spPr>
                <a:xfrm>
                  <a:off x="6306865" y="222040"/>
                  <a:ext cx="226130" cy="125400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6390323" y="347240"/>
                  <a:ext cx="73883" cy="143314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  <p:grpSp>
            <p:nvGrpSpPr>
              <p:cNvPr id="21702" name="Group 196"/>
              <p:cNvGrpSpPr>
                <a:grpSpLocks/>
              </p:cNvGrpSpPr>
              <p:nvPr/>
            </p:nvGrpSpPr>
            <p:grpSpPr bwMode="auto">
              <a:xfrm rot="-7140000">
                <a:off x="741504" y="1047173"/>
                <a:ext cx="222323" cy="268030"/>
                <a:chOff x="6345291" y="230295"/>
                <a:chExt cx="222323" cy="268030"/>
              </a:xfrm>
            </p:grpSpPr>
            <p:sp>
              <p:nvSpPr>
                <p:cNvPr id="198" name="Oval 197"/>
                <p:cNvSpPr/>
                <p:nvPr/>
              </p:nvSpPr>
              <p:spPr>
                <a:xfrm>
                  <a:off x="6346588" y="229024"/>
                  <a:ext cx="221652" cy="127639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6427232" y="356789"/>
                  <a:ext cx="73885" cy="143314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</p:grpSp>
        <p:sp>
          <p:nvSpPr>
            <p:cNvPr id="21509" name="AutoShape 4"/>
            <p:cNvSpPr>
              <a:spLocks noChangeArrowheads="1"/>
            </p:cNvSpPr>
            <p:nvPr/>
          </p:nvSpPr>
          <p:spPr bwMode="auto">
            <a:xfrm>
              <a:off x="932530" y="1499855"/>
              <a:ext cx="4592084" cy="4062984"/>
            </a:xfrm>
            <a:custGeom>
              <a:avLst/>
              <a:gdLst>
                <a:gd name="T0" fmla="*/ 3583 w 5339633"/>
                <a:gd name="T1" fmla="*/ 500841 h 4724400"/>
                <a:gd name="T2" fmla="*/ 504423 w 5339633"/>
                <a:gd name="T3" fmla="*/ 0 h 4724400"/>
                <a:gd name="T4" fmla="*/ 2895464 w 5339633"/>
                <a:gd name="T5" fmla="*/ 0 h 4724400"/>
                <a:gd name="T6" fmla="*/ 3396305 w 5339633"/>
                <a:gd name="T7" fmla="*/ 500841 h 4724400"/>
                <a:gd name="T8" fmla="*/ 3396305 w 5339633"/>
                <a:gd name="T9" fmla="*/ 2504142 h 4724400"/>
                <a:gd name="T10" fmla="*/ 2895464 w 5339633"/>
                <a:gd name="T11" fmla="*/ 3004983 h 4724400"/>
                <a:gd name="T12" fmla="*/ 504423 w 5339633"/>
                <a:gd name="T13" fmla="*/ 3004983 h 4724400"/>
                <a:gd name="T14" fmla="*/ 3583 w 5339633"/>
                <a:gd name="T15" fmla="*/ 2504142 h 4724400"/>
                <a:gd name="T16" fmla="*/ 0 w 5339633"/>
                <a:gd name="T17" fmla="*/ 1017978 h 4724400"/>
                <a:gd name="T18" fmla="*/ 3583 w 5339633"/>
                <a:gd name="T19" fmla="*/ 500841 h 47244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339633" h="4724400">
                  <a:moveTo>
                    <a:pt x="5633" y="787416"/>
                  </a:moveTo>
                  <a:cubicBezTo>
                    <a:pt x="5633" y="352538"/>
                    <a:pt x="358171" y="0"/>
                    <a:pt x="793049" y="0"/>
                  </a:cubicBezTo>
                  <a:lnTo>
                    <a:pt x="4552217" y="0"/>
                  </a:lnTo>
                  <a:cubicBezTo>
                    <a:pt x="4987095" y="0"/>
                    <a:pt x="5339633" y="352538"/>
                    <a:pt x="5339633" y="787416"/>
                  </a:cubicBezTo>
                  <a:lnTo>
                    <a:pt x="5339633" y="3936984"/>
                  </a:lnTo>
                  <a:cubicBezTo>
                    <a:pt x="5339633" y="4371862"/>
                    <a:pt x="4987095" y="4724400"/>
                    <a:pt x="4552217" y="4724400"/>
                  </a:cubicBezTo>
                  <a:lnTo>
                    <a:pt x="793049" y="4724400"/>
                  </a:lnTo>
                  <a:cubicBezTo>
                    <a:pt x="358171" y="4724400"/>
                    <a:pt x="5633" y="4371862"/>
                    <a:pt x="5633" y="3936984"/>
                  </a:cubicBezTo>
                  <a:cubicBezTo>
                    <a:pt x="3755" y="3158141"/>
                    <a:pt x="1878" y="2379297"/>
                    <a:pt x="0" y="1600454"/>
                  </a:cubicBezTo>
                  <a:cubicBezTo>
                    <a:pt x="1878" y="1329441"/>
                    <a:pt x="3755" y="1058429"/>
                    <a:pt x="5633" y="787416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0" name="AutoShape 6"/>
            <p:cNvSpPr>
              <a:spLocks noChangeArrowheads="1"/>
            </p:cNvSpPr>
            <p:nvPr/>
          </p:nvSpPr>
          <p:spPr bwMode="auto">
            <a:xfrm rot="-7747871">
              <a:off x="1191613" y="1521514"/>
              <a:ext cx="307616" cy="179869"/>
            </a:xfrm>
            <a:prstGeom prst="flowChartOnlineStorag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1511" name="Rectangle 32"/>
            <p:cNvSpPr>
              <a:spLocks noChangeArrowheads="1"/>
            </p:cNvSpPr>
            <p:nvPr/>
          </p:nvSpPr>
          <p:spPr bwMode="auto">
            <a:xfrm>
              <a:off x="909346" y="2564668"/>
              <a:ext cx="393192" cy="548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1512" name="Line 94"/>
            <p:cNvSpPr>
              <a:spLocks noChangeShapeType="1"/>
            </p:cNvSpPr>
            <p:nvPr/>
          </p:nvSpPr>
          <p:spPr bwMode="auto">
            <a:xfrm>
              <a:off x="3227330" y="254747"/>
              <a:ext cx="0" cy="11140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Text Box 95"/>
            <p:cNvSpPr txBox="1">
              <a:spLocks noChangeArrowheads="1"/>
            </p:cNvSpPr>
            <p:nvPr/>
          </p:nvSpPr>
          <p:spPr bwMode="auto">
            <a:xfrm>
              <a:off x="1261370" y="107886"/>
              <a:ext cx="1703832" cy="38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000090"/>
                  </a:solidFill>
                </a:rPr>
                <a:t>Early events</a:t>
              </a:r>
            </a:p>
          </p:txBody>
        </p:sp>
        <p:sp>
          <p:nvSpPr>
            <p:cNvPr id="21514" name="Text Box 96"/>
            <p:cNvSpPr txBox="1">
              <a:spLocks noChangeArrowheads="1"/>
            </p:cNvSpPr>
            <p:nvPr/>
          </p:nvSpPr>
          <p:spPr bwMode="auto">
            <a:xfrm>
              <a:off x="3629999" y="107886"/>
              <a:ext cx="1703832" cy="38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000090"/>
                  </a:solidFill>
                </a:rPr>
                <a:t>Late events</a:t>
              </a:r>
            </a:p>
          </p:txBody>
        </p:sp>
        <p:sp>
          <p:nvSpPr>
            <p:cNvPr id="21515" name="Text Box 101"/>
            <p:cNvSpPr txBox="1">
              <a:spLocks noChangeArrowheads="1"/>
            </p:cNvSpPr>
            <p:nvPr/>
          </p:nvSpPr>
          <p:spPr bwMode="auto">
            <a:xfrm>
              <a:off x="1062673" y="1928093"/>
              <a:ext cx="1500309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CCR5/CXCR4</a:t>
              </a:r>
            </a:p>
          </p:txBody>
        </p:sp>
        <p:sp>
          <p:nvSpPr>
            <p:cNvPr id="21516" name="Text Box 102"/>
            <p:cNvSpPr txBox="1">
              <a:spLocks noChangeArrowheads="1"/>
            </p:cNvSpPr>
            <p:nvPr/>
          </p:nvSpPr>
          <p:spPr bwMode="auto">
            <a:xfrm>
              <a:off x="1414617" y="1614681"/>
              <a:ext cx="1467072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CD4</a:t>
              </a:r>
            </a:p>
          </p:txBody>
        </p:sp>
        <p:sp>
          <p:nvSpPr>
            <p:cNvPr id="21517" name="Text Box 103"/>
            <p:cNvSpPr txBox="1">
              <a:spLocks noChangeArrowheads="1"/>
            </p:cNvSpPr>
            <p:nvPr/>
          </p:nvSpPr>
          <p:spPr bwMode="auto">
            <a:xfrm>
              <a:off x="1445450" y="866068"/>
              <a:ext cx="1245108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1. Binding</a:t>
              </a:r>
            </a:p>
          </p:txBody>
        </p:sp>
        <p:sp>
          <p:nvSpPr>
            <p:cNvPr id="21518" name="Line 115"/>
            <p:cNvSpPr>
              <a:spLocks noChangeShapeType="1"/>
            </p:cNvSpPr>
            <p:nvPr/>
          </p:nvSpPr>
          <p:spPr bwMode="auto">
            <a:xfrm>
              <a:off x="537490" y="1641875"/>
              <a:ext cx="0" cy="393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Text Box 116"/>
            <p:cNvSpPr txBox="1">
              <a:spLocks noChangeArrowheads="1"/>
            </p:cNvSpPr>
            <p:nvPr/>
          </p:nvSpPr>
          <p:spPr bwMode="auto">
            <a:xfrm>
              <a:off x="56028" y="2041919"/>
              <a:ext cx="1052097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2. Fusion</a:t>
              </a:r>
            </a:p>
          </p:txBody>
        </p:sp>
        <p:sp>
          <p:nvSpPr>
            <p:cNvPr id="21520" name="Line 118"/>
            <p:cNvSpPr>
              <a:spLocks noChangeShapeType="1"/>
            </p:cNvSpPr>
            <p:nvPr/>
          </p:nvSpPr>
          <p:spPr bwMode="auto">
            <a:xfrm>
              <a:off x="1080904" y="2814247"/>
              <a:ext cx="327660" cy="131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124"/>
            <p:cNvSpPr>
              <a:spLocks noChangeShapeType="1"/>
            </p:cNvSpPr>
            <p:nvPr/>
          </p:nvSpPr>
          <p:spPr bwMode="auto">
            <a:xfrm flipV="1">
              <a:off x="6110738" y="1137505"/>
              <a:ext cx="0" cy="3623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Text Box 126"/>
            <p:cNvSpPr txBox="1">
              <a:spLocks noChangeArrowheads="1"/>
            </p:cNvSpPr>
            <p:nvPr/>
          </p:nvSpPr>
          <p:spPr bwMode="auto">
            <a:xfrm>
              <a:off x="6228600" y="2428420"/>
              <a:ext cx="1183201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11. Release</a:t>
              </a:r>
            </a:p>
          </p:txBody>
        </p:sp>
        <p:sp>
          <p:nvSpPr>
            <p:cNvPr id="21523" name="Text Box 127"/>
            <p:cNvSpPr txBox="1">
              <a:spLocks noChangeArrowheads="1"/>
            </p:cNvSpPr>
            <p:nvPr/>
          </p:nvSpPr>
          <p:spPr bwMode="auto">
            <a:xfrm>
              <a:off x="6110738" y="921664"/>
              <a:ext cx="1536726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12. Maturation</a:t>
              </a:r>
            </a:p>
          </p:txBody>
        </p:sp>
        <p:sp>
          <p:nvSpPr>
            <p:cNvPr id="21524" name="Text Box 129"/>
            <p:cNvSpPr txBox="1">
              <a:spLocks noChangeArrowheads="1"/>
            </p:cNvSpPr>
            <p:nvPr/>
          </p:nvSpPr>
          <p:spPr bwMode="auto">
            <a:xfrm>
              <a:off x="1016817" y="2415786"/>
              <a:ext cx="2175231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3. Capsid release</a:t>
              </a:r>
            </a:p>
          </p:txBody>
        </p:sp>
        <p:grpSp>
          <p:nvGrpSpPr>
            <p:cNvPr id="21525" name="Group 19"/>
            <p:cNvGrpSpPr>
              <a:grpSpLocks/>
            </p:cNvGrpSpPr>
            <p:nvPr/>
          </p:nvGrpSpPr>
          <p:grpSpPr bwMode="auto">
            <a:xfrm rot="734135">
              <a:off x="5768943" y="1495573"/>
              <a:ext cx="837780" cy="924944"/>
              <a:chOff x="7277078" y="467850"/>
              <a:chExt cx="1146074" cy="1265314"/>
            </a:xfrm>
          </p:grpSpPr>
          <p:grpSp>
            <p:nvGrpSpPr>
              <p:cNvPr id="21676" name="Group 170"/>
              <p:cNvGrpSpPr>
                <a:grpSpLocks/>
              </p:cNvGrpSpPr>
              <p:nvPr/>
            </p:nvGrpSpPr>
            <p:grpSpPr bwMode="auto">
              <a:xfrm>
                <a:off x="7396861" y="643117"/>
                <a:ext cx="922020" cy="922020"/>
                <a:chOff x="7532727" y="553704"/>
                <a:chExt cx="922020" cy="922020"/>
              </a:xfrm>
            </p:grpSpPr>
            <p:sp>
              <p:nvSpPr>
                <p:cNvPr id="21695" name="Oval 189"/>
                <p:cNvSpPr>
                  <a:spLocks noChangeArrowheads="1"/>
                </p:cNvSpPr>
                <p:nvPr/>
              </p:nvSpPr>
              <p:spPr bwMode="auto">
                <a:xfrm rot="398158">
                  <a:off x="7532727" y="553704"/>
                  <a:ext cx="922020" cy="92202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21696" name="Oval 190"/>
                <p:cNvSpPr>
                  <a:spLocks noChangeAspect="1" noChangeArrowheads="1"/>
                </p:cNvSpPr>
                <p:nvPr/>
              </p:nvSpPr>
              <p:spPr bwMode="auto">
                <a:xfrm rot="398158">
                  <a:off x="7634672" y="652950"/>
                  <a:ext cx="724204" cy="724204"/>
                </a:xfrm>
                <a:prstGeom prst="ellipse">
                  <a:avLst/>
                </a:prstGeom>
                <a:noFill/>
                <a:ln w="127000">
                  <a:solidFill>
                    <a:srgbClr val="89B2E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21697" name="Freeform 191"/>
                <p:cNvSpPr>
                  <a:spLocks/>
                </p:cNvSpPr>
                <p:nvPr/>
              </p:nvSpPr>
              <p:spPr bwMode="auto">
                <a:xfrm>
                  <a:off x="7819021" y="775958"/>
                  <a:ext cx="228600" cy="165100"/>
                </a:xfrm>
                <a:custGeom>
                  <a:avLst/>
                  <a:gdLst>
                    <a:gd name="T0" fmla="*/ 0 w 144"/>
                    <a:gd name="T1" fmla="*/ 2147483647 h 104"/>
                    <a:gd name="T2" fmla="*/ 2147483647 w 144"/>
                    <a:gd name="T3" fmla="*/ 0 h 104"/>
                    <a:gd name="T4" fmla="*/ 2147483647 w 144"/>
                    <a:gd name="T5" fmla="*/ 2147483647 h 104"/>
                    <a:gd name="T6" fmla="*/ 2147483647 w 144"/>
                    <a:gd name="T7" fmla="*/ 2147483647 h 104"/>
                    <a:gd name="T8" fmla="*/ 2147483647 w 144"/>
                    <a:gd name="T9" fmla="*/ 2147483647 h 104"/>
                    <a:gd name="T10" fmla="*/ 2147483647 w 144"/>
                    <a:gd name="T11" fmla="*/ 2147483647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4"/>
                    <a:gd name="T19" fmla="*/ 0 h 104"/>
                    <a:gd name="T20" fmla="*/ 144 w 144"/>
                    <a:gd name="T21" fmla="*/ 104 h 1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4" h="104">
                      <a:moveTo>
                        <a:pt x="0" y="48"/>
                      </a:moveTo>
                      <a:cubicBezTo>
                        <a:pt x="20" y="24"/>
                        <a:pt x="40" y="0"/>
                        <a:pt x="48" y="0"/>
                      </a:cubicBezTo>
                      <a:cubicBezTo>
                        <a:pt x="56" y="0"/>
                        <a:pt x="40" y="40"/>
                        <a:pt x="48" y="48"/>
                      </a:cubicBezTo>
                      <a:cubicBezTo>
                        <a:pt x="56" y="56"/>
                        <a:pt x="88" y="40"/>
                        <a:pt x="96" y="48"/>
                      </a:cubicBezTo>
                      <a:cubicBezTo>
                        <a:pt x="104" y="56"/>
                        <a:pt x="88" y="88"/>
                        <a:pt x="96" y="96"/>
                      </a:cubicBezTo>
                      <a:cubicBezTo>
                        <a:pt x="104" y="104"/>
                        <a:pt x="124" y="100"/>
                        <a:pt x="144" y="96"/>
                      </a:cubicBez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677" name="Group 171"/>
              <p:cNvGrpSpPr>
                <a:grpSpLocks/>
              </p:cNvGrpSpPr>
              <p:nvPr/>
            </p:nvGrpSpPr>
            <p:grpSpPr bwMode="auto">
              <a:xfrm rot="3960000">
                <a:off x="8177976" y="708459"/>
                <a:ext cx="222323" cy="268029"/>
                <a:chOff x="6345291" y="230290"/>
                <a:chExt cx="222323" cy="268029"/>
              </a:xfrm>
            </p:grpSpPr>
            <p:sp>
              <p:nvSpPr>
                <p:cNvPr id="188" name="Oval 187"/>
                <p:cNvSpPr/>
                <p:nvPr/>
              </p:nvSpPr>
              <p:spPr>
                <a:xfrm>
                  <a:off x="6340253" y="240925"/>
                  <a:ext cx="221654" cy="125400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6420083" y="368158"/>
                  <a:ext cx="73885" cy="143314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678" name="Group 172"/>
              <p:cNvGrpSpPr>
                <a:grpSpLocks/>
              </p:cNvGrpSpPr>
              <p:nvPr/>
            </p:nvGrpSpPr>
            <p:grpSpPr bwMode="auto">
              <a:xfrm rot="10800000">
                <a:off x="7734012" y="1465135"/>
                <a:ext cx="222323" cy="268029"/>
                <a:chOff x="6345291" y="230290"/>
                <a:chExt cx="222323" cy="268029"/>
              </a:xfrm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6359768" y="238189"/>
                  <a:ext cx="221690" cy="127618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6436406" y="359197"/>
                  <a:ext cx="73896" cy="143291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679" name="Group 173"/>
              <p:cNvGrpSpPr>
                <a:grpSpLocks/>
              </p:cNvGrpSpPr>
              <p:nvPr/>
            </p:nvGrpSpPr>
            <p:grpSpPr bwMode="auto">
              <a:xfrm rot="7500000">
                <a:off x="8170907" y="1236204"/>
                <a:ext cx="222323" cy="268030"/>
                <a:chOff x="6345291" y="230290"/>
                <a:chExt cx="222323" cy="268030"/>
              </a:xfrm>
            </p:grpSpPr>
            <p:sp>
              <p:nvSpPr>
                <p:cNvPr id="184" name="Oval 183"/>
                <p:cNvSpPr/>
                <p:nvPr/>
              </p:nvSpPr>
              <p:spPr>
                <a:xfrm>
                  <a:off x="6344251" y="236532"/>
                  <a:ext cx="228371" cy="125401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6427627" y="364406"/>
                  <a:ext cx="73885" cy="143315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680" name="Group 174"/>
              <p:cNvGrpSpPr>
                <a:grpSpLocks/>
              </p:cNvGrpSpPr>
              <p:nvPr/>
            </p:nvGrpSpPr>
            <p:grpSpPr bwMode="auto">
              <a:xfrm rot="600000">
                <a:off x="7821247" y="467850"/>
                <a:ext cx="222323" cy="268029"/>
                <a:chOff x="6345291" y="230290"/>
                <a:chExt cx="222323" cy="268029"/>
              </a:xfrm>
            </p:grpSpPr>
            <p:sp>
              <p:nvSpPr>
                <p:cNvPr id="182" name="Oval 181"/>
                <p:cNvSpPr/>
                <p:nvPr/>
              </p:nvSpPr>
              <p:spPr>
                <a:xfrm>
                  <a:off x="6337324" y="224767"/>
                  <a:ext cx="217211" cy="127618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6412483" y="349743"/>
                  <a:ext cx="73897" cy="143291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681" name="Group 175"/>
              <p:cNvGrpSpPr>
                <a:grpSpLocks/>
              </p:cNvGrpSpPr>
              <p:nvPr/>
            </p:nvGrpSpPr>
            <p:grpSpPr bwMode="auto">
              <a:xfrm rot="-3000000">
                <a:off x="7365018" y="627642"/>
                <a:ext cx="222323" cy="268029"/>
                <a:chOff x="6345291" y="230290"/>
                <a:chExt cx="222323" cy="268029"/>
              </a:xfrm>
            </p:grpSpPr>
            <p:sp>
              <p:nvSpPr>
                <p:cNvPr id="180" name="Oval 179"/>
                <p:cNvSpPr/>
                <p:nvPr/>
              </p:nvSpPr>
              <p:spPr>
                <a:xfrm>
                  <a:off x="6335263" y="224576"/>
                  <a:ext cx="219415" cy="127639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6414018" y="347156"/>
                  <a:ext cx="71646" cy="147793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682" name="Group 176"/>
              <p:cNvGrpSpPr>
                <a:grpSpLocks/>
              </p:cNvGrpSpPr>
              <p:nvPr/>
            </p:nvGrpSpPr>
            <p:grpSpPr bwMode="auto">
              <a:xfrm rot="-7140000">
                <a:off x="7299931" y="1194232"/>
                <a:ext cx="222323" cy="268030"/>
                <a:chOff x="6345291" y="230290"/>
                <a:chExt cx="222323" cy="268030"/>
              </a:xfrm>
            </p:grpSpPr>
            <p:sp>
              <p:nvSpPr>
                <p:cNvPr id="178" name="Oval 177"/>
                <p:cNvSpPr/>
                <p:nvPr/>
              </p:nvSpPr>
              <p:spPr>
                <a:xfrm>
                  <a:off x="6346293" y="220135"/>
                  <a:ext cx="219415" cy="125401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6425549" y="348779"/>
                  <a:ext cx="73885" cy="143315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</p:grpSp>
        <p:pic>
          <p:nvPicPr>
            <p:cNvPr id="21526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3409394">
              <a:off x="827503" y="1746201"/>
              <a:ext cx="403725" cy="33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27" name="Group 21"/>
            <p:cNvGrpSpPr>
              <a:grpSpLocks/>
            </p:cNvGrpSpPr>
            <p:nvPr/>
          </p:nvGrpSpPr>
          <p:grpSpPr bwMode="auto">
            <a:xfrm>
              <a:off x="5517214" y="136677"/>
              <a:ext cx="882846" cy="965635"/>
              <a:chOff x="718651" y="320792"/>
              <a:chExt cx="1207723" cy="1320976"/>
            </a:xfrm>
          </p:grpSpPr>
          <p:grpSp>
            <p:nvGrpSpPr>
              <p:cNvPr id="21655" name="Group 149"/>
              <p:cNvGrpSpPr>
                <a:grpSpLocks/>
              </p:cNvGrpSpPr>
              <p:nvPr/>
            </p:nvGrpSpPr>
            <p:grpSpPr bwMode="auto">
              <a:xfrm>
                <a:off x="875423" y="508388"/>
                <a:ext cx="922020" cy="922020"/>
                <a:chOff x="7532727" y="553704"/>
                <a:chExt cx="922020" cy="922020"/>
              </a:xfrm>
            </p:grpSpPr>
            <p:sp>
              <p:nvSpPr>
                <p:cNvPr id="21674" name="Oval 168"/>
                <p:cNvSpPr>
                  <a:spLocks noChangeArrowheads="1"/>
                </p:cNvSpPr>
                <p:nvPr/>
              </p:nvSpPr>
              <p:spPr bwMode="auto">
                <a:xfrm rot="398158">
                  <a:off x="7532727" y="553704"/>
                  <a:ext cx="922020" cy="92202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21675" name="Oval 169"/>
                <p:cNvSpPr>
                  <a:spLocks noChangeArrowheads="1"/>
                </p:cNvSpPr>
                <p:nvPr/>
              </p:nvSpPr>
              <p:spPr bwMode="auto">
                <a:xfrm rot="398158">
                  <a:off x="7584141" y="601663"/>
                  <a:ext cx="838200" cy="838200"/>
                </a:xfrm>
                <a:prstGeom prst="ellipse">
                  <a:avLst/>
                </a:prstGeom>
                <a:solidFill>
                  <a:srgbClr val="FFFF99"/>
                </a:solidFill>
                <a:ln w="38100">
                  <a:solidFill>
                    <a:srgbClr val="89B2E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21656" name="Group 150"/>
              <p:cNvGrpSpPr>
                <a:grpSpLocks/>
              </p:cNvGrpSpPr>
              <p:nvPr/>
            </p:nvGrpSpPr>
            <p:grpSpPr bwMode="auto">
              <a:xfrm rot="3960000">
                <a:off x="1681198" y="561401"/>
                <a:ext cx="222323" cy="268029"/>
                <a:chOff x="6345291" y="230290"/>
                <a:chExt cx="222323" cy="268029"/>
              </a:xfrm>
            </p:grpSpPr>
            <p:sp>
              <p:nvSpPr>
                <p:cNvPr id="167" name="Oval 166"/>
                <p:cNvSpPr/>
                <p:nvPr/>
              </p:nvSpPr>
              <p:spPr>
                <a:xfrm>
                  <a:off x="6345158" y="234074"/>
                  <a:ext cx="219413" cy="125400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6423858" y="357674"/>
                  <a:ext cx="73885" cy="143314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  <p:grpSp>
            <p:nvGrpSpPr>
              <p:cNvPr id="21657" name="Group 151"/>
              <p:cNvGrpSpPr>
                <a:grpSpLocks/>
              </p:cNvGrpSpPr>
              <p:nvPr/>
            </p:nvGrpSpPr>
            <p:grpSpPr bwMode="auto">
              <a:xfrm rot="10800000">
                <a:off x="1224139" y="1373738"/>
                <a:ext cx="222323" cy="268030"/>
                <a:chOff x="6296736" y="211615"/>
                <a:chExt cx="222323" cy="268030"/>
              </a:xfrm>
            </p:grpSpPr>
            <p:sp>
              <p:nvSpPr>
                <p:cNvPr id="165" name="Oval 164"/>
                <p:cNvSpPr/>
                <p:nvPr/>
              </p:nvSpPr>
              <p:spPr>
                <a:xfrm>
                  <a:off x="6299583" y="217431"/>
                  <a:ext cx="219451" cy="125379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6382436" y="342811"/>
                  <a:ext cx="73897" cy="143291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  <p:grpSp>
            <p:nvGrpSpPr>
              <p:cNvPr id="21658" name="Group 152"/>
              <p:cNvGrpSpPr>
                <a:grpSpLocks/>
              </p:cNvGrpSpPr>
              <p:nvPr/>
            </p:nvGrpSpPr>
            <p:grpSpPr bwMode="auto">
              <a:xfrm rot="7500000">
                <a:off x="1674129" y="1126133"/>
                <a:ext cx="222323" cy="268030"/>
                <a:chOff x="6345291" y="230290"/>
                <a:chExt cx="222323" cy="268030"/>
              </a:xfrm>
            </p:grpSpPr>
            <p:sp>
              <p:nvSpPr>
                <p:cNvPr id="163" name="Oval 162"/>
                <p:cNvSpPr/>
                <p:nvPr/>
              </p:nvSpPr>
              <p:spPr>
                <a:xfrm>
                  <a:off x="6345356" y="229576"/>
                  <a:ext cx="221653" cy="125401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6424211" y="356555"/>
                  <a:ext cx="73885" cy="143315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  <p:grpSp>
            <p:nvGrpSpPr>
              <p:cNvPr id="21659" name="Group 153"/>
              <p:cNvGrpSpPr>
                <a:grpSpLocks/>
              </p:cNvGrpSpPr>
              <p:nvPr/>
            </p:nvGrpSpPr>
            <p:grpSpPr bwMode="auto">
              <a:xfrm rot="600000">
                <a:off x="1299809" y="320792"/>
                <a:ext cx="222323" cy="268029"/>
                <a:chOff x="6345291" y="230290"/>
                <a:chExt cx="222323" cy="268029"/>
              </a:xfrm>
            </p:grpSpPr>
            <p:sp>
              <p:nvSpPr>
                <p:cNvPr id="161" name="Oval 160"/>
                <p:cNvSpPr/>
                <p:nvPr/>
              </p:nvSpPr>
              <p:spPr>
                <a:xfrm>
                  <a:off x="6342373" y="230689"/>
                  <a:ext cx="221691" cy="125379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6421571" y="354933"/>
                  <a:ext cx="73896" cy="143290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  <p:grpSp>
            <p:nvGrpSpPr>
              <p:cNvPr id="21660" name="Group 154"/>
              <p:cNvGrpSpPr>
                <a:grpSpLocks/>
              </p:cNvGrpSpPr>
              <p:nvPr/>
            </p:nvGrpSpPr>
            <p:grpSpPr bwMode="auto">
              <a:xfrm rot="-3000000">
                <a:off x="805105" y="522785"/>
                <a:ext cx="222323" cy="268030"/>
                <a:chOff x="6305596" y="229463"/>
                <a:chExt cx="222323" cy="268030"/>
              </a:xfrm>
            </p:grpSpPr>
            <p:sp>
              <p:nvSpPr>
                <p:cNvPr id="159" name="Oval 158"/>
                <p:cNvSpPr/>
                <p:nvPr/>
              </p:nvSpPr>
              <p:spPr>
                <a:xfrm>
                  <a:off x="6302852" y="221432"/>
                  <a:ext cx="226130" cy="127639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6381637" y="348333"/>
                  <a:ext cx="78361" cy="143315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  <p:grpSp>
            <p:nvGrpSpPr>
              <p:cNvPr id="21661" name="Group 155"/>
              <p:cNvGrpSpPr>
                <a:grpSpLocks/>
              </p:cNvGrpSpPr>
              <p:nvPr/>
            </p:nvGrpSpPr>
            <p:grpSpPr bwMode="auto">
              <a:xfrm rot="-7140000">
                <a:off x="741504" y="1047173"/>
                <a:ext cx="222323" cy="268030"/>
                <a:chOff x="6345291" y="230295"/>
                <a:chExt cx="222323" cy="268030"/>
              </a:xfrm>
            </p:grpSpPr>
            <p:sp>
              <p:nvSpPr>
                <p:cNvPr id="157" name="Oval 156"/>
                <p:cNvSpPr/>
                <p:nvPr/>
              </p:nvSpPr>
              <p:spPr>
                <a:xfrm>
                  <a:off x="6345543" y="229620"/>
                  <a:ext cx="221653" cy="125401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6425316" y="352104"/>
                  <a:ext cx="73885" cy="145555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 b="1"/>
                </a:p>
              </p:txBody>
            </p:sp>
          </p:grpSp>
        </p:grpSp>
        <p:grpSp>
          <p:nvGrpSpPr>
            <p:cNvPr id="21528" name="Group 22"/>
            <p:cNvGrpSpPr>
              <a:grpSpLocks/>
            </p:cNvGrpSpPr>
            <p:nvPr/>
          </p:nvGrpSpPr>
          <p:grpSpPr bwMode="auto">
            <a:xfrm rot="833363">
              <a:off x="498895" y="693950"/>
              <a:ext cx="882846" cy="965635"/>
              <a:chOff x="4275179" y="2204747"/>
              <a:chExt cx="1026565" cy="1122831"/>
            </a:xfrm>
          </p:grpSpPr>
          <p:grpSp>
            <p:nvGrpSpPr>
              <p:cNvPr id="21630" name="Group 124"/>
              <p:cNvGrpSpPr>
                <a:grpSpLocks/>
              </p:cNvGrpSpPr>
              <p:nvPr/>
            </p:nvGrpSpPr>
            <p:grpSpPr bwMode="auto">
              <a:xfrm>
                <a:off x="4275179" y="2204747"/>
                <a:ext cx="1026565" cy="1122831"/>
                <a:chOff x="718651" y="320792"/>
                <a:chExt cx="1207723" cy="1320976"/>
              </a:xfrm>
            </p:grpSpPr>
            <p:grpSp>
              <p:nvGrpSpPr>
                <p:cNvPr id="21634" name="Group 128"/>
                <p:cNvGrpSpPr>
                  <a:grpSpLocks/>
                </p:cNvGrpSpPr>
                <p:nvPr/>
              </p:nvGrpSpPr>
              <p:grpSpPr bwMode="auto">
                <a:xfrm>
                  <a:off x="875423" y="508388"/>
                  <a:ext cx="922020" cy="922020"/>
                  <a:chOff x="7532727" y="553704"/>
                  <a:chExt cx="922020" cy="922020"/>
                </a:xfrm>
              </p:grpSpPr>
              <p:sp>
                <p:nvSpPr>
                  <p:cNvPr id="21653" name="Oval 147"/>
                  <p:cNvSpPr>
                    <a:spLocks noChangeArrowheads="1"/>
                  </p:cNvSpPr>
                  <p:nvPr/>
                </p:nvSpPr>
                <p:spPr bwMode="auto">
                  <a:xfrm rot="398158">
                    <a:off x="7532727" y="553704"/>
                    <a:ext cx="922020" cy="92202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400" b="1"/>
                  </a:p>
                </p:txBody>
              </p:sp>
              <p:sp>
                <p:nvSpPr>
                  <p:cNvPr id="21654" name="Oval 148"/>
                  <p:cNvSpPr>
                    <a:spLocks noChangeArrowheads="1"/>
                  </p:cNvSpPr>
                  <p:nvPr/>
                </p:nvSpPr>
                <p:spPr bwMode="auto">
                  <a:xfrm rot="398158">
                    <a:off x="7584141" y="601663"/>
                    <a:ext cx="838200" cy="838200"/>
                  </a:xfrm>
                  <a:prstGeom prst="ellipse">
                    <a:avLst/>
                  </a:prstGeom>
                  <a:solidFill>
                    <a:srgbClr val="FFFF99"/>
                  </a:solidFill>
                  <a:ln w="38100">
                    <a:solidFill>
                      <a:srgbClr val="89B2E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400" b="1"/>
                  </a:p>
                </p:txBody>
              </p:sp>
            </p:grpSp>
            <p:grpSp>
              <p:nvGrpSpPr>
                <p:cNvPr id="21635" name="Group 129"/>
                <p:cNvGrpSpPr>
                  <a:grpSpLocks/>
                </p:cNvGrpSpPr>
                <p:nvPr/>
              </p:nvGrpSpPr>
              <p:grpSpPr bwMode="auto">
                <a:xfrm rot="3960000">
                  <a:off x="1681198" y="561401"/>
                  <a:ext cx="222323" cy="268029"/>
                  <a:chOff x="6345291" y="230290"/>
                  <a:chExt cx="222323" cy="268029"/>
                </a:xfrm>
              </p:grpSpPr>
              <p:sp>
                <p:nvSpPr>
                  <p:cNvPr id="146" name="Oval 145"/>
                  <p:cNvSpPr/>
                  <p:nvPr/>
                </p:nvSpPr>
                <p:spPr>
                  <a:xfrm>
                    <a:off x="6334170" y="236940"/>
                    <a:ext cx="219413" cy="127639"/>
                  </a:xfrm>
                  <a:prstGeom prst="ellipse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6414091" y="361169"/>
                    <a:ext cx="73885" cy="143314"/>
                  </a:xfrm>
                  <a:prstGeom prst="rect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</p:grpSp>
            <p:grpSp>
              <p:nvGrpSpPr>
                <p:cNvPr id="21636" name="Group 130"/>
                <p:cNvGrpSpPr>
                  <a:grpSpLocks/>
                </p:cNvGrpSpPr>
                <p:nvPr/>
              </p:nvGrpSpPr>
              <p:grpSpPr bwMode="auto">
                <a:xfrm rot="10800000">
                  <a:off x="1224139" y="1373738"/>
                  <a:ext cx="222323" cy="268030"/>
                  <a:chOff x="6296736" y="211615"/>
                  <a:chExt cx="222323" cy="268030"/>
                </a:xfrm>
              </p:grpSpPr>
              <p:sp>
                <p:nvSpPr>
                  <p:cNvPr id="144" name="Oval 143"/>
                  <p:cNvSpPr/>
                  <p:nvPr/>
                </p:nvSpPr>
                <p:spPr>
                  <a:xfrm>
                    <a:off x="6301079" y="217303"/>
                    <a:ext cx="217211" cy="125379"/>
                  </a:xfrm>
                  <a:prstGeom prst="ellipse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6378366" y="343031"/>
                    <a:ext cx="73896" cy="143291"/>
                  </a:xfrm>
                  <a:prstGeom prst="rect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</p:grpSp>
            <p:grpSp>
              <p:nvGrpSpPr>
                <p:cNvPr id="21637" name="Group 131"/>
                <p:cNvGrpSpPr>
                  <a:grpSpLocks/>
                </p:cNvGrpSpPr>
                <p:nvPr/>
              </p:nvGrpSpPr>
              <p:grpSpPr bwMode="auto">
                <a:xfrm rot="7500000">
                  <a:off x="1674129" y="1126133"/>
                  <a:ext cx="222323" cy="268030"/>
                  <a:chOff x="6345291" y="230290"/>
                  <a:chExt cx="222323" cy="268030"/>
                </a:xfrm>
              </p:grpSpPr>
              <p:sp>
                <p:nvSpPr>
                  <p:cNvPr id="142" name="Oval 141"/>
                  <p:cNvSpPr/>
                  <p:nvPr/>
                </p:nvSpPr>
                <p:spPr>
                  <a:xfrm>
                    <a:off x="6350334" y="245489"/>
                    <a:ext cx="221653" cy="127639"/>
                  </a:xfrm>
                  <a:prstGeom prst="ellipse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6427657" y="369938"/>
                    <a:ext cx="73883" cy="143315"/>
                  </a:xfrm>
                  <a:prstGeom prst="rect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</p:grpSp>
            <p:grpSp>
              <p:nvGrpSpPr>
                <p:cNvPr id="21638" name="Group 132"/>
                <p:cNvGrpSpPr>
                  <a:grpSpLocks/>
                </p:cNvGrpSpPr>
                <p:nvPr/>
              </p:nvGrpSpPr>
              <p:grpSpPr bwMode="auto">
                <a:xfrm rot="600000">
                  <a:off x="1299809" y="320792"/>
                  <a:ext cx="222323" cy="268029"/>
                  <a:chOff x="6345291" y="230290"/>
                  <a:chExt cx="222323" cy="268029"/>
                </a:xfrm>
              </p:grpSpPr>
              <p:sp>
                <p:nvSpPr>
                  <p:cNvPr id="140" name="Oval 139"/>
                  <p:cNvSpPr/>
                  <p:nvPr/>
                </p:nvSpPr>
                <p:spPr>
                  <a:xfrm>
                    <a:off x="6336365" y="227571"/>
                    <a:ext cx="228408" cy="125379"/>
                  </a:xfrm>
                  <a:prstGeom prst="ellipse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6416193" y="354107"/>
                    <a:ext cx="76136" cy="143290"/>
                  </a:xfrm>
                  <a:prstGeom prst="rect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</p:grpSp>
            <p:grpSp>
              <p:nvGrpSpPr>
                <p:cNvPr id="21639" name="Group 133"/>
                <p:cNvGrpSpPr>
                  <a:grpSpLocks/>
                </p:cNvGrpSpPr>
                <p:nvPr/>
              </p:nvGrpSpPr>
              <p:grpSpPr bwMode="auto">
                <a:xfrm rot="-3000000">
                  <a:off x="805105" y="522785"/>
                  <a:ext cx="222323" cy="268030"/>
                  <a:chOff x="6305596" y="229463"/>
                  <a:chExt cx="222323" cy="268030"/>
                </a:xfrm>
              </p:grpSpPr>
              <p:sp>
                <p:nvSpPr>
                  <p:cNvPr id="138" name="Oval 137"/>
                  <p:cNvSpPr/>
                  <p:nvPr/>
                </p:nvSpPr>
                <p:spPr>
                  <a:xfrm>
                    <a:off x="6305982" y="220521"/>
                    <a:ext cx="228369" cy="125401"/>
                  </a:xfrm>
                  <a:prstGeom prst="ellipse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6385695" y="347230"/>
                    <a:ext cx="76123" cy="143315"/>
                  </a:xfrm>
                  <a:prstGeom prst="rect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</p:grpSp>
            <p:grpSp>
              <p:nvGrpSpPr>
                <p:cNvPr id="21640" name="Group 134"/>
                <p:cNvGrpSpPr>
                  <a:grpSpLocks/>
                </p:cNvGrpSpPr>
                <p:nvPr/>
              </p:nvGrpSpPr>
              <p:grpSpPr bwMode="auto">
                <a:xfrm rot="-7140000">
                  <a:off x="741504" y="1047173"/>
                  <a:ext cx="222323" cy="268030"/>
                  <a:chOff x="6345291" y="230295"/>
                  <a:chExt cx="222323" cy="268030"/>
                </a:xfrm>
              </p:grpSpPr>
              <p:sp>
                <p:nvSpPr>
                  <p:cNvPr id="136" name="Oval 135"/>
                  <p:cNvSpPr/>
                  <p:nvPr/>
                </p:nvSpPr>
                <p:spPr>
                  <a:xfrm>
                    <a:off x="6353960" y="226788"/>
                    <a:ext cx="219413" cy="125401"/>
                  </a:xfrm>
                  <a:prstGeom prst="ellipse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6437476" y="352988"/>
                    <a:ext cx="73885" cy="145554"/>
                  </a:xfrm>
                  <a:prstGeom prst="rect">
                    <a:avLst/>
                  </a:prstGeom>
                  <a:solidFill>
                    <a:srgbClr val="781675"/>
                  </a:solidFill>
                  <a:ln>
                    <a:solidFill>
                      <a:srgbClr val="78167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400" b="1"/>
                  </a:p>
                </p:txBody>
              </p:sp>
            </p:grpSp>
          </p:grpSp>
          <p:grpSp>
            <p:nvGrpSpPr>
              <p:cNvPr id="21631" name="Group 125"/>
              <p:cNvGrpSpPr>
                <a:grpSpLocks/>
              </p:cNvGrpSpPr>
              <p:nvPr/>
            </p:nvGrpSpPr>
            <p:grpSpPr bwMode="auto">
              <a:xfrm>
                <a:off x="4556918" y="2613528"/>
                <a:ext cx="523936" cy="282582"/>
                <a:chOff x="7127479" y="548089"/>
                <a:chExt cx="616395" cy="332449"/>
              </a:xfrm>
            </p:grpSpPr>
            <p:sp>
              <p:nvSpPr>
                <p:cNvPr id="127" name="Trapezoid 126"/>
                <p:cNvSpPr/>
                <p:nvPr/>
              </p:nvSpPr>
              <p:spPr>
                <a:xfrm rot="6592885">
                  <a:off x="7264444" y="404276"/>
                  <a:ext cx="329122" cy="615804"/>
                </a:xfrm>
                <a:prstGeom prst="trapezoid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21633" name="Freeform 127"/>
                <p:cNvSpPr>
                  <a:spLocks/>
                </p:cNvSpPr>
                <p:nvPr/>
              </p:nvSpPr>
              <p:spPr bwMode="auto">
                <a:xfrm rot="-1036535">
                  <a:off x="7240604" y="593608"/>
                  <a:ext cx="285235" cy="199987"/>
                </a:xfrm>
                <a:custGeom>
                  <a:avLst/>
                  <a:gdLst>
                    <a:gd name="T0" fmla="*/ 0 w 144"/>
                    <a:gd name="T1" fmla="*/ 2147483647 h 104"/>
                    <a:gd name="T2" fmla="*/ 2147483647 w 144"/>
                    <a:gd name="T3" fmla="*/ 0 h 104"/>
                    <a:gd name="T4" fmla="*/ 2147483647 w 144"/>
                    <a:gd name="T5" fmla="*/ 2147483647 h 104"/>
                    <a:gd name="T6" fmla="*/ 2147483647 w 144"/>
                    <a:gd name="T7" fmla="*/ 2147483647 h 104"/>
                    <a:gd name="T8" fmla="*/ 2147483647 w 144"/>
                    <a:gd name="T9" fmla="*/ 2147483647 h 104"/>
                    <a:gd name="T10" fmla="*/ 2147483647 w 144"/>
                    <a:gd name="T11" fmla="*/ 2147483647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4"/>
                    <a:gd name="T19" fmla="*/ 0 h 104"/>
                    <a:gd name="T20" fmla="*/ 144 w 144"/>
                    <a:gd name="T21" fmla="*/ 104 h 1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4" h="104">
                      <a:moveTo>
                        <a:pt x="0" y="48"/>
                      </a:moveTo>
                      <a:cubicBezTo>
                        <a:pt x="20" y="24"/>
                        <a:pt x="40" y="0"/>
                        <a:pt x="48" y="0"/>
                      </a:cubicBezTo>
                      <a:cubicBezTo>
                        <a:pt x="56" y="0"/>
                        <a:pt x="40" y="40"/>
                        <a:pt x="48" y="48"/>
                      </a:cubicBezTo>
                      <a:cubicBezTo>
                        <a:pt x="56" y="56"/>
                        <a:pt x="88" y="40"/>
                        <a:pt x="96" y="48"/>
                      </a:cubicBezTo>
                      <a:cubicBezTo>
                        <a:pt x="104" y="56"/>
                        <a:pt x="88" y="88"/>
                        <a:pt x="96" y="96"/>
                      </a:cubicBezTo>
                      <a:cubicBezTo>
                        <a:pt x="104" y="104"/>
                        <a:pt x="124" y="100"/>
                        <a:pt x="144" y="96"/>
                      </a:cubicBez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29" name="Group 23"/>
            <p:cNvGrpSpPr>
              <a:grpSpLocks/>
            </p:cNvGrpSpPr>
            <p:nvPr/>
          </p:nvGrpSpPr>
          <p:grpSpPr bwMode="auto">
            <a:xfrm rot="734135">
              <a:off x="5304638" y="3831244"/>
              <a:ext cx="750218" cy="802116"/>
              <a:chOff x="7396861" y="467850"/>
              <a:chExt cx="1026291" cy="1097287"/>
            </a:xfrm>
          </p:grpSpPr>
          <p:grpSp>
            <p:nvGrpSpPr>
              <p:cNvPr id="21617" name="Group 111"/>
              <p:cNvGrpSpPr>
                <a:grpSpLocks/>
              </p:cNvGrpSpPr>
              <p:nvPr/>
            </p:nvGrpSpPr>
            <p:grpSpPr bwMode="auto">
              <a:xfrm>
                <a:off x="7396861" y="643117"/>
                <a:ext cx="922020" cy="922020"/>
                <a:chOff x="7532727" y="553704"/>
                <a:chExt cx="922020" cy="922020"/>
              </a:xfrm>
            </p:grpSpPr>
            <p:sp>
              <p:nvSpPr>
                <p:cNvPr id="21627" name="Oval 121"/>
                <p:cNvSpPr>
                  <a:spLocks noChangeArrowheads="1"/>
                </p:cNvSpPr>
                <p:nvPr/>
              </p:nvSpPr>
              <p:spPr bwMode="auto">
                <a:xfrm rot="398158">
                  <a:off x="7532727" y="553704"/>
                  <a:ext cx="922020" cy="92202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21628" name="Oval 122"/>
                <p:cNvSpPr>
                  <a:spLocks noChangeAspect="1" noChangeArrowheads="1"/>
                </p:cNvSpPr>
                <p:nvPr/>
              </p:nvSpPr>
              <p:spPr bwMode="auto">
                <a:xfrm rot="398158">
                  <a:off x="7634672" y="652950"/>
                  <a:ext cx="724204" cy="724204"/>
                </a:xfrm>
                <a:prstGeom prst="ellipse">
                  <a:avLst/>
                </a:prstGeom>
                <a:noFill/>
                <a:ln w="127000">
                  <a:solidFill>
                    <a:srgbClr val="89B2E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21629" name="Freeform 123"/>
                <p:cNvSpPr>
                  <a:spLocks/>
                </p:cNvSpPr>
                <p:nvPr/>
              </p:nvSpPr>
              <p:spPr bwMode="auto">
                <a:xfrm>
                  <a:off x="8070936" y="847232"/>
                  <a:ext cx="228600" cy="165100"/>
                </a:xfrm>
                <a:custGeom>
                  <a:avLst/>
                  <a:gdLst>
                    <a:gd name="T0" fmla="*/ 0 w 144"/>
                    <a:gd name="T1" fmla="*/ 2147483647 h 104"/>
                    <a:gd name="T2" fmla="*/ 2147483647 w 144"/>
                    <a:gd name="T3" fmla="*/ 0 h 104"/>
                    <a:gd name="T4" fmla="*/ 2147483647 w 144"/>
                    <a:gd name="T5" fmla="*/ 2147483647 h 104"/>
                    <a:gd name="T6" fmla="*/ 2147483647 w 144"/>
                    <a:gd name="T7" fmla="*/ 2147483647 h 104"/>
                    <a:gd name="T8" fmla="*/ 2147483647 w 144"/>
                    <a:gd name="T9" fmla="*/ 2147483647 h 104"/>
                    <a:gd name="T10" fmla="*/ 2147483647 w 144"/>
                    <a:gd name="T11" fmla="*/ 2147483647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4"/>
                    <a:gd name="T19" fmla="*/ 0 h 104"/>
                    <a:gd name="T20" fmla="*/ 144 w 144"/>
                    <a:gd name="T21" fmla="*/ 104 h 1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4" h="104">
                      <a:moveTo>
                        <a:pt x="0" y="48"/>
                      </a:moveTo>
                      <a:cubicBezTo>
                        <a:pt x="20" y="24"/>
                        <a:pt x="40" y="0"/>
                        <a:pt x="48" y="0"/>
                      </a:cubicBezTo>
                      <a:cubicBezTo>
                        <a:pt x="56" y="0"/>
                        <a:pt x="40" y="40"/>
                        <a:pt x="48" y="48"/>
                      </a:cubicBezTo>
                      <a:cubicBezTo>
                        <a:pt x="56" y="56"/>
                        <a:pt x="88" y="40"/>
                        <a:pt x="96" y="48"/>
                      </a:cubicBezTo>
                      <a:cubicBezTo>
                        <a:pt x="104" y="56"/>
                        <a:pt x="88" y="88"/>
                        <a:pt x="96" y="96"/>
                      </a:cubicBezTo>
                      <a:cubicBezTo>
                        <a:pt x="104" y="104"/>
                        <a:pt x="124" y="100"/>
                        <a:pt x="144" y="96"/>
                      </a:cubicBez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618" name="Group 112"/>
              <p:cNvGrpSpPr>
                <a:grpSpLocks/>
              </p:cNvGrpSpPr>
              <p:nvPr/>
            </p:nvGrpSpPr>
            <p:grpSpPr bwMode="auto">
              <a:xfrm rot="3960000">
                <a:off x="8177976" y="708459"/>
                <a:ext cx="222323" cy="268029"/>
                <a:chOff x="6345291" y="230290"/>
                <a:chExt cx="222323" cy="268029"/>
              </a:xfrm>
            </p:grpSpPr>
            <p:sp>
              <p:nvSpPr>
                <p:cNvPr id="120" name="Oval 119"/>
                <p:cNvSpPr/>
                <p:nvPr/>
              </p:nvSpPr>
              <p:spPr>
                <a:xfrm>
                  <a:off x="6337913" y="234760"/>
                  <a:ext cx="221653" cy="125401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6417311" y="363958"/>
                  <a:ext cx="71646" cy="143315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619" name="Group 113"/>
              <p:cNvGrpSpPr>
                <a:grpSpLocks/>
              </p:cNvGrpSpPr>
              <p:nvPr/>
            </p:nvGrpSpPr>
            <p:grpSpPr bwMode="auto">
              <a:xfrm rot="7500000">
                <a:off x="8170907" y="1236204"/>
                <a:ext cx="222323" cy="268030"/>
                <a:chOff x="6345291" y="230290"/>
                <a:chExt cx="222323" cy="268030"/>
              </a:xfrm>
            </p:grpSpPr>
            <p:sp>
              <p:nvSpPr>
                <p:cNvPr id="118" name="Oval 117"/>
                <p:cNvSpPr/>
                <p:nvPr/>
              </p:nvSpPr>
              <p:spPr>
                <a:xfrm>
                  <a:off x="6344336" y="241447"/>
                  <a:ext cx="228371" cy="125401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6428720" y="373708"/>
                  <a:ext cx="73885" cy="145554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620" name="Group 114"/>
              <p:cNvGrpSpPr>
                <a:grpSpLocks/>
              </p:cNvGrpSpPr>
              <p:nvPr/>
            </p:nvGrpSpPr>
            <p:grpSpPr bwMode="auto">
              <a:xfrm rot="600000">
                <a:off x="7821247" y="467850"/>
                <a:ext cx="222323" cy="268029"/>
                <a:chOff x="6345291" y="230290"/>
                <a:chExt cx="222323" cy="268029"/>
              </a:xfrm>
            </p:grpSpPr>
            <p:sp>
              <p:nvSpPr>
                <p:cNvPr id="116" name="Oval 115"/>
                <p:cNvSpPr/>
                <p:nvPr/>
              </p:nvSpPr>
              <p:spPr>
                <a:xfrm>
                  <a:off x="6335209" y="228139"/>
                  <a:ext cx="221690" cy="127618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6411381" y="356033"/>
                  <a:ext cx="73897" cy="143291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</p:grpSp>
        <p:sp>
          <p:nvSpPr>
            <p:cNvPr id="25" name="Rectangle 52"/>
            <p:cNvSpPr>
              <a:spLocks noChangeArrowheads="1"/>
            </p:cNvSpPr>
            <p:nvPr/>
          </p:nvSpPr>
          <p:spPr bwMode="auto">
            <a:xfrm rot="20133363">
              <a:off x="4500273" y="4621765"/>
              <a:ext cx="45834" cy="12438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21531" name="Rectangle 69"/>
            <p:cNvSpPr>
              <a:spLocks noChangeArrowheads="1"/>
            </p:cNvSpPr>
            <p:nvPr/>
          </p:nvSpPr>
          <p:spPr bwMode="auto">
            <a:xfrm>
              <a:off x="4987450" y="3898053"/>
              <a:ext cx="703274" cy="947391"/>
            </a:xfrm>
            <a:custGeom>
              <a:avLst/>
              <a:gdLst>
                <a:gd name="T0" fmla="*/ 0 w 817761"/>
                <a:gd name="T1" fmla="*/ 0 h 1101618"/>
                <a:gd name="T2" fmla="*/ 409702 w 817761"/>
                <a:gd name="T3" fmla="*/ 0 h 1101618"/>
                <a:gd name="T4" fmla="*/ 409717 w 817761"/>
                <a:gd name="T5" fmla="*/ 64085 h 1101618"/>
                <a:gd name="T6" fmla="*/ 520141 w 817761"/>
                <a:gd name="T7" fmla="*/ 197744 h 1101618"/>
                <a:gd name="T8" fmla="*/ 432964 w 817761"/>
                <a:gd name="T9" fmla="*/ 465061 h 1101618"/>
                <a:gd name="T10" fmla="*/ 409702 w 817761"/>
                <a:gd name="T11" fmla="*/ 700690 h 1101618"/>
                <a:gd name="T12" fmla="*/ 0 w 817761"/>
                <a:gd name="T13" fmla="*/ 700690 h 1101618"/>
                <a:gd name="T14" fmla="*/ 0 w 817761"/>
                <a:gd name="T15" fmla="*/ 0 h 11016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7761" h="1101618">
                  <a:moveTo>
                    <a:pt x="0" y="0"/>
                  </a:moveTo>
                  <a:lnTo>
                    <a:pt x="644131" y="0"/>
                  </a:lnTo>
                  <a:cubicBezTo>
                    <a:pt x="656322" y="33585"/>
                    <a:pt x="631964" y="67169"/>
                    <a:pt x="644155" y="100754"/>
                  </a:cubicBezTo>
                  <a:lnTo>
                    <a:pt x="817761" y="310891"/>
                  </a:lnTo>
                  <a:cubicBezTo>
                    <a:pt x="781212" y="454028"/>
                    <a:pt x="836036" y="588028"/>
                    <a:pt x="680703" y="731165"/>
                  </a:cubicBezTo>
                  <a:cubicBezTo>
                    <a:pt x="635010" y="854649"/>
                    <a:pt x="644139" y="978134"/>
                    <a:pt x="644131" y="1101618"/>
                  </a:cubicBezTo>
                  <a:lnTo>
                    <a:pt x="0" y="11016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Line 70"/>
            <p:cNvSpPr>
              <a:spLocks noChangeShapeType="1"/>
            </p:cNvSpPr>
            <p:nvPr/>
          </p:nvSpPr>
          <p:spPr bwMode="auto">
            <a:xfrm>
              <a:off x="5527506" y="3779352"/>
              <a:ext cx="20510" cy="196596"/>
            </a:xfrm>
            <a:custGeom>
              <a:avLst/>
              <a:gdLst>
                <a:gd name="T0" fmla="*/ 0 w 23849"/>
                <a:gd name="T1" fmla="*/ 0 h 228600"/>
                <a:gd name="T2" fmla="*/ 15169 w 23849"/>
                <a:gd name="T3" fmla="*/ 145403 h 2286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849" h="228600">
                  <a:moveTo>
                    <a:pt x="0" y="0"/>
                  </a:moveTo>
                  <a:cubicBezTo>
                    <a:pt x="7950" y="76200"/>
                    <a:pt x="-11512" y="152400"/>
                    <a:pt x="23849" y="2286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Line 71"/>
            <p:cNvSpPr>
              <a:spLocks noChangeShapeType="1"/>
            </p:cNvSpPr>
            <p:nvPr/>
          </p:nvSpPr>
          <p:spPr bwMode="auto">
            <a:xfrm flipH="1">
              <a:off x="5527506" y="4598116"/>
              <a:ext cx="20510" cy="28061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Text Box 117"/>
            <p:cNvSpPr txBox="1">
              <a:spLocks noChangeArrowheads="1"/>
            </p:cNvSpPr>
            <p:nvPr/>
          </p:nvSpPr>
          <p:spPr bwMode="auto">
            <a:xfrm>
              <a:off x="5807816" y="4721136"/>
              <a:ext cx="1256692" cy="53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10. Assembly</a:t>
              </a:r>
            </a:p>
          </p:txBody>
        </p:sp>
        <p:sp>
          <p:nvSpPr>
            <p:cNvPr id="21535" name="Text Box 121"/>
            <p:cNvSpPr txBox="1">
              <a:spLocks noChangeArrowheads="1"/>
            </p:cNvSpPr>
            <p:nvPr/>
          </p:nvSpPr>
          <p:spPr bwMode="auto">
            <a:xfrm>
              <a:off x="3432815" y="4639112"/>
              <a:ext cx="1768225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9. Translation</a:t>
              </a:r>
            </a:p>
          </p:txBody>
        </p:sp>
        <p:sp>
          <p:nvSpPr>
            <p:cNvPr id="21536" name="Freeform 50"/>
            <p:cNvSpPr>
              <a:spLocks/>
            </p:cNvSpPr>
            <p:nvPr/>
          </p:nvSpPr>
          <p:spPr bwMode="auto">
            <a:xfrm rot="-1394752">
              <a:off x="4737458" y="4369140"/>
              <a:ext cx="273050" cy="196596"/>
            </a:xfrm>
            <a:custGeom>
              <a:avLst/>
              <a:gdLst>
                <a:gd name="T0" fmla="*/ 2147483647 w 296"/>
                <a:gd name="T1" fmla="*/ 0 h 152"/>
                <a:gd name="T2" fmla="*/ 2147483647 w 296"/>
                <a:gd name="T3" fmla="*/ 2147483647 h 152"/>
                <a:gd name="T4" fmla="*/ 2147483647 w 296"/>
                <a:gd name="T5" fmla="*/ 2147483647 h 152"/>
                <a:gd name="T6" fmla="*/ 2147483647 w 296"/>
                <a:gd name="T7" fmla="*/ 2147483647 h 152"/>
                <a:gd name="T8" fmla="*/ 2147483647 w 296"/>
                <a:gd name="T9" fmla="*/ 2147483647 h 152"/>
                <a:gd name="T10" fmla="*/ 2147483647 w 296"/>
                <a:gd name="T11" fmla="*/ 2147483647 h 152"/>
                <a:gd name="T12" fmla="*/ 2147483647 w 296"/>
                <a:gd name="T13" fmla="*/ 2147483647 h 152"/>
                <a:gd name="T14" fmla="*/ 2147483647 w 296"/>
                <a:gd name="T15" fmla="*/ 2147483647 h 152"/>
                <a:gd name="T16" fmla="*/ 2147483647 w 296"/>
                <a:gd name="T17" fmla="*/ 2147483647 h 152"/>
                <a:gd name="T18" fmla="*/ 2147483647 w 296"/>
                <a:gd name="T19" fmla="*/ 2147483647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6"/>
                <a:gd name="T31" fmla="*/ 0 h 152"/>
                <a:gd name="T32" fmla="*/ 296 w 296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6" h="152">
                  <a:moveTo>
                    <a:pt x="8" y="0"/>
                  </a:moveTo>
                  <a:cubicBezTo>
                    <a:pt x="4" y="20"/>
                    <a:pt x="0" y="40"/>
                    <a:pt x="8" y="48"/>
                  </a:cubicBezTo>
                  <a:cubicBezTo>
                    <a:pt x="16" y="56"/>
                    <a:pt x="40" y="48"/>
                    <a:pt x="56" y="48"/>
                  </a:cubicBezTo>
                  <a:cubicBezTo>
                    <a:pt x="72" y="48"/>
                    <a:pt x="96" y="40"/>
                    <a:pt x="104" y="48"/>
                  </a:cubicBezTo>
                  <a:cubicBezTo>
                    <a:pt x="112" y="56"/>
                    <a:pt x="96" y="88"/>
                    <a:pt x="104" y="96"/>
                  </a:cubicBezTo>
                  <a:cubicBezTo>
                    <a:pt x="112" y="104"/>
                    <a:pt x="136" y="96"/>
                    <a:pt x="152" y="96"/>
                  </a:cubicBezTo>
                  <a:cubicBezTo>
                    <a:pt x="168" y="96"/>
                    <a:pt x="192" y="88"/>
                    <a:pt x="200" y="96"/>
                  </a:cubicBezTo>
                  <a:cubicBezTo>
                    <a:pt x="208" y="104"/>
                    <a:pt x="192" y="136"/>
                    <a:pt x="200" y="144"/>
                  </a:cubicBezTo>
                  <a:cubicBezTo>
                    <a:pt x="208" y="152"/>
                    <a:pt x="232" y="144"/>
                    <a:pt x="248" y="144"/>
                  </a:cubicBezTo>
                  <a:cubicBezTo>
                    <a:pt x="264" y="144"/>
                    <a:pt x="288" y="144"/>
                    <a:pt x="296" y="1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Line 125"/>
            <p:cNvSpPr>
              <a:spLocks noChangeShapeType="1"/>
            </p:cNvSpPr>
            <p:nvPr/>
          </p:nvSpPr>
          <p:spPr bwMode="auto">
            <a:xfrm flipV="1">
              <a:off x="4792758" y="4216117"/>
              <a:ext cx="657731" cy="132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52"/>
            <p:cNvSpPr>
              <a:spLocks noChangeArrowheads="1"/>
            </p:cNvSpPr>
            <p:nvPr/>
          </p:nvSpPr>
          <p:spPr bwMode="auto">
            <a:xfrm rot="20133363">
              <a:off x="4645958" y="4602125"/>
              <a:ext cx="44197" cy="12438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34" name="Rectangle 52"/>
            <p:cNvSpPr>
              <a:spLocks noChangeArrowheads="1"/>
            </p:cNvSpPr>
            <p:nvPr/>
          </p:nvSpPr>
          <p:spPr bwMode="auto">
            <a:xfrm rot="20133363">
              <a:off x="4768728" y="4531750"/>
              <a:ext cx="39286" cy="12438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35" name="Rectangle 52"/>
            <p:cNvSpPr>
              <a:spLocks noChangeArrowheads="1"/>
            </p:cNvSpPr>
            <p:nvPr/>
          </p:nvSpPr>
          <p:spPr bwMode="auto">
            <a:xfrm rot="20133363">
              <a:off x="4811288" y="4693778"/>
              <a:ext cx="39286" cy="12602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36" name="Rectangle 52"/>
            <p:cNvSpPr>
              <a:spLocks noChangeArrowheads="1"/>
            </p:cNvSpPr>
            <p:nvPr/>
          </p:nvSpPr>
          <p:spPr bwMode="auto">
            <a:xfrm rot="20133363">
              <a:off x="4857122" y="4566119"/>
              <a:ext cx="39286" cy="12602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37" name="Rectangle 52"/>
            <p:cNvSpPr>
              <a:spLocks noChangeArrowheads="1"/>
            </p:cNvSpPr>
            <p:nvPr/>
          </p:nvSpPr>
          <p:spPr bwMode="auto">
            <a:xfrm rot="20133363">
              <a:off x="5138672" y="4363174"/>
              <a:ext cx="39286" cy="12602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38" name="Rectangle 52"/>
            <p:cNvSpPr>
              <a:spLocks noChangeArrowheads="1"/>
            </p:cNvSpPr>
            <p:nvPr/>
          </p:nvSpPr>
          <p:spPr bwMode="auto">
            <a:xfrm rot="20133363">
              <a:off x="4614857" y="4456464"/>
              <a:ext cx="39286" cy="12602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39" name="Rectangle 52"/>
            <p:cNvSpPr>
              <a:spLocks noChangeArrowheads="1"/>
            </p:cNvSpPr>
            <p:nvPr/>
          </p:nvSpPr>
          <p:spPr bwMode="auto">
            <a:xfrm rot="20133363">
              <a:off x="5343287" y="4461373"/>
              <a:ext cx="39286" cy="12602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40" name="Oval 42"/>
            <p:cNvSpPr>
              <a:spLocks noChangeArrowheads="1"/>
            </p:cNvSpPr>
            <p:nvPr/>
          </p:nvSpPr>
          <p:spPr bwMode="auto">
            <a:xfrm>
              <a:off x="1961406" y="3088225"/>
              <a:ext cx="2360442" cy="144025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1400"/>
            </a:p>
          </p:txBody>
        </p:sp>
        <p:grpSp>
          <p:nvGrpSpPr>
            <p:cNvPr id="21546" name="Group 40"/>
            <p:cNvGrpSpPr>
              <a:grpSpLocks/>
            </p:cNvGrpSpPr>
            <p:nvPr/>
          </p:nvGrpSpPr>
          <p:grpSpPr bwMode="auto">
            <a:xfrm>
              <a:off x="3216408" y="3963040"/>
              <a:ext cx="273050" cy="196596"/>
              <a:chOff x="4741837" y="3962219"/>
              <a:chExt cx="317500" cy="228600"/>
            </a:xfrm>
          </p:grpSpPr>
          <p:sp>
            <p:nvSpPr>
              <p:cNvPr id="21615" name="Freeform 47"/>
              <p:cNvSpPr>
                <a:spLocks/>
              </p:cNvSpPr>
              <p:nvPr/>
            </p:nvSpPr>
            <p:spPr bwMode="auto">
              <a:xfrm rot="-1394752">
                <a:off x="4741837" y="3962219"/>
                <a:ext cx="317500" cy="150813"/>
              </a:xfrm>
              <a:custGeom>
                <a:avLst/>
                <a:gdLst>
                  <a:gd name="T0" fmla="*/ 2147483647 w 296"/>
                  <a:gd name="T1" fmla="*/ 0 h 152"/>
                  <a:gd name="T2" fmla="*/ 2147483647 w 296"/>
                  <a:gd name="T3" fmla="*/ 2147483647 h 152"/>
                  <a:gd name="T4" fmla="*/ 2147483647 w 296"/>
                  <a:gd name="T5" fmla="*/ 2147483647 h 152"/>
                  <a:gd name="T6" fmla="*/ 2147483647 w 296"/>
                  <a:gd name="T7" fmla="*/ 2147483647 h 152"/>
                  <a:gd name="T8" fmla="*/ 2147483647 w 296"/>
                  <a:gd name="T9" fmla="*/ 2147483647 h 152"/>
                  <a:gd name="T10" fmla="*/ 2147483647 w 296"/>
                  <a:gd name="T11" fmla="*/ 2147483647 h 152"/>
                  <a:gd name="T12" fmla="*/ 2147483647 w 296"/>
                  <a:gd name="T13" fmla="*/ 2147483647 h 152"/>
                  <a:gd name="T14" fmla="*/ 2147483647 w 296"/>
                  <a:gd name="T15" fmla="*/ 2147483647 h 152"/>
                  <a:gd name="T16" fmla="*/ 2147483647 w 296"/>
                  <a:gd name="T17" fmla="*/ 2147483647 h 152"/>
                  <a:gd name="T18" fmla="*/ 2147483647 w 296"/>
                  <a:gd name="T19" fmla="*/ 2147483647 h 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6"/>
                  <a:gd name="T31" fmla="*/ 0 h 152"/>
                  <a:gd name="T32" fmla="*/ 296 w 296"/>
                  <a:gd name="T33" fmla="*/ 152 h 1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6" h="152">
                    <a:moveTo>
                      <a:pt x="8" y="0"/>
                    </a:moveTo>
                    <a:cubicBezTo>
                      <a:pt x="4" y="20"/>
                      <a:pt x="0" y="40"/>
                      <a:pt x="8" y="48"/>
                    </a:cubicBezTo>
                    <a:cubicBezTo>
                      <a:pt x="16" y="56"/>
                      <a:pt x="40" y="48"/>
                      <a:pt x="56" y="48"/>
                    </a:cubicBezTo>
                    <a:cubicBezTo>
                      <a:pt x="72" y="48"/>
                      <a:pt x="96" y="40"/>
                      <a:pt x="104" y="48"/>
                    </a:cubicBezTo>
                    <a:cubicBezTo>
                      <a:pt x="112" y="56"/>
                      <a:pt x="96" y="88"/>
                      <a:pt x="104" y="96"/>
                    </a:cubicBezTo>
                    <a:cubicBezTo>
                      <a:pt x="112" y="104"/>
                      <a:pt x="136" y="96"/>
                      <a:pt x="152" y="96"/>
                    </a:cubicBezTo>
                    <a:cubicBezTo>
                      <a:pt x="168" y="96"/>
                      <a:pt x="192" y="88"/>
                      <a:pt x="200" y="96"/>
                    </a:cubicBezTo>
                    <a:cubicBezTo>
                      <a:pt x="208" y="104"/>
                      <a:pt x="192" y="136"/>
                      <a:pt x="200" y="144"/>
                    </a:cubicBezTo>
                    <a:cubicBezTo>
                      <a:pt x="208" y="152"/>
                      <a:pt x="232" y="144"/>
                      <a:pt x="248" y="144"/>
                    </a:cubicBezTo>
                    <a:cubicBezTo>
                      <a:pt x="264" y="144"/>
                      <a:pt x="288" y="144"/>
                      <a:pt x="296" y="144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" name="Freeform 48"/>
              <p:cNvSpPr>
                <a:spLocks/>
              </p:cNvSpPr>
              <p:nvPr/>
            </p:nvSpPr>
            <p:spPr bwMode="auto">
              <a:xfrm rot="-1394752">
                <a:off x="4741837" y="4038419"/>
                <a:ext cx="317500" cy="152400"/>
              </a:xfrm>
              <a:custGeom>
                <a:avLst/>
                <a:gdLst>
                  <a:gd name="T0" fmla="*/ 2147483647 w 296"/>
                  <a:gd name="T1" fmla="*/ 0 h 152"/>
                  <a:gd name="T2" fmla="*/ 2147483647 w 296"/>
                  <a:gd name="T3" fmla="*/ 2147483647 h 152"/>
                  <a:gd name="T4" fmla="*/ 2147483647 w 296"/>
                  <a:gd name="T5" fmla="*/ 2147483647 h 152"/>
                  <a:gd name="T6" fmla="*/ 2147483647 w 296"/>
                  <a:gd name="T7" fmla="*/ 2147483647 h 152"/>
                  <a:gd name="T8" fmla="*/ 2147483647 w 296"/>
                  <a:gd name="T9" fmla="*/ 2147483647 h 152"/>
                  <a:gd name="T10" fmla="*/ 2147483647 w 296"/>
                  <a:gd name="T11" fmla="*/ 2147483647 h 152"/>
                  <a:gd name="T12" fmla="*/ 2147483647 w 296"/>
                  <a:gd name="T13" fmla="*/ 2147483647 h 152"/>
                  <a:gd name="T14" fmla="*/ 2147483647 w 296"/>
                  <a:gd name="T15" fmla="*/ 2147483647 h 152"/>
                  <a:gd name="T16" fmla="*/ 2147483647 w 296"/>
                  <a:gd name="T17" fmla="*/ 2147483647 h 152"/>
                  <a:gd name="T18" fmla="*/ 2147483647 w 296"/>
                  <a:gd name="T19" fmla="*/ 2147483647 h 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6"/>
                  <a:gd name="T31" fmla="*/ 0 h 152"/>
                  <a:gd name="T32" fmla="*/ 296 w 296"/>
                  <a:gd name="T33" fmla="*/ 152 h 1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6" h="152">
                    <a:moveTo>
                      <a:pt x="8" y="0"/>
                    </a:moveTo>
                    <a:cubicBezTo>
                      <a:pt x="4" y="20"/>
                      <a:pt x="0" y="40"/>
                      <a:pt x="8" y="48"/>
                    </a:cubicBezTo>
                    <a:cubicBezTo>
                      <a:pt x="16" y="56"/>
                      <a:pt x="40" y="48"/>
                      <a:pt x="56" y="48"/>
                    </a:cubicBezTo>
                    <a:cubicBezTo>
                      <a:pt x="72" y="48"/>
                      <a:pt x="96" y="40"/>
                      <a:pt x="104" y="48"/>
                    </a:cubicBezTo>
                    <a:cubicBezTo>
                      <a:pt x="112" y="56"/>
                      <a:pt x="96" y="88"/>
                      <a:pt x="104" y="96"/>
                    </a:cubicBezTo>
                    <a:cubicBezTo>
                      <a:pt x="112" y="104"/>
                      <a:pt x="136" y="96"/>
                      <a:pt x="152" y="96"/>
                    </a:cubicBezTo>
                    <a:cubicBezTo>
                      <a:pt x="168" y="96"/>
                      <a:pt x="192" y="88"/>
                      <a:pt x="200" y="96"/>
                    </a:cubicBezTo>
                    <a:cubicBezTo>
                      <a:pt x="208" y="104"/>
                      <a:pt x="192" y="136"/>
                      <a:pt x="200" y="144"/>
                    </a:cubicBezTo>
                    <a:cubicBezTo>
                      <a:pt x="208" y="152"/>
                      <a:pt x="232" y="144"/>
                      <a:pt x="248" y="144"/>
                    </a:cubicBezTo>
                    <a:cubicBezTo>
                      <a:pt x="264" y="144"/>
                      <a:pt x="288" y="144"/>
                      <a:pt x="296" y="144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47" name="Freeform 49"/>
            <p:cNvSpPr>
              <a:spLocks/>
            </p:cNvSpPr>
            <p:nvPr/>
          </p:nvSpPr>
          <p:spPr bwMode="auto">
            <a:xfrm rot="-1394752">
              <a:off x="3223232" y="4092016"/>
              <a:ext cx="273050" cy="129699"/>
            </a:xfrm>
            <a:custGeom>
              <a:avLst/>
              <a:gdLst>
                <a:gd name="T0" fmla="*/ 2147483647 w 296"/>
                <a:gd name="T1" fmla="*/ 0 h 152"/>
                <a:gd name="T2" fmla="*/ 2147483647 w 296"/>
                <a:gd name="T3" fmla="*/ 2147483647 h 152"/>
                <a:gd name="T4" fmla="*/ 2147483647 w 296"/>
                <a:gd name="T5" fmla="*/ 2147483647 h 152"/>
                <a:gd name="T6" fmla="*/ 2147483647 w 296"/>
                <a:gd name="T7" fmla="*/ 2147483647 h 152"/>
                <a:gd name="T8" fmla="*/ 2147483647 w 296"/>
                <a:gd name="T9" fmla="*/ 2147483647 h 152"/>
                <a:gd name="T10" fmla="*/ 2147483647 w 296"/>
                <a:gd name="T11" fmla="*/ 2147483647 h 152"/>
                <a:gd name="T12" fmla="*/ 2147483647 w 296"/>
                <a:gd name="T13" fmla="*/ 2147483647 h 152"/>
                <a:gd name="T14" fmla="*/ 2147483647 w 296"/>
                <a:gd name="T15" fmla="*/ 2147483647 h 152"/>
                <a:gd name="T16" fmla="*/ 2147483647 w 296"/>
                <a:gd name="T17" fmla="*/ 2147483647 h 152"/>
                <a:gd name="T18" fmla="*/ 2147483647 w 296"/>
                <a:gd name="T19" fmla="*/ 2147483647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6"/>
                <a:gd name="T31" fmla="*/ 0 h 152"/>
                <a:gd name="T32" fmla="*/ 296 w 296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6" h="152">
                  <a:moveTo>
                    <a:pt x="8" y="0"/>
                  </a:moveTo>
                  <a:cubicBezTo>
                    <a:pt x="4" y="20"/>
                    <a:pt x="0" y="40"/>
                    <a:pt x="8" y="48"/>
                  </a:cubicBezTo>
                  <a:cubicBezTo>
                    <a:pt x="16" y="56"/>
                    <a:pt x="40" y="48"/>
                    <a:pt x="56" y="48"/>
                  </a:cubicBezTo>
                  <a:cubicBezTo>
                    <a:pt x="72" y="48"/>
                    <a:pt x="96" y="40"/>
                    <a:pt x="104" y="48"/>
                  </a:cubicBezTo>
                  <a:cubicBezTo>
                    <a:pt x="112" y="56"/>
                    <a:pt x="96" y="88"/>
                    <a:pt x="104" y="96"/>
                  </a:cubicBezTo>
                  <a:cubicBezTo>
                    <a:pt x="112" y="104"/>
                    <a:pt x="136" y="96"/>
                    <a:pt x="152" y="96"/>
                  </a:cubicBezTo>
                  <a:cubicBezTo>
                    <a:pt x="168" y="96"/>
                    <a:pt x="192" y="88"/>
                    <a:pt x="200" y="96"/>
                  </a:cubicBezTo>
                  <a:cubicBezTo>
                    <a:pt x="208" y="104"/>
                    <a:pt x="192" y="136"/>
                    <a:pt x="200" y="144"/>
                  </a:cubicBezTo>
                  <a:cubicBezTo>
                    <a:pt x="208" y="152"/>
                    <a:pt x="232" y="144"/>
                    <a:pt x="248" y="144"/>
                  </a:cubicBezTo>
                  <a:cubicBezTo>
                    <a:pt x="264" y="144"/>
                    <a:pt x="288" y="144"/>
                    <a:pt x="296" y="1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Line 105"/>
            <p:cNvSpPr>
              <a:spLocks noChangeShapeType="1"/>
            </p:cNvSpPr>
            <p:nvPr/>
          </p:nvSpPr>
          <p:spPr bwMode="auto">
            <a:xfrm>
              <a:off x="1899158" y="3231010"/>
              <a:ext cx="393192" cy="131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Line 106"/>
            <p:cNvSpPr>
              <a:spLocks noChangeShapeType="1"/>
            </p:cNvSpPr>
            <p:nvPr/>
          </p:nvSpPr>
          <p:spPr bwMode="auto">
            <a:xfrm>
              <a:off x="2562982" y="3456704"/>
              <a:ext cx="302038" cy="1479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Line 108"/>
            <p:cNvSpPr>
              <a:spLocks noChangeShapeType="1"/>
            </p:cNvSpPr>
            <p:nvPr/>
          </p:nvSpPr>
          <p:spPr bwMode="auto">
            <a:xfrm>
              <a:off x="2881689" y="3778945"/>
              <a:ext cx="262128" cy="2825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109"/>
            <p:cNvSpPr>
              <a:spLocks noChangeShapeType="1"/>
            </p:cNvSpPr>
            <p:nvPr/>
          </p:nvSpPr>
          <p:spPr bwMode="auto">
            <a:xfrm>
              <a:off x="3596370" y="4245103"/>
              <a:ext cx="321320" cy="2609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Text Box 119"/>
            <p:cNvSpPr txBox="1">
              <a:spLocks noChangeArrowheads="1"/>
            </p:cNvSpPr>
            <p:nvPr/>
          </p:nvSpPr>
          <p:spPr bwMode="auto">
            <a:xfrm>
              <a:off x="1771808" y="2801068"/>
              <a:ext cx="2645861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4. Reverse transcription</a:t>
              </a:r>
            </a:p>
          </p:txBody>
        </p:sp>
        <p:sp>
          <p:nvSpPr>
            <p:cNvPr id="21553" name="Text Box 120"/>
            <p:cNvSpPr txBox="1">
              <a:spLocks noChangeArrowheads="1"/>
            </p:cNvSpPr>
            <p:nvPr/>
          </p:nvSpPr>
          <p:spPr bwMode="auto">
            <a:xfrm>
              <a:off x="959130" y="3473041"/>
              <a:ext cx="1654260" cy="53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5. Uncoating &amp; nuclear import</a:t>
              </a:r>
            </a:p>
          </p:txBody>
        </p:sp>
        <p:sp>
          <p:nvSpPr>
            <p:cNvPr id="21554" name="Text Box 122"/>
            <p:cNvSpPr txBox="1">
              <a:spLocks noChangeArrowheads="1"/>
            </p:cNvSpPr>
            <p:nvPr/>
          </p:nvSpPr>
          <p:spPr bwMode="auto">
            <a:xfrm>
              <a:off x="2613390" y="3221712"/>
              <a:ext cx="1804278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6. Integration</a:t>
              </a:r>
            </a:p>
          </p:txBody>
        </p:sp>
        <p:pic>
          <p:nvPicPr>
            <p:cNvPr id="21555" name="Picture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719" y="3334480"/>
              <a:ext cx="361264" cy="165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56" name="Group 50"/>
            <p:cNvGrpSpPr>
              <a:grpSpLocks/>
            </p:cNvGrpSpPr>
            <p:nvPr/>
          </p:nvGrpSpPr>
          <p:grpSpPr bwMode="auto">
            <a:xfrm rot="-2116389">
              <a:off x="2542870" y="3573551"/>
              <a:ext cx="660749" cy="215718"/>
              <a:chOff x="3876670" y="4446373"/>
              <a:chExt cx="768313" cy="250835"/>
            </a:xfrm>
          </p:grpSpPr>
          <p:pic>
            <p:nvPicPr>
              <p:cNvPr id="21612" name="Picture 10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5692">
                <a:off x="4044247" y="4466824"/>
                <a:ext cx="420074" cy="19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8" name="Rectangle 107"/>
              <p:cNvSpPr/>
              <p:nvPr/>
            </p:nvSpPr>
            <p:spPr>
              <a:xfrm rot="976595">
                <a:off x="4436367" y="4596268"/>
                <a:ext cx="205567" cy="93250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976595">
                <a:off x="3872239" y="4440621"/>
                <a:ext cx="207470" cy="95154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  <p:grpSp>
          <p:nvGrpSpPr>
            <p:cNvPr id="21557" name="Group 51"/>
            <p:cNvGrpSpPr>
              <a:grpSpLocks/>
            </p:cNvGrpSpPr>
            <p:nvPr/>
          </p:nvGrpSpPr>
          <p:grpSpPr bwMode="auto">
            <a:xfrm>
              <a:off x="600788" y="2703046"/>
              <a:ext cx="450585" cy="243021"/>
              <a:chOff x="1441682" y="3151659"/>
              <a:chExt cx="523936" cy="282582"/>
            </a:xfrm>
          </p:grpSpPr>
          <p:sp>
            <p:nvSpPr>
              <p:cNvPr id="105" name="Trapezoid 104"/>
              <p:cNvSpPr/>
              <p:nvPr/>
            </p:nvSpPr>
            <p:spPr>
              <a:xfrm rot="7426248">
                <a:off x="1562962" y="3031428"/>
                <a:ext cx="281655" cy="523434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21611" name="Freeform 105"/>
              <p:cNvSpPr>
                <a:spLocks/>
              </p:cNvSpPr>
              <p:nvPr/>
            </p:nvSpPr>
            <p:spPr bwMode="auto">
              <a:xfrm rot="-203172">
                <a:off x="1543368" y="3180162"/>
                <a:ext cx="242450" cy="169989"/>
              </a:xfrm>
              <a:custGeom>
                <a:avLst/>
                <a:gdLst>
                  <a:gd name="T0" fmla="*/ 0 w 144"/>
                  <a:gd name="T1" fmla="*/ 2147483647 h 104"/>
                  <a:gd name="T2" fmla="*/ 2147483647 w 144"/>
                  <a:gd name="T3" fmla="*/ 0 h 104"/>
                  <a:gd name="T4" fmla="*/ 2147483647 w 144"/>
                  <a:gd name="T5" fmla="*/ 2147483647 h 104"/>
                  <a:gd name="T6" fmla="*/ 2147483647 w 144"/>
                  <a:gd name="T7" fmla="*/ 2147483647 h 104"/>
                  <a:gd name="T8" fmla="*/ 2147483647 w 144"/>
                  <a:gd name="T9" fmla="*/ 2147483647 h 104"/>
                  <a:gd name="T10" fmla="*/ 2147483647 w 144"/>
                  <a:gd name="T11" fmla="*/ 2147483647 h 1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4"/>
                  <a:gd name="T19" fmla="*/ 0 h 104"/>
                  <a:gd name="T20" fmla="*/ 144 w 144"/>
                  <a:gd name="T21" fmla="*/ 104 h 1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4" h="104">
                    <a:moveTo>
                      <a:pt x="0" y="48"/>
                    </a:moveTo>
                    <a:cubicBezTo>
                      <a:pt x="20" y="24"/>
                      <a:pt x="40" y="0"/>
                      <a:pt x="48" y="0"/>
                    </a:cubicBezTo>
                    <a:cubicBezTo>
                      <a:pt x="56" y="0"/>
                      <a:pt x="40" y="40"/>
                      <a:pt x="48" y="48"/>
                    </a:cubicBezTo>
                    <a:cubicBezTo>
                      <a:pt x="56" y="56"/>
                      <a:pt x="88" y="40"/>
                      <a:pt x="96" y="48"/>
                    </a:cubicBezTo>
                    <a:cubicBezTo>
                      <a:pt x="104" y="56"/>
                      <a:pt x="88" y="88"/>
                      <a:pt x="96" y="96"/>
                    </a:cubicBezTo>
                    <a:cubicBezTo>
                      <a:pt x="104" y="104"/>
                      <a:pt x="124" y="100"/>
                      <a:pt x="144" y="96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58" name="Group 52"/>
            <p:cNvGrpSpPr>
              <a:grpSpLocks/>
            </p:cNvGrpSpPr>
            <p:nvPr/>
          </p:nvGrpSpPr>
          <p:grpSpPr bwMode="auto">
            <a:xfrm>
              <a:off x="1434605" y="2932033"/>
              <a:ext cx="450585" cy="243021"/>
              <a:chOff x="2411236" y="3070218"/>
              <a:chExt cx="523936" cy="282582"/>
            </a:xfrm>
          </p:grpSpPr>
          <p:sp>
            <p:nvSpPr>
              <p:cNvPr id="103" name="Trapezoid 102"/>
              <p:cNvSpPr/>
              <p:nvPr/>
            </p:nvSpPr>
            <p:spPr>
              <a:xfrm rot="7426248">
                <a:off x="2531791" y="2950154"/>
                <a:ext cx="281655" cy="52343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/>
              </a:p>
            </p:txBody>
          </p:sp>
          <p:pic>
            <p:nvPicPr>
              <p:cNvPr id="21609" name="Picture 10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96103">
                <a:off x="2430349" y="3112221"/>
                <a:ext cx="420074" cy="19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59" name="Group 53"/>
            <p:cNvGrpSpPr>
              <a:grpSpLocks/>
            </p:cNvGrpSpPr>
            <p:nvPr/>
          </p:nvGrpSpPr>
          <p:grpSpPr bwMode="auto">
            <a:xfrm rot="8427334">
              <a:off x="5529697" y="4790282"/>
              <a:ext cx="175214" cy="168230"/>
              <a:chOff x="4365568" y="2331723"/>
              <a:chExt cx="203737" cy="195616"/>
            </a:xfrm>
          </p:grpSpPr>
          <p:sp>
            <p:nvSpPr>
              <p:cNvPr id="101" name="Oval 100"/>
              <p:cNvSpPr/>
              <p:nvPr/>
            </p:nvSpPr>
            <p:spPr>
              <a:xfrm rot="18600000">
                <a:off x="4319027" y="2370177"/>
                <a:ext cx="190308" cy="106590"/>
              </a:xfrm>
              <a:prstGeom prst="ellipse">
                <a:avLst/>
              </a:prstGeom>
              <a:solidFill>
                <a:srgbClr val="781675"/>
              </a:solidFill>
              <a:ln>
                <a:solidFill>
                  <a:srgbClr val="78167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 b="1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18600000">
                <a:off x="4474999" y="2432072"/>
                <a:ext cx="64705" cy="121817"/>
              </a:xfrm>
              <a:prstGeom prst="rect">
                <a:avLst/>
              </a:prstGeom>
              <a:solidFill>
                <a:srgbClr val="781675"/>
              </a:solidFill>
              <a:ln>
                <a:solidFill>
                  <a:srgbClr val="78167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 b="1"/>
              </a:p>
            </p:txBody>
          </p:sp>
        </p:grpSp>
        <p:sp>
          <p:nvSpPr>
            <p:cNvPr id="21560" name="Text Box 123"/>
            <p:cNvSpPr txBox="1">
              <a:spLocks noChangeArrowheads="1"/>
            </p:cNvSpPr>
            <p:nvPr/>
          </p:nvSpPr>
          <p:spPr bwMode="auto">
            <a:xfrm>
              <a:off x="2987765" y="3709281"/>
              <a:ext cx="1886930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7. Transcription</a:t>
              </a:r>
            </a:p>
          </p:txBody>
        </p:sp>
        <p:sp>
          <p:nvSpPr>
            <p:cNvPr id="21561" name="Text Box 116"/>
            <p:cNvSpPr txBox="1">
              <a:spLocks noChangeArrowheads="1"/>
            </p:cNvSpPr>
            <p:nvPr/>
          </p:nvSpPr>
          <p:spPr bwMode="auto">
            <a:xfrm>
              <a:off x="2396646" y="4211862"/>
              <a:ext cx="1644525" cy="317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8. RNA Export</a:t>
              </a:r>
            </a:p>
          </p:txBody>
        </p:sp>
        <p:sp>
          <p:nvSpPr>
            <p:cNvPr id="21562" name="Freeform 50"/>
            <p:cNvSpPr>
              <a:spLocks/>
            </p:cNvSpPr>
            <p:nvPr/>
          </p:nvSpPr>
          <p:spPr bwMode="auto">
            <a:xfrm rot="-1394752">
              <a:off x="3683904" y="4465508"/>
              <a:ext cx="273050" cy="196596"/>
            </a:xfrm>
            <a:custGeom>
              <a:avLst/>
              <a:gdLst>
                <a:gd name="T0" fmla="*/ 2147483647 w 296"/>
                <a:gd name="T1" fmla="*/ 0 h 152"/>
                <a:gd name="T2" fmla="*/ 2147483647 w 296"/>
                <a:gd name="T3" fmla="*/ 2147483647 h 152"/>
                <a:gd name="T4" fmla="*/ 2147483647 w 296"/>
                <a:gd name="T5" fmla="*/ 2147483647 h 152"/>
                <a:gd name="T6" fmla="*/ 2147483647 w 296"/>
                <a:gd name="T7" fmla="*/ 2147483647 h 152"/>
                <a:gd name="T8" fmla="*/ 2147483647 w 296"/>
                <a:gd name="T9" fmla="*/ 2147483647 h 152"/>
                <a:gd name="T10" fmla="*/ 2147483647 w 296"/>
                <a:gd name="T11" fmla="*/ 2147483647 h 152"/>
                <a:gd name="T12" fmla="*/ 2147483647 w 296"/>
                <a:gd name="T13" fmla="*/ 2147483647 h 152"/>
                <a:gd name="T14" fmla="*/ 2147483647 w 296"/>
                <a:gd name="T15" fmla="*/ 2147483647 h 152"/>
                <a:gd name="T16" fmla="*/ 2147483647 w 296"/>
                <a:gd name="T17" fmla="*/ 2147483647 h 152"/>
                <a:gd name="T18" fmla="*/ 2147483647 w 296"/>
                <a:gd name="T19" fmla="*/ 2147483647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6"/>
                <a:gd name="T31" fmla="*/ 0 h 152"/>
                <a:gd name="T32" fmla="*/ 296 w 296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6" h="152">
                  <a:moveTo>
                    <a:pt x="8" y="0"/>
                  </a:moveTo>
                  <a:cubicBezTo>
                    <a:pt x="4" y="20"/>
                    <a:pt x="0" y="40"/>
                    <a:pt x="8" y="48"/>
                  </a:cubicBezTo>
                  <a:cubicBezTo>
                    <a:pt x="16" y="56"/>
                    <a:pt x="40" y="48"/>
                    <a:pt x="56" y="48"/>
                  </a:cubicBezTo>
                  <a:cubicBezTo>
                    <a:pt x="72" y="48"/>
                    <a:pt x="96" y="40"/>
                    <a:pt x="104" y="48"/>
                  </a:cubicBezTo>
                  <a:cubicBezTo>
                    <a:pt x="112" y="56"/>
                    <a:pt x="96" y="88"/>
                    <a:pt x="104" y="96"/>
                  </a:cubicBezTo>
                  <a:cubicBezTo>
                    <a:pt x="112" y="104"/>
                    <a:pt x="136" y="96"/>
                    <a:pt x="152" y="96"/>
                  </a:cubicBezTo>
                  <a:cubicBezTo>
                    <a:pt x="168" y="96"/>
                    <a:pt x="192" y="88"/>
                    <a:pt x="200" y="96"/>
                  </a:cubicBezTo>
                  <a:cubicBezTo>
                    <a:pt x="208" y="104"/>
                    <a:pt x="192" y="136"/>
                    <a:pt x="200" y="144"/>
                  </a:cubicBezTo>
                  <a:cubicBezTo>
                    <a:pt x="208" y="152"/>
                    <a:pt x="232" y="144"/>
                    <a:pt x="248" y="144"/>
                  </a:cubicBezTo>
                  <a:cubicBezTo>
                    <a:pt x="264" y="144"/>
                    <a:pt x="288" y="144"/>
                    <a:pt x="296" y="1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18715469">
              <a:off x="3861941" y="4143846"/>
              <a:ext cx="819961" cy="207890"/>
            </a:xfrm>
            <a:prstGeom prst="ellipse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59" name="Oval 58"/>
            <p:cNvSpPr/>
            <p:nvPr/>
          </p:nvSpPr>
          <p:spPr>
            <a:xfrm rot="18986556">
              <a:off x="3996101" y="4220786"/>
              <a:ext cx="841378" cy="220947"/>
            </a:xfrm>
            <a:prstGeom prst="ellipse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grpSp>
          <p:nvGrpSpPr>
            <p:cNvPr id="21565" name="Group 59"/>
            <p:cNvGrpSpPr>
              <a:grpSpLocks/>
            </p:cNvGrpSpPr>
            <p:nvPr/>
          </p:nvGrpSpPr>
          <p:grpSpPr bwMode="auto">
            <a:xfrm rot="193595">
              <a:off x="4512738" y="4143186"/>
              <a:ext cx="175214" cy="168230"/>
              <a:chOff x="4365568" y="2331723"/>
              <a:chExt cx="203737" cy="195616"/>
            </a:xfrm>
          </p:grpSpPr>
          <p:sp>
            <p:nvSpPr>
              <p:cNvPr id="99" name="Oval 98"/>
              <p:cNvSpPr/>
              <p:nvPr/>
            </p:nvSpPr>
            <p:spPr>
              <a:xfrm rot="18600000">
                <a:off x="4326892" y="2370415"/>
                <a:ext cx="184599" cy="106590"/>
              </a:xfrm>
              <a:prstGeom prst="ellipse">
                <a:avLst/>
              </a:prstGeom>
              <a:solidFill>
                <a:srgbClr val="781675"/>
              </a:solidFill>
              <a:ln>
                <a:solidFill>
                  <a:srgbClr val="78167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 b="1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18600000">
                <a:off x="4471892" y="2434305"/>
                <a:ext cx="62802" cy="121817"/>
              </a:xfrm>
              <a:prstGeom prst="rect">
                <a:avLst/>
              </a:prstGeom>
              <a:solidFill>
                <a:srgbClr val="781675"/>
              </a:solidFill>
              <a:ln>
                <a:solidFill>
                  <a:srgbClr val="78167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 b="1"/>
              </a:p>
            </p:txBody>
          </p:sp>
        </p:grpSp>
        <p:grpSp>
          <p:nvGrpSpPr>
            <p:cNvPr id="21566" name="Group 60"/>
            <p:cNvGrpSpPr>
              <a:grpSpLocks/>
            </p:cNvGrpSpPr>
            <p:nvPr/>
          </p:nvGrpSpPr>
          <p:grpSpPr bwMode="auto">
            <a:xfrm rot="355931">
              <a:off x="4233873" y="4408049"/>
              <a:ext cx="175215" cy="168230"/>
              <a:chOff x="5071040" y="2796813"/>
              <a:chExt cx="203738" cy="195616"/>
            </a:xfrm>
          </p:grpSpPr>
          <p:sp>
            <p:nvSpPr>
              <p:cNvPr id="97" name="Oval 96"/>
              <p:cNvSpPr/>
              <p:nvPr/>
            </p:nvSpPr>
            <p:spPr>
              <a:xfrm rot="18600000">
                <a:off x="5025723" y="2833696"/>
                <a:ext cx="190308" cy="106590"/>
              </a:xfrm>
              <a:prstGeom prst="ellipse">
                <a:avLst/>
              </a:prstGeom>
              <a:solidFill>
                <a:srgbClr val="781675"/>
              </a:solidFill>
              <a:ln>
                <a:solidFill>
                  <a:srgbClr val="78167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 b="1"/>
              </a:p>
            </p:txBody>
          </p:sp>
          <p:sp>
            <p:nvSpPr>
              <p:cNvPr id="98" name="Rectangle 97"/>
              <p:cNvSpPr/>
              <p:nvPr/>
            </p:nvSpPr>
            <p:spPr>
              <a:xfrm rot="18600000">
                <a:off x="5178003" y="2895332"/>
                <a:ext cx="62801" cy="121817"/>
              </a:xfrm>
              <a:prstGeom prst="rect">
                <a:avLst/>
              </a:prstGeom>
              <a:solidFill>
                <a:srgbClr val="781675"/>
              </a:solidFill>
              <a:ln>
                <a:solidFill>
                  <a:srgbClr val="78167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 b="1"/>
              </a:p>
            </p:txBody>
          </p:sp>
        </p:grpSp>
        <p:grpSp>
          <p:nvGrpSpPr>
            <p:cNvPr id="21567" name="Group 61"/>
            <p:cNvGrpSpPr>
              <a:grpSpLocks/>
            </p:cNvGrpSpPr>
            <p:nvPr/>
          </p:nvGrpSpPr>
          <p:grpSpPr bwMode="auto">
            <a:xfrm rot="1202563">
              <a:off x="5601868" y="2720341"/>
              <a:ext cx="790202" cy="924944"/>
              <a:chOff x="7342165" y="467850"/>
              <a:chExt cx="1080987" cy="1265314"/>
            </a:xfrm>
          </p:grpSpPr>
          <p:grpSp>
            <p:nvGrpSpPr>
              <p:cNvPr id="21583" name="Group 77"/>
              <p:cNvGrpSpPr>
                <a:grpSpLocks/>
              </p:cNvGrpSpPr>
              <p:nvPr/>
            </p:nvGrpSpPr>
            <p:grpSpPr bwMode="auto">
              <a:xfrm>
                <a:off x="7396861" y="643117"/>
                <a:ext cx="922020" cy="922020"/>
                <a:chOff x="7532727" y="553704"/>
                <a:chExt cx="922020" cy="922020"/>
              </a:xfrm>
            </p:grpSpPr>
            <p:sp>
              <p:nvSpPr>
                <p:cNvPr id="21599" name="Oval 93"/>
                <p:cNvSpPr>
                  <a:spLocks noChangeArrowheads="1"/>
                </p:cNvSpPr>
                <p:nvPr/>
              </p:nvSpPr>
              <p:spPr bwMode="auto">
                <a:xfrm rot="398158">
                  <a:off x="7532727" y="553704"/>
                  <a:ext cx="922020" cy="92202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21600" name="Oval 94"/>
                <p:cNvSpPr>
                  <a:spLocks noChangeAspect="1" noChangeArrowheads="1"/>
                </p:cNvSpPr>
                <p:nvPr/>
              </p:nvSpPr>
              <p:spPr bwMode="auto">
                <a:xfrm rot="398158">
                  <a:off x="7634672" y="652950"/>
                  <a:ext cx="724204" cy="724204"/>
                </a:xfrm>
                <a:prstGeom prst="ellipse">
                  <a:avLst/>
                </a:prstGeom>
                <a:noFill/>
                <a:ln w="127000">
                  <a:solidFill>
                    <a:srgbClr val="89B2E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21601" name="Freeform 95"/>
                <p:cNvSpPr>
                  <a:spLocks/>
                </p:cNvSpPr>
                <p:nvPr/>
              </p:nvSpPr>
              <p:spPr bwMode="auto">
                <a:xfrm>
                  <a:off x="8007635" y="751973"/>
                  <a:ext cx="228600" cy="165100"/>
                </a:xfrm>
                <a:custGeom>
                  <a:avLst/>
                  <a:gdLst>
                    <a:gd name="T0" fmla="*/ 0 w 144"/>
                    <a:gd name="T1" fmla="*/ 2147483647 h 104"/>
                    <a:gd name="T2" fmla="*/ 2147483647 w 144"/>
                    <a:gd name="T3" fmla="*/ 0 h 104"/>
                    <a:gd name="T4" fmla="*/ 2147483647 w 144"/>
                    <a:gd name="T5" fmla="*/ 2147483647 h 104"/>
                    <a:gd name="T6" fmla="*/ 2147483647 w 144"/>
                    <a:gd name="T7" fmla="*/ 2147483647 h 104"/>
                    <a:gd name="T8" fmla="*/ 2147483647 w 144"/>
                    <a:gd name="T9" fmla="*/ 2147483647 h 104"/>
                    <a:gd name="T10" fmla="*/ 2147483647 w 144"/>
                    <a:gd name="T11" fmla="*/ 2147483647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4"/>
                    <a:gd name="T19" fmla="*/ 0 h 104"/>
                    <a:gd name="T20" fmla="*/ 144 w 144"/>
                    <a:gd name="T21" fmla="*/ 104 h 1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4" h="104">
                      <a:moveTo>
                        <a:pt x="0" y="48"/>
                      </a:moveTo>
                      <a:cubicBezTo>
                        <a:pt x="20" y="24"/>
                        <a:pt x="40" y="0"/>
                        <a:pt x="48" y="0"/>
                      </a:cubicBezTo>
                      <a:cubicBezTo>
                        <a:pt x="56" y="0"/>
                        <a:pt x="40" y="40"/>
                        <a:pt x="48" y="48"/>
                      </a:cubicBezTo>
                      <a:cubicBezTo>
                        <a:pt x="56" y="56"/>
                        <a:pt x="88" y="40"/>
                        <a:pt x="96" y="48"/>
                      </a:cubicBezTo>
                      <a:cubicBezTo>
                        <a:pt x="104" y="56"/>
                        <a:pt x="88" y="88"/>
                        <a:pt x="96" y="96"/>
                      </a:cubicBezTo>
                      <a:cubicBezTo>
                        <a:pt x="104" y="104"/>
                        <a:pt x="124" y="100"/>
                        <a:pt x="144" y="96"/>
                      </a:cubicBez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84" name="Group 78"/>
              <p:cNvGrpSpPr>
                <a:grpSpLocks/>
              </p:cNvGrpSpPr>
              <p:nvPr/>
            </p:nvGrpSpPr>
            <p:grpSpPr bwMode="auto">
              <a:xfrm rot="3960000">
                <a:off x="8177976" y="708459"/>
                <a:ext cx="222323" cy="268029"/>
                <a:chOff x="6345291" y="230290"/>
                <a:chExt cx="222323" cy="268029"/>
              </a:xfrm>
            </p:grpSpPr>
            <p:sp>
              <p:nvSpPr>
                <p:cNvPr id="92" name="Oval 91"/>
                <p:cNvSpPr/>
                <p:nvPr/>
              </p:nvSpPr>
              <p:spPr>
                <a:xfrm>
                  <a:off x="6333503" y="240976"/>
                  <a:ext cx="221654" cy="127639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6414215" y="360435"/>
                  <a:ext cx="73885" cy="145554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585" name="Group 79"/>
              <p:cNvGrpSpPr>
                <a:grpSpLocks/>
              </p:cNvGrpSpPr>
              <p:nvPr/>
            </p:nvGrpSpPr>
            <p:grpSpPr bwMode="auto">
              <a:xfrm rot="10800000">
                <a:off x="7734012" y="1465135"/>
                <a:ext cx="222323" cy="268029"/>
                <a:chOff x="6345291" y="230290"/>
                <a:chExt cx="222323" cy="268029"/>
              </a:xfrm>
            </p:grpSpPr>
            <p:sp>
              <p:nvSpPr>
                <p:cNvPr id="90" name="Oval 89"/>
                <p:cNvSpPr/>
                <p:nvPr/>
              </p:nvSpPr>
              <p:spPr>
                <a:xfrm>
                  <a:off x="6359836" y="237520"/>
                  <a:ext cx="221691" cy="125380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6434705" y="362081"/>
                  <a:ext cx="71657" cy="143291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586" name="Group 80"/>
              <p:cNvGrpSpPr>
                <a:grpSpLocks/>
              </p:cNvGrpSpPr>
              <p:nvPr/>
            </p:nvGrpSpPr>
            <p:grpSpPr bwMode="auto">
              <a:xfrm rot="7500000">
                <a:off x="8170907" y="1236204"/>
                <a:ext cx="222323" cy="268030"/>
                <a:chOff x="6345291" y="230290"/>
                <a:chExt cx="222323" cy="268030"/>
              </a:xfrm>
            </p:grpSpPr>
            <p:sp>
              <p:nvSpPr>
                <p:cNvPr id="88" name="Oval 87"/>
                <p:cNvSpPr/>
                <p:nvPr/>
              </p:nvSpPr>
              <p:spPr>
                <a:xfrm>
                  <a:off x="6340300" y="240371"/>
                  <a:ext cx="228371" cy="125401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6419072" y="364414"/>
                  <a:ext cx="76124" cy="143315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587" name="Group 81"/>
              <p:cNvGrpSpPr>
                <a:grpSpLocks/>
              </p:cNvGrpSpPr>
              <p:nvPr/>
            </p:nvGrpSpPr>
            <p:grpSpPr bwMode="auto">
              <a:xfrm rot="600000">
                <a:off x="7821247" y="467850"/>
                <a:ext cx="222323" cy="268029"/>
                <a:chOff x="6345291" y="230290"/>
                <a:chExt cx="222323" cy="268029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6338841" y="227469"/>
                  <a:ext cx="221690" cy="125380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6417061" y="355678"/>
                  <a:ext cx="73896" cy="143291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21588" name="Group 82"/>
              <p:cNvGrpSpPr>
                <a:grpSpLocks/>
              </p:cNvGrpSpPr>
              <p:nvPr/>
            </p:nvGrpSpPr>
            <p:grpSpPr bwMode="auto">
              <a:xfrm rot="-3000000">
                <a:off x="7365018" y="627642"/>
                <a:ext cx="222323" cy="268029"/>
                <a:chOff x="6345291" y="230290"/>
                <a:chExt cx="222323" cy="268029"/>
              </a:xfrm>
            </p:grpSpPr>
            <p:sp>
              <p:nvSpPr>
                <p:cNvPr id="84" name="Oval 83"/>
                <p:cNvSpPr/>
                <p:nvPr/>
              </p:nvSpPr>
              <p:spPr>
                <a:xfrm>
                  <a:off x="6339096" y="216849"/>
                  <a:ext cx="221654" cy="127639"/>
                </a:xfrm>
                <a:prstGeom prst="ellipse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6415536" y="343592"/>
                  <a:ext cx="73885" cy="143314"/>
                </a:xfrm>
                <a:prstGeom prst="rect">
                  <a:avLst/>
                </a:prstGeom>
                <a:solidFill>
                  <a:srgbClr val="781675"/>
                </a:solidFill>
                <a:ln>
                  <a:solidFill>
                    <a:srgbClr val="78167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</p:grpSp>
        <p:cxnSp>
          <p:nvCxnSpPr>
            <p:cNvPr id="63" name="Straight Connector 62"/>
            <p:cNvCxnSpPr>
              <a:cxnSpLocks/>
              <a:endCxn id="65" idx="0"/>
            </p:cNvCxnSpPr>
            <p:nvPr/>
          </p:nvCxnSpPr>
          <p:spPr>
            <a:xfrm>
              <a:off x="5524986" y="2978569"/>
              <a:ext cx="0" cy="364973"/>
            </a:xfrm>
            <a:prstGeom prst="line">
              <a:avLst/>
            </a:prstGeom>
            <a:ln w="603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reeform 63"/>
            <p:cNvSpPr/>
            <p:nvPr/>
          </p:nvSpPr>
          <p:spPr>
            <a:xfrm>
              <a:off x="5524986" y="2973660"/>
              <a:ext cx="126043" cy="139115"/>
            </a:xfrm>
            <a:custGeom>
              <a:avLst/>
              <a:gdLst>
                <a:gd name="connsiteX0" fmla="*/ 0 w 276839"/>
                <a:gd name="connsiteY0" fmla="*/ 0 h 162075"/>
                <a:gd name="connsiteX1" fmla="*/ 9525 w 276839"/>
                <a:gd name="connsiteY1" fmla="*/ 92075 h 162075"/>
                <a:gd name="connsiteX2" fmla="*/ 31750 w 276839"/>
                <a:gd name="connsiteY2" fmla="*/ 123825 h 162075"/>
                <a:gd name="connsiteX3" fmla="*/ 57150 w 276839"/>
                <a:gd name="connsiteY3" fmla="*/ 139700 h 162075"/>
                <a:gd name="connsiteX4" fmla="*/ 92075 w 276839"/>
                <a:gd name="connsiteY4" fmla="*/ 146050 h 162075"/>
                <a:gd name="connsiteX5" fmla="*/ 149225 w 276839"/>
                <a:gd name="connsiteY5" fmla="*/ 155575 h 162075"/>
                <a:gd name="connsiteX6" fmla="*/ 193675 w 276839"/>
                <a:gd name="connsiteY6" fmla="*/ 161925 h 162075"/>
                <a:gd name="connsiteX7" fmla="*/ 266700 w 276839"/>
                <a:gd name="connsiteY7" fmla="*/ 149225 h 162075"/>
                <a:gd name="connsiteX8" fmla="*/ 276225 w 276839"/>
                <a:gd name="connsiteY8" fmla="*/ 149225 h 1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839" h="162075">
                  <a:moveTo>
                    <a:pt x="0" y="0"/>
                  </a:moveTo>
                  <a:cubicBezTo>
                    <a:pt x="2116" y="35719"/>
                    <a:pt x="4233" y="71438"/>
                    <a:pt x="9525" y="92075"/>
                  </a:cubicBezTo>
                  <a:cubicBezTo>
                    <a:pt x="14817" y="112712"/>
                    <a:pt x="23813" y="115888"/>
                    <a:pt x="31750" y="123825"/>
                  </a:cubicBezTo>
                  <a:cubicBezTo>
                    <a:pt x="39687" y="131762"/>
                    <a:pt x="47096" y="135996"/>
                    <a:pt x="57150" y="139700"/>
                  </a:cubicBezTo>
                  <a:cubicBezTo>
                    <a:pt x="67204" y="143404"/>
                    <a:pt x="92075" y="146050"/>
                    <a:pt x="92075" y="146050"/>
                  </a:cubicBezTo>
                  <a:lnTo>
                    <a:pt x="149225" y="155575"/>
                  </a:lnTo>
                  <a:cubicBezTo>
                    <a:pt x="166158" y="158221"/>
                    <a:pt x="174096" y="162983"/>
                    <a:pt x="193675" y="161925"/>
                  </a:cubicBezTo>
                  <a:cubicBezTo>
                    <a:pt x="213254" y="160867"/>
                    <a:pt x="252942" y="151342"/>
                    <a:pt x="266700" y="149225"/>
                  </a:cubicBezTo>
                  <a:cubicBezTo>
                    <a:pt x="280458" y="147108"/>
                    <a:pt x="276225" y="149225"/>
                    <a:pt x="276225" y="149225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5524986" y="3209337"/>
              <a:ext cx="126043" cy="134205"/>
            </a:xfrm>
            <a:custGeom>
              <a:avLst/>
              <a:gdLst>
                <a:gd name="connsiteX0" fmla="*/ 0 w 286259"/>
                <a:gd name="connsiteY0" fmla="*/ 154046 h 154046"/>
                <a:gd name="connsiteX1" fmla="*/ 22225 w 286259"/>
                <a:gd name="connsiteY1" fmla="*/ 52446 h 154046"/>
                <a:gd name="connsiteX2" fmla="*/ 69850 w 286259"/>
                <a:gd name="connsiteY2" fmla="*/ 23871 h 154046"/>
                <a:gd name="connsiteX3" fmla="*/ 152400 w 286259"/>
                <a:gd name="connsiteY3" fmla="*/ 1646 h 154046"/>
                <a:gd name="connsiteX4" fmla="*/ 222250 w 286259"/>
                <a:gd name="connsiteY4" fmla="*/ 1646 h 154046"/>
                <a:gd name="connsiteX5" fmla="*/ 257175 w 286259"/>
                <a:gd name="connsiteY5" fmla="*/ 1646 h 154046"/>
                <a:gd name="connsiteX6" fmla="*/ 285750 w 286259"/>
                <a:gd name="connsiteY6" fmla="*/ 20696 h 154046"/>
                <a:gd name="connsiteX7" fmla="*/ 276225 w 286259"/>
                <a:gd name="connsiteY7" fmla="*/ 11171 h 154046"/>
                <a:gd name="connsiteX0" fmla="*/ 0 w 280289"/>
                <a:gd name="connsiteY0" fmla="*/ 155692 h 155692"/>
                <a:gd name="connsiteX1" fmla="*/ 22225 w 280289"/>
                <a:gd name="connsiteY1" fmla="*/ 54092 h 155692"/>
                <a:gd name="connsiteX2" fmla="*/ 69850 w 280289"/>
                <a:gd name="connsiteY2" fmla="*/ 25517 h 155692"/>
                <a:gd name="connsiteX3" fmla="*/ 152400 w 280289"/>
                <a:gd name="connsiteY3" fmla="*/ 3292 h 155692"/>
                <a:gd name="connsiteX4" fmla="*/ 222250 w 280289"/>
                <a:gd name="connsiteY4" fmla="*/ 3292 h 155692"/>
                <a:gd name="connsiteX5" fmla="*/ 257175 w 280289"/>
                <a:gd name="connsiteY5" fmla="*/ 3292 h 155692"/>
                <a:gd name="connsiteX6" fmla="*/ 279400 w 280289"/>
                <a:gd name="connsiteY6" fmla="*/ 47742 h 155692"/>
                <a:gd name="connsiteX7" fmla="*/ 276225 w 280289"/>
                <a:gd name="connsiteY7" fmla="*/ 12817 h 155692"/>
                <a:gd name="connsiteX0" fmla="*/ 0 w 279657"/>
                <a:gd name="connsiteY0" fmla="*/ 155692 h 155692"/>
                <a:gd name="connsiteX1" fmla="*/ 22225 w 279657"/>
                <a:gd name="connsiteY1" fmla="*/ 54092 h 155692"/>
                <a:gd name="connsiteX2" fmla="*/ 69850 w 279657"/>
                <a:gd name="connsiteY2" fmla="*/ 25517 h 155692"/>
                <a:gd name="connsiteX3" fmla="*/ 152400 w 279657"/>
                <a:gd name="connsiteY3" fmla="*/ 3292 h 155692"/>
                <a:gd name="connsiteX4" fmla="*/ 222250 w 279657"/>
                <a:gd name="connsiteY4" fmla="*/ 3292 h 155692"/>
                <a:gd name="connsiteX5" fmla="*/ 257175 w 279657"/>
                <a:gd name="connsiteY5" fmla="*/ 3292 h 155692"/>
                <a:gd name="connsiteX6" fmla="*/ 279400 w 279657"/>
                <a:gd name="connsiteY6" fmla="*/ 47742 h 155692"/>
                <a:gd name="connsiteX7" fmla="*/ 269875 w 279657"/>
                <a:gd name="connsiteY7" fmla="*/ 22342 h 155692"/>
                <a:gd name="connsiteX0" fmla="*/ 0 w 276564"/>
                <a:gd name="connsiteY0" fmla="*/ 156633 h 156633"/>
                <a:gd name="connsiteX1" fmla="*/ 22225 w 276564"/>
                <a:gd name="connsiteY1" fmla="*/ 55033 h 156633"/>
                <a:gd name="connsiteX2" fmla="*/ 69850 w 276564"/>
                <a:gd name="connsiteY2" fmla="*/ 26458 h 156633"/>
                <a:gd name="connsiteX3" fmla="*/ 152400 w 276564"/>
                <a:gd name="connsiteY3" fmla="*/ 4233 h 156633"/>
                <a:gd name="connsiteX4" fmla="*/ 222250 w 276564"/>
                <a:gd name="connsiteY4" fmla="*/ 4233 h 156633"/>
                <a:gd name="connsiteX5" fmla="*/ 257175 w 276564"/>
                <a:gd name="connsiteY5" fmla="*/ 4233 h 156633"/>
                <a:gd name="connsiteX6" fmla="*/ 276225 w 276564"/>
                <a:gd name="connsiteY6" fmla="*/ 61383 h 156633"/>
                <a:gd name="connsiteX7" fmla="*/ 269875 w 276564"/>
                <a:gd name="connsiteY7" fmla="*/ 23283 h 15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564" h="156633">
                  <a:moveTo>
                    <a:pt x="0" y="156633"/>
                  </a:moveTo>
                  <a:cubicBezTo>
                    <a:pt x="5291" y="116681"/>
                    <a:pt x="10583" y="76729"/>
                    <a:pt x="22225" y="55033"/>
                  </a:cubicBezTo>
                  <a:cubicBezTo>
                    <a:pt x="33867" y="33337"/>
                    <a:pt x="48154" y="34925"/>
                    <a:pt x="69850" y="26458"/>
                  </a:cubicBezTo>
                  <a:cubicBezTo>
                    <a:pt x="91546" y="17991"/>
                    <a:pt x="127000" y="7937"/>
                    <a:pt x="152400" y="4233"/>
                  </a:cubicBezTo>
                  <a:cubicBezTo>
                    <a:pt x="177800" y="529"/>
                    <a:pt x="222250" y="4233"/>
                    <a:pt x="222250" y="4233"/>
                  </a:cubicBezTo>
                  <a:cubicBezTo>
                    <a:pt x="239712" y="4233"/>
                    <a:pt x="248179" y="-5292"/>
                    <a:pt x="257175" y="4233"/>
                  </a:cubicBezTo>
                  <a:cubicBezTo>
                    <a:pt x="266171" y="13758"/>
                    <a:pt x="274108" y="58208"/>
                    <a:pt x="276225" y="61383"/>
                  </a:cubicBezTo>
                  <a:cubicBezTo>
                    <a:pt x="278342" y="64558"/>
                    <a:pt x="269875" y="23283"/>
                    <a:pt x="269875" y="23283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66" name="Rectangle 26"/>
            <p:cNvSpPr/>
            <p:nvPr/>
          </p:nvSpPr>
          <p:spPr>
            <a:xfrm>
              <a:off x="5526622" y="3088225"/>
              <a:ext cx="343754" cy="134205"/>
            </a:xfrm>
            <a:custGeom>
              <a:avLst/>
              <a:gdLst>
                <a:gd name="connsiteX0" fmla="*/ 0 w 399594"/>
                <a:gd name="connsiteY0" fmla="*/ 0 h 96798"/>
                <a:gd name="connsiteX1" fmla="*/ 399594 w 399594"/>
                <a:gd name="connsiteY1" fmla="*/ 0 h 96798"/>
                <a:gd name="connsiteX2" fmla="*/ 399594 w 399594"/>
                <a:gd name="connsiteY2" fmla="*/ 96798 h 96798"/>
                <a:gd name="connsiteX3" fmla="*/ 0 w 399594"/>
                <a:gd name="connsiteY3" fmla="*/ 96798 h 96798"/>
                <a:gd name="connsiteX4" fmla="*/ 0 w 399594"/>
                <a:gd name="connsiteY4" fmla="*/ 0 h 96798"/>
                <a:gd name="connsiteX0" fmla="*/ 0 w 399594"/>
                <a:gd name="connsiteY0" fmla="*/ 0 h 96798"/>
                <a:gd name="connsiteX1" fmla="*/ 399594 w 399594"/>
                <a:gd name="connsiteY1" fmla="*/ 0 h 96798"/>
                <a:gd name="connsiteX2" fmla="*/ 399594 w 399594"/>
                <a:gd name="connsiteY2" fmla="*/ 96798 h 96798"/>
                <a:gd name="connsiteX3" fmla="*/ 194920 w 399594"/>
                <a:gd name="connsiteY3" fmla="*/ 94682 h 96798"/>
                <a:gd name="connsiteX4" fmla="*/ 0 w 399594"/>
                <a:gd name="connsiteY4" fmla="*/ 96798 h 96798"/>
                <a:gd name="connsiteX5" fmla="*/ 0 w 399594"/>
                <a:gd name="connsiteY5" fmla="*/ 0 h 96798"/>
                <a:gd name="connsiteX0" fmla="*/ 0 w 399594"/>
                <a:gd name="connsiteY0" fmla="*/ 0 h 96798"/>
                <a:gd name="connsiteX1" fmla="*/ 399594 w 399594"/>
                <a:gd name="connsiteY1" fmla="*/ 0 h 96798"/>
                <a:gd name="connsiteX2" fmla="*/ 399594 w 399594"/>
                <a:gd name="connsiteY2" fmla="*/ 96798 h 96798"/>
                <a:gd name="connsiteX3" fmla="*/ 280645 w 399594"/>
                <a:gd name="connsiteY3" fmla="*/ 94682 h 96798"/>
                <a:gd name="connsiteX4" fmla="*/ 194920 w 399594"/>
                <a:gd name="connsiteY4" fmla="*/ 94682 h 96798"/>
                <a:gd name="connsiteX5" fmla="*/ 0 w 399594"/>
                <a:gd name="connsiteY5" fmla="*/ 96798 h 96798"/>
                <a:gd name="connsiteX6" fmla="*/ 0 w 399594"/>
                <a:gd name="connsiteY6" fmla="*/ 0 h 96798"/>
                <a:gd name="connsiteX0" fmla="*/ 0 w 399594"/>
                <a:gd name="connsiteY0" fmla="*/ 0 h 139132"/>
                <a:gd name="connsiteX1" fmla="*/ 399594 w 399594"/>
                <a:gd name="connsiteY1" fmla="*/ 0 h 139132"/>
                <a:gd name="connsiteX2" fmla="*/ 399594 w 399594"/>
                <a:gd name="connsiteY2" fmla="*/ 96798 h 139132"/>
                <a:gd name="connsiteX3" fmla="*/ 299695 w 399594"/>
                <a:gd name="connsiteY3" fmla="*/ 139132 h 139132"/>
                <a:gd name="connsiteX4" fmla="*/ 194920 w 399594"/>
                <a:gd name="connsiteY4" fmla="*/ 94682 h 139132"/>
                <a:gd name="connsiteX5" fmla="*/ 0 w 399594"/>
                <a:gd name="connsiteY5" fmla="*/ 96798 h 139132"/>
                <a:gd name="connsiteX6" fmla="*/ 0 w 399594"/>
                <a:gd name="connsiteY6" fmla="*/ 0 h 139132"/>
                <a:gd name="connsiteX0" fmla="*/ 0 w 399594"/>
                <a:gd name="connsiteY0" fmla="*/ 0 h 139132"/>
                <a:gd name="connsiteX1" fmla="*/ 399594 w 399594"/>
                <a:gd name="connsiteY1" fmla="*/ 0 h 139132"/>
                <a:gd name="connsiteX2" fmla="*/ 399594 w 399594"/>
                <a:gd name="connsiteY2" fmla="*/ 96798 h 139132"/>
                <a:gd name="connsiteX3" fmla="*/ 299695 w 399594"/>
                <a:gd name="connsiteY3" fmla="*/ 139132 h 139132"/>
                <a:gd name="connsiteX4" fmla="*/ 191745 w 399594"/>
                <a:gd name="connsiteY4" fmla="*/ 107382 h 139132"/>
                <a:gd name="connsiteX5" fmla="*/ 0 w 399594"/>
                <a:gd name="connsiteY5" fmla="*/ 96798 h 139132"/>
                <a:gd name="connsiteX6" fmla="*/ 0 w 399594"/>
                <a:gd name="connsiteY6" fmla="*/ 0 h 139132"/>
                <a:gd name="connsiteX0" fmla="*/ 0 w 399594"/>
                <a:gd name="connsiteY0" fmla="*/ 568 h 139700"/>
                <a:gd name="connsiteX1" fmla="*/ 286995 w 399594"/>
                <a:gd name="connsiteY1" fmla="*/ 0 h 139700"/>
                <a:gd name="connsiteX2" fmla="*/ 399594 w 399594"/>
                <a:gd name="connsiteY2" fmla="*/ 568 h 139700"/>
                <a:gd name="connsiteX3" fmla="*/ 399594 w 399594"/>
                <a:gd name="connsiteY3" fmla="*/ 97366 h 139700"/>
                <a:gd name="connsiteX4" fmla="*/ 299695 w 399594"/>
                <a:gd name="connsiteY4" fmla="*/ 139700 h 139700"/>
                <a:gd name="connsiteX5" fmla="*/ 191745 w 399594"/>
                <a:gd name="connsiteY5" fmla="*/ 107950 h 139700"/>
                <a:gd name="connsiteX6" fmla="*/ 0 w 399594"/>
                <a:gd name="connsiteY6" fmla="*/ 97366 h 139700"/>
                <a:gd name="connsiteX7" fmla="*/ 0 w 399594"/>
                <a:gd name="connsiteY7" fmla="*/ 568 h 139700"/>
                <a:gd name="connsiteX0" fmla="*/ 0 w 399594"/>
                <a:gd name="connsiteY0" fmla="*/ 3743 h 142875"/>
                <a:gd name="connsiteX1" fmla="*/ 286995 w 399594"/>
                <a:gd name="connsiteY1" fmla="*/ 3175 h 142875"/>
                <a:gd name="connsiteX2" fmla="*/ 179045 w 399594"/>
                <a:gd name="connsiteY2" fmla="*/ 0 h 142875"/>
                <a:gd name="connsiteX3" fmla="*/ 399594 w 399594"/>
                <a:gd name="connsiteY3" fmla="*/ 3743 h 142875"/>
                <a:gd name="connsiteX4" fmla="*/ 399594 w 399594"/>
                <a:gd name="connsiteY4" fmla="*/ 100541 h 142875"/>
                <a:gd name="connsiteX5" fmla="*/ 299695 w 399594"/>
                <a:gd name="connsiteY5" fmla="*/ 142875 h 142875"/>
                <a:gd name="connsiteX6" fmla="*/ 191745 w 399594"/>
                <a:gd name="connsiteY6" fmla="*/ 111125 h 142875"/>
                <a:gd name="connsiteX7" fmla="*/ 0 w 399594"/>
                <a:gd name="connsiteY7" fmla="*/ 100541 h 142875"/>
                <a:gd name="connsiteX8" fmla="*/ 0 w 399594"/>
                <a:gd name="connsiteY8" fmla="*/ 3743 h 142875"/>
                <a:gd name="connsiteX0" fmla="*/ 0 w 399594"/>
                <a:gd name="connsiteY0" fmla="*/ 38668 h 177800"/>
                <a:gd name="connsiteX1" fmla="*/ 286995 w 399594"/>
                <a:gd name="connsiteY1" fmla="*/ 38100 h 177800"/>
                <a:gd name="connsiteX2" fmla="*/ 299695 w 399594"/>
                <a:gd name="connsiteY2" fmla="*/ 0 h 177800"/>
                <a:gd name="connsiteX3" fmla="*/ 399594 w 399594"/>
                <a:gd name="connsiteY3" fmla="*/ 38668 h 177800"/>
                <a:gd name="connsiteX4" fmla="*/ 399594 w 399594"/>
                <a:gd name="connsiteY4" fmla="*/ 135466 h 177800"/>
                <a:gd name="connsiteX5" fmla="*/ 299695 w 399594"/>
                <a:gd name="connsiteY5" fmla="*/ 177800 h 177800"/>
                <a:gd name="connsiteX6" fmla="*/ 191745 w 399594"/>
                <a:gd name="connsiteY6" fmla="*/ 146050 h 177800"/>
                <a:gd name="connsiteX7" fmla="*/ 0 w 399594"/>
                <a:gd name="connsiteY7" fmla="*/ 135466 h 177800"/>
                <a:gd name="connsiteX8" fmla="*/ 0 w 399594"/>
                <a:gd name="connsiteY8" fmla="*/ 38668 h 177800"/>
                <a:gd name="connsiteX0" fmla="*/ 0 w 399594"/>
                <a:gd name="connsiteY0" fmla="*/ 38668 h 177800"/>
                <a:gd name="connsiteX1" fmla="*/ 163170 w 399594"/>
                <a:gd name="connsiteY1" fmla="*/ 34925 h 177800"/>
                <a:gd name="connsiteX2" fmla="*/ 299695 w 399594"/>
                <a:gd name="connsiteY2" fmla="*/ 0 h 177800"/>
                <a:gd name="connsiteX3" fmla="*/ 399594 w 399594"/>
                <a:gd name="connsiteY3" fmla="*/ 38668 h 177800"/>
                <a:gd name="connsiteX4" fmla="*/ 399594 w 399594"/>
                <a:gd name="connsiteY4" fmla="*/ 135466 h 177800"/>
                <a:gd name="connsiteX5" fmla="*/ 299695 w 399594"/>
                <a:gd name="connsiteY5" fmla="*/ 177800 h 177800"/>
                <a:gd name="connsiteX6" fmla="*/ 191745 w 399594"/>
                <a:gd name="connsiteY6" fmla="*/ 146050 h 177800"/>
                <a:gd name="connsiteX7" fmla="*/ 0 w 399594"/>
                <a:gd name="connsiteY7" fmla="*/ 135466 h 177800"/>
                <a:gd name="connsiteX8" fmla="*/ 0 w 399594"/>
                <a:gd name="connsiteY8" fmla="*/ 38668 h 177800"/>
                <a:gd name="connsiteX0" fmla="*/ 0 w 399594"/>
                <a:gd name="connsiteY0" fmla="*/ 38668 h 177800"/>
                <a:gd name="connsiteX1" fmla="*/ 163170 w 399594"/>
                <a:gd name="connsiteY1" fmla="*/ 34925 h 177800"/>
                <a:gd name="connsiteX2" fmla="*/ 318745 w 399594"/>
                <a:gd name="connsiteY2" fmla="*/ 0 h 177800"/>
                <a:gd name="connsiteX3" fmla="*/ 399594 w 399594"/>
                <a:gd name="connsiteY3" fmla="*/ 38668 h 177800"/>
                <a:gd name="connsiteX4" fmla="*/ 399594 w 399594"/>
                <a:gd name="connsiteY4" fmla="*/ 135466 h 177800"/>
                <a:gd name="connsiteX5" fmla="*/ 299695 w 399594"/>
                <a:gd name="connsiteY5" fmla="*/ 177800 h 177800"/>
                <a:gd name="connsiteX6" fmla="*/ 191745 w 399594"/>
                <a:gd name="connsiteY6" fmla="*/ 146050 h 177800"/>
                <a:gd name="connsiteX7" fmla="*/ 0 w 399594"/>
                <a:gd name="connsiteY7" fmla="*/ 135466 h 177800"/>
                <a:gd name="connsiteX8" fmla="*/ 0 w 399594"/>
                <a:gd name="connsiteY8" fmla="*/ 38668 h 177800"/>
                <a:gd name="connsiteX0" fmla="*/ 0 w 399594"/>
                <a:gd name="connsiteY0" fmla="*/ 51368 h 190500"/>
                <a:gd name="connsiteX1" fmla="*/ 163170 w 399594"/>
                <a:gd name="connsiteY1" fmla="*/ 47625 h 190500"/>
                <a:gd name="connsiteX2" fmla="*/ 318745 w 399594"/>
                <a:gd name="connsiteY2" fmla="*/ 0 h 190500"/>
                <a:gd name="connsiteX3" fmla="*/ 399594 w 399594"/>
                <a:gd name="connsiteY3" fmla="*/ 51368 h 190500"/>
                <a:gd name="connsiteX4" fmla="*/ 399594 w 399594"/>
                <a:gd name="connsiteY4" fmla="*/ 148166 h 190500"/>
                <a:gd name="connsiteX5" fmla="*/ 299695 w 399594"/>
                <a:gd name="connsiteY5" fmla="*/ 190500 h 190500"/>
                <a:gd name="connsiteX6" fmla="*/ 191745 w 399594"/>
                <a:gd name="connsiteY6" fmla="*/ 158750 h 190500"/>
                <a:gd name="connsiteX7" fmla="*/ 0 w 399594"/>
                <a:gd name="connsiteY7" fmla="*/ 148166 h 190500"/>
                <a:gd name="connsiteX8" fmla="*/ 0 w 399594"/>
                <a:gd name="connsiteY8" fmla="*/ 5136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594" h="190500">
                  <a:moveTo>
                    <a:pt x="0" y="51368"/>
                  </a:moveTo>
                  <a:lnTo>
                    <a:pt x="163170" y="47625"/>
                  </a:lnTo>
                  <a:lnTo>
                    <a:pt x="318745" y="0"/>
                  </a:lnTo>
                  <a:lnTo>
                    <a:pt x="399594" y="51368"/>
                  </a:lnTo>
                  <a:lnTo>
                    <a:pt x="399594" y="148166"/>
                  </a:lnTo>
                  <a:lnTo>
                    <a:pt x="299695" y="190500"/>
                  </a:lnTo>
                  <a:lnTo>
                    <a:pt x="191745" y="158750"/>
                  </a:lnTo>
                  <a:lnTo>
                    <a:pt x="0" y="148166"/>
                  </a:lnTo>
                  <a:lnTo>
                    <a:pt x="0" y="513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21572" name="Text Box 126"/>
            <p:cNvSpPr txBox="1">
              <a:spLocks noChangeArrowheads="1"/>
            </p:cNvSpPr>
            <p:nvPr/>
          </p:nvSpPr>
          <p:spPr bwMode="auto">
            <a:xfrm>
              <a:off x="6308590" y="3127931"/>
              <a:ext cx="1337418" cy="53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“Lollipop-like” virus structure</a:t>
              </a:r>
            </a:p>
          </p:txBody>
        </p:sp>
        <p:grpSp>
          <p:nvGrpSpPr>
            <p:cNvPr id="21573" name="Group 67"/>
            <p:cNvGrpSpPr>
              <a:grpSpLocks/>
            </p:cNvGrpSpPr>
            <p:nvPr/>
          </p:nvGrpSpPr>
          <p:grpSpPr bwMode="auto">
            <a:xfrm>
              <a:off x="5760764" y="502722"/>
              <a:ext cx="450585" cy="243021"/>
              <a:chOff x="1441682" y="3151659"/>
              <a:chExt cx="523936" cy="282582"/>
            </a:xfrm>
          </p:grpSpPr>
          <p:sp>
            <p:nvSpPr>
              <p:cNvPr id="76" name="Trapezoid 75"/>
              <p:cNvSpPr/>
              <p:nvPr/>
            </p:nvSpPr>
            <p:spPr>
              <a:xfrm rot="7426248">
                <a:off x="1561549" y="3031253"/>
                <a:ext cx="283558" cy="523434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/>
              </a:p>
            </p:txBody>
          </p:sp>
          <p:sp>
            <p:nvSpPr>
              <p:cNvPr id="21582" name="Freeform 76"/>
              <p:cNvSpPr>
                <a:spLocks/>
              </p:cNvSpPr>
              <p:nvPr/>
            </p:nvSpPr>
            <p:spPr bwMode="auto">
              <a:xfrm rot="-203172">
                <a:off x="1543368" y="3180162"/>
                <a:ext cx="242450" cy="169989"/>
              </a:xfrm>
              <a:custGeom>
                <a:avLst/>
                <a:gdLst>
                  <a:gd name="T0" fmla="*/ 0 w 144"/>
                  <a:gd name="T1" fmla="*/ 2147483647 h 104"/>
                  <a:gd name="T2" fmla="*/ 2147483647 w 144"/>
                  <a:gd name="T3" fmla="*/ 0 h 104"/>
                  <a:gd name="T4" fmla="*/ 2147483647 w 144"/>
                  <a:gd name="T5" fmla="*/ 2147483647 h 104"/>
                  <a:gd name="T6" fmla="*/ 2147483647 w 144"/>
                  <a:gd name="T7" fmla="*/ 2147483647 h 104"/>
                  <a:gd name="T8" fmla="*/ 2147483647 w 144"/>
                  <a:gd name="T9" fmla="*/ 2147483647 h 104"/>
                  <a:gd name="T10" fmla="*/ 2147483647 w 144"/>
                  <a:gd name="T11" fmla="*/ 2147483647 h 1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4"/>
                  <a:gd name="T19" fmla="*/ 0 h 104"/>
                  <a:gd name="T20" fmla="*/ 144 w 144"/>
                  <a:gd name="T21" fmla="*/ 104 h 1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4" h="104">
                    <a:moveTo>
                      <a:pt x="0" y="48"/>
                    </a:moveTo>
                    <a:cubicBezTo>
                      <a:pt x="20" y="24"/>
                      <a:pt x="40" y="0"/>
                      <a:pt x="48" y="0"/>
                    </a:cubicBezTo>
                    <a:cubicBezTo>
                      <a:pt x="56" y="0"/>
                      <a:pt x="40" y="40"/>
                      <a:pt x="48" y="48"/>
                    </a:cubicBezTo>
                    <a:cubicBezTo>
                      <a:pt x="56" y="56"/>
                      <a:pt x="88" y="40"/>
                      <a:pt x="96" y="48"/>
                    </a:cubicBezTo>
                    <a:cubicBezTo>
                      <a:pt x="104" y="56"/>
                      <a:pt x="88" y="88"/>
                      <a:pt x="96" y="96"/>
                    </a:cubicBezTo>
                    <a:cubicBezTo>
                      <a:pt x="104" y="104"/>
                      <a:pt x="124" y="100"/>
                      <a:pt x="144" y="96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74" name="Line 108"/>
            <p:cNvSpPr>
              <a:spLocks noChangeShapeType="1"/>
            </p:cNvSpPr>
            <p:nvPr/>
          </p:nvSpPr>
          <p:spPr bwMode="auto">
            <a:xfrm>
              <a:off x="3596370" y="4158093"/>
              <a:ext cx="486208" cy="1412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519688" y="4002211"/>
              <a:ext cx="1342053" cy="980517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856872" y="2465363"/>
              <a:ext cx="1073642" cy="1386474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939535" y="1192857"/>
              <a:ext cx="1063822" cy="1541981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 rot="5400000">
              <a:off x="7892891" y="-43633"/>
              <a:ext cx="1157111" cy="1541981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1579" name="Line 108"/>
            <p:cNvSpPr>
              <a:spLocks noChangeShapeType="1"/>
            </p:cNvSpPr>
            <p:nvPr/>
          </p:nvSpPr>
          <p:spPr bwMode="auto">
            <a:xfrm flipV="1">
              <a:off x="5982880" y="3694056"/>
              <a:ext cx="93252" cy="2518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Line 108"/>
            <p:cNvSpPr>
              <a:spLocks noChangeShapeType="1"/>
            </p:cNvSpPr>
            <p:nvPr/>
          </p:nvSpPr>
          <p:spPr bwMode="auto">
            <a:xfrm flipV="1">
              <a:off x="6166132" y="2428420"/>
              <a:ext cx="19119" cy="2982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8" name="Text Box 116"/>
          <p:cNvSpPr txBox="1">
            <a:spLocks noChangeArrowheads="1"/>
          </p:cNvSpPr>
          <p:nvPr/>
        </p:nvSpPr>
        <p:spPr bwMode="auto">
          <a:xfrm>
            <a:off x="3309909" y="94002"/>
            <a:ext cx="5578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2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2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2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2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2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Aharoni" panose="02010803020104030203" pitchFamily="2" charset="-79"/>
              </a:rPr>
              <a:t>HIV-1 replication cycle</a:t>
            </a:r>
          </a:p>
        </p:txBody>
      </p:sp>
      <p:sp>
        <p:nvSpPr>
          <p:cNvPr id="21507" name="TextBox 208"/>
          <p:cNvSpPr txBox="1">
            <a:spLocks noChangeArrowheads="1"/>
          </p:cNvSpPr>
          <p:nvPr/>
        </p:nvSpPr>
        <p:spPr bwMode="auto">
          <a:xfrm>
            <a:off x="9231764" y="6438331"/>
            <a:ext cx="30386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EM by J. Burden, UCL, UK</a:t>
            </a:r>
          </a:p>
        </p:txBody>
      </p:sp>
      <p:sp>
        <p:nvSpPr>
          <p:cNvPr id="2" name="TextBox 208">
            <a:extLst>
              <a:ext uri="{FF2B5EF4-FFF2-40B4-BE49-F238E27FC236}">
                <a16:creationId xmlns:a16="http://schemas.microsoft.com/office/drawing/2014/main" id="{5FD7483A-113D-640F-D3E1-35D21C189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45" y="811999"/>
            <a:ext cx="2748632" cy="170303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800" b="1" dirty="0">
                <a:solidFill>
                  <a:schemeClr val="accent1"/>
                </a:solidFill>
              </a:rPr>
              <a:t>2022 Statistics (WHO)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1.3 million new infections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630,000 deaths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27960" y="125642"/>
            <a:ext cx="7482841" cy="966557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cs typeface="Verdana"/>
              </a:rPr>
              <a:t>Target cells for HIV-1 infection</a:t>
            </a:r>
          </a:p>
        </p:txBody>
      </p:sp>
      <p:sp>
        <p:nvSpPr>
          <p:cNvPr id="22530" name="Text Placeholder 4"/>
          <p:cNvSpPr txBox="1">
            <a:spLocks/>
          </p:cNvSpPr>
          <p:nvPr/>
        </p:nvSpPr>
        <p:spPr bwMode="auto">
          <a:xfrm>
            <a:off x="5381748" y="2807830"/>
            <a:ext cx="4728936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 dirty="0">
                <a:solidFill>
                  <a:srgbClr val="000090"/>
                </a:solidFill>
              </a:rPr>
              <a:t>Macrophages</a:t>
            </a:r>
          </a:p>
        </p:txBody>
      </p:sp>
      <p:sp>
        <p:nvSpPr>
          <p:cNvPr id="22531" name="Content Placeholder 5"/>
          <p:cNvSpPr txBox="1">
            <a:spLocks/>
          </p:cNvSpPr>
          <p:nvPr/>
        </p:nvSpPr>
        <p:spPr bwMode="auto">
          <a:xfrm>
            <a:off x="5271710" y="3644900"/>
            <a:ext cx="6571946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Resistant to cytopathic effects of HIV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Viral reservoirs - Intracellular Plasma Membrane-connected Compartments (IPMCs) </a:t>
            </a:r>
          </a:p>
        </p:txBody>
      </p:sp>
      <p:sp>
        <p:nvSpPr>
          <p:cNvPr id="22532" name="Content Placeholder 2"/>
          <p:cNvSpPr txBox="1">
            <a:spLocks/>
          </p:cNvSpPr>
          <p:nvPr/>
        </p:nvSpPr>
        <p:spPr bwMode="auto">
          <a:xfrm>
            <a:off x="468085" y="1092200"/>
            <a:ext cx="11375571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ZA" dirty="0"/>
              <a:t>Key immune system cells expressing receptors (CD4) and co-receptors (CCR5 and CXCR4)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ZA" dirty="0"/>
              <a:t>T-cells and macrophages are the main target cells for HIV </a:t>
            </a:r>
            <a:r>
              <a:rPr lang="en-ZA" i="1" dirty="0"/>
              <a:t>in vivo</a:t>
            </a:r>
            <a:endParaRPr lang="en-US" i="1" dirty="0"/>
          </a:p>
        </p:txBody>
      </p:sp>
      <p:grpSp>
        <p:nvGrpSpPr>
          <p:cNvPr id="22533" name="Group 2"/>
          <p:cNvGrpSpPr>
            <a:grpSpLocks/>
          </p:cNvGrpSpPr>
          <p:nvPr/>
        </p:nvGrpSpPr>
        <p:grpSpPr bwMode="auto">
          <a:xfrm>
            <a:off x="914853" y="2543175"/>
            <a:ext cx="3994150" cy="3905250"/>
            <a:chOff x="650875" y="2635250"/>
            <a:chExt cx="3993133" cy="3905250"/>
          </a:xfrm>
        </p:grpSpPr>
        <p:pic>
          <p:nvPicPr>
            <p:cNvPr id="2253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45" y="2635250"/>
              <a:ext cx="3967163" cy="3905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35" name="TextBox 6"/>
            <p:cNvSpPr txBox="1">
              <a:spLocks noChangeArrowheads="1"/>
            </p:cNvSpPr>
            <p:nvPr/>
          </p:nvSpPr>
          <p:spPr bwMode="auto">
            <a:xfrm>
              <a:off x="650875" y="2665413"/>
              <a:ext cx="30963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0000"/>
                  </a:solidFill>
                </a:rPr>
                <a:t>CD44</a:t>
              </a:r>
              <a:r>
                <a:rPr lang="en-US" sz="2000"/>
                <a:t> </a:t>
              </a:r>
              <a:r>
                <a:rPr lang="en-US" sz="2000" b="1">
                  <a:solidFill>
                    <a:srgbClr val="3366FF"/>
                  </a:solidFill>
                </a:rPr>
                <a:t>Hoechst </a:t>
              </a:r>
              <a:r>
                <a:rPr lang="en-US" sz="2000" b="1">
                  <a:solidFill>
                    <a:srgbClr val="00A700"/>
                  </a:solidFill>
                </a:rPr>
                <a:t>HIV Gag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576152" y="4162425"/>
              <a:ext cx="652296" cy="846138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761842" y="3890963"/>
              <a:ext cx="1198258" cy="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38" name="TextBox 9"/>
            <p:cNvSpPr txBox="1">
              <a:spLocks noChangeArrowheads="1"/>
            </p:cNvSpPr>
            <p:nvPr/>
          </p:nvSpPr>
          <p:spPr bwMode="auto">
            <a:xfrm>
              <a:off x="3617913" y="4419600"/>
              <a:ext cx="6683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chemeClr val="bg1"/>
                  </a:solidFill>
                </a:rPr>
                <a:t>PM</a:t>
              </a:r>
            </a:p>
          </p:txBody>
        </p:sp>
        <p:sp>
          <p:nvSpPr>
            <p:cNvPr id="22539" name="TextBox 10"/>
            <p:cNvSpPr txBox="1">
              <a:spLocks noChangeArrowheads="1"/>
            </p:cNvSpPr>
            <p:nvPr/>
          </p:nvSpPr>
          <p:spPr bwMode="auto">
            <a:xfrm>
              <a:off x="890588" y="3700463"/>
              <a:ext cx="10033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IPMC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842655" y="4724400"/>
              <a:ext cx="774503" cy="274638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"/>
          <p:cNvSpPr>
            <a:spLocks noChangeArrowheads="1"/>
          </p:cNvSpPr>
          <p:nvPr/>
        </p:nvSpPr>
        <p:spPr bwMode="auto">
          <a:xfrm>
            <a:off x="1524000" y="960438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000">
              <a:latin typeface="Verdana" charset="0"/>
            </a:endParaRPr>
          </a:p>
        </p:txBody>
      </p:sp>
      <p:sp>
        <p:nvSpPr>
          <p:cNvPr id="23554" name="Rectangle 12"/>
          <p:cNvSpPr>
            <a:spLocks noChangeArrowheads="1"/>
          </p:cNvSpPr>
          <p:nvPr/>
        </p:nvSpPr>
        <p:spPr bwMode="auto">
          <a:xfrm>
            <a:off x="1652588" y="6445251"/>
            <a:ext cx="2817812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362199" y="50077"/>
            <a:ext cx="721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HIV-1 assembly in macrophages</a:t>
            </a:r>
          </a:p>
        </p:txBody>
      </p:sp>
      <p:pic>
        <p:nvPicPr>
          <p:cNvPr id="23556" name="Picture 6" descr="Untitled-2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895351"/>
            <a:ext cx="864235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9566275" y="5848350"/>
            <a:ext cx="657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>
                <a:latin typeface="Helvetica" charset="0"/>
                <a:cs typeface="Helvetica" charset="0"/>
              </a:rPr>
              <a:t>1 µm</a:t>
            </a: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971800" y="1733550"/>
            <a:ext cx="6705600" cy="4648200"/>
            <a:chOff x="1447800" y="1981200"/>
            <a:chExt cx="6705600" cy="4648200"/>
          </a:xfrm>
          <a:noFill/>
        </p:grpSpPr>
        <p:pic>
          <p:nvPicPr>
            <p:cNvPr id="8" name="Picture 7" descr="AP2030 SS154-10.3 VV29 I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362200"/>
              <a:ext cx="2340864" cy="2340864"/>
            </a:xfrm>
            <a:prstGeom prst="rect">
              <a:avLst/>
            </a:prstGeom>
            <a:grpFill/>
            <a:ln w="57150">
              <a:solidFill>
                <a:srgbClr val="0000FF"/>
              </a:solidFill>
              <a:round/>
              <a:headEnd/>
              <a:tailEnd/>
            </a:ln>
          </p:spPr>
        </p:pic>
        <p:pic>
          <p:nvPicPr>
            <p:cNvPr id="9" name="Picture 8" descr="AP2030 SS154-10.3 VV29 II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981200"/>
              <a:ext cx="1801368" cy="1801368"/>
            </a:xfrm>
            <a:prstGeom prst="rect">
              <a:avLst/>
            </a:prstGeom>
            <a:grpFill/>
            <a:ln w="57150">
              <a:solidFill>
                <a:srgbClr val="0000FF"/>
              </a:solidFill>
              <a:round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209800" y="5257800"/>
              <a:ext cx="1371600" cy="1371600"/>
            </a:xfrm>
            <a:prstGeom prst="rect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cxnSp>
          <p:nvCxnSpPr>
            <p:cNvPr id="11" name="Straight Connector 11"/>
            <p:cNvCxnSpPr>
              <a:cxnSpLocks noChangeShapeType="1"/>
            </p:cNvCxnSpPr>
            <p:nvPr/>
          </p:nvCxnSpPr>
          <p:spPr bwMode="auto">
            <a:xfrm>
              <a:off x="1447800" y="4724400"/>
              <a:ext cx="762000" cy="533400"/>
            </a:xfrm>
            <a:prstGeom prst="line">
              <a:avLst/>
            </a:prstGeom>
            <a:grpFill/>
            <a:ln w="38100" cmpd="sng">
              <a:solidFill>
                <a:srgbClr val="0000FF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2" name="Straight Connector 14"/>
            <p:cNvCxnSpPr>
              <a:cxnSpLocks noChangeShapeType="1"/>
            </p:cNvCxnSpPr>
            <p:nvPr/>
          </p:nvCxnSpPr>
          <p:spPr bwMode="auto">
            <a:xfrm rot="5400000">
              <a:off x="3467100" y="4838700"/>
              <a:ext cx="533400" cy="304800"/>
            </a:xfrm>
            <a:prstGeom prst="line">
              <a:avLst/>
            </a:prstGeom>
            <a:grpFill/>
            <a:ln w="38100" cmpd="sng">
              <a:solidFill>
                <a:srgbClr val="0000FF"/>
              </a:solidFill>
              <a:prstDash val="sysDash"/>
              <a:round/>
              <a:headEnd/>
              <a:tailEnd/>
            </a:ln>
          </p:spPr>
        </p:cxnSp>
        <p:sp>
          <p:nvSpPr>
            <p:cNvPr id="13" name="Right Arrow 64"/>
            <p:cNvSpPr>
              <a:spLocks noChangeAspect="1"/>
            </p:cNvSpPr>
            <p:nvPr/>
          </p:nvSpPr>
          <p:spPr bwMode="auto">
            <a:xfrm flipH="1">
              <a:off x="3124200" y="3657600"/>
              <a:ext cx="328930" cy="162243"/>
            </a:xfrm>
            <a:prstGeom prst="rightArrow">
              <a:avLst>
                <a:gd name="adj1" fmla="val 34713"/>
                <a:gd name="adj2" fmla="val 94593"/>
              </a:avLst>
            </a:prstGeom>
            <a:solidFill>
              <a:srgbClr val="FF0000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4" name="Right Arrow 64"/>
            <p:cNvSpPr>
              <a:spLocks noChangeAspect="1"/>
            </p:cNvSpPr>
            <p:nvPr/>
          </p:nvSpPr>
          <p:spPr bwMode="auto">
            <a:xfrm rot="2313350">
              <a:off x="1866162" y="2980423"/>
              <a:ext cx="328930" cy="162243"/>
            </a:xfrm>
            <a:prstGeom prst="rightArrow">
              <a:avLst>
                <a:gd name="adj1" fmla="val 34713"/>
                <a:gd name="adj2" fmla="val 94593"/>
              </a:avLst>
            </a:prstGeom>
            <a:solidFill>
              <a:srgbClr val="FF0000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5" name="Right Arrow 64"/>
            <p:cNvSpPr>
              <a:spLocks noChangeAspect="1"/>
            </p:cNvSpPr>
            <p:nvPr/>
          </p:nvSpPr>
          <p:spPr bwMode="auto">
            <a:xfrm rot="13910935" flipH="1">
              <a:off x="7011324" y="2689123"/>
              <a:ext cx="328930" cy="162243"/>
            </a:xfrm>
            <a:prstGeom prst="rightArrow">
              <a:avLst>
                <a:gd name="adj1" fmla="val 34713"/>
                <a:gd name="adj2" fmla="val 94593"/>
              </a:avLst>
            </a:prstGeom>
            <a:solidFill>
              <a:srgbClr val="FF0000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6781800" y="4191000"/>
              <a:ext cx="1066800" cy="1066800"/>
            </a:xfrm>
            <a:prstGeom prst="rect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cxnSp>
          <p:nvCxnSpPr>
            <p:cNvPr id="17" name="Straight Connector 21"/>
            <p:cNvCxnSpPr>
              <a:cxnSpLocks noChangeShapeType="1"/>
            </p:cNvCxnSpPr>
            <p:nvPr/>
          </p:nvCxnSpPr>
          <p:spPr bwMode="auto">
            <a:xfrm>
              <a:off x="6324600" y="3810000"/>
              <a:ext cx="457200" cy="381000"/>
            </a:xfrm>
            <a:prstGeom prst="line">
              <a:avLst/>
            </a:prstGeom>
            <a:grpFill/>
            <a:ln w="38100" cmpd="sng">
              <a:solidFill>
                <a:srgbClr val="0000FF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8" name="Straight Connector 22"/>
            <p:cNvCxnSpPr>
              <a:cxnSpLocks noChangeShapeType="1"/>
            </p:cNvCxnSpPr>
            <p:nvPr/>
          </p:nvCxnSpPr>
          <p:spPr bwMode="auto">
            <a:xfrm rot="5400000">
              <a:off x="7810500" y="3848100"/>
              <a:ext cx="381000" cy="304800"/>
            </a:xfrm>
            <a:prstGeom prst="line">
              <a:avLst/>
            </a:prstGeom>
            <a:grpFill/>
            <a:ln w="38100" cmpd="sng">
              <a:solidFill>
                <a:srgbClr val="0000FF"/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23559" name="TextBox 18"/>
          <p:cNvSpPr txBox="1">
            <a:spLocks noChangeArrowheads="1"/>
          </p:cNvSpPr>
          <p:nvPr/>
        </p:nvSpPr>
        <p:spPr bwMode="auto">
          <a:xfrm>
            <a:off x="6429375" y="6386514"/>
            <a:ext cx="4562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EM by A. Pelchen-Matthews, UCL,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8785A-E467-413E-C2BC-19FBE03555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1" y="3543609"/>
            <a:ext cx="5453741" cy="2808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64CCAD-131E-80ED-9B3E-314032E362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25" y="1113063"/>
            <a:ext cx="5965374" cy="220132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99A9D0-3149-EE7D-7021-54E181717670}"/>
              </a:ext>
            </a:extLst>
          </p:cNvPr>
          <p:cNvSpPr txBox="1"/>
          <p:nvPr/>
        </p:nvSpPr>
        <p:spPr>
          <a:xfrm>
            <a:off x="6346375" y="1863207"/>
            <a:ext cx="5562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IPMCs continuous with plasma membrane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Functionally intact actin cytoskeleton required to maintain organization of IPMCs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HIV-1-infected cells, perturbation of actin cytoskeleton influences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organization of compartment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and release of sequestered virus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5FBDBB-8F26-5DE3-3523-07E101EBD533}"/>
              </a:ext>
            </a:extLst>
          </p:cNvPr>
          <p:cNvSpPr txBox="1">
            <a:spLocks/>
          </p:cNvSpPr>
          <p:nvPr/>
        </p:nvSpPr>
        <p:spPr>
          <a:xfrm>
            <a:off x="3084149" y="169823"/>
            <a:ext cx="5965374" cy="966557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 err="1">
                <a:solidFill>
                  <a:schemeClr val="tx2">
                    <a:lumMod val="75000"/>
                    <a:lumOff val="25000"/>
                  </a:schemeClr>
                </a:solidFill>
                <a:cs typeface="Verdana"/>
              </a:rPr>
              <a:t>Organisation</a:t>
            </a: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cs typeface="Verdana"/>
              </a:rPr>
              <a:t> of the IPMC</a:t>
            </a:r>
          </a:p>
        </p:txBody>
      </p:sp>
    </p:spTree>
    <p:extLst>
      <p:ext uri="{BB962C8B-B14F-4D97-AF65-F5344CB8AC3E}">
        <p14:creationId xmlns:p14="http://schemas.microsoft.com/office/powerpoint/2010/main" val="69049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DFACA-C560-FD6F-5C33-62152F729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13" y="1158570"/>
            <a:ext cx="6999515" cy="18881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D0A5D-59B7-387C-1502-3E4CB15196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655" y="3287484"/>
            <a:ext cx="6379029" cy="32620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8C50BA-87EA-CE3E-4149-7CA0A6900191}"/>
              </a:ext>
            </a:extLst>
          </p:cNvPr>
          <p:cNvSpPr txBox="1">
            <a:spLocks/>
          </p:cNvSpPr>
          <p:nvPr/>
        </p:nvSpPr>
        <p:spPr>
          <a:xfrm>
            <a:off x="2955696" y="192013"/>
            <a:ext cx="8435975" cy="966557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 err="1">
                <a:solidFill>
                  <a:schemeClr val="tx2">
                    <a:lumMod val="75000"/>
                    <a:lumOff val="25000"/>
                  </a:schemeClr>
                </a:solidFill>
                <a:cs typeface="Verdana"/>
              </a:rPr>
              <a:t>Organisation</a:t>
            </a: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cs typeface="Verdana"/>
              </a:rPr>
              <a:t> of the IPMC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B593D-2F77-5EBC-74A9-02EF52C63400}"/>
              </a:ext>
            </a:extLst>
          </p:cNvPr>
          <p:cNvSpPr txBox="1"/>
          <p:nvPr/>
        </p:nvSpPr>
        <p:spPr>
          <a:xfrm>
            <a:off x="7639594" y="4133655"/>
            <a:ext cx="4223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CD18 knockdown alters the appearance of virus-containing IPMC in HIV-infected MDM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050EC-FEA8-0DAB-47C3-83949FDFB74A}"/>
              </a:ext>
            </a:extLst>
          </p:cNvPr>
          <p:cNvSpPr txBox="1"/>
          <p:nvPr/>
        </p:nvSpPr>
        <p:spPr>
          <a:xfrm>
            <a:off x="7639594" y="2687319"/>
            <a:ext cx="4212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thick coats contain the leukocyte-speciﬁc </a:t>
            </a:r>
            <a:r>
              <a:rPr lang="el-GR" sz="2400" dirty="0"/>
              <a:t>β2 </a:t>
            </a:r>
            <a:r>
              <a:rPr lang="en-US" sz="2400" dirty="0"/>
              <a:t>integrin, CD18. </a:t>
            </a:r>
          </a:p>
        </p:txBody>
      </p:sp>
    </p:spTree>
    <p:extLst>
      <p:ext uri="{BB962C8B-B14F-4D97-AF65-F5344CB8AC3E}">
        <p14:creationId xmlns:p14="http://schemas.microsoft.com/office/powerpoint/2010/main" val="40209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2_Viewer_500_25_p8">
            <a:hlinkClick r:id="" action="ppaction://media"/>
            <a:extLst>
              <a:ext uri="{FF2B5EF4-FFF2-40B4-BE49-F238E27FC236}">
                <a16:creationId xmlns:a16="http://schemas.microsoft.com/office/drawing/2014/main" id="{EF0146D7-FD2E-8DC4-1192-6B5B2A45D9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175" y="2910840"/>
            <a:ext cx="5814406" cy="3566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4B4A9D-0338-7BFE-0123-C69B0E74E6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75" y="380790"/>
            <a:ext cx="5799665" cy="2234859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173A8C-3B25-CE6F-4B08-4DC7B9E1A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852" y="0"/>
            <a:ext cx="5586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AEB8CA-2E49-7044-DAF8-EE1BDCB7B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080" y="1157514"/>
            <a:ext cx="6518333" cy="53343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3E9F80-520F-4C5D-65F8-D97D9F4BB3A3}"/>
              </a:ext>
            </a:extLst>
          </p:cNvPr>
          <p:cNvSpPr txBox="1">
            <a:spLocks/>
          </p:cNvSpPr>
          <p:nvPr/>
        </p:nvSpPr>
        <p:spPr>
          <a:xfrm>
            <a:off x="198120" y="190957"/>
            <a:ext cx="11887200" cy="966557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Abadi" panose="020B0604020104020204" pitchFamily="34" charset="0"/>
                <a:cs typeface="Verdana"/>
              </a:rPr>
              <a:t>IPMC is principal site for HIV assembly in macrophages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4250-27C0-523F-4F95-2FB48B8D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697" y="1914410"/>
            <a:ext cx="955548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Can ionizing radiation affect IPMC morphology in macrophages?</a:t>
            </a:r>
          </a:p>
        </p:txBody>
      </p:sp>
    </p:spTree>
    <p:extLst>
      <p:ext uri="{BB962C8B-B14F-4D97-AF65-F5344CB8AC3E}">
        <p14:creationId xmlns:p14="http://schemas.microsoft.com/office/powerpoint/2010/main" val="218843769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30668</TotalTime>
  <Words>958</Words>
  <Application>Microsoft Office PowerPoint</Application>
  <PresentationFormat>Widescreen</PresentationFormat>
  <Paragraphs>125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Abadi</vt:lpstr>
      <vt:lpstr>Amasis MT Pro Black</vt:lpstr>
      <vt:lpstr>Aptos</vt:lpstr>
      <vt:lpstr>Aptos Display</vt:lpstr>
      <vt:lpstr>Arial</vt:lpstr>
      <vt:lpstr>Georgia</vt:lpstr>
      <vt:lpstr>Google Sans</vt:lpstr>
      <vt:lpstr>helvetica</vt:lpstr>
      <vt:lpstr>helvetica</vt:lpstr>
      <vt:lpstr>Merriweather</vt:lpstr>
      <vt:lpstr>Noto Sans</vt:lpstr>
      <vt:lpstr>Tahoma</vt:lpstr>
      <vt:lpstr>Verdana</vt:lpstr>
      <vt:lpstr>Wingdings</vt:lpstr>
      <vt:lpstr>Office Theme</vt:lpstr>
      <vt:lpstr>Does ionizing radiation affect HIV release from human macrophages?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ionizing radiation affect IPMC morphology in macrophages?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Nkwe</dc:creator>
  <cp:lastModifiedBy>David Nkwe</cp:lastModifiedBy>
  <cp:revision>5</cp:revision>
  <dcterms:created xsi:type="dcterms:W3CDTF">2024-07-30T09:05:47Z</dcterms:created>
  <dcterms:modified xsi:type="dcterms:W3CDTF">2024-08-21T04:35:36Z</dcterms:modified>
</cp:coreProperties>
</file>