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1073" r:id="rId3"/>
    <p:sldId id="268" r:id="rId4"/>
    <p:sldId id="318" r:id="rId5"/>
    <p:sldId id="269" r:id="rId6"/>
    <p:sldId id="1067" r:id="rId7"/>
    <p:sldId id="626" r:id="rId8"/>
    <p:sldId id="362" r:id="rId9"/>
    <p:sldId id="704" r:id="rId10"/>
    <p:sldId id="1069" r:id="rId11"/>
    <p:sldId id="625" r:id="rId12"/>
    <p:sldId id="764" r:id="rId13"/>
    <p:sldId id="683" r:id="rId14"/>
    <p:sldId id="1077" r:id="rId15"/>
    <p:sldId id="1078" r:id="rId16"/>
    <p:sldId id="1081" r:id="rId17"/>
    <p:sldId id="1079" r:id="rId18"/>
    <p:sldId id="1071" r:id="rId19"/>
    <p:sldId id="780" r:id="rId20"/>
    <p:sldId id="282" r:id="rId21"/>
    <p:sldId id="352" r:id="rId22"/>
    <p:sldId id="283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75"/>
    <p:restoredTop sz="92055"/>
  </p:normalViewPr>
  <p:slideViewPr>
    <p:cSldViewPr snapToGrid="0" showGuides="1">
      <p:cViewPr varScale="1">
        <p:scale>
          <a:sx n="112" d="100"/>
          <a:sy n="112" d="100"/>
        </p:scale>
        <p:origin x="48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olovi/Desktop/EXCELS/Calculations_help_mineralsprings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solidFill>
            <a:schemeClr val="tx1">
              <a:lumMod val="50000"/>
              <a:lumOff val="50000"/>
            </a:schemeClr>
          </a:solidFill>
        </a:ln>
        <a:effectLst/>
        <a:sp3d>
          <a:contourClr>
            <a:schemeClr val="tx1">
              <a:lumMod val="50000"/>
              <a:lumOff val="50000"/>
            </a:schemeClr>
          </a:contourClr>
        </a:sp3d>
      </c:spPr>
    </c:floor>
    <c:sideWall>
      <c:thickness val="0"/>
      <c:spPr>
        <a:noFill/>
        <a:ln>
          <a:solidFill>
            <a:schemeClr val="tx1">
              <a:lumMod val="50000"/>
              <a:lumOff val="50000"/>
            </a:schemeClr>
          </a:solidFill>
        </a:ln>
        <a:effectLst/>
        <a:sp3d>
          <a:contourClr>
            <a:schemeClr val="tx1">
              <a:lumMod val="50000"/>
              <a:lumOff val="50000"/>
            </a:schemeClr>
          </a:contourClr>
        </a:sp3d>
      </c:spPr>
    </c:sideWall>
    <c:backWall>
      <c:thickness val="0"/>
      <c:spPr>
        <a:noFill/>
        <a:ln>
          <a:solidFill>
            <a:schemeClr val="tx1">
              <a:lumMod val="50000"/>
              <a:lumOff val="50000"/>
            </a:schemeClr>
          </a:solidFill>
        </a:ln>
        <a:effectLst/>
        <a:sp3d>
          <a:contourClr>
            <a:schemeClr val="tx1">
              <a:lumMod val="50000"/>
              <a:lumOff val="50000"/>
            </a:schemeClr>
          </a:contourClr>
        </a:sp3d>
      </c:spPr>
    </c:backWall>
    <c:plotArea>
      <c:layout>
        <c:manualLayout>
          <c:layoutTarget val="inner"/>
          <c:xMode val="edge"/>
          <c:yMode val="edge"/>
          <c:x val="5.3005341477053242E-2"/>
          <c:y val="5.6331950114943921E-2"/>
          <c:w val="0.94255340150387379"/>
          <c:h val="0.786972767904534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combination_plots!$B$2</c:f>
              <c:strCache>
                <c:ptCount val="1"/>
                <c:pt idx="0">
                  <c:v>External exposure</c:v>
                </c:pt>
              </c:strCache>
            </c:strRef>
          </c:tx>
          <c:spPr>
            <a:solidFill>
              <a:srgbClr val="009193"/>
            </a:solidFill>
            <a:ln>
              <a:noFill/>
            </a:ln>
            <a:effectLst/>
            <a:sp3d/>
          </c:spPr>
          <c:invertIfNegative val="0"/>
          <c:cat>
            <c:strRef>
              <c:f>combination_plots!$A$3:$A$28</c:f>
              <c:strCache>
                <c:ptCount val="26"/>
                <c:pt idx="0">
                  <c:v>Bard 1</c:v>
                </c:pt>
                <c:pt idx="1">
                  <c:v>Bard 2</c:v>
                </c:pt>
                <c:pt idx="2">
                  <c:v>Chemin</c:v>
                </c:pt>
                <c:pt idx="3">
                  <c:v>Combris</c:v>
                </c:pt>
                <c:pt idx="4">
                  <c:v>Croizat</c:v>
                </c:pt>
                <c:pt idx="5">
                  <c:v>Daguillon</c:v>
                </c:pt>
                <c:pt idx="6">
                  <c:v>Dourioux</c:v>
                </c:pt>
                <c:pt idx="7">
                  <c:v>Estreys</c:v>
                </c:pt>
                <c:pt idx="8">
                  <c:v>Font Salee</c:v>
                </c:pt>
                <c:pt idx="9">
                  <c:v>Giraudon</c:v>
                </c:pt>
                <c:pt idx="10">
                  <c:v>Graviers</c:v>
                </c:pt>
                <c:pt idx="11">
                  <c:v>Mariol</c:v>
                </c:pt>
                <c:pt idx="12">
                  <c:v>Montagne 1</c:v>
                </c:pt>
                <c:pt idx="13">
                  <c:v>Montagne 2</c:v>
                </c:pt>
                <c:pt idx="14">
                  <c:v>Ours</c:v>
                </c:pt>
                <c:pt idx="15">
                  <c:v>Par</c:v>
                </c:pt>
                <c:pt idx="16">
                  <c:v>Poix</c:v>
                </c:pt>
                <c:pt idx="17">
                  <c:v>Rocs Bleus</c:v>
                </c:pt>
                <c:pt idx="18">
                  <c:v>Sail</c:v>
                </c:pt>
                <c:pt idx="19">
                  <c:v>Saladis</c:v>
                </c:pt>
                <c:pt idx="20">
                  <c:v>Salins</c:v>
                </c:pt>
                <c:pt idx="21">
                  <c:v>Salut</c:v>
                </c:pt>
                <c:pt idx="22">
                  <c:v>Saulcee</c:v>
                </c:pt>
                <c:pt idx="23">
                  <c:v>Tennis</c:v>
                </c:pt>
                <c:pt idx="24">
                  <c:v>Tete de Lion</c:v>
                </c:pt>
                <c:pt idx="25">
                  <c:v>Trois sauts </c:v>
                </c:pt>
              </c:strCache>
            </c:strRef>
          </c:cat>
          <c:val>
            <c:numRef>
              <c:f>combination_plots!$B$3:$B$28</c:f>
              <c:numCache>
                <c:formatCode>0.00E+00</c:formatCode>
                <c:ptCount val="26"/>
                <c:pt idx="0">
                  <c:v>1.3599999999999999E-2</c:v>
                </c:pt>
                <c:pt idx="1">
                  <c:v>0.56000000000000005</c:v>
                </c:pt>
                <c:pt idx="2">
                  <c:v>2.92</c:v>
                </c:pt>
                <c:pt idx="3">
                  <c:v>1.57</c:v>
                </c:pt>
                <c:pt idx="4">
                  <c:v>6.6699999999999995E-2</c:v>
                </c:pt>
                <c:pt idx="5">
                  <c:v>6.89</c:v>
                </c:pt>
                <c:pt idx="6">
                  <c:v>9.06</c:v>
                </c:pt>
                <c:pt idx="7">
                  <c:v>3.78</c:v>
                </c:pt>
                <c:pt idx="8">
                  <c:v>0.255</c:v>
                </c:pt>
                <c:pt idx="9">
                  <c:v>1.06</c:v>
                </c:pt>
                <c:pt idx="10">
                  <c:v>6.62</c:v>
                </c:pt>
                <c:pt idx="11">
                  <c:v>5.12</c:v>
                </c:pt>
                <c:pt idx="12">
                  <c:v>10.1</c:v>
                </c:pt>
                <c:pt idx="13">
                  <c:v>4.0599999999999996</c:v>
                </c:pt>
                <c:pt idx="14">
                  <c:v>12.8</c:v>
                </c:pt>
                <c:pt idx="15">
                  <c:v>5.0600000000000003E-3</c:v>
                </c:pt>
                <c:pt idx="16">
                  <c:v>7.6099999999999996E-3</c:v>
                </c:pt>
                <c:pt idx="17">
                  <c:v>0.183</c:v>
                </c:pt>
                <c:pt idx="18">
                  <c:v>2.52</c:v>
                </c:pt>
                <c:pt idx="19">
                  <c:v>0.315</c:v>
                </c:pt>
                <c:pt idx="20">
                  <c:v>0.27</c:v>
                </c:pt>
                <c:pt idx="21">
                  <c:v>2.35</c:v>
                </c:pt>
                <c:pt idx="22">
                  <c:v>4.93</c:v>
                </c:pt>
                <c:pt idx="23">
                  <c:v>5.71</c:v>
                </c:pt>
                <c:pt idx="24">
                  <c:v>4.1900000000000004</c:v>
                </c:pt>
                <c:pt idx="25">
                  <c:v>1.84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C7-8D44-865C-A5300C7E3BE7}"/>
            </c:ext>
          </c:extLst>
        </c:ser>
        <c:ser>
          <c:idx val="1"/>
          <c:order val="1"/>
          <c:tx>
            <c:strRef>
              <c:f>combination_plots!$C$2</c:f>
              <c:strCache>
                <c:ptCount val="1"/>
                <c:pt idx="0">
                  <c:v>Internal exposure</c:v>
                </c:pt>
              </c:strCache>
            </c:strRef>
          </c:tx>
          <c:spPr>
            <a:noFill/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combination_plots!$A$3:$A$28</c:f>
              <c:strCache>
                <c:ptCount val="26"/>
                <c:pt idx="0">
                  <c:v>Bard 1</c:v>
                </c:pt>
                <c:pt idx="1">
                  <c:v>Bard 2</c:v>
                </c:pt>
                <c:pt idx="2">
                  <c:v>Chemin</c:v>
                </c:pt>
                <c:pt idx="3">
                  <c:v>Combris</c:v>
                </c:pt>
                <c:pt idx="4">
                  <c:v>Croizat</c:v>
                </c:pt>
                <c:pt idx="5">
                  <c:v>Daguillon</c:v>
                </c:pt>
                <c:pt idx="6">
                  <c:v>Dourioux</c:v>
                </c:pt>
                <c:pt idx="7">
                  <c:v>Estreys</c:v>
                </c:pt>
                <c:pt idx="8">
                  <c:v>Font Salee</c:v>
                </c:pt>
                <c:pt idx="9">
                  <c:v>Giraudon</c:v>
                </c:pt>
                <c:pt idx="10">
                  <c:v>Graviers</c:v>
                </c:pt>
                <c:pt idx="11">
                  <c:v>Mariol</c:v>
                </c:pt>
                <c:pt idx="12">
                  <c:v>Montagne 1</c:v>
                </c:pt>
                <c:pt idx="13">
                  <c:v>Montagne 2</c:v>
                </c:pt>
                <c:pt idx="14">
                  <c:v>Ours</c:v>
                </c:pt>
                <c:pt idx="15">
                  <c:v>Par</c:v>
                </c:pt>
                <c:pt idx="16">
                  <c:v>Poix</c:v>
                </c:pt>
                <c:pt idx="17">
                  <c:v>Rocs Bleus</c:v>
                </c:pt>
                <c:pt idx="18">
                  <c:v>Sail</c:v>
                </c:pt>
                <c:pt idx="19">
                  <c:v>Saladis</c:v>
                </c:pt>
                <c:pt idx="20">
                  <c:v>Salins</c:v>
                </c:pt>
                <c:pt idx="21">
                  <c:v>Salut</c:v>
                </c:pt>
                <c:pt idx="22">
                  <c:v>Saulcee</c:v>
                </c:pt>
                <c:pt idx="23">
                  <c:v>Tennis</c:v>
                </c:pt>
                <c:pt idx="24">
                  <c:v>Tete de Lion</c:v>
                </c:pt>
                <c:pt idx="25">
                  <c:v>Trois sauts </c:v>
                </c:pt>
              </c:strCache>
            </c:strRef>
          </c:cat>
          <c:val>
            <c:numRef>
              <c:f>combination_plots!$C$3:$C$28</c:f>
              <c:numCache>
                <c:formatCode>0.00E+00</c:formatCode>
                <c:ptCount val="26"/>
                <c:pt idx="0">
                  <c:v>2.2656E-3</c:v>
                </c:pt>
                <c:pt idx="1">
                  <c:v>0.95283999999999991</c:v>
                </c:pt>
                <c:pt idx="2">
                  <c:v>4.7181429333333327</c:v>
                </c:pt>
                <c:pt idx="3">
                  <c:v>1.7765226966666667</c:v>
                </c:pt>
                <c:pt idx="4">
                  <c:v>1.1132359999999999E-2</c:v>
                </c:pt>
                <c:pt idx="5">
                  <c:v>10.171613333333333</c:v>
                </c:pt>
                <c:pt idx="6">
                  <c:v>1.8657131833333334</c:v>
                </c:pt>
                <c:pt idx="7">
                  <c:v>1.3930997316666667</c:v>
                </c:pt>
                <c:pt idx="8">
                  <c:v>0.3055013333333334</c:v>
                </c:pt>
                <c:pt idx="9">
                  <c:v>1.8133743999999998</c:v>
                </c:pt>
                <c:pt idx="10">
                  <c:v>11.594212799999999</c:v>
                </c:pt>
                <c:pt idx="11">
                  <c:v>8.5379757416666653</c:v>
                </c:pt>
                <c:pt idx="12">
                  <c:v>5.0568370250000001</c:v>
                </c:pt>
                <c:pt idx="13">
                  <c:v>3.0200752</c:v>
                </c:pt>
                <c:pt idx="14">
                  <c:v>22.598153066666669</c:v>
                </c:pt>
                <c:pt idx="15">
                  <c:v>8.4480000000000015E-4</c:v>
                </c:pt>
                <c:pt idx="16">
                  <c:v>1.3046610000000002E-2</c:v>
                </c:pt>
                <c:pt idx="17">
                  <c:v>0.25038506666666671</c:v>
                </c:pt>
                <c:pt idx="18">
                  <c:v>0.75034239999999996</c:v>
                </c:pt>
                <c:pt idx="19">
                  <c:v>0.51958346666666666</c:v>
                </c:pt>
                <c:pt idx="20">
                  <c:v>0.47572444000000003</c:v>
                </c:pt>
                <c:pt idx="21">
                  <c:v>4.1236495999999994</c:v>
                </c:pt>
                <c:pt idx="22">
                  <c:v>8.3856124933333334</c:v>
                </c:pt>
                <c:pt idx="23">
                  <c:v>9.4451861333333333</c:v>
                </c:pt>
                <c:pt idx="24">
                  <c:v>6.9279951999999998</c:v>
                </c:pt>
                <c:pt idx="25">
                  <c:v>1.1232853333333332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B2C7-8D44-865C-A5300C7E3B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5451680"/>
        <c:axId val="715799136"/>
        <c:axId val="706805456"/>
      </c:bar3DChart>
      <c:catAx>
        <c:axId val="71545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2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fr-FR"/>
          </a:p>
        </c:txPr>
        <c:crossAx val="715799136"/>
        <c:crossesAt val="1.0000000000000003E-4"/>
        <c:auto val="1"/>
        <c:lblAlgn val="ctr"/>
        <c:lblOffset val="100"/>
        <c:noMultiLvlLbl val="0"/>
      </c:catAx>
      <c:valAx>
        <c:axId val="715799136"/>
        <c:scaling>
          <c:orientation val="minMax"/>
          <c:min val="1.0000000000000003E-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GB" sz="1600">
                    <a:solidFill>
                      <a:schemeClr val="tx1"/>
                    </a:solidFill>
                    <a:latin typeface="+mj-lt"/>
                  </a:rPr>
                  <a:t>Dose rate (</a:t>
                </a:r>
                <a:r>
                  <a:rPr lang="el-GR" sz="1600">
                    <a:solidFill>
                      <a:schemeClr val="tx1"/>
                    </a:solidFill>
                    <a:latin typeface="+mj-lt"/>
                  </a:rPr>
                  <a:t>μ</a:t>
                </a:r>
                <a:r>
                  <a:rPr lang="en-GB" sz="1600">
                    <a:solidFill>
                      <a:schemeClr val="tx1"/>
                    </a:solidFill>
                    <a:latin typeface="+mj-lt"/>
                  </a:rPr>
                  <a:t>Gy/h)</a:t>
                </a:r>
              </a:p>
            </c:rich>
          </c:tx>
          <c:layout>
            <c:manualLayout>
              <c:xMode val="edge"/>
              <c:yMode val="edge"/>
              <c:x val="8.5331703756839862E-4"/>
              <c:y val="0.332427893408509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fr-FR"/>
          </a:p>
        </c:txPr>
        <c:crossAx val="715451680"/>
        <c:crosses val="autoZero"/>
        <c:crossBetween val="between"/>
      </c:valAx>
      <c:serAx>
        <c:axId val="706805456"/>
        <c:scaling>
          <c:orientation val="minMax"/>
        </c:scaling>
        <c:delete val="1"/>
        <c:axPos val="b"/>
        <c:majorTickMark val="none"/>
        <c:minorTickMark val="none"/>
        <c:tickLblPos val="nextTo"/>
        <c:crossAx val="715799136"/>
        <c:crossesAt val="1.0000000000000003E-4"/>
      </c:ser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10347119596866163"/>
          <c:y val="9.0926947607180841E-2"/>
          <c:w val="0.35209391268524881"/>
          <c:h val="0.114646673771472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45973F-3316-2041-9906-4FE7FEE7371B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31EF376-69AD-F64A-8697-ADB219D35BD1}">
      <dgm:prSet phldrT="[Texte]"/>
      <dgm:spPr>
        <a:solidFill>
          <a:srgbClr val="FF0000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Impact of radioactivity on </a:t>
          </a:r>
        </a:p>
        <a:p>
          <a:r>
            <a:rPr lang="en-US" dirty="0">
              <a:solidFill>
                <a:schemeClr val="bg1"/>
              </a:solidFill>
            </a:rPr>
            <a:t>life emergence and evolution</a:t>
          </a:r>
          <a:endParaRPr lang="fr-FR" dirty="0"/>
        </a:p>
      </dgm:t>
    </dgm:pt>
    <dgm:pt modelId="{65AF74E3-C098-DA4F-96BE-889C763EAD51}" type="parTrans" cxnId="{EDD08E9E-C3D7-6D47-8C76-3C76DCA42848}">
      <dgm:prSet/>
      <dgm:spPr/>
      <dgm:t>
        <a:bodyPr/>
        <a:lstStyle/>
        <a:p>
          <a:endParaRPr lang="fr-FR"/>
        </a:p>
      </dgm:t>
    </dgm:pt>
    <dgm:pt modelId="{74E0338E-B287-EC45-BA5E-6E326D99562D}" type="sibTrans" cxnId="{EDD08E9E-C3D7-6D47-8C76-3C76DCA42848}">
      <dgm:prSet/>
      <dgm:spPr/>
      <dgm:t>
        <a:bodyPr/>
        <a:lstStyle/>
        <a:p>
          <a:endParaRPr lang="fr-FR"/>
        </a:p>
      </dgm:t>
    </dgm:pt>
    <dgm:pt modelId="{6EF95969-FEC3-DB4F-BAF3-981EB26037F7}">
      <dgm:prSet phldrT="[Texte]"/>
      <dgm:spPr/>
      <dgm:t>
        <a:bodyPr/>
        <a:lstStyle/>
        <a:p>
          <a:r>
            <a:rPr lang="fr-FR" dirty="0" err="1"/>
            <a:t>Naturally</a:t>
          </a:r>
          <a:r>
            <a:rPr lang="fr-FR" dirty="0"/>
            <a:t> radioactive </a:t>
          </a:r>
          <a:r>
            <a:rPr lang="fr-FR" dirty="0" err="1"/>
            <a:t>ecosystems</a:t>
          </a:r>
          <a:endParaRPr lang="fr-FR" dirty="0"/>
        </a:p>
      </dgm:t>
    </dgm:pt>
    <dgm:pt modelId="{9C87F028-893C-E241-879E-78EC0189FB20}" type="parTrans" cxnId="{33E6E369-1326-694F-8211-E94064E916B8}">
      <dgm:prSet/>
      <dgm:spPr/>
      <dgm:t>
        <a:bodyPr/>
        <a:lstStyle/>
        <a:p>
          <a:endParaRPr lang="fr-FR"/>
        </a:p>
      </dgm:t>
    </dgm:pt>
    <dgm:pt modelId="{05636BDB-03E9-4440-A1AC-8C059D0FB4BF}" type="sibTrans" cxnId="{33E6E369-1326-694F-8211-E94064E916B8}">
      <dgm:prSet/>
      <dgm:spPr/>
      <dgm:t>
        <a:bodyPr/>
        <a:lstStyle/>
        <a:p>
          <a:endParaRPr lang="fr-FR"/>
        </a:p>
      </dgm:t>
    </dgm:pt>
    <dgm:pt modelId="{2EF8E0A0-D3CF-F246-A310-09C5C31F2B03}">
      <dgm:prSet phldrT="[Texte]"/>
      <dgm:spPr/>
      <dgm:t>
        <a:bodyPr/>
        <a:lstStyle/>
        <a:p>
          <a:r>
            <a:rPr lang="fr-FR" dirty="0"/>
            <a:t>In vitro </a:t>
          </a:r>
          <a:r>
            <a:rPr lang="fr-FR" dirty="0" err="1"/>
            <a:t>radiobiology</a:t>
          </a:r>
          <a:r>
            <a:rPr lang="fr-FR" dirty="0"/>
            <a:t> </a:t>
          </a:r>
          <a:r>
            <a:rPr lang="fr-FR" dirty="0" err="1"/>
            <a:t>experiments</a:t>
          </a:r>
          <a:endParaRPr lang="fr-FR" dirty="0"/>
        </a:p>
      </dgm:t>
    </dgm:pt>
    <dgm:pt modelId="{55B3541A-0155-E94E-8FDB-52588F2CD092}" type="parTrans" cxnId="{B3F709EA-3847-6C48-9E47-A47624DBDE53}">
      <dgm:prSet/>
      <dgm:spPr/>
      <dgm:t>
        <a:bodyPr/>
        <a:lstStyle/>
        <a:p>
          <a:endParaRPr lang="fr-FR"/>
        </a:p>
      </dgm:t>
    </dgm:pt>
    <dgm:pt modelId="{416D0C34-43DA-304E-B98A-7A81DFCE1AB8}" type="sibTrans" cxnId="{B3F709EA-3847-6C48-9E47-A47624DBDE53}">
      <dgm:prSet/>
      <dgm:spPr/>
      <dgm:t>
        <a:bodyPr/>
        <a:lstStyle/>
        <a:p>
          <a:endParaRPr lang="fr-FR"/>
        </a:p>
      </dgm:t>
    </dgm:pt>
    <dgm:pt modelId="{109F2DC0-F928-2E42-86D7-B925C7031060}">
      <dgm:prSet phldrT="[Texte]"/>
      <dgm:spPr/>
      <dgm:t>
        <a:bodyPr/>
        <a:lstStyle/>
        <a:p>
          <a:r>
            <a:rPr lang="fr-FR" dirty="0"/>
            <a:t>Monte-Carlo simulation at µ - and </a:t>
          </a:r>
          <a:r>
            <a:rPr lang="fr-FR" dirty="0" err="1"/>
            <a:t>nanoscale</a:t>
          </a:r>
          <a:endParaRPr lang="fr-FR" dirty="0"/>
        </a:p>
      </dgm:t>
    </dgm:pt>
    <dgm:pt modelId="{DAC82128-6390-EB44-8942-2A47366A66F9}" type="parTrans" cxnId="{2803447C-EFD7-E54F-B6F6-687ECB5D06FB}">
      <dgm:prSet/>
      <dgm:spPr/>
      <dgm:t>
        <a:bodyPr/>
        <a:lstStyle/>
        <a:p>
          <a:endParaRPr lang="fr-FR"/>
        </a:p>
      </dgm:t>
    </dgm:pt>
    <dgm:pt modelId="{FFD5027A-DC30-A243-96A3-B2A657BA4391}" type="sibTrans" cxnId="{2803447C-EFD7-E54F-B6F6-687ECB5D06FB}">
      <dgm:prSet/>
      <dgm:spPr/>
      <dgm:t>
        <a:bodyPr/>
        <a:lstStyle/>
        <a:p>
          <a:endParaRPr lang="fr-FR"/>
        </a:p>
      </dgm:t>
    </dgm:pt>
    <dgm:pt modelId="{DA589177-C943-414E-A640-6D68778DB2BE}" type="pres">
      <dgm:prSet presAssocID="{8245973F-3316-2041-9906-4FE7FEE7371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73B0732-1D15-014C-8977-26E6FA1E7A33}" type="pres">
      <dgm:prSet presAssocID="{331EF376-69AD-F64A-8697-ADB219D35BD1}" presName="centerShape" presStyleLbl="node0" presStyleIdx="0" presStyleCnt="1"/>
      <dgm:spPr/>
    </dgm:pt>
    <dgm:pt modelId="{C7A18583-EB6C-EA4E-AE9C-2311C056B08D}" type="pres">
      <dgm:prSet presAssocID="{6EF95969-FEC3-DB4F-BAF3-981EB26037F7}" presName="node" presStyleLbl="node1" presStyleIdx="0" presStyleCnt="3">
        <dgm:presLayoutVars>
          <dgm:bulletEnabled val="1"/>
        </dgm:presLayoutVars>
      </dgm:prSet>
      <dgm:spPr/>
    </dgm:pt>
    <dgm:pt modelId="{D5FEA064-11DC-6241-B61C-512C28509CF8}" type="pres">
      <dgm:prSet presAssocID="{6EF95969-FEC3-DB4F-BAF3-981EB26037F7}" presName="dummy" presStyleCnt="0"/>
      <dgm:spPr/>
    </dgm:pt>
    <dgm:pt modelId="{48DE5A43-7A1A-A642-88A6-14785338FC54}" type="pres">
      <dgm:prSet presAssocID="{05636BDB-03E9-4440-A1AC-8C059D0FB4BF}" presName="sibTrans" presStyleLbl="sibTrans2D1" presStyleIdx="0" presStyleCnt="3"/>
      <dgm:spPr/>
    </dgm:pt>
    <dgm:pt modelId="{43C6A375-A19B-6C46-8B34-B651344DA7AA}" type="pres">
      <dgm:prSet presAssocID="{2EF8E0A0-D3CF-F246-A310-09C5C31F2B03}" presName="node" presStyleLbl="node1" presStyleIdx="1" presStyleCnt="3">
        <dgm:presLayoutVars>
          <dgm:bulletEnabled val="1"/>
        </dgm:presLayoutVars>
      </dgm:prSet>
      <dgm:spPr/>
    </dgm:pt>
    <dgm:pt modelId="{1E8AE104-9B21-FC4C-A407-E8C537D67146}" type="pres">
      <dgm:prSet presAssocID="{2EF8E0A0-D3CF-F246-A310-09C5C31F2B03}" presName="dummy" presStyleCnt="0"/>
      <dgm:spPr/>
    </dgm:pt>
    <dgm:pt modelId="{42AAD55B-FB42-F540-A450-40A2140F6C2D}" type="pres">
      <dgm:prSet presAssocID="{416D0C34-43DA-304E-B98A-7A81DFCE1AB8}" presName="sibTrans" presStyleLbl="sibTrans2D1" presStyleIdx="1" presStyleCnt="3"/>
      <dgm:spPr/>
    </dgm:pt>
    <dgm:pt modelId="{3DC8D745-5440-8E43-BC7C-5869F5F68C0B}" type="pres">
      <dgm:prSet presAssocID="{109F2DC0-F928-2E42-86D7-B925C7031060}" presName="node" presStyleLbl="node1" presStyleIdx="2" presStyleCnt="3">
        <dgm:presLayoutVars>
          <dgm:bulletEnabled val="1"/>
        </dgm:presLayoutVars>
      </dgm:prSet>
      <dgm:spPr/>
    </dgm:pt>
    <dgm:pt modelId="{2390C4CB-28D3-4542-89F0-CDCF6DD0DF00}" type="pres">
      <dgm:prSet presAssocID="{109F2DC0-F928-2E42-86D7-B925C7031060}" presName="dummy" presStyleCnt="0"/>
      <dgm:spPr/>
    </dgm:pt>
    <dgm:pt modelId="{9F9C5E4C-3CB7-C247-8B2B-046ABAA2E608}" type="pres">
      <dgm:prSet presAssocID="{FFD5027A-DC30-A243-96A3-B2A657BA4391}" presName="sibTrans" presStyleLbl="sibTrans2D1" presStyleIdx="2" presStyleCnt="3"/>
      <dgm:spPr/>
    </dgm:pt>
  </dgm:ptLst>
  <dgm:cxnLst>
    <dgm:cxn modelId="{F1196C09-2FD1-574E-B61A-402DF034EEAD}" type="presOf" srcId="{05636BDB-03E9-4440-A1AC-8C059D0FB4BF}" destId="{48DE5A43-7A1A-A642-88A6-14785338FC54}" srcOrd="0" destOrd="0" presId="urn:microsoft.com/office/officeart/2005/8/layout/radial6"/>
    <dgm:cxn modelId="{8B674C17-F8F8-6940-96B3-DF480B0F369E}" type="presOf" srcId="{8245973F-3316-2041-9906-4FE7FEE7371B}" destId="{DA589177-C943-414E-A640-6D68778DB2BE}" srcOrd="0" destOrd="0" presId="urn:microsoft.com/office/officeart/2005/8/layout/radial6"/>
    <dgm:cxn modelId="{8DD4A14D-6448-1448-A5BC-53FCE0722400}" type="presOf" srcId="{2EF8E0A0-D3CF-F246-A310-09C5C31F2B03}" destId="{43C6A375-A19B-6C46-8B34-B651344DA7AA}" srcOrd="0" destOrd="0" presId="urn:microsoft.com/office/officeart/2005/8/layout/radial6"/>
    <dgm:cxn modelId="{33E6E369-1326-694F-8211-E94064E916B8}" srcId="{331EF376-69AD-F64A-8697-ADB219D35BD1}" destId="{6EF95969-FEC3-DB4F-BAF3-981EB26037F7}" srcOrd="0" destOrd="0" parTransId="{9C87F028-893C-E241-879E-78EC0189FB20}" sibTransId="{05636BDB-03E9-4440-A1AC-8C059D0FB4BF}"/>
    <dgm:cxn modelId="{2803447C-EFD7-E54F-B6F6-687ECB5D06FB}" srcId="{331EF376-69AD-F64A-8697-ADB219D35BD1}" destId="{109F2DC0-F928-2E42-86D7-B925C7031060}" srcOrd="2" destOrd="0" parTransId="{DAC82128-6390-EB44-8942-2A47366A66F9}" sibTransId="{FFD5027A-DC30-A243-96A3-B2A657BA4391}"/>
    <dgm:cxn modelId="{F7D51499-94FC-E745-9B6B-2352E87A1316}" type="presOf" srcId="{FFD5027A-DC30-A243-96A3-B2A657BA4391}" destId="{9F9C5E4C-3CB7-C247-8B2B-046ABAA2E608}" srcOrd="0" destOrd="0" presId="urn:microsoft.com/office/officeart/2005/8/layout/radial6"/>
    <dgm:cxn modelId="{EDD08E9E-C3D7-6D47-8C76-3C76DCA42848}" srcId="{8245973F-3316-2041-9906-4FE7FEE7371B}" destId="{331EF376-69AD-F64A-8697-ADB219D35BD1}" srcOrd="0" destOrd="0" parTransId="{65AF74E3-C098-DA4F-96BE-889C763EAD51}" sibTransId="{74E0338E-B287-EC45-BA5E-6E326D99562D}"/>
    <dgm:cxn modelId="{3616CBC3-FF23-1844-849F-C5A33D968F90}" type="presOf" srcId="{416D0C34-43DA-304E-B98A-7A81DFCE1AB8}" destId="{42AAD55B-FB42-F540-A450-40A2140F6C2D}" srcOrd="0" destOrd="0" presId="urn:microsoft.com/office/officeart/2005/8/layout/radial6"/>
    <dgm:cxn modelId="{C4A2F6C7-FB43-914D-BDB5-1D22869DA403}" type="presOf" srcId="{6EF95969-FEC3-DB4F-BAF3-981EB26037F7}" destId="{C7A18583-EB6C-EA4E-AE9C-2311C056B08D}" srcOrd="0" destOrd="0" presId="urn:microsoft.com/office/officeart/2005/8/layout/radial6"/>
    <dgm:cxn modelId="{206232CB-FA4E-9841-B997-072363178BFC}" type="presOf" srcId="{109F2DC0-F928-2E42-86D7-B925C7031060}" destId="{3DC8D745-5440-8E43-BC7C-5869F5F68C0B}" srcOrd="0" destOrd="0" presId="urn:microsoft.com/office/officeart/2005/8/layout/radial6"/>
    <dgm:cxn modelId="{A054BBD7-8185-7348-8CA6-D25AF027B55D}" type="presOf" srcId="{331EF376-69AD-F64A-8697-ADB219D35BD1}" destId="{973B0732-1D15-014C-8977-26E6FA1E7A33}" srcOrd="0" destOrd="0" presId="urn:microsoft.com/office/officeart/2005/8/layout/radial6"/>
    <dgm:cxn modelId="{B3F709EA-3847-6C48-9E47-A47624DBDE53}" srcId="{331EF376-69AD-F64A-8697-ADB219D35BD1}" destId="{2EF8E0A0-D3CF-F246-A310-09C5C31F2B03}" srcOrd="1" destOrd="0" parTransId="{55B3541A-0155-E94E-8FDB-52588F2CD092}" sibTransId="{416D0C34-43DA-304E-B98A-7A81DFCE1AB8}"/>
    <dgm:cxn modelId="{93DAEBE4-D620-1C4B-B6F7-1B814D40A342}" type="presParOf" srcId="{DA589177-C943-414E-A640-6D68778DB2BE}" destId="{973B0732-1D15-014C-8977-26E6FA1E7A33}" srcOrd="0" destOrd="0" presId="urn:microsoft.com/office/officeart/2005/8/layout/radial6"/>
    <dgm:cxn modelId="{9D34E18C-5824-1246-A0DF-37EFA879F014}" type="presParOf" srcId="{DA589177-C943-414E-A640-6D68778DB2BE}" destId="{C7A18583-EB6C-EA4E-AE9C-2311C056B08D}" srcOrd="1" destOrd="0" presId="urn:microsoft.com/office/officeart/2005/8/layout/radial6"/>
    <dgm:cxn modelId="{8DE0F3AB-41FD-C747-99FD-F9F2A6FA3406}" type="presParOf" srcId="{DA589177-C943-414E-A640-6D68778DB2BE}" destId="{D5FEA064-11DC-6241-B61C-512C28509CF8}" srcOrd="2" destOrd="0" presId="urn:microsoft.com/office/officeart/2005/8/layout/radial6"/>
    <dgm:cxn modelId="{7797F170-BC90-C04C-8FD3-DAD7E273549B}" type="presParOf" srcId="{DA589177-C943-414E-A640-6D68778DB2BE}" destId="{48DE5A43-7A1A-A642-88A6-14785338FC54}" srcOrd="3" destOrd="0" presId="urn:microsoft.com/office/officeart/2005/8/layout/radial6"/>
    <dgm:cxn modelId="{BDBC9D44-3837-4A45-B449-809DE40EC6C5}" type="presParOf" srcId="{DA589177-C943-414E-A640-6D68778DB2BE}" destId="{43C6A375-A19B-6C46-8B34-B651344DA7AA}" srcOrd="4" destOrd="0" presId="urn:microsoft.com/office/officeart/2005/8/layout/radial6"/>
    <dgm:cxn modelId="{0F0E1B49-4CFA-2345-93FD-548DCDA0E320}" type="presParOf" srcId="{DA589177-C943-414E-A640-6D68778DB2BE}" destId="{1E8AE104-9B21-FC4C-A407-E8C537D67146}" srcOrd="5" destOrd="0" presId="urn:microsoft.com/office/officeart/2005/8/layout/radial6"/>
    <dgm:cxn modelId="{A86D24E1-09E2-034B-AA99-CD8EF242C62B}" type="presParOf" srcId="{DA589177-C943-414E-A640-6D68778DB2BE}" destId="{42AAD55B-FB42-F540-A450-40A2140F6C2D}" srcOrd="6" destOrd="0" presId="urn:microsoft.com/office/officeart/2005/8/layout/radial6"/>
    <dgm:cxn modelId="{F74D96A0-E081-4D4D-AAEC-42C304A4E7A5}" type="presParOf" srcId="{DA589177-C943-414E-A640-6D68778DB2BE}" destId="{3DC8D745-5440-8E43-BC7C-5869F5F68C0B}" srcOrd="7" destOrd="0" presId="urn:microsoft.com/office/officeart/2005/8/layout/radial6"/>
    <dgm:cxn modelId="{B818CF23-6CC4-7B4A-AE78-0C0DC42103F9}" type="presParOf" srcId="{DA589177-C943-414E-A640-6D68778DB2BE}" destId="{2390C4CB-28D3-4542-89F0-CDCF6DD0DF00}" srcOrd="8" destOrd="0" presId="urn:microsoft.com/office/officeart/2005/8/layout/radial6"/>
    <dgm:cxn modelId="{F307247D-15E0-2149-AA11-E0F0F93C38A0}" type="presParOf" srcId="{DA589177-C943-414E-A640-6D68778DB2BE}" destId="{9F9C5E4C-3CB7-C247-8B2B-046ABAA2E608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9C5E4C-3CB7-C247-8B2B-046ABAA2E608}">
      <dsp:nvSpPr>
        <dsp:cNvPr id="0" name=""/>
        <dsp:cNvSpPr/>
      </dsp:nvSpPr>
      <dsp:spPr>
        <a:xfrm>
          <a:off x="1833742" y="668065"/>
          <a:ext cx="4460515" cy="4460515"/>
        </a:xfrm>
        <a:prstGeom prst="blockArc">
          <a:avLst>
            <a:gd name="adj1" fmla="val 9000000"/>
            <a:gd name="adj2" fmla="val 162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AD55B-FB42-F540-A450-40A2140F6C2D}">
      <dsp:nvSpPr>
        <dsp:cNvPr id="0" name=""/>
        <dsp:cNvSpPr/>
      </dsp:nvSpPr>
      <dsp:spPr>
        <a:xfrm>
          <a:off x="1833742" y="668065"/>
          <a:ext cx="4460515" cy="4460515"/>
        </a:xfrm>
        <a:prstGeom prst="blockArc">
          <a:avLst>
            <a:gd name="adj1" fmla="val 1800000"/>
            <a:gd name="adj2" fmla="val 90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DE5A43-7A1A-A642-88A6-14785338FC54}">
      <dsp:nvSpPr>
        <dsp:cNvPr id="0" name=""/>
        <dsp:cNvSpPr/>
      </dsp:nvSpPr>
      <dsp:spPr>
        <a:xfrm>
          <a:off x="1833742" y="668065"/>
          <a:ext cx="4460515" cy="4460515"/>
        </a:xfrm>
        <a:prstGeom prst="blockArc">
          <a:avLst>
            <a:gd name="adj1" fmla="val 16200000"/>
            <a:gd name="adj2" fmla="val 18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3B0732-1D15-014C-8977-26E6FA1E7A33}">
      <dsp:nvSpPr>
        <dsp:cNvPr id="0" name=""/>
        <dsp:cNvSpPr/>
      </dsp:nvSpPr>
      <dsp:spPr>
        <a:xfrm>
          <a:off x="3038078" y="1872401"/>
          <a:ext cx="2051843" cy="2051843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Impact of radioactivity on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life emergence and evolution</a:t>
          </a:r>
          <a:endParaRPr lang="fr-FR" sz="1800" kern="1200" dirty="0"/>
        </a:p>
      </dsp:txBody>
      <dsp:txXfrm>
        <a:off x="3338563" y="2172886"/>
        <a:ext cx="1450873" cy="1450873"/>
      </dsp:txXfrm>
    </dsp:sp>
    <dsp:sp modelId="{C7A18583-EB6C-EA4E-AE9C-2311C056B08D}">
      <dsp:nvSpPr>
        <dsp:cNvPr id="0" name=""/>
        <dsp:cNvSpPr/>
      </dsp:nvSpPr>
      <dsp:spPr>
        <a:xfrm>
          <a:off x="3345854" y="1626"/>
          <a:ext cx="1436290" cy="14362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/>
            <a:t>Naturally</a:t>
          </a:r>
          <a:r>
            <a:rPr lang="fr-FR" sz="1400" kern="1200" dirty="0"/>
            <a:t> radioactive </a:t>
          </a:r>
          <a:r>
            <a:rPr lang="fr-FR" sz="1400" kern="1200" dirty="0" err="1"/>
            <a:t>ecosystems</a:t>
          </a:r>
          <a:endParaRPr lang="fr-FR" sz="1400" kern="1200" dirty="0"/>
        </a:p>
      </dsp:txBody>
      <dsp:txXfrm>
        <a:off x="3556194" y="211966"/>
        <a:ext cx="1015610" cy="1015610"/>
      </dsp:txXfrm>
    </dsp:sp>
    <dsp:sp modelId="{43C6A375-A19B-6C46-8B34-B651344DA7AA}">
      <dsp:nvSpPr>
        <dsp:cNvPr id="0" name=""/>
        <dsp:cNvSpPr/>
      </dsp:nvSpPr>
      <dsp:spPr>
        <a:xfrm>
          <a:off x="5232535" y="3269453"/>
          <a:ext cx="1436290" cy="14362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In vitro </a:t>
          </a:r>
          <a:r>
            <a:rPr lang="fr-FR" sz="1400" kern="1200" dirty="0" err="1"/>
            <a:t>radiobiology</a:t>
          </a:r>
          <a:r>
            <a:rPr lang="fr-FR" sz="1400" kern="1200" dirty="0"/>
            <a:t> </a:t>
          </a:r>
          <a:r>
            <a:rPr lang="fr-FR" sz="1400" kern="1200" dirty="0" err="1"/>
            <a:t>experiments</a:t>
          </a:r>
          <a:endParaRPr lang="fr-FR" sz="1400" kern="1200" dirty="0"/>
        </a:p>
      </dsp:txBody>
      <dsp:txXfrm>
        <a:off x="5442875" y="3479793"/>
        <a:ext cx="1015610" cy="1015610"/>
      </dsp:txXfrm>
    </dsp:sp>
    <dsp:sp modelId="{3DC8D745-5440-8E43-BC7C-5869F5F68C0B}">
      <dsp:nvSpPr>
        <dsp:cNvPr id="0" name=""/>
        <dsp:cNvSpPr/>
      </dsp:nvSpPr>
      <dsp:spPr>
        <a:xfrm>
          <a:off x="1459173" y="3269453"/>
          <a:ext cx="1436290" cy="14362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Monte-Carlo simulation at µ - and </a:t>
          </a:r>
          <a:r>
            <a:rPr lang="fr-FR" sz="1400" kern="1200" dirty="0" err="1"/>
            <a:t>nanoscale</a:t>
          </a:r>
          <a:endParaRPr lang="fr-FR" sz="1400" kern="1200" dirty="0"/>
        </a:p>
      </dsp:txBody>
      <dsp:txXfrm>
        <a:off x="1669513" y="3479793"/>
        <a:ext cx="1015610" cy="1015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B6E5B-F9C5-FC43-AFC3-E4AE03AEBB82}" type="datetimeFigureOut">
              <a:rPr lang="en-US" smtClean="0"/>
              <a:t>8/20/24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2A250-7AE4-8A4C-958B-8612A3C28D1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89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Présenter</a:t>
            </a:r>
            <a:r>
              <a:rPr lang="en-US"/>
              <a:t> les trois </a:t>
            </a:r>
            <a:r>
              <a:rPr lang="en-US" err="1"/>
              <a:t>activités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cours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A250-7AE4-8A4C-958B-8612A3C28D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48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218F1-3B00-6540-8A81-396C9DAA84F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095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6805-B945-184B-9D1D-84ABDBFA55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08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Présenter</a:t>
            </a:r>
            <a:r>
              <a:rPr lang="en-US"/>
              <a:t> les trois </a:t>
            </a:r>
            <a:r>
              <a:rPr lang="en-US" err="1"/>
              <a:t>activités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cours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A250-7AE4-8A4C-958B-8612A3C28D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37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/>
              <a:t>Because</a:t>
            </a:r>
            <a:r>
              <a:rPr lang="fr-FR"/>
              <a:t> of </a:t>
            </a:r>
            <a:r>
              <a:rPr lang="fr-FR" err="1"/>
              <a:t>its</a:t>
            </a:r>
            <a:r>
              <a:rPr lang="fr-FR"/>
              <a:t> </a:t>
            </a:r>
            <a:r>
              <a:rPr lang="fr-FR" err="1"/>
              <a:t>geology</a:t>
            </a:r>
            <a:r>
              <a:rPr lang="fr-FR"/>
              <a:t>, Auvergne </a:t>
            </a:r>
            <a:r>
              <a:rPr lang="fr-FR" err="1"/>
              <a:t>is</a:t>
            </a:r>
            <a:r>
              <a:rPr lang="fr-FR"/>
              <a:t> one of the </a:t>
            </a:r>
            <a:r>
              <a:rPr lang="fr-FR" err="1"/>
              <a:t>regions</a:t>
            </a:r>
            <a:r>
              <a:rPr lang="fr-FR"/>
              <a:t> in </a:t>
            </a:r>
            <a:r>
              <a:rPr lang="fr-FR" err="1"/>
              <a:t>Metropolitan</a:t>
            </a:r>
            <a:r>
              <a:rPr lang="fr-FR"/>
              <a:t> France </a:t>
            </a:r>
            <a:r>
              <a:rPr lang="fr-FR" err="1"/>
              <a:t>with</a:t>
            </a:r>
            <a:r>
              <a:rPr lang="fr-FR"/>
              <a:t> the </a:t>
            </a:r>
            <a:r>
              <a:rPr lang="fr-FR" err="1"/>
              <a:t>highest</a:t>
            </a:r>
            <a:r>
              <a:rPr lang="fr-FR"/>
              <a:t> radon </a:t>
            </a:r>
            <a:r>
              <a:rPr lang="fr-FR" err="1"/>
              <a:t>risk</a:t>
            </a:r>
            <a:r>
              <a:rPr lang="fr-FR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57BA4-CA45-4567-AE56-52B9271334E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9119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218F1-3B00-6540-8A81-396C9DAA84F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597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diatoms ? Because of their frustule, an exoskeleton that can display teratogenous shapes when the organism is stressed.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A250-7AE4-8A4C-958B-8612A3C28D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89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A250-7AE4-8A4C-958B-8612A3C28D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16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218F1-3B00-6540-8A81-396C9DAA84F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217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218F1-3B00-6540-8A81-396C9DAA84F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9244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lejournal.cnrs.fr</a:t>
            </a:r>
            <a:r>
              <a:rPr lang="en-US"/>
              <a:t>/articles/la-radioactivite-naturelle-moteur-dune-vie-souterraine-insoupconnee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A250-7AE4-8A4C-958B-8612A3C28D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90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 userDrawn="1"/>
        </p:nvSpPr>
        <p:spPr>
          <a:xfrm>
            <a:off x="4847861" y="927600"/>
            <a:ext cx="734413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14992"/>
            <a:ext cx="12192000" cy="238037"/>
          </a:xfrm>
          <a:prstGeom prst="rect">
            <a:avLst/>
          </a:prstGeom>
          <a:gradFill flip="none" rotWithShape="1">
            <a:gsLst>
              <a:gs pos="0">
                <a:srgbClr val="E75112"/>
              </a:gs>
              <a:gs pos="66000">
                <a:schemeClr val="accent3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5" name="Text Box 6"/>
          <p:cNvSpPr txBox="1">
            <a:spLocks noChangeArrowheads="1"/>
          </p:cNvSpPr>
          <p:nvPr userDrawn="1"/>
        </p:nvSpPr>
        <p:spPr bwMode="auto">
          <a:xfrm>
            <a:off x="-1179734" y="6384813"/>
            <a:ext cx="22831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1333" b="1">
                <a:solidFill>
                  <a:srgbClr val="E75112"/>
                </a:solidFill>
                <a:latin typeface="Arial Narrow" panose="020B0606020202030204" pitchFamily="34" charset="0"/>
              </a:rPr>
              <a:t>                            IN2P3</a:t>
            </a:r>
          </a:p>
          <a:p>
            <a:pPr algn="r"/>
            <a:r>
              <a:rPr lang="fr-FR" sz="667" b="0">
                <a:solidFill>
                  <a:srgbClr val="E75112"/>
                </a:solidFill>
                <a:latin typeface="Arial Narrow" panose="020B0606020202030204" pitchFamily="34" charset="0"/>
              </a:rPr>
              <a:t>Les</a:t>
            </a:r>
            <a:r>
              <a:rPr lang="fr-FR" sz="667" b="1" baseline="0">
                <a:solidFill>
                  <a:srgbClr val="E75112"/>
                </a:solidFill>
                <a:latin typeface="Arial Narrow" panose="020B0606020202030204" pitchFamily="34" charset="0"/>
              </a:rPr>
              <a:t> deux infinis</a:t>
            </a:r>
            <a:endParaRPr lang="fr-FR" sz="800" b="1">
              <a:solidFill>
                <a:srgbClr val="E75112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205765" y="6484475"/>
            <a:ext cx="960000" cy="360000"/>
          </a:xfrm>
        </p:spPr>
        <p:txBody>
          <a:bodyPr/>
          <a:lstStyle>
            <a:lvl1pPr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-1" y="490661"/>
            <a:ext cx="11753372" cy="346051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4267" b="1" i="0">
                <a:solidFill>
                  <a:srgbClr val="E7511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F7B1DB85-F9B2-464B-AD76-44493678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508856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2743131" indent="-304792">
              <a:buFont typeface="Wingdings" pitchFamily="2" charset="2"/>
              <a:buChar char="§"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37F7A5D-ED15-F841-857B-06775FD2D3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7328" y="6352828"/>
            <a:ext cx="446107" cy="44610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EED565E-FA4B-83C6-6A44-3F7E5EA901C3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6933" y="114915"/>
            <a:ext cx="745067" cy="23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30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6C5E-E104-77D5-A3C7-D8003A684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A800203-B8F3-6339-70D2-884388F02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2FD44E0-65D5-D803-23B1-089B48762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B16F121-5C77-29E4-CE15-FACFE6725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4115A-25DC-8F4D-9E4A-A7CF5B077549}" type="datetimeFigureOut">
              <a:rPr lang="en-US" smtClean="0"/>
              <a:t>8/20/24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559842-072B-A48A-4907-545F866FA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726CEC-93FB-C8EF-8054-E8937F0E3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0443-21A6-5346-8EA0-CA0C27EA29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00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00C259-0397-6685-0297-8CE8B7E40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8900345-E322-948D-4044-04A133860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9607FC-9F62-875B-757A-0AB4E73D2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4115A-25DC-8F4D-9E4A-A7CF5B077549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775F6E-AEC5-FE41-1359-6D541A71F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617D29-F661-A865-8C1F-794242F3E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0443-21A6-5346-8EA0-CA0C27EA29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49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313FD76-1887-81B2-53A9-43E3BADDF0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98D2B5D-6588-D5AB-7AD4-944F3E455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9286CD-36F8-AB82-5044-9392950E2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4115A-25DC-8F4D-9E4A-A7CF5B077549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98BB41-60E8-D604-889A-C3BABA650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302633-CDC8-09FD-51FF-4F933B698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0443-21A6-5346-8EA0-CA0C27EA29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5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4434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26E5D6-F4CF-C3AF-CBBE-1EAFE90E8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E7D8A95-50CB-CE08-3FB1-82A4C2E31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AEAA14-2200-7449-DB73-D43CEC8B9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4115A-25DC-8F4D-9E4A-A7CF5B077549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19CDDD-9B92-C04A-F249-F1A7C6281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8803D7-7497-CC20-C911-9D138D87E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0443-21A6-5346-8EA0-CA0C27EA29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88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29DC50-1DF0-A1E3-C9AD-32C002485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CEB476-5B24-E59F-9CBD-F5172A366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88B0FD-2567-9A69-2CB7-9838CC618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4115A-25DC-8F4D-9E4A-A7CF5B077549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D4D6C2-A439-F5B2-CA54-8091B25B1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83B626-F18E-871D-FA0F-E85CF60F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0443-21A6-5346-8EA0-CA0C27EA29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86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DCB377-917C-F5D2-118A-08A7A3033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D355BF-A907-3AEC-DCB9-1C41D9430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BF93F6-154E-219A-B7CF-7BC28A087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4115A-25DC-8F4D-9E4A-A7CF5B077549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C4C37B-04D6-6CB2-44B6-822E4FAB2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4EBD9D-6C7A-F2B5-8ADF-5A4083D8F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0443-21A6-5346-8EA0-CA0C27EA29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2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B86D86-6350-9432-52B1-A93D7662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7227E3-928F-9947-3089-DCFC3700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54C4E25-BD0D-7580-2131-693AF7664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C9A574-913D-5147-00B1-CC980C0ED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4115A-25DC-8F4D-9E4A-A7CF5B077549}" type="datetimeFigureOut">
              <a:rPr lang="en-US" smtClean="0"/>
              <a:t>8/20/24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0C3559-2483-F1D1-104B-873D7F43C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B1E939-31FA-C71B-E78B-CE171EEA4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0443-21A6-5346-8EA0-CA0C27EA29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6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D330BC-E48F-5C1D-3CCF-FABCFC5ED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DE327B3-7037-30A1-0BAA-098CDFEB0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41D47D1-910F-4CE8-7F99-C107A6539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881DB4D-E652-F207-3A03-F34790CC35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0E561C7-4BEC-5EEC-4C35-969B6B59BD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4C00A85-6786-C39F-FD44-2ED8B0DC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4115A-25DC-8F4D-9E4A-A7CF5B077549}" type="datetimeFigureOut">
              <a:rPr lang="en-US" smtClean="0"/>
              <a:t>8/20/24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4BD3277-49BE-8320-187F-CD5EE867E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374DBC3-4C38-E01D-1F77-A696849C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0443-21A6-5346-8EA0-CA0C27EA29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06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2A75F-200D-B0E0-391E-26CD37D3C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0238C0E-68D0-D028-50AF-E55D438F7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4115A-25DC-8F4D-9E4A-A7CF5B077549}" type="datetimeFigureOut">
              <a:rPr lang="en-US" smtClean="0"/>
              <a:t>8/20/24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EB0B764-AB53-8AD6-5109-A5630EB8E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BFC5AFD-F453-E9E5-B9E0-FA31E2665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0443-21A6-5346-8EA0-CA0C27EA29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70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E9FAF11-31BB-955D-EDA3-432E307A6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4115A-25DC-8F4D-9E4A-A7CF5B077549}" type="datetimeFigureOut">
              <a:rPr lang="en-US" smtClean="0"/>
              <a:t>8/20/24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ECEED7A-93DB-64B8-2B57-0B5DD4143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2E8BFD-2664-7351-046B-4A695717B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0443-21A6-5346-8EA0-CA0C27EA29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46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E3C5A9-7584-C7F6-A8E1-136F8BFF6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DC1BBD-A441-647E-5F5E-AF682FAD9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92F6C6-320F-9A1B-4676-041276883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EBC586F-31AF-1D40-72AB-C9CE8417A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4115A-25DC-8F4D-9E4A-A7CF5B077549}" type="datetimeFigureOut">
              <a:rPr lang="en-US" smtClean="0"/>
              <a:t>8/20/24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431C2-55B7-0912-36AC-17B54B71D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2DDEC5-DAA3-42AC-7BE6-647862B5E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0443-21A6-5346-8EA0-CA0C27EA29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88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FA233B0-FFDC-998C-76E1-7BE336F6B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7EDDA5-69F9-2B73-DE2D-D26DBAEC8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614BBB-6DBC-66A8-ABC2-63C360D81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4115A-25DC-8F4D-9E4A-A7CF5B077549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311FA8-21C7-0BDA-EE12-C74B921BB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8860B0-3D0D-C770-C2E3-D740087AC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40443-21A6-5346-8EA0-CA0C27EA29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23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5.jpg"/><Relationship Id="rId5" Type="http://schemas.openxmlformats.org/officeDocument/2006/relationships/image" Target="../media/image11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5.emf"/><Relationship Id="rId5" Type="http://schemas.openxmlformats.org/officeDocument/2006/relationships/chart" Target="../charts/char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microsoft.com/office/2017/06/relationships/model3d" Target="../media/model3d1.glb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emf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52D7F9-F7B9-B5F4-E9E4-2A6543B68D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+mn-lt"/>
                <a:ea typeface="Calibri" panose="020F0502020204030204" pitchFamily="34" charset="0"/>
              </a:rPr>
              <a:t>A</a:t>
            </a:r>
            <a:r>
              <a:rPr lang="en-US" sz="4000" dirty="0">
                <a:effectLst/>
                <a:latin typeface="+mn-lt"/>
                <a:ea typeface="Calibri" panose="020F0502020204030204" pitchFamily="34" charset="0"/>
              </a:rPr>
              <a:t>daptive and evolutionary responses of microalgae to ultra-low radioactivity at the Modane Underground Laboratory</a:t>
            </a:r>
            <a:r>
              <a:rPr lang="fr-FR" sz="4000" dirty="0">
                <a:effectLst/>
                <a:latin typeface="+mn-lt"/>
              </a:rPr>
              <a:t> </a:t>
            </a:r>
            <a:endParaRPr lang="en-US" sz="4000" dirty="0">
              <a:latin typeface="+mn-lt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F805537-97CB-5A1C-5348-B718FDE92F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V. Breton, A. </a:t>
            </a:r>
            <a:r>
              <a:rPr lang="en-US" dirty="0" err="1"/>
              <a:t>Beauger</a:t>
            </a:r>
            <a:r>
              <a:rPr lang="en-US" dirty="0"/>
              <a:t>, C. </a:t>
            </a:r>
            <a:r>
              <a:rPr lang="en-US" dirty="0" err="1"/>
              <a:t>Insa</a:t>
            </a:r>
            <a:r>
              <a:rPr lang="en-US" dirty="0"/>
              <a:t>, A-H Le </a:t>
            </a:r>
            <a:r>
              <a:rPr lang="en-US" dirty="0" err="1"/>
              <a:t>Jeune</a:t>
            </a:r>
            <a:r>
              <a:rPr lang="en-US" dirty="0"/>
              <a:t>, C. Mallet, I. Mary</a:t>
            </a:r>
          </a:p>
          <a:p>
            <a:r>
              <a:rPr lang="en-US" dirty="0"/>
              <a:t>LPCA, GEOLAB, LMGE, LP2I, LSM </a:t>
            </a:r>
          </a:p>
          <a:p>
            <a:r>
              <a:rPr lang="en-US" dirty="0"/>
              <a:t>Credits: L-A Baker, N. Lampe, W. </a:t>
            </a:r>
            <a:r>
              <a:rPr lang="en-US" dirty="0" err="1"/>
              <a:t>Nitschke</a:t>
            </a:r>
            <a:r>
              <a:rPr lang="en-US" dirty="0"/>
              <a:t>, S. </a:t>
            </a:r>
            <a:r>
              <a:rPr lang="en-US" dirty="0" err="1"/>
              <a:t>Kolovi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4715AB4-D5A3-1E30-B626-0F4A0F46D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904086" y="5623667"/>
            <a:ext cx="2384327" cy="1080000"/>
          </a:xfrm>
          <a:prstGeom prst="rect">
            <a:avLst/>
          </a:prstGeom>
          <a:ln>
            <a:noFill/>
          </a:ln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2F077CF-3D63-9158-728F-F928890AF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0710775" y="5623667"/>
            <a:ext cx="1111210" cy="1080000"/>
          </a:xfrm>
          <a:prstGeom prst="rect">
            <a:avLst/>
          </a:prstGeom>
          <a:ln>
            <a:noFill/>
          </a:ln>
        </p:spPr>
      </p:pic>
      <p:pic>
        <p:nvPicPr>
          <p:cNvPr id="6" name="Picture 2" descr="Le centre de calcul de l'IN2P3 (CNRS) s'appuie sur APL pour ...">
            <a:extLst>
              <a:ext uri="{FF2B5EF4-FFF2-40B4-BE49-F238E27FC236}">
                <a16:creationId xmlns:a16="http://schemas.microsoft.com/office/drawing/2014/main" id="{740B3A81-E2EA-2771-DC28-947FCBB12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3" y="5623667"/>
            <a:ext cx="1728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Shape 5">
            <a:extLst>
              <a:ext uri="{FF2B5EF4-FFF2-40B4-BE49-F238E27FC236}">
                <a16:creationId xmlns:a16="http://schemas.microsoft.com/office/drawing/2014/main" id="{4016666A-EE04-B602-2905-D1AEFEDD40C4}"/>
              </a:ext>
            </a:extLst>
          </p:cNvPr>
          <p:cNvSpPr txBox="1"/>
          <p:nvPr/>
        </p:nvSpPr>
        <p:spPr>
          <a:xfrm>
            <a:off x="10409396" y="6469136"/>
            <a:ext cx="16887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BE123D5-BAC7-49E5-A506-3F9A930BD04A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1</a:t>
            </a:fld>
            <a:endParaRPr lang="en-GB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204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1">
            <a:extLst>
              <a:ext uri="{FF2B5EF4-FFF2-40B4-BE49-F238E27FC236}">
                <a16:creationId xmlns:a16="http://schemas.microsoft.com/office/drawing/2014/main" id="{ECFA5E0A-1E67-1F20-0252-F0C99C86BD9B}"/>
              </a:ext>
            </a:extLst>
          </p:cNvPr>
          <p:cNvGrpSpPr/>
          <p:nvPr/>
        </p:nvGrpSpPr>
        <p:grpSpPr>
          <a:xfrm>
            <a:off x="7228445" y="2591033"/>
            <a:ext cx="4524926" cy="2591218"/>
            <a:chOff x="7761646" y="2320075"/>
            <a:chExt cx="4524926" cy="2591218"/>
          </a:xfrm>
          <a:solidFill>
            <a:schemeClr val="bg1"/>
          </a:solidFill>
        </p:grpSpPr>
        <p:grpSp>
          <p:nvGrpSpPr>
            <p:cNvPr id="5" name="Group 47">
              <a:extLst>
                <a:ext uri="{FF2B5EF4-FFF2-40B4-BE49-F238E27FC236}">
                  <a16:creationId xmlns:a16="http://schemas.microsoft.com/office/drawing/2014/main" id="{7C2CE241-68B9-DC17-D600-9CB145CFA39F}"/>
                </a:ext>
              </a:extLst>
            </p:cNvPr>
            <p:cNvGrpSpPr/>
            <p:nvPr/>
          </p:nvGrpSpPr>
          <p:grpSpPr>
            <a:xfrm>
              <a:off x="7761646" y="2320075"/>
              <a:ext cx="4524926" cy="2591218"/>
              <a:chOff x="7761646" y="2320075"/>
              <a:chExt cx="4524926" cy="2591218"/>
            </a:xfrm>
            <a:grpFill/>
          </p:grpSpPr>
          <p:grpSp>
            <p:nvGrpSpPr>
              <p:cNvPr id="7" name="Group 30">
                <a:extLst>
                  <a:ext uri="{FF2B5EF4-FFF2-40B4-BE49-F238E27FC236}">
                    <a16:creationId xmlns:a16="http://schemas.microsoft.com/office/drawing/2014/main" id="{83478960-C723-FBAA-B61B-2A65C17B540B}"/>
                  </a:ext>
                </a:extLst>
              </p:cNvPr>
              <p:cNvGrpSpPr/>
              <p:nvPr/>
            </p:nvGrpSpPr>
            <p:grpSpPr>
              <a:xfrm>
                <a:off x="7761646" y="2320075"/>
                <a:ext cx="4524926" cy="2517509"/>
                <a:chOff x="3476074" y="1320166"/>
                <a:chExt cx="6146800" cy="3497368"/>
              </a:xfrm>
              <a:grpFill/>
            </p:grpSpPr>
            <p:sp>
              <p:nvSpPr>
                <p:cNvPr id="9" name="Oval 31">
                  <a:extLst>
                    <a:ext uri="{FF2B5EF4-FFF2-40B4-BE49-F238E27FC236}">
                      <a16:creationId xmlns:a16="http://schemas.microsoft.com/office/drawing/2014/main" id="{09787684-BBC0-6240-3246-EDB639350463}"/>
                    </a:ext>
                  </a:extLst>
                </p:cNvPr>
                <p:cNvSpPr/>
                <p:nvPr/>
              </p:nvSpPr>
              <p:spPr>
                <a:xfrm>
                  <a:off x="6798735" y="4288367"/>
                  <a:ext cx="59266" cy="11853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0" name="Group 32">
                  <a:extLst>
                    <a:ext uri="{FF2B5EF4-FFF2-40B4-BE49-F238E27FC236}">
                      <a16:creationId xmlns:a16="http://schemas.microsoft.com/office/drawing/2014/main" id="{56C93C8F-025C-5D86-81BA-0B3AAE566A65}"/>
                    </a:ext>
                  </a:extLst>
                </p:cNvPr>
                <p:cNvGrpSpPr/>
                <p:nvPr/>
              </p:nvGrpSpPr>
              <p:grpSpPr>
                <a:xfrm>
                  <a:off x="3476074" y="1320166"/>
                  <a:ext cx="6146800" cy="3497368"/>
                  <a:chOff x="3543808" y="1523366"/>
                  <a:chExt cx="6146800" cy="3497368"/>
                </a:xfrm>
                <a:grpFill/>
              </p:grpSpPr>
              <p:grpSp>
                <p:nvGrpSpPr>
                  <p:cNvPr id="12" name="Group 34">
                    <a:extLst>
                      <a:ext uri="{FF2B5EF4-FFF2-40B4-BE49-F238E27FC236}">
                        <a16:creationId xmlns:a16="http://schemas.microsoft.com/office/drawing/2014/main" id="{29EB6B30-D5C5-D6C3-FE3D-BB7882664D8E}"/>
                      </a:ext>
                    </a:extLst>
                  </p:cNvPr>
                  <p:cNvGrpSpPr/>
                  <p:nvPr/>
                </p:nvGrpSpPr>
                <p:grpSpPr>
                  <a:xfrm>
                    <a:off x="3543808" y="1523366"/>
                    <a:ext cx="6146800" cy="3497368"/>
                    <a:chOff x="3543808" y="1523366"/>
                    <a:chExt cx="6146800" cy="3497368"/>
                  </a:xfrm>
                  <a:grpFill/>
                </p:grpSpPr>
                <p:cxnSp>
                  <p:nvCxnSpPr>
                    <p:cNvPr id="13" name="Straight Connector 36">
                      <a:extLst>
                        <a:ext uri="{FF2B5EF4-FFF2-40B4-BE49-F238E27FC236}">
                          <a16:creationId xmlns:a16="http://schemas.microsoft.com/office/drawing/2014/main" id="{8E5E0D37-8E5C-F3CD-369C-FE774DB11B50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198535" y="3962400"/>
                      <a:ext cx="262466" cy="1058334"/>
                    </a:xfrm>
                    <a:prstGeom prst="line">
                      <a:avLst/>
                    </a:prstGeom>
                    <a:grpFill/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4" name="Group 37">
                      <a:extLst>
                        <a:ext uri="{FF2B5EF4-FFF2-40B4-BE49-F238E27FC236}">
                          <a16:creationId xmlns:a16="http://schemas.microsoft.com/office/drawing/2014/main" id="{2596EE57-A901-67E9-B01A-E2EDEAD9AE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43808" y="1523366"/>
                      <a:ext cx="6146800" cy="3285701"/>
                      <a:chOff x="3543808" y="1523366"/>
                      <a:chExt cx="6146800" cy="3285701"/>
                    </a:xfrm>
                    <a:grpFill/>
                  </p:grpSpPr>
                  <p:grpSp>
                    <p:nvGrpSpPr>
                      <p:cNvPr id="15" name="Group 38">
                        <a:extLst>
                          <a:ext uri="{FF2B5EF4-FFF2-40B4-BE49-F238E27FC236}">
                            <a16:creationId xmlns:a16="http://schemas.microsoft.com/office/drawing/2014/main" id="{4C9F4CC9-438B-E0C1-F643-69827D83466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543808" y="1523366"/>
                        <a:ext cx="6146800" cy="3285701"/>
                        <a:chOff x="3569208" y="1708032"/>
                        <a:chExt cx="6146800" cy="3285701"/>
                      </a:xfrm>
                      <a:grpFill/>
                    </p:grpSpPr>
                    <p:pic>
                      <p:nvPicPr>
                        <p:cNvPr id="18" name="Picture 44" descr="A picture containing drawing, cartoon, sketch, art&#10;&#10;Description automatically generated">
                          <a:extLst>
                            <a:ext uri="{FF2B5EF4-FFF2-40B4-BE49-F238E27FC236}">
                              <a16:creationId xmlns:a16="http://schemas.microsoft.com/office/drawing/2014/main" id="{5CAF9C18-1F7F-4077-4990-411893E0EE2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5">
                                  <a14:imgEffect>
                                    <a14:backgroundRemoval t="9884" b="95736" l="9711" r="92872">
                                      <a14:foregroundMark x1="21074" y1="35465" x2="9401" y2="54651"/>
                                      <a14:foregroundMark x1="9401" y1="54651" x2="10021" y2="72481"/>
                                      <a14:foregroundMark x1="10021" y1="72481" x2="13430" y2="85853"/>
                                      <a14:foregroundMark x1="13430" y1="85853" x2="17002" y2="87155"/>
                                      <a14:foregroundMark x1="61157" y1="9884" x2="86777" y2="4651"/>
                                      <a14:foregroundMark x1="86777" y1="4651" x2="93492" y2="13760"/>
                                      <a14:foregroundMark x1="93492" y1="13760" x2="95764" y2="28101"/>
                                      <a14:foregroundMark x1="95764" y1="28101" x2="92872" y2="43411"/>
                                      <a14:foregroundMark x1="92872" y1="43411" x2="83574" y2="57558"/>
                                      <a14:foregroundMark x1="22004" y1="90504" x2="29752" y2="89729"/>
                                      <a14:foregroundMark x1="29752" y1="89729" x2="45351" y2="95155"/>
                                      <a14:foregroundMark x1="45351" y1="95155" x2="53099" y2="89922"/>
                                      <a14:foregroundMark x1="53099" y1="89922" x2="52996" y2="81977"/>
                                      <a14:foregroundMark x1="45661" y1="87597" x2="46384" y2="89147"/>
                                      <a14:foregroundMark x1="40702" y1="87984" x2="40702" y2="87984"/>
                                      <a14:foregroundMark x1="44525" y1="85853" x2="43079" y2="84884"/>
                                      <a14:foregroundMark x1="42769" y1="85078" x2="39566" y2="85078"/>
                                      <a14:foregroundMark x1="43182" y1="89922" x2="44318" y2="91085"/>
                                      <a14:foregroundMark x1="46798" y1="89147" x2="46901" y2="92248"/>
                                      <a14:foregroundMark x1="45558" y1="91279" x2="42252" y2="90504"/>
                                      <a14:foregroundMark x1="43285" y1="89922" x2="40289" y2="89535"/>
                                      <a14:foregroundMark x1="31921" y1="92054" x2="36674" y2="93411"/>
                                      <a14:foregroundMark x1="37500" y1="94186" x2="42355" y2="95736"/>
                                      <a14:foregroundMark x1="14256" y1="87984" x2="15806" y2="88372"/>
                                      <a14:backgroundMark x1="41791" y1="97222" x2="44556" y2="98012"/>
                                      <a14:backgroundMark x1="35877" y1="95532" x2="36880" y2="95818"/>
                                      <a14:backgroundMark x1="26283" y1="92790" x2="31126" y2="94174"/>
                                      <a14:backgroundMark x1="15329" y1="89660" x2="21685" y2="91476"/>
                                      <a14:backgroundMark x1="13533" y1="89147" x2="13797" y2="89222"/>
                                      <a14:backgroundMark x1="44731" y1="98062" x2="51033" y2="97287"/>
                                    </a14:backgroundRemoval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569208" y="1717133"/>
                          <a:ext cx="6146800" cy="327660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</p:pic>
                    <p:sp>
                      <p:nvSpPr>
                        <p:cNvPr id="17" name="TextBox 40">
                          <a:extLst>
                            <a:ext uri="{FF2B5EF4-FFF2-40B4-BE49-F238E27FC236}">
                              <a16:creationId xmlns:a16="http://schemas.microsoft.com/office/drawing/2014/main" id="{5BE0FEEF-85AA-7FF2-3A5C-C27976658ED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265682" y="1708032"/>
                          <a:ext cx="927497" cy="646331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GB" b="1">
                              <a:solidFill>
                                <a:srgbClr val="009193"/>
                              </a:solidFill>
                            </a:rPr>
                            <a:t>SiO</a:t>
                          </a:r>
                          <a:r>
                            <a:rPr lang="en-GB" b="1" baseline="-25000">
                              <a:solidFill>
                                <a:srgbClr val="009193"/>
                              </a:solidFill>
                            </a:rPr>
                            <a:t>2 </a:t>
                          </a:r>
                          <a:endParaRPr lang="en-GB" b="1">
                            <a:solidFill>
                              <a:srgbClr val="009193"/>
                            </a:solidFill>
                          </a:endParaRPr>
                        </a:p>
                        <a:p>
                          <a:pPr algn="ctr"/>
                          <a:r>
                            <a:rPr lang="en-GB" b="1">
                              <a:solidFill>
                                <a:srgbClr val="009193"/>
                              </a:solidFill>
                            </a:rPr>
                            <a:t>frustule</a:t>
                          </a:r>
                        </a:p>
                      </p:txBody>
                    </p:sp>
                  </p:grpSp>
                  <p:cxnSp>
                    <p:nvCxnSpPr>
                      <p:cNvPr id="16" name="Straight Connector 39">
                        <a:extLst>
                          <a:ext uri="{FF2B5EF4-FFF2-40B4-BE49-F238E27FC236}">
                            <a16:creationId xmlns:a16="http://schemas.microsoft.com/office/drawing/2014/main" id="{818F749E-149E-DAB7-B377-F802F815C7A3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338233" y="1846531"/>
                        <a:ext cx="474134" cy="795866"/>
                      </a:xfrm>
                      <a:prstGeom prst="line">
                        <a:avLst/>
                      </a:prstGeom>
                      <a:grpFill/>
                      <a:ln w="28575">
                        <a:solidFill>
                          <a:srgbClr val="009193"/>
                        </a:solidFill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11" name="TextBox 33">
                    <a:extLst>
                      <a:ext uri="{FF2B5EF4-FFF2-40B4-BE49-F238E27FC236}">
                        <a16:creationId xmlns:a16="http://schemas.microsoft.com/office/drawing/2014/main" id="{EED5B792-2530-2CF2-177D-42E0683869D3}"/>
                      </a:ext>
                    </a:extLst>
                  </p:cNvPr>
                  <p:cNvSpPr txBox="1"/>
                  <p:nvPr/>
                </p:nvSpPr>
                <p:spPr>
                  <a:xfrm>
                    <a:off x="4342382" y="4381677"/>
                    <a:ext cx="914033" cy="3693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GB"/>
                      <a:t>nucleus</a:t>
                    </a:r>
                  </a:p>
                </p:txBody>
              </p:sp>
            </p:grpSp>
          </p:grpSp>
          <p:cxnSp>
            <p:nvCxnSpPr>
              <p:cNvPr id="8" name="Straight Arrow Connector 46">
                <a:extLst>
                  <a:ext uri="{FF2B5EF4-FFF2-40B4-BE49-F238E27FC236}">
                    <a16:creationId xmlns:a16="http://schemas.microsoft.com/office/drawing/2014/main" id="{506ADCC8-4646-995F-AFE8-9B1EDA886A20}"/>
                  </a:ext>
                </a:extLst>
              </p:cNvPr>
              <p:cNvCxnSpPr/>
              <p:nvPr/>
            </p:nvCxnSpPr>
            <p:spPr>
              <a:xfrm flipV="1">
                <a:off x="10251229" y="3527639"/>
                <a:ext cx="1846927" cy="1383654"/>
              </a:xfrm>
              <a:prstGeom prst="straightConnector1">
                <a:avLst/>
              </a:prstGeom>
              <a:grpFill/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0">
              <a:extLst>
                <a:ext uri="{FF2B5EF4-FFF2-40B4-BE49-F238E27FC236}">
                  <a16:creationId xmlns:a16="http://schemas.microsoft.com/office/drawing/2014/main" id="{64F8D043-3E34-00F4-15CD-C2EFF4C91811}"/>
                </a:ext>
              </a:extLst>
            </p:cNvPr>
            <p:cNvSpPr txBox="1"/>
            <p:nvPr/>
          </p:nvSpPr>
          <p:spPr>
            <a:xfrm rot="19063607">
              <a:off x="10875745" y="4099370"/>
              <a:ext cx="49564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l-GR"/>
                <a:t>μ</a:t>
              </a:r>
              <a:r>
                <a:rPr lang="en-GB"/>
                <a:t>m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1A5E1DD2-B820-E40C-C354-A88B1E9B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Focus on diatoms</a:t>
            </a:r>
          </a:p>
        </p:txBody>
      </p:sp>
      <p:pic>
        <p:nvPicPr>
          <p:cNvPr id="3" name="Image 35">
            <a:extLst>
              <a:ext uri="{FF2B5EF4-FFF2-40B4-BE49-F238E27FC236}">
                <a16:creationId xmlns:a16="http://schemas.microsoft.com/office/drawing/2014/main" id="{9638A4B1-BE18-4EAB-6B57-0F50766700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220" y="6112941"/>
            <a:ext cx="1368936" cy="71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39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19FCFD-947A-CF84-85C5-3CCD3D7F1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results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938D377-23C0-B821-FC07-77EA221C5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5483"/>
            <a:ext cx="5701990" cy="5636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222Rn </a:t>
            </a:r>
            <a:r>
              <a:rPr lang="fr-FR" dirty="0" err="1"/>
              <a:t>is</a:t>
            </a:r>
            <a:r>
              <a:rPr lang="fr-FR" dirty="0"/>
              <a:t> the main factor </a:t>
            </a:r>
            <a:r>
              <a:rPr lang="fr-FR" dirty="0" err="1"/>
              <a:t>explaining</a:t>
            </a:r>
            <a:r>
              <a:rPr lang="fr-FR" dirty="0"/>
              <a:t> the structure of the </a:t>
            </a:r>
            <a:r>
              <a:rPr lang="fr-FR" dirty="0" err="1"/>
              <a:t>diatom</a:t>
            </a:r>
            <a:r>
              <a:rPr lang="fr-FR" dirty="0"/>
              <a:t> </a:t>
            </a:r>
            <a:r>
              <a:rPr lang="fr-FR" dirty="0" err="1"/>
              <a:t>communities</a:t>
            </a:r>
            <a:r>
              <a:rPr lang="fr-FR" dirty="0"/>
              <a:t> in Auvergne </a:t>
            </a:r>
            <a:r>
              <a:rPr lang="fr-FR" dirty="0" err="1"/>
              <a:t>mineral</a:t>
            </a:r>
            <a:r>
              <a:rPr lang="fr-FR" dirty="0"/>
              <a:t> </a:t>
            </a:r>
            <a:r>
              <a:rPr lang="fr-FR" dirty="0" err="1"/>
              <a:t>springs</a:t>
            </a:r>
            <a:endParaRPr lang="fr-FR" dirty="0"/>
          </a:p>
          <a:p>
            <a:r>
              <a:rPr lang="fr-FR" dirty="0"/>
              <a:t>The </a:t>
            </a:r>
            <a:r>
              <a:rPr lang="fr-FR" dirty="0" err="1"/>
              <a:t>Planothidium</a:t>
            </a:r>
            <a:r>
              <a:rPr lang="fr-FR" dirty="0"/>
              <a:t> </a:t>
            </a:r>
            <a:r>
              <a:rPr lang="fr-FR" dirty="0" err="1"/>
              <a:t>frequentissimum</a:t>
            </a:r>
            <a:r>
              <a:rPr lang="fr-FR" dirty="0"/>
              <a:t> </a:t>
            </a:r>
            <a:r>
              <a:rPr lang="fr-FR" dirty="0" err="1"/>
              <a:t>species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to </a:t>
            </a:r>
            <a:r>
              <a:rPr lang="fr-FR" dirty="0" err="1"/>
              <a:t>mineral</a:t>
            </a:r>
            <a:r>
              <a:rPr lang="fr-FR" dirty="0"/>
              <a:t> </a:t>
            </a:r>
            <a:r>
              <a:rPr lang="fr-FR" dirty="0" err="1"/>
              <a:t>springs</a:t>
            </a:r>
            <a:r>
              <a:rPr lang="fr-FR" dirty="0"/>
              <a:t> </a:t>
            </a:r>
            <a:r>
              <a:rPr lang="fr-FR" dirty="0" err="1"/>
              <a:t>enriched</a:t>
            </a:r>
            <a:r>
              <a:rPr lang="fr-FR" dirty="0"/>
              <a:t> in 222Rn</a:t>
            </a:r>
            <a:endParaRPr lang="en-GB" sz="2400" dirty="0"/>
          </a:p>
          <a:p>
            <a:r>
              <a:rPr lang="en-GB" dirty="0"/>
              <a:t>Several </a:t>
            </a:r>
            <a:r>
              <a:rPr lang="en-GB" sz="2800" dirty="0"/>
              <a:t>diatom species get deformed in the most radioactive springs</a:t>
            </a:r>
          </a:p>
          <a:p>
            <a:r>
              <a:rPr lang="fr-FR" dirty="0" err="1"/>
              <a:t>Presence</a:t>
            </a:r>
            <a:r>
              <a:rPr lang="fr-FR" dirty="0"/>
              <a:t> of </a:t>
            </a:r>
            <a:r>
              <a:rPr lang="fr-FR" dirty="0" err="1"/>
              <a:t>radionucleids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not </a:t>
            </a:r>
            <a:r>
              <a:rPr lang="fr-FR" dirty="0" err="1"/>
              <a:t>reduce</a:t>
            </a:r>
            <a:r>
              <a:rPr lang="fr-FR" dirty="0"/>
              <a:t> the </a:t>
            </a:r>
            <a:r>
              <a:rPr lang="fr-FR" dirty="0" err="1"/>
              <a:t>bacterial</a:t>
            </a:r>
            <a:r>
              <a:rPr lang="fr-FR" dirty="0"/>
              <a:t> </a:t>
            </a:r>
            <a:r>
              <a:rPr lang="fr-FR" dirty="0" err="1"/>
              <a:t>richness</a:t>
            </a:r>
            <a:r>
              <a:rPr lang="fr-FR" dirty="0"/>
              <a:t> and </a:t>
            </a:r>
            <a:r>
              <a:rPr lang="fr-FR" dirty="0" err="1"/>
              <a:t>diversity</a:t>
            </a:r>
            <a:r>
              <a:rPr lang="fr-FR" dirty="0"/>
              <a:t> in the </a:t>
            </a:r>
            <a:r>
              <a:rPr lang="fr-FR" dirty="0" err="1"/>
              <a:t>springs</a:t>
            </a:r>
            <a:endParaRPr lang="fr-FR" dirty="0"/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GB" dirty="0"/>
          </a:p>
          <a:p>
            <a:endParaRPr lang="en-GB" dirty="0"/>
          </a:p>
        </p:txBody>
      </p:sp>
      <p:grpSp>
        <p:nvGrpSpPr>
          <p:cNvPr id="5" name="Group 17">
            <a:extLst>
              <a:ext uri="{FF2B5EF4-FFF2-40B4-BE49-F238E27FC236}">
                <a16:creationId xmlns:a16="http://schemas.microsoft.com/office/drawing/2014/main" id="{3094566A-C76C-FC80-CE46-D583FFFAC3B5}"/>
              </a:ext>
            </a:extLst>
          </p:cNvPr>
          <p:cNvGrpSpPr/>
          <p:nvPr/>
        </p:nvGrpSpPr>
        <p:grpSpPr>
          <a:xfrm>
            <a:off x="6754370" y="1201297"/>
            <a:ext cx="4690181" cy="3415034"/>
            <a:chOff x="420477" y="2371814"/>
            <a:chExt cx="4690181" cy="3415034"/>
          </a:xfrm>
        </p:grpSpPr>
        <p:pic>
          <p:nvPicPr>
            <p:cNvPr id="6" name="Picture 10" descr="A close-up of a sole&#10;&#10;Description automatically generated with low confidence">
              <a:extLst>
                <a:ext uri="{FF2B5EF4-FFF2-40B4-BE49-F238E27FC236}">
                  <a16:creationId xmlns:a16="http://schemas.microsoft.com/office/drawing/2014/main" id="{5ACE99E0-EF5A-6116-5FD5-4690D7EBA8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701"/>
            <a:stretch/>
          </p:blipFill>
          <p:spPr>
            <a:xfrm rot="16200000">
              <a:off x="-83759" y="2879486"/>
              <a:ext cx="3411598" cy="2403126"/>
            </a:xfrm>
            <a:prstGeom prst="rect">
              <a:avLst/>
            </a:prstGeom>
          </p:spPr>
        </p:pic>
        <p:pic>
          <p:nvPicPr>
            <p:cNvPr id="7" name="Picture 15" descr="A picture containing ground, black and white, outdoor, footwear&#10;&#10;Description automatically generated">
              <a:extLst>
                <a:ext uri="{FF2B5EF4-FFF2-40B4-BE49-F238E27FC236}">
                  <a16:creationId xmlns:a16="http://schemas.microsoft.com/office/drawing/2014/main" id="{10CD887E-B03C-4F9A-DC73-5733E6173A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356" b="6111"/>
            <a:stretch/>
          </p:blipFill>
          <p:spPr>
            <a:xfrm rot="16200000">
              <a:off x="2286674" y="2957420"/>
              <a:ext cx="3409590" cy="2238378"/>
            </a:xfrm>
            <a:prstGeom prst="rect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8B0A44A3-3ED0-2193-11AE-5F53F3A66910}"/>
              </a:ext>
            </a:extLst>
          </p:cNvPr>
          <p:cNvSpPr txBox="1"/>
          <p:nvPr/>
        </p:nvSpPr>
        <p:spPr>
          <a:xfrm>
            <a:off x="6754370" y="4593286"/>
            <a:ext cx="2487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err="1"/>
              <a:t>Planothidium</a:t>
            </a:r>
            <a:r>
              <a:rPr lang="fr-FR" sz="1400"/>
              <a:t> </a:t>
            </a:r>
            <a:r>
              <a:rPr lang="fr-FR" sz="1400" err="1"/>
              <a:t>frequentissimum</a:t>
            </a:r>
            <a:r>
              <a:rPr lang="fr-FR" sz="1400"/>
              <a:t> </a:t>
            </a:r>
          </a:p>
          <a:p>
            <a:r>
              <a:rPr lang="en-US" sz="1400"/>
              <a:t>normal shape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BEA3657-AEE5-99D7-D46A-DF4EAEFC7741}"/>
              </a:ext>
            </a:extLst>
          </p:cNvPr>
          <p:cNvSpPr txBox="1"/>
          <p:nvPr/>
        </p:nvSpPr>
        <p:spPr>
          <a:xfrm>
            <a:off x="9142293" y="4599365"/>
            <a:ext cx="240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Abnormal shape observed </a:t>
            </a:r>
          </a:p>
          <a:p>
            <a:r>
              <a:rPr lang="en-US" sz="1400"/>
              <a:t>In Auvergne radioactive spring</a:t>
            </a:r>
          </a:p>
        </p:txBody>
      </p:sp>
      <p:sp>
        <p:nvSpPr>
          <p:cNvPr id="10" name="TextShape 5">
            <a:extLst>
              <a:ext uri="{FF2B5EF4-FFF2-40B4-BE49-F238E27FC236}">
                <a16:creationId xmlns:a16="http://schemas.microsoft.com/office/drawing/2014/main" id="{C8B24519-C959-92E8-7F14-EF50D06E240C}"/>
              </a:ext>
            </a:extLst>
          </p:cNvPr>
          <p:cNvSpPr txBox="1"/>
          <p:nvPr/>
        </p:nvSpPr>
        <p:spPr>
          <a:xfrm>
            <a:off x="10409396" y="6469136"/>
            <a:ext cx="16887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BE123D5-BAC7-49E5-A506-3F9A930BD04A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11</a:t>
            </a:fld>
            <a:endParaRPr lang="en-GB" sz="1200" b="0" strike="noStrike" spc="-1">
              <a:latin typeface="Times New Roman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66DE17F-4C06-D9AC-3477-B8ACE4BA10DD}"/>
              </a:ext>
            </a:extLst>
          </p:cNvPr>
          <p:cNvSpPr txBox="1"/>
          <p:nvPr/>
        </p:nvSpPr>
        <p:spPr>
          <a:xfrm>
            <a:off x="6902272" y="5286095"/>
            <a:ext cx="4939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>
                <a:solidFill>
                  <a:srgbClr val="FF0000"/>
                </a:solidFill>
              </a:rPr>
              <a:t>Planothidium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 b="1" err="1">
                <a:solidFill>
                  <a:srgbClr val="FF0000"/>
                </a:solidFill>
              </a:rPr>
              <a:t>Frequentissimum</a:t>
            </a:r>
            <a:r>
              <a:rPr lang="en-US" b="1">
                <a:solidFill>
                  <a:srgbClr val="FF0000"/>
                </a:solidFill>
              </a:rPr>
              <a:t> was isolated and </a:t>
            </a:r>
          </a:p>
          <a:p>
            <a:r>
              <a:rPr lang="en-US" b="1">
                <a:solidFill>
                  <a:srgbClr val="FF0000"/>
                </a:solidFill>
              </a:rPr>
              <a:t>cultivated for In vitro experiments (irradiation, growth in underground laboratory)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D3F7B7F-CF45-9D26-1BEC-75C7D5C423B6}"/>
              </a:ext>
            </a:extLst>
          </p:cNvPr>
          <p:cNvSpPr txBox="1"/>
          <p:nvPr/>
        </p:nvSpPr>
        <p:spPr>
          <a:xfrm>
            <a:off x="1416205" y="6340051"/>
            <a:ext cx="931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ea typeface="Times New Roman" panose="02020603050405020304" pitchFamily="18" charset="0"/>
              </a:rPr>
              <a:t>L-A Baker et al, Diatom DNA metabarcoding to assess the effect of natural radioactivity in mineral springs on ASV of benthic diatom communities. Science of the Total Environment, 2023</a:t>
            </a:r>
            <a:r>
              <a:rPr lang="fr-FR" sz="1400" dirty="0">
                <a:effectLst/>
              </a:rPr>
              <a:t> </a:t>
            </a:r>
            <a:endParaRPr lang="en-US" sz="14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D9F4422-5CB4-5AC6-7474-6E8AD3C7476A}"/>
              </a:ext>
            </a:extLst>
          </p:cNvPr>
          <p:cNvSpPr txBox="1"/>
          <p:nvPr/>
        </p:nvSpPr>
        <p:spPr>
          <a:xfrm rot="16200000">
            <a:off x="9231482" y="2596305"/>
            <a:ext cx="5267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effectLst/>
                <a:ea typeface="Times New Roman" panose="02020603050405020304" pitchFamily="18" charset="0"/>
              </a:rPr>
              <a:t>Millan F. et al, The effect of natural radioactivity on diatom communities in mineral springs, Botany Letters, 2019 </a:t>
            </a:r>
            <a:endParaRPr lang="en-US" sz="1400"/>
          </a:p>
        </p:txBody>
      </p:sp>
      <p:pic>
        <p:nvPicPr>
          <p:cNvPr id="3" name="Image 35">
            <a:extLst>
              <a:ext uri="{FF2B5EF4-FFF2-40B4-BE49-F238E27FC236}">
                <a16:creationId xmlns:a16="http://schemas.microsoft.com/office/drawing/2014/main" id="{870EE09E-B0C9-8749-C107-FE15818896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220" y="6112941"/>
            <a:ext cx="1368936" cy="71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40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1F5B6F6A-0DBF-F14D-8DFD-709DA322E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283" y="1089999"/>
            <a:ext cx="1763590" cy="835385"/>
          </a:xfrm>
          <a:prstGeom prst="rect">
            <a:avLst/>
          </a:prstGeom>
        </p:spPr>
      </p:pic>
      <p:pic>
        <p:nvPicPr>
          <p:cNvPr id="2058" name="Picture 10" descr="Physics">
            <a:extLst>
              <a:ext uri="{FF2B5EF4-FFF2-40B4-BE49-F238E27FC236}">
                <a16:creationId xmlns:a16="http://schemas.microsoft.com/office/drawing/2014/main" id="{D362E638-6BA8-3846-BDA1-C18021B2D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5392"/>
          <a:stretch/>
        </p:blipFill>
        <p:spPr bwMode="auto">
          <a:xfrm>
            <a:off x="7761646" y="3270670"/>
            <a:ext cx="3403212" cy="89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598FD4-F069-F845-B99C-E526AC0A86FF}"/>
              </a:ext>
            </a:extLst>
          </p:cNvPr>
          <p:cNvSpPr txBox="1"/>
          <p:nvPr/>
        </p:nvSpPr>
        <p:spPr>
          <a:xfrm>
            <a:off x="2407534" y="12037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2" name="TextShape 5">
            <a:extLst>
              <a:ext uri="{FF2B5EF4-FFF2-40B4-BE49-F238E27FC236}">
                <a16:creationId xmlns:a16="http://schemas.microsoft.com/office/drawing/2014/main" id="{187DA7F7-3B29-D9DB-6F46-E9243C6067F4}"/>
              </a:ext>
            </a:extLst>
          </p:cNvPr>
          <p:cNvSpPr txBox="1"/>
          <p:nvPr/>
        </p:nvSpPr>
        <p:spPr>
          <a:xfrm>
            <a:off x="10409396" y="6469136"/>
            <a:ext cx="16887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BE123D5-BAC7-49E5-A506-3F9A930BD04A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12</a:t>
            </a:fld>
            <a:endParaRPr lang="en-GB" sz="1200" b="0" strike="noStrike" spc="-1">
              <a:latin typeface="Times New Roman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D99F08-BA4D-C941-4B0A-D3963FF6AAB3}"/>
              </a:ext>
            </a:extLst>
          </p:cNvPr>
          <p:cNvSpPr txBox="1"/>
          <p:nvPr/>
        </p:nvSpPr>
        <p:spPr>
          <a:xfrm>
            <a:off x="7706828" y="3618033"/>
            <a:ext cx="44582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  <a:p>
            <a:pPr marL="285750" indent="-285750">
              <a:buFont typeface="Wingdings" pitchFamily="2" charset="2"/>
              <a:buChar char="§"/>
            </a:pPr>
            <a:r>
              <a:rPr lang="en-GB"/>
              <a:t>Initiated in 2001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/>
              <a:t>v 11.0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/>
              <a:t>C++ and macros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/>
              <a:t>Interactions at cellular and DNA level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/>
              <a:t>High spatial and energy resolution: particles are tracked down to ~eV in water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/>
              <a:t>DNA detailed geometries available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/>
              <a:t>Detailed simulations of water radiolysis available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/>
              <a:t>Various outputs including </a:t>
            </a:r>
            <a:r>
              <a:rPr lang="en-GB" b="1"/>
              <a:t>DNA damage</a:t>
            </a:r>
            <a:endParaRPr lang="en-GB"/>
          </a:p>
          <a:p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9953AF-B99C-EED4-CAC9-76850BD06AFF}"/>
              </a:ext>
            </a:extLst>
          </p:cNvPr>
          <p:cNvCxnSpPr/>
          <p:nvPr/>
        </p:nvCxnSpPr>
        <p:spPr>
          <a:xfrm>
            <a:off x="5704426" y="1334125"/>
            <a:ext cx="0" cy="4619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5A15C59-8011-3F42-F4EA-CF65D2F91C50}"/>
              </a:ext>
            </a:extLst>
          </p:cNvPr>
          <p:cNvSpPr txBox="1"/>
          <p:nvPr/>
        </p:nvSpPr>
        <p:spPr>
          <a:xfrm>
            <a:off x="4943979" y="1240959"/>
            <a:ext cx="717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micro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DBEA19-862E-7664-8616-4A306FD46F16}"/>
              </a:ext>
            </a:extLst>
          </p:cNvPr>
          <p:cNvSpPr txBox="1"/>
          <p:nvPr/>
        </p:nvSpPr>
        <p:spPr>
          <a:xfrm>
            <a:off x="4013233" y="3257723"/>
            <a:ext cx="346928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b="1">
                <a:solidFill>
                  <a:srgbClr val="002060"/>
                </a:solidFill>
              </a:rPr>
              <a:t>Open-source</a:t>
            </a:r>
          </a:p>
          <a:p>
            <a:pPr algn="ctr"/>
            <a:r>
              <a:rPr lang="en-GB" b="1">
                <a:solidFill>
                  <a:srgbClr val="002060"/>
                </a:solidFill>
              </a:rPr>
              <a:t>Monte Carlo Track Structure codes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7CE3AD-2E5B-9E2E-9600-231C14939B21}"/>
              </a:ext>
            </a:extLst>
          </p:cNvPr>
          <p:cNvSpPr txBox="1"/>
          <p:nvPr/>
        </p:nvSpPr>
        <p:spPr>
          <a:xfrm>
            <a:off x="5781963" y="5584371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nano</a:t>
            </a:r>
          </a:p>
        </p:txBody>
      </p:sp>
      <p:pic>
        <p:nvPicPr>
          <p:cNvPr id="16" name="Picture 15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54A77A6D-5BCF-CD70-BD41-8ACF0620B6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2978"/>
          <a:stretch/>
        </p:blipFill>
        <p:spPr>
          <a:xfrm>
            <a:off x="1331472" y="4411895"/>
            <a:ext cx="2370553" cy="17717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9EBE52-BABE-4D30-B3C1-F7FB88B64A5C}"/>
              </a:ext>
            </a:extLst>
          </p:cNvPr>
          <p:cNvSpPr txBox="1"/>
          <p:nvPr/>
        </p:nvSpPr>
        <p:spPr>
          <a:xfrm>
            <a:off x="1296303" y="6183633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>
                <a:solidFill>
                  <a:schemeClr val="tx1">
                    <a:lumMod val="65000"/>
                    <a:lumOff val="35000"/>
                  </a:schemeClr>
                </a:solidFill>
              </a:rPr>
              <a:t>[Sarrut 2021]</a:t>
            </a:r>
          </a:p>
        </p:txBody>
      </p:sp>
      <p:pic>
        <p:nvPicPr>
          <p:cNvPr id="19" name="Picture 18" descr="A diagram of a diagram of a diagram of a diagram of a diagram of a diagram of a diagram of a diagram of a diagram of a diagram of a diagram of a diagram of a diagram of&#10;&#10;Description automatically generated with low confidence">
            <a:extLst>
              <a:ext uri="{FF2B5EF4-FFF2-40B4-BE49-F238E27FC236}">
                <a16:creationId xmlns:a16="http://schemas.microsoft.com/office/drawing/2014/main" id="{088641B9-5C0E-B5A2-FC25-7F011FB708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69" r="58724"/>
          <a:stretch/>
        </p:blipFill>
        <p:spPr>
          <a:xfrm>
            <a:off x="8170992" y="1305031"/>
            <a:ext cx="2391482" cy="20489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211E5F-BF8B-EDD1-1C5A-CC33A36F908D}"/>
              </a:ext>
            </a:extLst>
          </p:cNvPr>
          <p:cNvSpPr txBox="1"/>
          <p:nvPr/>
        </p:nvSpPr>
        <p:spPr>
          <a:xfrm>
            <a:off x="10429294" y="1428708"/>
            <a:ext cx="106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>
                <a:solidFill>
                  <a:schemeClr val="tx1">
                    <a:lumMod val="65000"/>
                    <a:lumOff val="35000"/>
                  </a:schemeClr>
                </a:solidFill>
              </a:rPr>
              <a:t>[Delage 2015]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92C67F-ECBE-9B4A-1AB0-50321129F206}"/>
              </a:ext>
            </a:extLst>
          </p:cNvPr>
          <p:cNvSpPr txBox="1"/>
          <p:nvPr/>
        </p:nvSpPr>
        <p:spPr>
          <a:xfrm>
            <a:off x="219913" y="1791156"/>
            <a:ext cx="42996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  <a:p>
            <a:pPr marL="285750" indent="-285750">
              <a:buFont typeface="Wingdings" pitchFamily="2" charset="2"/>
              <a:buChar char="§"/>
            </a:pPr>
            <a:r>
              <a:rPr lang="en-GB"/>
              <a:t>Initiated in 2004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/>
              <a:t>v 9.1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/>
              <a:t>Based on Geant4 libraries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/>
              <a:t>Macros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/>
              <a:t>Initially for medical applications: now extending to new fields (e.g. environmental applications)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/>
              <a:t>Various outputs including</a:t>
            </a:r>
            <a:r>
              <a:rPr lang="en-GB" b="1"/>
              <a:t> Physical Dose</a:t>
            </a:r>
            <a:endParaRPr lang="en-GB"/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A50B972F-65EE-5479-12B8-9DF33F0E2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simulation toolkits</a:t>
            </a:r>
            <a:endParaRPr lang="en-US">
              <a:solidFill>
                <a:schemeClr val="accent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776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Shape 5">
            <a:extLst>
              <a:ext uri="{FF2B5EF4-FFF2-40B4-BE49-F238E27FC236}">
                <a16:creationId xmlns:a16="http://schemas.microsoft.com/office/drawing/2014/main" id="{1E451FB1-DF99-AB65-ABFA-E1997B090262}"/>
              </a:ext>
            </a:extLst>
          </p:cNvPr>
          <p:cNvSpPr txBox="1"/>
          <p:nvPr/>
        </p:nvSpPr>
        <p:spPr>
          <a:xfrm>
            <a:off x="10409396" y="6469136"/>
            <a:ext cx="16887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BE123D5-BAC7-49E5-A506-3F9A930BD04A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13</a:t>
            </a:fld>
            <a:endParaRPr lang="en-GB" sz="1200" b="0" strike="noStrike" spc="-1">
              <a:latin typeface="Times New Roman"/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BB1EA1D0-688A-8412-2C8E-2A97B64BF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5" y="303381"/>
            <a:ext cx="1322418" cy="62640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4131AF5-02CD-726A-1F0C-CF53FA82EC49}"/>
              </a:ext>
            </a:extLst>
          </p:cNvPr>
          <p:cNvGrpSpPr/>
          <p:nvPr/>
        </p:nvGrpSpPr>
        <p:grpSpPr>
          <a:xfrm>
            <a:off x="32684" y="606309"/>
            <a:ext cx="11998199" cy="6099061"/>
            <a:chOff x="32684" y="606309"/>
            <a:chExt cx="11998199" cy="5774473"/>
          </a:xfrm>
        </p:grpSpPr>
        <p:graphicFrame>
          <p:nvGraphicFramePr>
            <p:cNvPr id="34" name="Chart 33">
              <a:extLst>
                <a:ext uri="{FF2B5EF4-FFF2-40B4-BE49-F238E27FC236}">
                  <a16:creationId xmlns:a16="http://schemas.microsoft.com/office/drawing/2014/main" id="{3F7DBAC1-332B-6FBE-9094-F37615D87361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2684" y="606309"/>
            <a:ext cx="11998199" cy="57744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C829384-459B-3235-EB29-F42705937726}"/>
                </a:ext>
              </a:extLst>
            </p:cNvPr>
            <p:cNvSpPr txBox="1"/>
            <p:nvPr/>
          </p:nvSpPr>
          <p:spPr>
            <a:xfrm>
              <a:off x="5820868" y="1280215"/>
              <a:ext cx="5443541" cy="320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>
                  <a:latin typeface="+mj-lt"/>
                </a:rPr>
                <a:t>Suggested threshold for the protection of ecosystems </a:t>
              </a:r>
              <a:r>
                <a:rPr lang="en-GB" sz="1600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[EU 2014]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444D55A-52CF-6D64-ACDC-0E58428596C4}"/>
                </a:ext>
              </a:extLst>
            </p:cNvPr>
            <p:cNvSpPr/>
            <p:nvPr/>
          </p:nvSpPr>
          <p:spPr>
            <a:xfrm>
              <a:off x="1176637" y="1089836"/>
              <a:ext cx="10553400" cy="65856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87C71C-A9DC-9FFE-19F4-0E344AF91D67}"/>
              </a:ext>
            </a:extLst>
          </p:cNvPr>
          <p:cNvGrpSpPr/>
          <p:nvPr/>
        </p:nvGrpSpPr>
        <p:grpSpPr>
          <a:xfrm>
            <a:off x="4732719" y="2778207"/>
            <a:ext cx="2139625" cy="650793"/>
            <a:chOff x="4023638" y="2929103"/>
            <a:chExt cx="2139625" cy="650793"/>
          </a:xfrm>
          <a:solidFill>
            <a:schemeClr val="bg1"/>
          </a:solidFill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21AE637-B727-A226-0C04-701C24F411EA}"/>
                </a:ext>
              </a:extLst>
            </p:cNvPr>
            <p:cNvSpPr txBox="1"/>
            <p:nvPr/>
          </p:nvSpPr>
          <p:spPr>
            <a:xfrm>
              <a:off x="4023638" y="2929103"/>
              <a:ext cx="2139625" cy="33855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>
                  <a:solidFill>
                    <a:schemeClr val="bg1"/>
                  </a:solidFill>
                </a:rPr>
                <a:t>Highest [</a:t>
              </a:r>
              <a:r>
                <a:rPr lang="en-GB" sz="1600" baseline="30000">
                  <a:solidFill>
                    <a:schemeClr val="bg1"/>
                  </a:solidFill>
                </a:rPr>
                <a:t>222</a:t>
              </a:r>
              <a:r>
                <a:rPr lang="en-GB" sz="1600">
                  <a:solidFill>
                    <a:schemeClr val="bg1"/>
                  </a:solidFill>
                </a:rPr>
                <a:t>Rn] in water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F1E77BC-A585-EF59-605A-90310EF7897B}"/>
                </a:ext>
              </a:extLst>
            </p:cNvPr>
            <p:cNvCxnSpPr>
              <a:cxnSpLocks/>
            </p:cNvCxnSpPr>
            <p:nvPr/>
          </p:nvCxnSpPr>
          <p:spPr>
            <a:xfrm>
              <a:off x="5273563" y="3292825"/>
              <a:ext cx="0" cy="28707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3CF6082-2738-71DD-99E4-824DAC58663A}"/>
              </a:ext>
            </a:extLst>
          </p:cNvPr>
          <p:cNvSpPr txBox="1"/>
          <p:nvPr/>
        </p:nvSpPr>
        <p:spPr>
          <a:xfrm>
            <a:off x="5996580" y="1834601"/>
            <a:ext cx="2504788" cy="338554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chemeClr val="bg1"/>
                </a:solidFill>
              </a:rPr>
              <a:t>Highest [</a:t>
            </a:r>
            <a:r>
              <a:rPr lang="en-GB" sz="1600" baseline="30000">
                <a:solidFill>
                  <a:schemeClr val="bg1"/>
                </a:solidFill>
              </a:rPr>
              <a:t>226</a:t>
            </a:r>
            <a:r>
              <a:rPr lang="en-GB" sz="1600">
                <a:solidFill>
                  <a:schemeClr val="bg1"/>
                </a:solidFill>
              </a:rPr>
              <a:t>Ra] in sediments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D6116B7-06B1-92F4-8467-82D0EAC8F7FE}"/>
              </a:ext>
            </a:extLst>
          </p:cNvPr>
          <p:cNvCxnSpPr>
            <a:cxnSpLocks/>
          </p:cNvCxnSpPr>
          <p:nvPr/>
        </p:nvCxnSpPr>
        <p:spPr>
          <a:xfrm>
            <a:off x="7006949" y="2076890"/>
            <a:ext cx="0" cy="152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arallélogramme 2">
            <a:extLst>
              <a:ext uri="{FF2B5EF4-FFF2-40B4-BE49-F238E27FC236}">
                <a16:creationId xmlns:a16="http://schemas.microsoft.com/office/drawing/2014/main" id="{D76664E5-E029-2AE9-FC21-910CD0C8C763}"/>
              </a:ext>
            </a:extLst>
          </p:cNvPr>
          <p:cNvSpPr/>
          <p:nvPr/>
        </p:nvSpPr>
        <p:spPr>
          <a:xfrm>
            <a:off x="677335" y="3498677"/>
            <a:ext cx="11257191" cy="220586"/>
          </a:xfrm>
          <a:custGeom>
            <a:avLst/>
            <a:gdLst>
              <a:gd name="connsiteX0" fmla="*/ 0 w 11015298"/>
              <a:gd name="connsiteY0" fmla="*/ 287071 h 287071"/>
              <a:gd name="connsiteX1" fmla="*/ 71768 w 11015298"/>
              <a:gd name="connsiteY1" fmla="*/ 0 h 287071"/>
              <a:gd name="connsiteX2" fmla="*/ 11015298 w 11015298"/>
              <a:gd name="connsiteY2" fmla="*/ 0 h 287071"/>
              <a:gd name="connsiteX3" fmla="*/ 10943530 w 11015298"/>
              <a:gd name="connsiteY3" fmla="*/ 287071 h 287071"/>
              <a:gd name="connsiteX4" fmla="*/ 0 w 11015298"/>
              <a:gd name="connsiteY4" fmla="*/ 287071 h 287071"/>
              <a:gd name="connsiteX0" fmla="*/ 0 w 11320098"/>
              <a:gd name="connsiteY0" fmla="*/ 199985 h 287071"/>
              <a:gd name="connsiteX1" fmla="*/ 376568 w 11320098"/>
              <a:gd name="connsiteY1" fmla="*/ 0 h 287071"/>
              <a:gd name="connsiteX2" fmla="*/ 11320098 w 11320098"/>
              <a:gd name="connsiteY2" fmla="*/ 0 h 287071"/>
              <a:gd name="connsiteX3" fmla="*/ 11248330 w 11320098"/>
              <a:gd name="connsiteY3" fmla="*/ 287071 h 287071"/>
              <a:gd name="connsiteX4" fmla="*/ 0 w 11320098"/>
              <a:gd name="connsiteY4" fmla="*/ 199985 h 287071"/>
              <a:gd name="connsiteX0" fmla="*/ 0 w 11335415"/>
              <a:gd name="connsiteY0" fmla="*/ 199985 h 243528"/>
              <a:gd name="connsiteX1" fmla="*/ 376568 w 11335415"/>
              <a:gd name="connsiteY1" fmla="*/ 0 h 243528"/>
              <a:gd name="connsiteX2" fmla="*/ 11320098 w 11335415"/>
              <a:gd name="connsiteY2" fmla="*/ 0 h 243528"/>
              <a:gd name="connsiteX3" fmla="*/ 11335415 w 11335415"/>
              <a:gd name="connsiteY3" fmla="*/ 243528 h 243528"/>
              <a:gd name="connsiteX4" fmla="*/ 0 w 11335415"/>
              <a:gd name="connsiteY4" fmla="*/ 199985 h 243528"/>
              <a:gd name="connsiteX0" fmla="*/ 0 w 11252969"/>
              <a:gd name="connsiteY0" fmla="*/ 162510 h 243528"/>
              <a:gd name="connsiteX1" fmla="*/ 294122 w 11252969"/>
              <a:gd name="connsiteY1" fmla="*/ 0 h 243528"/>
              <a:gd name="connsiteX2" fmla="*/ 11237652 w 11252969"/>
              <a:gd name="connsiteY2" fmla="*/ 0 h 243528"/>
              <a:gd name="connsiteX3" fmla="*/ 11252969 w 11252969"/>
              <a:gd name="connsiteY3" fmla="*/ 243528 h 243528"/>
              <a:gd name="connsiteX4" fmla="*/ 0 w 11252969"/>
              <a:gd name="connsiteY4" fmla="*/ 162510 h 243528"/>
              <a:gd name="connsiteX0" fmla="*/ 0 w 11245473"/>
              <a:gd name="connsiteY0" fmla="*/ 207480 h 243528"/>
              <a:gd name="connsiteX1" fmla="*/ 286626 w 11245473"/>
              <a:gd name="connsiteY1" fmla="*/ 0 h 243528"/>
              <a:gd name="connsiteX2" fmla="*/ 11230156 w 11245473"/>
              <a:gd name="connsiteY2" fmla="*/ 0 h 243528"/>
              <a:gd name="connsiteX3" fmla="*/ 11245473 w 11245473"/>
              <a:gd name="connsiteY3" fmla="*/ 243528 h 243528"/>
              <a:gd name="connsiteX4" fmla="*/ 0 w 11245473"/>
              <a:gd name="connsiteY4" fmla="*/ 207480 h 243528"/>
              <a:gd name="connsiteX0" fmla="*/ 0 w 11252642"/>
              <a:gd name="connsiteY0" fmla="*/ 207480 h 243528"/>
              <a:gd name="connsiteX1" fmla="*/ 286626 w 11252642"/>
              <a:gd name="connsiteY1" fmla="*/ 0 h 243528"/>
              <a:gd name="connsiteX2" fmla="*/ 11252642 w 11252642"/>
              <a:gd name="connsiteY2" fmla="*/ 7495 h 243528"/>
              <a:gd name="connsiteX3" fmla="*/ 11245473 w 11252642"/>
              <a:gd name="connsiteY3" fmla="*/ 243528 h 243528"/>
              <a:gd name="connsiteX4" fmla="*/ 0 w 11252642"/>
              <a:gd name="connsiteY4" fmla="*/ 207480 h 243528"/>
              <a:gd name="connsiteX0" fmla="*/ 0 w 11252642"/>
              <a:gd name="connsiteY0" fmla="*/ 207480 h 214499"/>
              <a:gd name="connsiteX1" fmla="*/ 286626 w 11252642"/>
              <a:gd name="connsiteY1" fmla="*/ 0 h 214499"/>
              <a:gd name="connsiteX2" fmla="*/ 11252642 w 11252642"/>
              <a:gd name="connsiteY2" fmla="*/ 7495 h 214499"/>
              <a:gd name="connsiteX3" fmla="*/ 11151130 w 11252642"/>
              <a:gd name="connsiteY3" fmla="*/ 214499 h 214499"/>
              <a:gd name="connsiteX4" fmla="*/ 0 w 11252642"/>
              <a:gd name="connsiteY4" fmla="*/ 207480 h 214499"/>
              <a:gd name="connsiteX0" fmla="*/ 0 w 11257191"/>
              <a:gd name="connsiteY0" fmla="*/ 209084 h 216103"/>
              <a:gd name="connsiteX1" fmla="*/ 286626 w 11257191"/>
              <a:gd name="connsiteY1" fmla="*/ 1604 h 216103"/>
              <a:gd name="connsiteX2" fmla="*/ 11257191 w 11257191"/>
              <a:gd name="connsiteY2" fmla="*/ 0 h 216103"/>
              <a:gd name="connsiteX3" fmla="*/ 11151130 w 11257191"/>
              <a:gd name="connsiteY3" fmla="*/ 216103 h 216103"/>
              <a:gd name="connsiteX4" fmla="*/ 0 w 11257191"/>
              <a:gd name="connsiteY4" fmla="*/ 209084 h 216103"/>
              <a:gd name="connsiteX0" fmla="*/ 0 w 11257191"/>
              <a:gd name="connsiteY0" fmla="*/ 209084 h 220586"/>
              <a:gd name="connsiteX1" fmla="*/ 286626 w 11257191"/>
              <a:gd name="connsiteY1" fmla="*/ 1604 h 220586"/>
              <a:gd name="connsiteX2" fmla="*/ 11257191 w 11257191"/>
              <a:gd name="connsiteY2" fmla="*/ 0 h 220586"/>
              <a:gd name="connsiteX3" fmla="*/ 10958389 w 11257191"/>
              <a:gd name="connsiteY3" fmla="*/ 220586 h 220586"/>
              <a:gd name="connsiteX4" fmla="*/ 0 w 11257191"/>
              <a:gd name="connsiteY4" fmla="*/ 209084 h 22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57191" h="220586">
                <a:moveTo>
                  <a:pt x="0" y="209084"/>
                </a:moveTo>
                <a:lnTo>
                  <a:pt x="286626" y="1604"/>
                </a:lnTo>
                <a:lnTo>
                  <a:pt x="11257191" y="0"/>
                </a:lnTo>
                <a:lnTo>
                  <a:pt x="10958389" y="220586"/>
                </a:lnTo>
                <a:lnTo>
                  <a:pt x="0" y="209084"/>
                </a:lnTo>
                <a:close/>
              </a:path>
            </a:pathLst>
          </a:cu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élogramme 2">
            <a:extLst>
              <a:ext uri="{FF2B5EF4-FFF2-40B4-BE49-F238E27FC236}">
                <a16:creationId xmlns:a16="http://schemas.microsoft.com/office/drawing/2014/main" id="{0014019E-FEAD-DCF0-FF9B-586B4B74DE44}"/>
              </a:ext>
            </a:extLst>
          </p:cNvPr>
          <p:cNvSpPr/>
          <p:nvPr/>
        </p:nvSpPr>
        <p:spPr>
          <a:xfrm>
            <a:off x="5659751" y="1415928"/>
            <a:ext cx="185026" cy="167816"/>
          </a:xfrm>
          <a:custGeom>
            <a:avLst/>
            <a:gdLst>
              <a:gd name="connsiteX0" fmla="*/ 0 w 11015298"/>
              <a:gd name="connsiteY0" fmla="*/ 287071 h 287071"/>
              <a:gd name="connsiteX1" fmla="*/ 71768 w 11015298"/>
              <a:gd name="connsiteY1" fmla="*/ 0 h 287071"/>
              <a:gd name="connsiteX2" fmla="*/ 11015298 w 11015298"/>
              <a:gd name="connsiteY2" fmla="*/ 0 h 287071"/>
              <a:gd name="connsiteX3" fmla="*/ 10943530 w 11015298"/>
              <a:gd name="connsiteY3" fmla="*/ 287071 h 287071"/>
              <a:gd name="connsiteX4" fmla="*/ 0 w 11015298"/>
              <a:gd name="connsiteY4" fmla="*/ 287071 h 287071"/>
              <a:gd name="connsiteX0" fmla="*/ 0 w 11320098"/>
              <a:gd name="connsiteY0" fmla="*/ 199985 h 287071"/>
              <a:gd name="connsiteX1" fmla="*/ 376568 w 11320098"/>
              <a:gd name="connsiteY1" fmla="*/ 0 h 287071"/>
              <a:gd name="connsiteX2" fmla="*/ 11320098 w 11320098"/>
              <a:gd name="connsiteY2" fmla="*/ 0 h 287071"/>
              <a:gd name="connsiteX3" fmla="*/ 11248330 w 11320098"/>
              <a:gd name="connsiteY3" fmla="*/ 287071 h 287071"/>
              <a:gd name="connsiteX4" fmla="*/ 0 w 11320098"/>
              <a:gd name="connsiteY4" fmla="*/ 199985 h 287071"/>
              <a:gd name="connsiteX0" fmla="*/ 0 w 11335415"/>
              <a:gd name="connsiteY0" fmla="*/ 199985 h 243528"/>
              <a:gd name="connsiteX1" fmla="*/ 376568 w 11335415"/>
              <a:gd name="connsiteY1" fmla="*/ 0 h 243528"/>
              <a:gd name="connsiteX2" fmla="*/ 11320098 w 11335415"/>
              <a:gd name="connsiteY2" fmla="*/ 0 h 243528"/>
              <a:gd name="connsiteX3" fmla="*/ 11335415 w 11335415"/>
              <a:gd name="connsiteY3" fmla="*/ 243528 h 243528"/>
              <a:gd name="connsiteX4" fmla="*/ 0 w 11335415"/>
              <a:gd name="connsiteY4" fmla="*/ 199985 h 243528"/>
              <a:gd name="connsiteX0" fmla="*/ 0 w 11252969"/>
              <a:gd name="connsiteY0" fmla="*/ 162510 h 243528"/>
              <a:gd name="connsiteX1" fmla="*/ 294122 w 11252969"/>
              <a:gd name="connsiteY1" fmla="*/ 0 h 243528"/>
              <a:gd name="connsiteX2" fmla="*/ 11237652 w 11252969"/>
              <a:gd name="connsiteY2" fmla="*/ 0 h 243528"/>
              <a:gd name="connsiteX3" fmla="*/ 11252969 w 11252969"/>
              <a:gd name="connsiteY3" fmla="*/ 243528 h 243528"/>
              <a:gd name="connsiteX4" fmla="*/ 0 w 11252969"/>
              <a:gd name="connsiteY4" fmla="*/ 162510 h 243528"/>
              <a:gd name="connsiteX0" fmla="*/ 0 w 11245473"/>
              <a:gd name="connsiteY0" fmla="*/ 207480 h 243528"/>
              <a:gd name="connsiteX1" fmla="*/ 286626 w 11245473"/>
              <a:gd name="connsiteY1" fmla="*/ 0 h 243528"/>
              <a:gd name="connsiteX2" fmla="*/ 11230156 w 11245473"/>
              <a:gd name="connsiteY2" fmla="*/ 0 h 243528"/>
              <a:gd name="connsiteX3" fmla="*/ 11245473 w 11245473"/>
              <a:gd name="connsiteY3" fmla="*/ 243528 h 243528"/>
              <a:gd name="connsiteX4" fmla="*/ 0 w 11245473"/>
              <a:gd name="connsiteY4" fmla="*/ 207480 h 243528"/>
              <a:gd name="connsiteX0" fmla="*/ 0 w 11252642"/>
              <a:gd name="connsiteY0" fmla="*/ 207480 h 243528"/>
              <a:gd name="connsiteX1" fmla="*/ 286626 w 11252642"/>
              <a:gd name="connsiteY1" fmla="*/ 0 h 243528"/>
              <a:gd name="connsiteX2" fmla="*/ 11252642 w 11252642"/>
              <a:gd name="connsiteY2" fmla="*/ 7495 h 243528"/>
              <a:gd name="connsiteX3" fmla="*/ 11245473 w 11252642"/>
              <a:gd name="connsiteY3" fmla="*/ 243528 h 243528"/>
              <a:gd name="connsiteX4" fmla="*/ 0 w 11252642"/>
              <a:gd name="connsiteY4" fmla="*/ 207480 h 243528"/>
              <a:gd name="connsiteX0" fmla="*/ 0 w 11252642"/>
              <a:gd name="connsiteY0" fmla="*/ 207480 h 214499"/>
              <a:gd name="connsiteX1" fmla="*/ 286626 w 11252642"/>
              <a:gd name="connsiteY1" fmla="*/ 0 h 214499"/>
              <a:gd name="connsiteX2" fmla="*/ 11252642 w 11252642"/>
              <a:gd name="connsiteY2" fmla="*/ 7495 h 214499"/>
              <a:gd name="connsiteX3" fmla="*/ 11151130 w 11252642"/>
              <a:gd name="connsiteY3" fmla="*/ 214499 h 214499"/>
              <a:gd name="connsiteX4" fmla="*/ 0 w 11252642"/>
              <a:gd name="connsiteY4" fmla="*/ 207480 h 214499"/>
              <a:gd name="connsiteX0" fmla="*/ 0 w 11257191"/>
              <a:gd name="connsiteY0" fmla="*/ 209084 h 216103"/>
              <a:gd name="connsiteX1" fmla="*/ 286626 w 11257191"/>
              <a:gd name="connsiteY1" fmla="*/ 1604 h 216103"/>
              <a:gd name="connsiteX2" fmla="*/ 11257191 w 11257191"/>
              <a:gd name="connsiteY2" fmla="*/ 0 h 216103"/>
              <a:gd name="connsiteX3" fmla="*/ 11151130 w 11257191"/>
              <a:gd name="connsiteY3" fmla="*/ 216103 h 216103"/>
              <a:gd name="connsiteX4" fmla="*/ 0 w 11257191"/>
              <a:gd name="connsiteY4" fmla="*/ 209084 h 216103"/>
              <a:gd name="connsiteX0" fmla="*/ 0 w 11257191"/>
              <a:gd name="connsiteY0" fmla="*/ 209084 h 220586"/>
              <a:gd name="connsiteX1" fmla="*/ 286626 w 11257191"/>
              <a:gd name="connsiteY1" fmla="*/ 1604 h 220586"/>
              <a:gd name="connsiteX2" fmla="*/ 11257191 w 11257191"/>
              <a:gd name="connsiteY2" fmla="*/ 0 h 220586"/>
              <a:gd name="connsiteX3" fmla="*/ 10958389 w 11257191"/>
              <a:gd name="connsiteY3" fmla="*/ 220586 h 220586"/>
              <a:gd name="connsiteX4" fmla="*/ 0 w 11257191"/>
              <a:gd name="connsiteY4" fmla="*/ 209084 h 22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57191" h="220586">
                <a:moveTo>
                  <a:pt x="0" y="209084"/>
                </a:moveTo>
                <a:lnTo>
                  <a:pt x="286626" y="1604"/>
                </a:lnTo>
                <a:lnTo>
                  <a:pt x="11257191" y="0"/>
                </a:lnTo>
                <a:lnTo>
                  <a:pt x="10958389" y="220586"/>
                </a:lnTo>
                <a:lnTo>
                  <a:pt x="0" y="209084"/>
                </a:lnTo>
                <a:close/>
              </a:path>
            </a:pathLst>
          </a:cu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D8649AB-E885-FD9D-8123-4E03FC85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28" y="570829"/>
            <a:ext cx="11753372" cy="346051"/>
          </a:xfrm>
        </p:spPr>
        <p:txBody>
          <a:bodyPr/>
          <a:lstStyle/>
          <a:p>
            <a:r>
              <a:rPr lang="en-GB" sz="3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dose rates exceed recommended threshold</a:t>
            </a:r>
            <a:endParaRPr lang="en-US" sz="360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3">
            <a:extLst>
              <a:ext uri="{FF2B5EF4-FFF2-40B4-BE49-F238E27FC236}">
                <a16:creationId xmlns:a16="http://schemas.microsoft.com/office/drawing/2014/main" id="{89B6B9FF-C5A5-BD44-56D3-7D39E6C1B9DC}"/>
              </a:ext>
            </a:extLst>
          </p:cNvPr>
          <p:cNvSpPr txBox="1"/>
          <p:nvPr/>
        </p:nvSpPr>
        <p:spPr>
          <a:xfrm>
            <a:off x="1355103" y="6211353"/>
            <a:ext cx="949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Radiation is a potential abiotic driver for the evolution of life in Auvergne most radioactive springs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798EB1-64CD-7295-D640-2558F3402112}"/>
              </a:ext>
            </a:extLst>
          </p:cNvPr>
          <p:cNvSpPr txBox="1"/>
          <p:nvPr/>
        </p:nvSpPr>
        <p:spPr>
          <a:xfrm>
            <a:off x="1285547" y="5548830"/>
            <a:ext cx="9492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2"/>
                </a:solidFill>
              </a:rPr>
              <a:t>Absorbed dose up to 180 </a:t>
            </a:r>
            <a:r>
              <a:rPr lang="el-GR" b="1" dirty="0">
                <a:solidFill>
                  <a:schemeClr val="accent2"/>
                </a:solidFill>
              </a:rPr>
              <a:t>μ</a:t>
            </a:r>
            <a:r>
              <a:rPr lang="en-GB" b="1" dirty="0" err="1">
                <a:solidFill>
                  <a:schemeClr val="accent2"/>
                </a:solidFill>
              </a:rPr>
              <a:t>Gy</a:t>
            </a:r>
            <a:r>
              <a:rPr lang="en-GB" b="1" dirty="0">
                <a:solidFill>
                  <a:schemeClr val="accent2"/>
                </a:solidFill>
              </a:rPr>
              <a:t>/h once corrected for short-lived daughters (1000 times more than normal background, 18 times the recommended threshold)</a:t>
            </a:r>
          </a:p>
        </p:txBody>
      </p:sp>
      <p:pic>
        <p:nvPicPr>
          <p:cNvPr id="5" name="Image 35">
            <a:extLst>
              <a:ext uri="{FF2B5EF4-FFF2-40B4-BE49-F238E27FC236}">
                <a16:creationId xmlns:a16="http://schemas.microsoft.com/office/drawing/2014/main" id="{BB407C95-6EAC-8AB9-D774-43708A70FA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220" y="6112941"/>
            <a:ext cx="1368936" cy="712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3407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69FC721B-EB4C-2D46-071E-2C4B7AA793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4376797"/>
              </p:ext>
            </p:extLst>
          </p:nvPr>
        </p:nvGraphicFramePr>
        <p:xfrm>
          <a:off x="2032000" y="128696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3AF3FA1B-06EF-9C13-B4FD-2DE0F48DAE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7873" y="632422"/>
            <a:ext cx="2161351" cy="14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83C6F98-C959-C23F-087C-DA8DE6C600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7293" y="1989000"/>
            <a:ext cx="2165414" cy="144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33F4555-B770-AB66-96B0-EF54931BF9DE}"/>
              </a:ext>
            </a:extLst>
          </p:cNvPr>
          <p:cNvSpPr/>
          <p:nvPr/>
        </p:nvSpPr>
        <p:spPr>
          <a:xfrm>
            <a:off x="5477111" y="5878286"/>
            <a:ext cx="1272032" cy="97971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DULs</a:t>
            </a:r>
          </a:p>
        </p:txBody>
      </p:sp>
      <p:sp>
        <p:nvSpPr>
          <p:cNvPr id="16" name="Virage 15">
            <a:extLst>
              <a:ext uri="{FF2B5EF4-FFF2-40B4-BE49-F238E27FC236}">
                <a16:creationId xmlns:a16="http://schemas.microsoft.com/office/drawing/2014/main" id="{18C10522-76E3-EA3E-0CAB-2E69528F3CA8}"/>
              </a:ext>
            </a:extLst>
          </p:cNvPr>
          <p:cNvSpPr/>
          <p:nvPr/>
        </p:nvSpPr>
        <p:spPr>
          <a:xfrm>
            <a:off x="6366510" y="5189220"/>
            <a:ext cx="845820" cy="610325"/>
          </a:xfrm>
          <a:prstGeom prst="ben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Virage 16">
            <a:extLst>
              <a:ext uri="{FF2B5EF4-FFF2-40B4-BE49-F238E27FC236}">
                <a16:creationId xmlns:a16="http://schemas.microsoft.com/office/drawing/2014/main" id="{C81C16D8-5CC3-2D7C-959B-E53A09C72B7E}"/>
              </a:ext>
            </a:extLst>
          </p:cNvPr>
          <p:cNvSpPr/>
          <p:nvPr/>
        </p:nvSpPr>
        <p:spPr>
          <a:xfrm flipH="1">
            <a:off x="4937761" y="5219881"/>
            <a:ext cx="845820" cy="579664"/>
          </a:xfrm>
          <a:prstGeom prst="bentArrow">
            <a:avLst>
              <a:gd name="adj1" fmla="val 25000"/>
              <a:gd name="adj2" fmla="val 16611"/>
              <a:gd name="adj3" fmla="val 25000"/>
              <a:gd name="adj4" fmla="val 43750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3DCC2875-A6D3-DE35-649F-5995AD145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204" y="525987"/>
            <a:ext cx="192388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467C3AF-AB18-4DEA-B700-5AF9312A56A2}"/>
              </a:ext>
            </a:extLst>
          </p:cNvPr>
          <p:cNvSpPr txBox="1"/>
          <p:nvPr/>
        </p:nvSpPr>
        <p:spPr>
          <a:xfrm>
            <a:off x="290285" y="1989000"/>
            <a:ext cx="34398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1-Isolate and cultivate microorganisms of interest from naturally radioactive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exosystems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2- In vitro experiments (DULs, accelerators)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3-full MC simulation down to nanoscale</a:t>
            </a:r>
          </a:p>
        </p:txBody>
      </p:sp>
      <p:sp>
        <p:nvSpPr>
          <p:cNvPr id="21" name="Titre 20">
            <a:extLst>
              <a:ext uri="{FF2B5EF4-FFF2-40B4-BE49-F238E27FC236}">
                <a16:creationId xmlns:a16="http://schemas.microsoft.com/office/drawing/2014/main" id="{6AE9FAC0-EF6C-1E63-3512-B0A268470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41" y="632422"/>
            <a:ext cx="11753372" cy="346051"/>
          </a:xfrm>
        </p:spPr>
        <p:txBody>
          <a:bodyPr/>
          <a:lstStyle/>
          <a:p>
            <a:r>
              <a:rPr lang="en-US" dirty="0"/>
              <a:t>Next steps…</a:t>
            </a:r>
          </a:p>
        </p:txBody>
      </p:sp>
    </p:spTree>
    <p:extLst>
      <p:ext uri="{BB962C8B-B14F-4D97-AF65-F5344CB8AC3E}">
        <p14:creationId xmlns:p14="http://schemas.microsoft.com/office/powerpoint/2010/main" val="2612840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AAED939-EFC7-6FDF-798E-2F4FE9621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RAMURe</a:t>
            </a:r>
            <a:r>
              <a:rPr lang="en-US" dirty="0"/>
              <a:t> project 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C68F82D-D3F3-C898-F76D-7E7C7D632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4744"/>
            <a:ext cx="9173029" cy="5088565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Goal: compare a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daptive and evolutionary responses of three species of microalgae</a:t>
            </a:r>
          </a:p>
          <a:p>
            <a:pPr lvl="1"/>
            <a:r>
              <a:rPr lang="en-US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i="1" dirty="0" err="1">
                <a:latin typeface="+mn-lt"/>
              </a:rPr>
              <a:t>Planothidium</a:t>
            </a:r>
            <a:r>
              <a:rPr lang="en-US" i="1" dirty="0">
                <a:latin typeface="+mn-lt"/>
              </a:rPr>
              <a:t> </a:t>
            </a:r>
            <a:r>
              <a:rPr lang="en-US" i="1" dirty="0" err="1">
                <a:latin typeface="+mn-lt"/>
              </a:rPr>
              <a:t>Frequentissimum</a:t>
            </a:r>
            <a:r>
              <a:rPr lang="en-US" i="1" dirty="0">
                <a:latin typeface="+mn-lt"/>
              </a:rPr>
              <a:t> </a:t>
            </a:r>
            <a:r>
              <a:rPr lang="en-US" dirty="0">
                <a:latin typeface="+mn-lt"/>
              </a:rPr>
              <a:t>isolated from a radioactive spring in Auvergne</a:t>
            </a:r>
          </a:p>
          <a:p>
            <a:pPr lvl="1"/>
            <a:r>
              <a:rPr lang="en-US" i="1" dirty="0" err="1">
                <a:effectLst/>
                <a:latin typeface="+mn-lt"/>
                <a:ea typeface="Calibri" panose="020F0502020204030204" pitchFamily="34" charset="0"/>
              </a:rPr>
              <a:t>Phaeodactylum</a:t>
            </a:r>
            <a:r>
              <a:rPr lang="en-US" i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i="1" dirty="0" err="1">
                <a:effectLst/>
                <a:latin typeface="+mn-lt"/>
                <a:ea typeface="Calibri" panose="020F0502020204030204" pitchFamily="34" charset="0"/>
              </a:rPr>
              <a:t>tricornutum</a:t>
            </a:r>
            <a:r>
              <a:rPr lang="en-US" dirty="0">
                <a:effectLst/>
                <a:latin typeface="+mn-lt"/>
                <a:ea typeface="Calibri" panose="020F0502020204030204" pitchFamily="34" charset="0"/>
              </a:rPr>
              <a:t>, marine diatom used as a biological model to study response to stress</a:t>
            </a:r>
          </a:p>
          <a:p>
            <a:pPr lvl="1"/>
            <a:r>
              <a:rPr lang="en-US" i="1" dirty="0" err="1">
                <a:effectLst/>
                <a:latin typeface="+mn-lt"/>
                <a:ea typeface="Calibri" panose="020F0502020204030204" pitchFamily="34" charset="0"/>
              </a:rPr>
              <a:t>Achnanthidium</a:t>
            </a:r>
            <a:r>
              <a:rPr lang="en-US" i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i="1" dirty="0" err="1">
                <a:effectLst/>
                <a:latin typeface="+mn-lt"/>
                <a:ea typeface="Calibri" panose="020F0502020204030204" pitchFamily="34" charset="0"/>
              </a:rPr>
              <a:t>saprophilum</a:t>
            </a:r>
            <a:r>
              <a:rPr lang="en-US" dirty="0">
                <a:effectLst/>
                <a:latin typeface="+mn-lt"/>
                <a:ea typeface="Calibri" panose="020F0502020204030204" pitchFamily="34" charset="0"/>
              </a:rPr>
              <a:t>, lake diatom used </a:t>
            </a:r>
            <a:r>
              <a:rPr lang="en-US" dirty="0">
                <a:latin typeface="+mn-lt"/>
                <a:ea typeface="Calibri" panose="020F0502020204030204" pitchFamily="34" charset="0"/>
              </a:rPr>
              <a:t>for radiochemistry studies on radioelement adsorption and </a:t>
            </a:r>
            <a:r>
              <a:rPr lang="en-US" dirty="0" err="1">
                <a:latin typeface="+mn-lt"/>
                <a:ea typeface="Calibri" panose="020F0502020204030204" pitchFamily="34" charset="0"/>
              </a:rPr>
              <a:t>absorbtion</a:t>
            </a:r>
            <a:endParaRPr lang="en-US" dirty="0">
              <a:effectLst/>
              <a:latin typeface="+mn-lt"/>
              <a:ea typeface="Calibri" panose="020F0502020204030204" pitchFamily="34" charset="0"/>
            </a:endParaRPr>
          </a:p>
          <a:p>
            <a:r>
              <a:rPr lang="en-US" dirty="0">
                <a:latin typeface="+mn-lt"/>
              </a:rPr>
              <a:t>In vitro controlled experiments</a:t>
            </a:r>
          </a:p>
          <a:p>
            <a:pPr lvl="1"/>
            <a:r>
              <a:rPr lang="en-US" dirty="0">
                <a:latin typeface="+mn-lt"/>
              </a:rPr>
              <a:t>Culture  at Modane Underground Laboratory (LSM)</a:t>
            </a:r>
          </a:p>
          <a:p>
            <a:pPr lvl="1"/>
            <a:r>
              <a:rPr lang="en-US" dirty="0">
                <a:latin typeface="+mn-lt"/>
              </a:rPr>
              <a:t>Irradiation using photon, proton and alpha-beams at IN2P3 laboratories (Clermont-Ferrand, Nantes, Strasbourg)</a:t>
            </a:r>
          </a:p>
        </p:txBody>
      </p:sp>
    </p:spTree>
    <p:extLst>
      <p:ext uri="{BB962C8B-B14F-4D97-AF65-F5344CB8AC3E}">
        <p14:creationId xmlns:p14="http://schemas.microsoft.com/office/powerpoint/2010/main" val="2036959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13A365-11D0-FFAF-4B9B-921A5DEDC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36F94B-E801-814E-D75E-2354F5E5B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previous experience of cultivating diatoms in ultralow radioactivity environment</a:t>
            </a:r>
          </a:p>
          <a:p>
            <a:pPr lvl="1"/>
            <a:r>
              <a:rPr lang="en-US" dirty="0"/>
              <a:t>Very different from E. Coli LTER experiment</a:t>
            </a:r>
          </a:p>
          <a:p>
            <a:pPr lvl="1"/>
            <a:r>
              <a:rPr lang="en-US" dirty="0"/>
              <a:t>Cyanobacteria isolated from radioactive springs will be cultivated simultaneously</a:t>
            </a:r>
          </a:p>
          <a:p>
            <a:r>
              <a:rPr lang="en-US" dirty="0"/>
              <a:t>Only one of the three diatom species has its genome sequenced</a:t>
            </a:r>
          </a:p>
          <a:p>
            <a:r>
              <a:rPr lang="en-US" dirty="0"/>
              <a:t>Underground monitoring of growth rate, size, volume, photosynthetic capacity, pigment and lipid content, as well as as oxidative and </a:t>
            </a:r>
            <a:r>
              <a:rPr lang="en-US" dirty="0" err="1"/>
              <a:t>antioxydant</a:t>
            </a:r>
            <a:r>
              <a:rPr lang="en-US" dirty="0"/>
              <a:t> stresses.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580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C9F7CA-0D1D-EE59-6BC6-163E153BD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90661"/>
            <a:ext cx="12017830" cy="467282"/>
          </a:xfrm>
        </p:spPr>
        <p:txBody>
          <a:bodyPr/>
          <a:lstStyle/>
          <a:p>
            <a:r>
              <a:rPr lang="en-US" dirty="0"/>
              <a:t>Validation of MC simulation results at µ- and nanoscale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7F5CCC1-77A6-F0D7-6909-50A54F6D6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6629"/>
            <a:ext cx="7474857" cy="5066680"/>
          </a:xfrm>
        </p:spPr>
        <p:txBody>
          <a:bodyPr/>
          <a:lstStyle/>
          <a:p>
            <a:r>
              <a:rPr lang="en-US" dirty="0"/>
              <a:t>Key importance of simulating the dose received by microorganisms in ultralow radioactivity experiments</a:t>
            </a:r>
          </a:p>
          <a:p>
            <a:pPr lvl="1"/>
            <a:r>
              <a:rPr lang="en-US" dirty="0"/>
              <a:t>No instrument is able to measure it</a:t>
            </a:r>
          </a:p>
          <a:p>
            <a:r>
              <a:rPr lang="en-US" dirty="0"/>
              <a:t>Crucial need for experimental data to validate simulation results</a:t>
            </a:r>
          </a:p>
          <a:p>
            <a:pPr lvl="1"/>
            <a:r>
              <a:rPr lang="en-US" dirty="0"/>
              <a:t>DULs are unique places to produce controlled radiation data at low dose exposure</a:t>
            </a:r>
          </a:p>
          <a:p>
            <a:r>
              <a:rPr lang="en-US" dirty="0"/>
              <a:t>Focus on DNA Double Strand Breaks data from long term stem cells preservation experiments @LSM (see G. </a:t>
            </a:r>
            <a:r>
              <a:rPr lang="en-US" dirty="0" err="1"/>
              <a:t>Warot</a:t>
            </a:r>
            <a:r>
              <a:rPr lang="en-US" dirty="0"/>
              <a:t> talk on Wednesday morning)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776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C96B4C9-977E-2829-D09B-D03EF89EF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9419F8D-5489-B8E6-DCE8-78BC30434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role of radioactivity in the emergence and evolution of life on earth is still unknown</a:t>
            </a:r>
          </a:p>
          <a:p>
            <a:r>
              <a:rPr lang="en-US" dirty="0"/>
              <a:t>There are clear indications that radioactivity may have played a major role:</a:t>
            </a:r>
          </a:p>
          <a:p>
            <a:pPr lvl="1"/>
            <a:r>
              <a:rPr lang="en-US" dirty="0"/>
              <a:t>As the main source of energy through radiolysis for deep underground microorganisms</a:t>
            </a:r>
          </a:p>
          <a:p>
            <a:pPr lvl="1"/>
            <a:r>
              <a:rPr lang="en-US" dirty="0"/>
              <a:t>As an abiotic driver in peculiar terrestrial ecosystems such as naturally radioactive mineral springs</a:t>
            </a:r>
          </a:p>
          <a:p>
            <a:r>
              <a:rPr lang="en-US"/>
              <a:t>DULS </a:t>
            </a:r>
            <a:r>
              <a:rPr lang="en-US" dirty="0"/>
              <a:t>are unique environments to study the impact of low-dose radiation in controlled experiments</a:t>
            </a:r>
          </a:p>
          <a:p>
            <a:pPr lvl="1"/>
            <a:r>
              <a:rPr lang="en-US" dirty="0"/>
              <a:t>To explore the ultra-low radioactivity frontier</a:t>
            </a:r>
          </a:p>
          <a:p>
            <a:pPr lvl="1"/>
            <a:r>
              <a:rPr lang="en-US" dirty="0"/>
              <a:t>To produce the data to validate the MC simulation codes used for µ- and </a:t>
            </a:r>
            <a:r>
              <a:rPr lang="en-US" dirty="0" err="1"/>
              <a:t>nanodosimetry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0045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C8618B45-A0BE-698A-D103-7592D8B20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27" y="357374"/>
            <a:ext cx="1736184" cy="50602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67577A2-3205-5EC2-8BAE-42263F1FBB56}"/>
              </a:ext>
            </a:extLst>
          </p:cNvPr>
          <p:cNvSpPr txBox="1"/>
          <p:nvPr/>
        </p:nvSpPr>
        <p:spPr>
          <a:xfrm>
            <a:off x="8629290" y="1891318"/>
            <a:ext cx="3497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rgbClr val="FF0000"/>
                </a:solidFill>
              </a:rPr>
              <a:t>Missing data </a:t>
            </a:r>
            <a:r>
              <a:rPr lang="en-GB" b="1"/>
              <a:t>on mineral springs</a:t>
            </a:r>
          </a:p>
        </p:txBody>
      </p:sp>
      <p:sp>
        <p:nvSpPr>
          <p:cNvPr id="28" name="TextShape 5">
            <a:extLst>
              <a:ext uri="{FF2B5EF4-FFF2-40B4-BE49-F238E27FC236}">
                <a16:creationId xmlns:a16="http://schemas.microsoft.com/office/drawing/2014/main" id="{14ADB3DC-149E-AD00-ABDD-8FD6B19F05F9}"/>
              </a:ext>
            </a:extLst>
          </p:cNvPr>
          <p:cNvSpPr txBox="1"/>
          <p:nvPr/>
        </p:nvSpPr>
        <p:spPr>
          <a:xfrm>
            <a:off x="10409396" y="6469136"/>
            <a:ext cx="16887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BE123D5-BAC7-49E5-A506-3F9A930BD04A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19</a:t>
            </a:fld>
            <a:endParaRPr lang="en-GB" sz="1200" b="0" strike="noStrike" spc="-1">
              <a:latin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6E5DCB-E48B-43B2-96A2-DD9B025D9B2B}"/>
              </a:ext>
            </a:extLst>
          </p:cNvPr>
          <p:cNvSpPr txBox="1"/>
          <p:nvPr/>
        </p:nvSpPr>
        <p:spPr>
          <a:xfrm>
            <a:off x="3554943" y="1018946"/>
            <a:ext cx="4920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The reference radioecological tool in Europe using </a:t>
            </a:r>
          </a:p>
          <a:p>
            <a:pPr algn="ctr"/>
            <a:r>
              <a:rPr lang="en-GB" b="1" dirty="0"/>
              <a:t>databases and tabulated radiological factors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683EC53-DAD1-3E0D-1E8C-8FD262409A68}"/>
              </a:ext>
            </a:extLst>
          </p:cNvPr>
          <p:cNvGrpSpPr/>
          <p:nvPr/>
        </p:nvGrpSpPr>
        <p:grpSpPr>
          <a:xfrm>
            <a:off x="3855283" y="2057281"/>
            <a:ext cx="4619704" cy="3049900"/>
            <a:chOff x="5853976" y="2084539"/>
            <a:chExt cx="4619704" cy="3049900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7" name="3D Model 26" descr="Radioactive">
                  <a:extLst>
                    <a:ext uri="{FF2B5EF4-FFF2-40B4-BE49-F238E27FC236}">
                      <a16:creationId xmlns:a16="http://schemas.microsoft.com/office/drawing/2014/main" id="{0B22F9FA-9265-E23C-7477-6CD857097B4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9919733" y="3261111"/>
                <a:ext cx="553947" cy="550631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553947" cy="550631"/>
                      </a:xfrm>
                      <a:prstGeom prst="rect">
                        <a:avLst/>
                      </a:prstGeom>
                    </am3d:spPr>
                    <am3d:camera>
                      <am3d:pos x="0" y="0" z="6659420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3008479" d="1000000"/>
                      <am3d:preTrans dx="8" dy="-18000000" dz="-31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828508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7" name="3D Model 26" descr="Radioactive">
                  <a:extLst>
                    <a:ext uri="{FF2B5EF4-FFF2-40B4-BE49-F238E27FC236}">
                      <a16:creationId xmlns:a16="http://schemas.microsoft.com/office/drawing/2014/main" id="{0B22F9FA-9265-E23C-7477-6CD857097B4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921040" y="3233853"/>
                  <a:ext cx="553947" cy="550631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E11F1A6-482C-042D-A2A4-F171944FB7D7}"/>
                </a:ext>
              </a:extLst>
            </p:cNvPr>
            <p:cNvGrpSpPr/>
            <p:nvPr/>
          </p:nvGrpSpPr>
          <p:grpSpPr>
            <a:xfrm>
              <a:off x="9370780" y="2845722"/>
              <a:ext cx="592394" cy="1887089"/>
              <a:chOff x="5330061" y="3015135"/>
              <a:chExt cx="1101277" cy="2014536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AE41E29E-53FE-65EB-7A3F-99DB77852BAB}"/>
                  </a:ext>
                </a:extLst>
              </p:cNvPr>
              <p:cNvCxnSpPr>
                <a:cxnSpLocks/>
                <a:stCxn id="27" idx="1"/>
              </p:cNvCxnSpPr>
              <p:nvPr/>
            </p:nvCxnSpPr>
            <p:spPr>
              <a:xfrm flipH="1" flipV="1">
                <a:off x="5330061" y="3015135"/>
                <a:ext cx="1020519" cy="73735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FCB2FEA5-10C5-9208-21A9-F9B6A86FDA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01535" y="3891803"/>
                <a:ext cx="1029803" cy="113786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36886E0-9ECC-A767-5B26-19907A73B374}"/>
                </a:ext>
              </a:extLst>
            </p:cNvPr>
            <p:cNvGrpSpPr/>
            <p:nvPr/>
          </p:nvGrpSpPr>
          <p:grpSpPr>
            <a:xfrm>
              <a:off x="5853976" y="2084539"/>
              <a:ext cx="3497568" cy="3049900"/>
              <a:chOff x="2393324" y="2330226"/>
              <a:chExt cx="6292737" cy="2128973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9B6AF3F5-97C3-1C50-A829-88CF31569B80}"/>
                  </a:ext>
                </a:extLst>
              </p:cNvPr>
              <p:cNvSpPr/>
              <p:nvPr/>
            </p:nvSpPr>
            <p:spPr>
              <a:xfrm>
                <a:off x="2393324" y="2331077"/>
                <a:ext cx="6292737" cy="1483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/>
                  <a:t>Water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C64CE48-A631-9004-EF6A-D4E3170C0FAA}"/>
                  </a:ext>
                </a:extLst>
              </p:cNvPr>
              <p:cNvSpPr/>
              <p:nvPr/>
            </p:nvSpPr>
            <p:spPr>
              <a:xfrm>
                <a:off x="2393324" y="3716540"/>
                <a:ext cx="6292737" cy="74265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/>
                  <a:t>Sediments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89BC98B-AE62-F0C3-A17B-21D3974D17AF}"/>
                  </a:ext>
                </a:extLst>
              </p:cNvPr>
              <p:cNvSpPr/>
              <p:nvPr/>
            </p:nvSpPr>
            <p:spPr>
              <a:xfrm>
                <a:off x="2393324" y="3552089"/>
                <a:ext cx="6292737" cy="29324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/>
                  <a:t>Sediments surface</a:t>
                </a:r>
              </a:p>
            </p:txBody>
          </p:sp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25A367B0-A360-B19E-7D77-BC8681FBF484}"/>
                  </a:ext>
                </a:extLst>
              </p:cNvPr>
              <p:cNvSpPr/>
              <p:nvPr/>
            </p:nvSpPr>
            <p:spPr>
              <a:xfrm>
                <a:off x="2393324" y="2330226"/>
                <a:ext cx="6292737" cy="29324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/>
                  <a:t>Water surface</a:t>
                </a:r>
              </a:p>
            </p:txBody>
          </p:sp>
        </p:grp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4AC6B9AD-09D8-DF86-8C31-B54AAFB9C7F5}"/>
              </a:ext>
            </a:extLst>
          </p:cNvPr>
          <p:cNvSpPr txBox="1"/>
          <p:nvPr/>
        </p:nvSpPr>
        <p:spPr>
          <a:xfrm>
            <a:off x="3099307" y="5753799"/>
            <a:ext cx="1641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9193"/>
                </a:solidFill>
                <a:sym typeface="Wingdings" pitchFamily="2" charset="2"/>
              </a:rPr>
              <a:t></a:t>
            </a:r>
            <a:r>
              <a:rPr lang="en-GB" sz="2000"/>
              <a:t> </a:t>
            </a:r>
            <a:r>
              <a:rPr lang="en-GB" sz="2000">
                <a:solidFill>
                  <a:srgbClr val="009193"/>
                </a:solidFill>
              </a:rPr>
              <a:t>r = 621 </a:t>
            </a:r>
            <a:r>
              <a:rPr lang="el-GR" sz="2000">
                <a:solidFill>
                  <a:srgbClr val="009193"/>
                </a:solidFill>
              </a:rPr>
              <a:t>μ</a:t>
            </a:r>
            <a:r>
              <a:rPr lang="en-GB" sz="2000">
                <a:solidFill>
                  <a:srgbClr val="009193"/>
                </a:solidFill>
              </a:rPr>
              <a:t>m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036F3CA-5F2D-D942-A316-966CDAE9025C}"/>
              </a:ext>
            </a:extLst>
          </p:cNvPr>
          <p:cNvGrpSpPr/>
          <p:nvPr/>
        </p:nvGrpSpPr>
        <p:grpSpPr>
          <a:xfrm>
            <a:off x="366053" y="1031433"/>
            <a:ext cx="2795953" cy="5494505"/>
            <a:chOff x="6554159" y="422233"/>
            <a:chExt cx="2795953" cy="598218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C688F778-E910-3AC0-435E-B4A24C7AC85C}"/>
                </a:ext>
              </a:extLst>
            </p:cNvPr>
            <p:cNvGrpSpPr/>
            <p:nvPr/>
          </p:nvGrpSpPr>
          <p:grpSpPr>
            <a:xfrm>
              <a:off x="6554159" y="422233"/>
              <a:ext cx="2795953" cy="5982182"/>
              <a:chOff x="1645935" y="148828"/>
              <a:chExt cx="2795953" cy="5982182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CB20F9F6-8F68-0117-1C08-6E09E964B1B7}"/>
                  </a:ext>
                </a:extLst>
              </p:cNvPr>
              <p:cNvSpPr txBox="1"/>
              <p:nvPr/>
            </p:nvSpPr>
            <p:spPr>
              <a:xfrm>
                <a:off x="3492137" y="148828"/>
                <a:ext cx="8066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rgbClr val="009193"/>
                    </a:solidFill>
                  </a:rPr>
                  <a:t>10</a:t>
                </a:r>
                <a:r>
                  <a:rPr lang="en-GB" sz="2000" baseline="30000">
                    <a:solidFill>
                      <a:srgbClr val="009193"/>
                    </a:solidFill>
                  </a:rPr>
                  <a:t>3 </a:t>
                </a:r>
                <a:r>
                  <a:rPr lang="en-GB" sz="2000">
                    <a:solidFill>
                      <a:srgbClr val="009193"/>
                    </a:solidFill>
                  </a:rPr>
                  <a:t>kg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1935C00-A186-16EC-A6E8-C35D65DAD419}"/>
                  </a:ext>
                </a:extLst>
              </p:cNvPr>
              <p:cNvSpPr txBox="1"/>
              <p:nvPr/>
            </p:nvSpPr>
            <p:spPr>
              <a:xfrm>
                <a:off x="3498048" y="5262585"/>
                <a:ext cx="8595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rgbClr val="009193"/>
                    </a:solidFill>
                  </a:rPr>
                  <a:t>10</a:t>
                </a:r>
                <a:r>
                  <a:rPr lang="en-GB" sz="2000" baseline="30000">
                    <a:solidFill>
                      <a:srgbClr val="009193"/>
                    </a:solidFill>
                  </a:rPr>
                  <a:t>-6 </a:t>
                </a:r>
                <a:r>
                  <a:rPr lang="en-GB" sz="2000">
                    <a:solidFill>
                      <a:srgbClr val="009193"/>
                    </a:solidFill>
                  </a:rPr>
                  <a:t>kg</a:t>
                </a:r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A4024A5F-2F1A-27E5-AB92-4BAA402514BD}"/>
                  </a:ext>
                </a:extLst>
              </p:cNvPr>
              <p:cNvGrpSpPr/>
              <p:nvPr/>
            </p:nvGrpSpPr>
            <p:grpSpPr>
              <a:xfrm>
                <a:off x="1645935" y="318195"/>
                <a:ext cx="2795953" cy="5812815"/>
                <a:chOff x="1645935" y="318195"/>
                <a:chExt cx="2795953" cy="5812815"/>
              </a:xfrm>
            </p:grpSpPr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32144675-A70D-78FD-5651-BA61C3EECAE4}"/>
                    </a:ext>
                  </a:extLst>
                </p:cNvPr>
                <p:cNvSpPr txBox="1"/>
                <p:nvPr/>
              </p:nvSpPr>
              <p:spPr>
                <a:xfrm>
                  <a:off x="3487781" y="5695387"/>
                  <a:ext cx="954107" cy="4356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000" b="1">
                      <a:solidFill>
                        <a:srgbClr val="FF0000"/>
                      </a:solidFill>
                    </a:rPr>
                    <a:t>10</a:t>
                  </a:r>
                  <a:r>
                    <a:rPr lang="en-GB" sz="2000" b="1" baseline="30000">
                      <a:solidFill>
                        <a:srgbClr val="FF0000"/>
                      </a:solidFill>
                    </a:rPr>
                    <a:t>-12 </a:t>
                  </a:r>
                  <a:r>
                    <a:rPr lang="en-GB" sz="2000" b="1">
                      <a:solidFill>
                        <a:srgbClr val="FF0000"/>
                      </a:solidFill>
                    </a:rPr>
                    <a:t>kg</a:t>
                  </a:r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BB1772EC-F159-DAC3-F54F-676155E778D8}"/>
                    </a:ext>
                  </a:extLst>
                </p:cNvPr>
                <p:cNvGrpSpPr/>
                <p:nvPr/>
              </p:nvGrpSpPr>
              <p:grpSpPr>
                <a:xfrm>
                  <a:off x="1645935" y="318195"/>
                  <a:ext cx="1846202" cy="5722660"/>
                  <a:chOff x="1645935" y="318195"/>
                  <a:chExt cx="1846202" cy="5722660"/>
                </a:xfrm>
              </p:grpSpPr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B7FAD6A0-950D-0402-EBCE-9E0BF1CE79C6}"/>
                      </a:ext>
                    </a:extLst>
                  </p:cNvPr>
                  <p:cNvGrpSpPr/>
                  <p:nvPr/>
                </p:nvGrpSpPr>
                <p:grpSpPr>
                  <a:xfrm>
                    <a:off x="1645935" y="318195"/>
                    <a:ext cx="1846202" cy="5722660"/>
                    <a:chOff x="1645935" y="318195"/>
                    <a:chExt cx="1846202" cy="5722660"/>
                  </a:xfrm>
                </p:grpSpPr>
                <p:grpSp>
                  <p:nvGrpSpPr>
                    <p:cNvPr id="81" name="Group 80">
                      <a:extLst>
                        <a:ext uri="{FF2B5EF4-FFF2-40B4-BE49-F238E27FC236}">
                          <a16:creationId xmlns:a16="http://schemas.microsoft.com/office/drawing/2014/main" id="{5935987A-A910-3FFC-A162-C9E1FF2B7F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45935" y="322217"/>
                      <a:ext cx="1663322" cy="5718638"/>
                      <a:chOff x="1645935" y="322217"/>
                      <a:chExt cx="1663322" cy="5718638"/>
                    </a:xfrm>
                  </p:grpSpPr>
                  <p:grpSp>
                    <p:nvGrpSpPr>
                      <p:cNvPr id="83" name="Group 82">
                        <a:extLst>
                          <a:ext uri="{FF2B5EF4-FFF2-40B4-BE49-F238E27FC236}">
                            <a16:creationId xmlns:a16="http://schemas.microsoft.com/office/drawing/2014/main" id="{C05D3044-BB72-4F9C-F06E-CEAC4DDA641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45935" y="714103"/>
                        <a:ext cx="1663322" cy="5326752"/>
                        <a:chOff x="1550141" y="572493"/>
                        <a:chExt cx="1956384" cy="5952505"/>
                      </a:xfrm>
                    </p:grpSpPr>
                    <p:cxnSp>
                      <p:nvCxnSpPr>
                        <p:cNvPr id="86" name="Straight Connector 85">
                          <a:extLst>
                            <a:ext uri="{FF2B5EF4-FFF2-40B4-BE49-F238E27FC236}">
                              <a16:creationId xmlns:a16="http://schemas.microsoft.com/office/drawing/2014/main" id="{9EEE618E-2396-AD35-8A26-B60D0818196A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3506525" y="572494"/>
                          <a:ext cx="0" cy="4924188"/>
                        </a:xfrm>
                        <a:prstGeom prst="line">
                          <a:avLst/>
                        </a:prstGeom>
                        <a:ln>
                          <a:solidFill>
                            <a:srgbClr val="009193"/>
                          </a:solidFill>
                          <a:tailEnd type="none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pic>
                      <p:nvPicPr>
                        <p:cNvPr id="87" name="Picture 86" descr="A deer with antlers standing in a field&#10;&#10;Description automatically generated with medium confidence">
                          <a:extLst>
                            <a:ext uri="{FF2B5EF4-FFF2-40B4-BE49-F238E27FC236}">
                              <a16:creationId xmlns:a16="http://schemas.microsoft.com/office/drawing/2014/main" id="{050D7B59-900F-B86F-6228-E1295DA09FF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550141" y="572493"/>
                          <a:ext cx="1625886" cy="1704776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88" name="Picture 87" descr="A bird flying in the air&#10;&#10;Description automatically generated">
                          <a:extLst>
                            <a:ext uri="{FF2B5EF4-FFF2-40B4-BE49-F238E27FC236}">
                              <a16:creationId xmlns:a16="http://schemas.microsoft.com/office/drawing/2014/main" id="{D8C23989-A996-526E-B8A8-501E6F934D5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 flipH="1">
                          <a:off x="1873013" y="3194691"/>
                          <a:ext cx="910364" cy="672482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89" name="Picture 88" descr="A rabbit sitting in grass&#10;&#10;Description automatically generated with low confidence">
                          <a:extLst>
                            <a:ext uri="{FF2B5EF4-FFF2-40B4-BE49-F238E27FC236}">
                              <a16:creationId xmlns:a16="http://schemas.microsoft.com/office/drawing/2014/main" id="{253CA5B4-64F6-BED3-55DC-9583D7CF8D2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822902" y="2304091"/>
                          <a:ext cx="1010587" cy="88759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90" name="Picture 89" descr="A green frog on a branch&#10;&#10;Description automatically generated with medium confidence">
                          <a:extLst>
                            <a:ext uri="{FF2B5EF4-FFF2-40B4-BE49-F238E27FC236}">
                              <a16:creationId xmlns:a16="http://schemas.microsoft.com/office/drawing/2014/main" id="{A274309A-7433-D3B3-96A0-C2C883FCEC6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992125" y="4542955"/>
                          <a:ext cx="658071" cy="57786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91" name="Picture 90" descr="A snail on a leaf&#10;&#10;Description automatically generated">
                          <a:extLst>
                            <a:ext uri="{FF2B5EF4-FFF2-40B4-BE49-F238E27FC236}">
                              <a16:creationId xmlns:a16="http://schemas.microsoft.com/office/drawing/2014/main" id="{F327EAB5-2843-636D-2585-27EFA724595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048870" y="5148843"/>
                          <a:ext cx="513796" cy="506459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92" name="Picture 91" descr="A fish swimming in water&#10;&#10;Description automatically generated with low confidence">
                          <a:extLst>
                            <a:ext uri="{FF2B5EF4-FFF2-40B4-BE49-F238E27FC236}">
                              <a16:creationId xmlns:a16="http://schemas.microsoft.com/office/drawing/2014/main" id="{75D655F6-A697-C638-D224-ED0B148992B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900496" y="4135068"/>
                          <a:ext cx="855397" cy="394476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93" name="Picture 92" descr="A picture containing reef, black and white, invertebrate, outdoor&#10;&#10;Description automatically generated">
                          <a:extLst>
                            <a:ext uri="{FF2B5EF4-FFF2-40B4-BE49-F238E27FC236}">
                              <a16:creationId xmlns:a16="http://schemas.microsoft.com/office/drawing/2014/main" id="{A9828FA4-BCC9-29BD-0437-FAA7C4ED4C2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064266" y="6125385"/>
                          <a:ext cx="513788" cy="399613"/>
                        </a:xfrm>
                        <a:prstGeom prst="rect">
                          <a:avLst/>
                        </a:prstGeom>
                      </p:spPr>
                    </p:pic>
                  </p:grpSp>
                  <p:cxnSp>
                    <p:nvCxnSpPr>
                      <p:cNvPr id="84" name="Straight Connector 83">
                        <a:extLst>
                          <a:ext uri="{FF2B5EF4-FFF2-40B4-BE49-F238E27FC236}">
                            <a16:creationId xmlns:a16="http://schemas.microsoft.com/office/drawing/2014/main" id="{78B1C501-368E-254E-9562-1A8FA9650EB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3309257" y="322217"/>
                        <a:ext cx="0" cy="391886"/>
                      </a:xfrm>
                      <a:prstGeom prst="line">
                        <a:avLst/>
                      </a:prstGeom>
                      <a:ln>
                        <a:solidFill>
                          <a:srgbClr val="009193"/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" name="Straight Connector 84">
                        <a:extLst>
                          <a:ext uri="{FF2B5EF4-FFF2-40B4-BE49-F238E27FC236}">
                            <a16:creationId xmlns:a16="http://schemas.microsoft.com/office/drawing/2014/main" id="{6D9BF735-997A-F787-B57E-0694F7754DC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3309257" y="5120640"/>
                        <a:ext cx="0" cy="365760"/>
                      </a:xfrm>
                      <a:prstGeom prst="line">
                        <a:avLst/>
                      </a:prstGeom>
                      <a:ln>
                        <a:solidFill>
                          <a:srgbClr val="009193"/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82" name="Straight Connector 81">
                      <a:extLst>
                        <a:ext uri="{FF2B5EF4-FFF2-40B4-BE49-F238E27FC236}">
                          <a16:creationId xmlns:a16="http://schemas.microsoft.com/office/drawing/2014/main" id="{62ACCE86-D03C-3942-68CA-A3A3E6C035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135086" y="318195"/>
                      <a:ext cx="357051" cy="0"/>
                    </a:xfrm>
                    <a:prstGeom prst="line">
                      <a:avLst/>
                    </a:prstGeom>
                    <a:ln>
                      <a:solidFill>
                        <a:srgbClr val="009193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93601542-B509-AD68-75B4-723F9DF9831E}"/>
                      </a:ext>
                    </a:extLst>
                  </p:cNvPr>
                  <p:cNvCxnSpPr/>
                  <p:nvPr/>
                </p:nvCxnSpPr>
                <p:spPr>
                  <a:xfrm>
                    <a:off x="3130730" y="5495423"/>
                    <a:ext cx="357051" cy="0"/>
                  </a:xfrm>
                  <a:prstGeom prst="line">
                    <a:avLst/>
                  </a:prstGeom>
                  <a:ln>
                    <a:solidFill>
                      <a:srgbClr val="009193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9885485-3426-E5B9-C6A3-45E3A37D58C7}"/>
                </a:ext>
              </a:extLst>
            </p:cNvPr>
            <p:cNvSpPr txBox="1"/>
            <p:nvPr/>
          </p:nvSpPr>
          <p:spPr>
            <a:xfrm>
              <a:off x="7489428" y="5968792"/>
              <a:ext cx="959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Diatoms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6525EA7B-81FD-F8B3-EAC4-D340257A311B}"/>
              </a:ext>
            </a:extLst>
          </p:cNvPr>
          <p:cNvSpPr txBox="1"/>
          <p:nvPr/>
        </p:nvSpPr>
        <p:spPr>
          <a:xfrm>
            <a:off x="3099307" y="6132382"/>
            <a:ext cx="151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FF0000"/>
                </a:solidFill>
                <a:sym typeface="Wingdings" pitchFamily="2" charset="2"/>
              </a:rPr>
              <a:t></a:t>
            </a:r>
            <a:r>
              <a:rPr lang="en-GB" sz="2000">
                <a:solidFill>
                  <a:srgbClr val="FF0000"/>
                </a:solidFill>
              </a:rPr>
              <a:t> r = 10 </a:t>
            </a:r>
            <a:r>
              <a:rPr lang="el-GR" sz="2000">
                <a:solidFill>
                  <a:srgbClr val="FF0000"/>
                </a:solidFill>
              </a:rPr>
              <a:t>μ</a:t>
            </a:r>
            <a:r>
              <a:rPr lang="en-GB" sz="200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96EDB63-A83D-1BFE-3D42-55D4B1B5E752}"/>
              </a:ext>
            </a:extLst>
          </p:cNvPr>
          <p:cNvSpPr txBox="1"/>
          <p:nvPr/>
        </p:nvSpPr>
        <p:spPr>
          <a:xfrm>
            <a:off x="8629290" y="5520173"/>
            <a:ext cx="3408974" cy="646331"/>
          </a:xfrm>
          <a:custGeom>
            <a:avLst/>
            <a:gdLst>
              <a:gd name="connsiteX0" fmla="*/ 0 w 3408974"/>
              <a:gd name="connsiteY0" fmla="*/ 0 h 646331"/>
              <a:gd name="connsiteX1" fmla="*/ 568162 w 3408974"/>
              <a:gd name="connsiteY1" fmla="*/ 0 h 646331"/>
              <a:gd name="connsiteX2" fmla="*/ 1136325 w 3408974"/>
              <a:gd name="connsiteY2" fmla="*/ 0 h 646331"/>
              <a:gd name="connsiteX3" fmla="*/ 1738577 w 3408974"/>
              <a:gd name="connsiteY3" fmla="*/ 0 h 646331"/>
              <a:gd name="connsiteX4" fmla="*/ 2374919 w 3408974"/>
              <a:gd name="connsiteY4" fmla="*/ 0 h 646331"/>
              <a:gd name="connsiteX5" fmla="*/ 3408974 w 3408974"/>
              <a:gd name="connsiteY5" fmla="*/ 0 h 646331"/>
              <a:gd name="connsiteX6" fmla="*/ 3408974 w 3408974"/>
              <a:gd name="connsiteY6" fmla="*/ 303776 h 646331"/>
              <a:gd name="connsiteX7" fmla="*/ 3408974 w 3408974"/>
              <a:gd name="connsiteY7" fmla="*/ 646331 h 646331"/>
              <a:gd name="connsiteX8" fmla="*/ 2874901 w 3408974"/>
              <a:gd name="connsiteY8" fmla="*/ 646331 h 646331"/>
              <a:gd name="connsiteX9" fmla="*/ 2238560 w 3408974"/>
              <a:gd name="connsiteY9" fmla="*/ 646331 h 646331"/>
              <a:gd name="connsiteX10" fmla="*/ 1772666 w 3408974"/>
              <a:gd name="connsiteY10" fmla="*/ 646331 h 646331"/>
              <a:gd name="connsiteX11" fmla="*/ 1238594 w 3408974"/>
              <a:gd name="connsiteY11" fmla="*/ 646331 h 646331"/>
              <a:gd name="connsiteX12" fmla="*/ 636342 w 3408974"/>
              <a:gd name="connsiteY12" fmla="*/ 646331 h 646331"/>
              <a:gd name="connsiteX13" fmla="*/ 0 w 3408974"/>
              <a:gd name="connsiteY13" fmla="*/ 646331 h 646331"/>
              <a:gd name="connsiteX14" fmla="*/ 0 w 3408974"/>
              <a:gd name="connsiteY14" fmla="*/ 329629 h 646331"/>
              <a:gd name="connsiteX15" fmla="*/ 0 w 3408974"/>
              <a:gd name="connsiteY15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08974" h="646331" extrusionOk="0">
                <a:moveTo>
                  <a:pt x="0" y="0"/>
                </a:moveTo>
                <a:cubicBezTo>
                  <a:pt x="181721" y="-42355"/>
                  <a:pt x="315060" y="11764"/>
                  <a:pt x="568162" y="0"/>
                </a:cubicBezTo>
                <a:cubicBezTo>
                  <a:pt x="821264" y="-11764"/>
                  <a:pt x="888933" y="49867"/>
                  <a:pt x="1136325" y="0"/>
                </a:cubicBezTo>
                <a:cubicBezTo>
                  <a:pt x="1383717" y="-49867"/>
                  <a:pt x="1570994" y="40337"/>
                  <a:pt x="1738577" y="0"/>
                </a:cubicBezTo>
                <a:cubicBezTo>
                  <a:pt x="1906160" y="-40337"/>
                  <a:pt x="2212885" y="29289"/>
                  <a:pt x="2374919" y="0"/>
                </a:cubicBezTo>
                <a:cubicBezTo>
                  <a:pt x="2536953" y="-29289"/>
                  <a:pt x="3168314" y="77131"/>
                  <a:pt x="3408974" y="0"/>
                </a:cubicBezTo>
                <a:cubicBezTo>
                  <a:pt x="3424854" y="111788"/>
                  <a:pt x="3396590" y="206214"/>
                  <a:pt x="3408974" y="303776"/>
                </a:cubicBezTo>
                <a:cubicBezTo>
                  <a:pt x="3421358" y="401338"/>
                  <a:pt x="3393915" y="489491"/>
                  <a:pt x="3408974" y="646331"/>
                </a:cubicBezTo>
                <a:cubicBezTo>
                  <a:pt x="3149238" y="665273"/>
                  <a:pt x="2991123" y="606696"/>
                  <a:pt x="2874901" y="646331"/>
                </a:cubicBezTo>
                <a:cubicBezTo>
                  <a:pt x="2758679" y="685966"/>
                  <a:pt x="2388896" y="616974"/>
                  <a:pt x="2238560" y="646331"/>
                </a:cubicBezTo>
                <a:cubicBezTo>
                  <a:pt x="2088224" y="675688"/>
                  <a:pt x="1900245" y="631054"/>
                  <a:pt x="1772666" y="646331"/>
                </a:cubicBezTo>
                <a:cubicBezTo>
                  <a:pt x="1645087" y="661608"/>
                  <a:pt x="1382363" y="642384"/>
                  <a:pt x="1238594" y="646331"/>
                </a:cubicBezTo>
                <a:cubicBezTo>
                  <a:pt x="1094825" y="650278"/>
                  <a:pt x="900805" y="614068"/>
                  <a:pt x="636342" y="646331"/>
                </a:cubicBezTo>
                <a:cubicBezTo>
                  <a:pt x="371879" y="678594"/>
                  <a:pt x="266819" y="594215"/>
                  <a:pt x="0" y="646331"/>
                </a:cubicBezTo>
                <a:cubicBezTo>
                  <a:pt x="-34221" y="526804"/>
                  <a:pt x="9374" y="471021"/>
                  <a:pt x="0" y="329629"/>
                </a:cubicBezTo>
                <a:cubicBezTo>
                  <a:pt x="-9374" y="188237"/>
                  <a:pt x="36976" y="87232"/>
                  <a:pt x="0" y="0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9354913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We need another tool to evaluate the dose rate to microorganisms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BFC5CCE-AE5A-8795-9920-A43B8C7263AF}"/>
              </a:ext>
            </a:extLst>
          </p:cNvPr>
          <p:cNvSpPr txBox="1"/>
          <p:nvPr/>
        </p:nvSpPr>
        <p:spPr>
          <a:xfrm>
            <a:off x="8704908" y="3120042"/>
            <a:ext cx="340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baseline="30000"/>
              <a:t>222</a:t>
            </a:r>
            <a:r>
              <a:rPr lang="en-GB" b="1"/>
              <a:t>Rn in water </a:t>
            </a:r>
            <a:r>
              <a:rPr lang="en-GB" b="1">
                <a:solidFill>
                  <a:srgbClr val="FF0000"/>
                </a:solidFill>
              </a:rPr>
              <a:t>cannot</a:t>
            </a:r>
            <a:r>
              <a:rPr lang="en-GB"/>
              <a:t> be evaluated with ERICA’s approach</a:t>
            </a:r>
            <a:endParaRPr lang="en-GB" baseline="3000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6621BB4-346E-C0A0-2379-B5B2CC4C543F}"/>
              </a:ext>
            </a:extLst>
          </p:cNvPr>
          <p:cNvSpPr txBox="1"/>
          <p:nvPr/>
        </p:nvSpPr>
        <p:spPr>
          <a:xfrm>
            <a:off x="8629290" y="4405192"/>
            <a:ext cx="340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ERICA is </a:t>
            </a:r>
            <a:r>
              <a:rPr lang="en-GB" b="1">
                <a:solidFill>
                  <a:srgbClr val="FF0000"/>
                </a:solidFill>
              </a:rPr>
              <a:t>not</a:t>
            </a:r>
            <a:r>
              <a:rPr lang="en-GB"/>
              <a:t> applicable on </a:t>
            </a:r>
            <a:r>
              <a:rPr lang="en-GB" b="1">
                <a:solidFill>
                  <a:srgbClr val="FF0000"/>
                </a:solidFill>
              </a:rPr>
              <a:t>microorganisms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32E1A89-8AF6-1350-5F50-8AA7D114D9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180" y="6263125"/>
            <a:ext cx="1095782" cy="519055"/>
          </a:xfrm>
          <a:prstGeom prst="rect">
            <a:avLst/>
          </a:prstGeom>
        </p:spPr>
      </p:pic>
      <p:sp>
        <p:nvSpPr>
          <p:cNvPr id="16" name="Titre 2">
            <a:extLst>
              <a:ext uri="{FF2B5EF4-FFF2-40B4-BE49-F238E27FC236}">
                <a16:creationId xmlns:a16="http://schemas.microsoft.com/office/drawing/2014/main" id="{A6BB38FB-142B-7DD9-080A-870889641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What</a:t>
            </a:r>
            <a:r>
              <a:rPr lang="en-US"/>
              <a:t> are the dose rates to microorganisms?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3821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5A9EEB-AEF5-2E13-718D-1FE4E3CA3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2" y="505083"/>
            <a:ext cx="12098156" cy="667658"/>
          </a:xfrm>
        </p:spPr>
        <p:txBody>
          <a:bodyPr>
            <a:normAutofit fontScale="90000"/>
          </a:bodyPr>
          <a:lstStyle/>
          <a:p>
            <a:r>
              <a:rPr lang="en-US" dirty="0"/>
              <a:t>Is natural radioactivity a friend or a foe of microbial life ?</a:t>
            </a:r>
          </a:p>
        </p:txBody>
      </p:sp>
      <p:sp>
        <p:nvSpPr>
          <p:cNvPr id="4" name="TextShape 5">
            <a:extLst>
              <a:ext uri="{FF2B5EF4-FFF2-40B4-BE49-F238E27FC236}">
                <a16:creationId xmlns:a16="http://schemas.microsoft.com/office/drawing/2014/main" id="{0D808444-EA08-73D6-86ED-4CAD2D031F71}"/>
              </a:ext>
            </a:extLst>
          </p:cNvPr>
          <p:cNvSpPr txBox="1"/>
          <p:nvPr/>
        </p:nvSpPr>
        <p:spPr>
          <a:xfrm>
            <a:off x="10409396" y="6469136"/>
            <a:ext cx="16887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BE123D5-BAC7-49E5-A506-3F9A930BD04A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2</a:t>
            </a:fld>
            <a:endParaRPr lang="en-GB" sz="1200" b="0" strike="noStrike" spc="-1">
              <a:latin typeface="Times New Roman"/>
            </a:endParaRP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951A2EB1-C770-6577-C46B-1BD64D596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313" y="1380571"/>
            <a:ext cx="6201829" cy="5270906"/>
          </a:xfrm>
        </p:spPr>
        <p:txBody>
          <a:bodyPr/>
          <a:lstStyle/>
          <a:p>
            <a:r>
              <a:rPr lang="en-US" dirty="0"/>
              <a:t>It is a source of energy for deep underground biosphere</a:t>
            </a:r>
          </a:p>
          <a:p>
            <a:pPr lvl="1"/>
            <a:r>
              <a:rPr lang="en-US" dirty="0">
                <a:solidFill>
                  <a:srgbClr val="222222"/>
                </a:solidFill>
                <a:latin typeface="-apple-system"/>
              </a:rPr>
              <a:t>s</a:t>
            </a:r>
            <a:r>
              <a:rPr lang="en-US" dirty="0"/>
              <a:t>ingle-species ecosystem fueled by hydrogen from water radiolysis in SA gold mine</a:t>
            </a:r>
          </a:p>
          <a:p>
            <a:r>
              <a:rPr lang="en-US" dirty="0"/>
              <a:t>2.1 billion years old multicellular and eukaryotic organisms were found 30 km away from natural nuclear reactors in Gabon</a:t>
            </a:r>
          </a:p>
          <a:p>
            <a:pPr lvl="1"/>
            <a:r>
              <a:rPr lang="en-US" dirty="0"/>
              <a:t>Fossils 400 million years older than spontaneous fission reactions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101FA6-0787-3CA3-56FE-056429D14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895" y="1261797"/>
            <a:ext cx="383802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5D7775C-CB62-825F-E3F8-3B20FEFA9515}"/>
              </a:ext>
            </a:extLst>
          </p:cNvPr>
          <p:cNvSpPr txBox="1"/>
          <p:nvPr/>
        </p:nvSpPr>
        <p:spPr>
          <a:xfrm>
            <a:off x="10824924" y="1261797"/>
            <a:ext cx="173898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err="1"/>
              <a:t>Desulforudis</a:t>
            </a:r>
            <a:r>
              <a:rPr lang="en-US" sz="1400" i="1"/>
              <a:t> </a:t>
            </a:r>
            <a:r>
              <a:rPr lang="en-US" sz="1400" i="1" err="1"/>
              <a:t>audaxviator</a:t>
            </a:r>
            <a:r>
              <a:rPr lang="en-US" sz="1400" i="1"/>
              <a:t> </a:t>
            </a:r>
            <a:r>
              <a:rPr lang="en-US" sz="1400"/>
              <a:t>from </a:t>
            </a:r>
            <a:r>
              <a:rPr lang="en-US" sz="1400" err="1"/>
              <a:t>Chivian</a:t>
            </a:r>
            <a:r>
              <a:rPr lang="en-US" sz="1400"/>
              <a:t>, et al, Science (2008) 322:275-278.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83FD884-A0C9-92E0-8338-0BA7D801F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895" y="4222194"/>
            <a:ext cx="3429000" cy="206883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459F58A-3EC8-9F07-D92D-D5615F1F73AD}"/>
              </a:ext>
            </a:extLst>
          </p:cNvPr>
          <p:cNvSpPr txBox="1"/>
          <p:nvPr/>
        </p:nvSpPr>
        <p:spPr>
          <a:xfrm>
            <a:off x="10399914" y="4222193"/>
            <a:ext cx="1738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Albani</a:t>
            </a:r>
            <a:r>
              <a:rPr lang="fr-FR" sz="1400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al, </a:t>
            </a:r>
            <a:r>
              <a:rPr lang="fr-FR" sz="1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Nature, 466 (2010)</a:t>
            </a:r>
          </a:p>
        </p:txBody>
      </p:sp>
      <p:sp>
        <p:nvSpPr>
          <p:cNvPr id="3" name="Signalisation droite 2">
            <a:extLst>
              <a:ext uri="{FF2B5EF4-FFF2-40B4-BE49-F238E27FC236}">
                <a16:creationId xmlns:a16="http://schemas.microsoft.com/office/drawing/2014/main" id="{83192BB0-558E-3E5D-2DAA-334FF5EC6B59}"/>
              </a:ext>
            </a:extLst>
          </p:cNvPr>
          <p:cNvSpPr/>
          <p:nvPr/>
        </p:nvSpPr>
        <p:spPr>
          <a:xfrm>
            <a:off x="422910" y="5463540"/>
            <a:ext cx="800100" cy="445770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F29911A-0B3D-7EAB-C29A-F0FE4F913B8F}"/>
              </a:ext>
            </a:extLst>
          </p:cNvPr>
          <p:cNvSpPr txBox="1"/>
          <p:nvPr/>
        </p:nvSpPr>
        <p:spPr>
          <a:xfrm>
            <a:off x="1326607" y="5363259"/>
            <a:ext cx="4749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Research program since 2012 on the impact of </a:t>
            </a:r>
          </a:p>
          <a:p>
            <a:r>
              <a:rPr lang="en-US" dirty="0">
                <a:solidFill>
                  <a:srgbClr val="FF0000"/>
                </a:solidFill>
              </a:rPr>
              <a:t>natural radioactivity on microorganism evolution</a:t>
            </a:r>
          </a:p>
        </p:txBody>
      </p:sp>
    </p:spTree>
    <p:extLst>
      <p:ext uri="{BB962C8B-B14F-4D97-AF65-F5344CB8AC3E}">
        <p14:creationId xmlns:p14="http://schemas.microsoft.com/office/powerpoint/2010/main" val="2319977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7" y="13113"/>
            <a:ext cx="10515600" cy="1325563"/>
          </a:xfrm>
        </p:spPr>
        <p:txBody>
          <a:bodyPr/>
          <a:lstStyle/>
          <a:p>
            <a:r>
              <a:rPr lang="en-US" dirty="0"/>
              <a:t>Experimental evolution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D5CD6-F534-48C8-8B8D-8F58678BBB58}" type="slidenum">
              <a:rPr lang="fr-FR" smtClean="0"/>
              <a:t>20</a:t>
            </a:fld>
            <a:endParaRPr lang="fr-FR"/>
          </a:p>
        </p:txBody>
      </p:sp>
      <p:sp>
        <p:nvSpPr>
          <p:cNvPr id="12" name="Circular Arrow 11"/>
          <p:cNvSpPr/>
          <p:nvPr/>
        </p:nvSpPr>
        <p:spPr>
          <a:xfrm rot="20780336">
            <a:off x="3483328" y="1046819"/>
            <a:ext cx="1545873" cy="1524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007835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ircular Arrow 13"/>
          <p:cNvSpPr/>
          <p:nvPr/>
        </p:nvSpPr>
        <p:spPr>
          <a:xfrm rot="20780336">
            <a:off x="5154026" y="1023007"/>
            <a:ext cx="1545873" cy="1524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007835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ircular Arrow 14"/>
          <p:cNvSpPr/>
          <p:nvPr/>
        </p:nvSpPr>
        <p:spPr>
          <a:xfrm rot="20780336">
            <a:off x="6884737" y="999194"/>
            <a:ext cx="1545873" cy="1524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007835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58309" y="1290139"/>
            <a:ext cx="1367559" cy="141769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Ancestor Cell</a:t>
            </a:r>
          </a:p>
        </p:txBody>
      </p:sp>
      <p:sp>
        <p:nvSpPr>
          <p:cNvPr id="17" name="Oval 16"/>
          <p:cNvSpPr/>
          <p:nvPr/>
        </p:nvSpPr>
        <p:spPr>
          <a:xfrm>
            <a:off x="9372599" y="1251712"/>
            <a:ext cx="1333555" cy="145612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Evolved Cell</a:t>
            </a:r>
          </a:p>
        </p:txBody>
      </p:sp>
      <p:sp>
        <p:nvSpPr>
          <p:cNvPr id="18" name="Circular Arrow 17"/>
          <p:cNvSpPr/>
          <p:nvPr/>
        </p:nvSpPr>
        <p:spPr>
          <a:xfrm rot="17272370">
            <a:off x="8589702" y="1056081"/>
            <a:ext cx="1545873" cy="1524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075964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ircular Arrow 18"/>
          <p:cNvSpPr/>
          <p:nvPr/>
        </p:nvSpPr>
        <p:spPr>
          <a:xfrm rot="20899814">
            <a:off x="1890755" y="1019626"/>
            <a:ext cx="1545873" cy="1524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075964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98592" y="3859470"/>
            <a:ext cx="9709494" cy="2605538"/>
            <a:chOff x="74592" y="3859470"/>
            <a:chExt cx="9709494" cy="2605538"/>
          </a:xfrm>
        </p:grpSpPr>
        <p:grpSp>
          <p:nvGrpSpPr>
            <p:cNvPr id="26" name="Group 25"/>
            <p:cNvGrpSpPr/>
            <p:nvPr/>
          </p:nvGrpSpPr>
          <p:grpSpPr>
            <a:xfrm>
              <a:off x="74592" y="3859470"/>
              <a:ext cx="9709494" cy="2605538"/>
              <a:chOff x="74592" y="3859470"/>
              <a:chExt cx="9709494" cy="2605538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 flipH="1" flipV="1">
                <a:off x="570132" y="4191489"/>
                <a:ext cx="1721" cy="208301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343253" y="6096000"/>
                <a:ext cx="8602519" cy="26108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8118030" y="6084008"/>
                <a:ext cx="1666056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Time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6200000">
                <a:off x="-331603" y="4265665"/>
                <a:ext cx="11817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chemeClr val="accent1"/>
                    </a:solidFill>
                  </a:rPr>
                  <a:t>Fitness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  <p:cxnSp>
          <p:nvCxnSpPr>
            <p:cNvPr id="31" name="Straight Connector 30"/>
            <p:cNvCxnSpPr/>
            <p:nvPr/>
          </p:nvCxnSpPr>
          <p:spPr>
            <a:xfrm flipV="1">
              <a:off x="594496" y="5539601"/>
              <a:ext cx="1949870" cy="22999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544366" y="5539601"/>
              <a:ext cx="2256234" cy="22999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4800600" y="4495800"/>
              <a:ext cx="1340601" cy="1066800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133672" y="4495626"/>
              <a:ext cx="2542784" cy="0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2639616" y="1828800"/>
            <a:ext cx="1428750" cy="1793168"/>
            <a:chOff x="1115616" y="4117882"/>
            <a:chExt cx="1428750" cy="1793168"/>
          </a:xfrm>
        </p:grpSpPr>
        <p:pic>
          <p:nvPicPr>
            <p:cNvPr id="32" name="Picture 31" descr="ee original 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4117882"/>
              <a:ext cx="1428750" cy="1793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3" name="Group 32"/>
            <p:cNvGrpSpPr/>
            <p:nvPr/>
          </p:nvGrpSpPr>
          <p:grpSpPr>
            <a:xfrm>
              <a:off x="1219200" y="5364650"/>
              <a:ext cx="1219200" cy="502750"/>
              <a:chOff x="1219200" y="5364650"/>
              <a:chExt cx="1219200" cy="502750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1219200" y="54864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1371600" y="56388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524000" y="54864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676400" y="56388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1828800" y="54102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1981200" y="55626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057400" y="54102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2209800" y="55626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1608875" y="536465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301868" y="536465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2133600" y="53721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1905000" y="56388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4453780" y="1828800"/>
            <a:ext cx="1428750" cy="1793168"/>
            <a:chOff x="2929780" y="4117882"/>
            <a:chExt cx="1428750" cy="1793168"/>
          </a:xfrm>
        </p:grpSpPr>
        <p:pic>
          <p:nvPicPr>
            <p:cNvPr id="56" name="Picture 2" descr="ee original 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780" y="4117882"/>
              <a:ext cx="1428750" cy="1793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7" name="Group 56"/>
            <p:cNvGrpSpPr/>
            <p:nvPr/>
          </p:nvGrpSpPr>
          <p:grpSpPr>
            <a:xfrm>
              <a:off x="3048000" y="5334000"/>
              <a:ext cx="1219200" cy="502750"/>
              <a:chOff x="1219200" y="5364650"/>
              <a:chExt cx="1219200" cy="502750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1219200" y="54864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371600" y="56388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524000" y="54864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1676400" y="56388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1828800" y="54102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1981200" y="55626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2057400" y="54102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2209800" y="55626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608875" y="536465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1301868" y="536465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2133600" y="53721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1905000" y="56388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6236451" y="1828800"/>
            <a:ext cx="1428750" cy="1793168"/>
            <a:chOff x="4712451" y="4117882"/>
            <a:chExt cx="1428750" cy="1793168"/>
          </a:xfrm>
        </p:grpSpPr>
        <p:pic>
          <p:nvPicPr>
            <p:cNvPr id="71" name="Picture 70" descr="ee original 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451" y="4117882"/>
              <a:ext cx="1428750" cy="1793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2" name="Group 71"/>
            <p:cNvGrpSpPr/>
            <p:nvPr/>
          </p:nvGrpSpPr>
          <p:grpSpPr>
            <a:xfrm>
              <a:off x="4817226" y="5360675"/>
              <a:ext cx="1219200" cy="502750"/>
              <a:chOff x="1219200" y="5364650"/>
              <a:chExt cx="1219200" cy="502750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1219200" y="54864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1371600" y="56388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1524000" y="54864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1676400" y="56388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1828800" y="54102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1981200" y="55626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2057400" y="54102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2209800" y="55626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1608875" y="536465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1301868" y="536465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2133600" y="53721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1905000" y="56388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5" name="Group 84"/>
          <p:cNvGrpSpPr/>
          <p:nvPr/>
        </p:nvGrpSpPr>
        <p:grpSpPr>
          <a:xfrm>
            <a:off x="8019122" y="1828800"/>
            <a:ext cx="1428750" cy="1793168"/>
            <a:chOff x="6495122" y="4117882"/>
            <a:chExt cx="1428750" cy="1793168"/>
          </a:xfrm>
        </p:grpSpPr>
        <p:pic>
          <p:nvPicPr>
            <p:cNvPr id="86" name="Picture 2" descr="ee original 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5122" y="4117882"/>
              <a:ext cx="1428750" cy="1793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7" name="Group 86"/>
            <p:cNvGrpSpPr/>
            <p:nvPr/>
          </p:nvGrpSpPr>
          <p:grpSpPr>
            <a:xfrm>
              <a:off x="6635869" y="5379550"/>
              <a:ext cx="1219200" cy="502750"/>
              <a:chOff x="6629400" y="5334000"/>
              <a:chExt cx="1219200" cy="502750"/>
            </a:xfrm>
          </p:grpSpPr>
          <p:sp>
            <p:nvSpPr>
              <p:cNvPr id="88" name="Oval 87"/>
              <p:cNvSpPr/>
              <p:nvPr/>
            </p:nvSpPr>
            <p:spPr>
              <a:xfrm>
                <a:off x="6629400" y="545575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6781800" y="560815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6934200" y="545575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7086600" y="560815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7239000" y="537955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7391400" y="553195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7467600" y="537955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7620000" y="553195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7019075" y="53340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6712068" y="533400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7543800" y="534145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7315200" y="560815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0" name="Group 99"/>
          <p:cNvGrpSpPr/>
          <p:nvPr/>
        </p:nvGrpSpPr>
        <p:grpSpPr>
          <a:xfrm>
            <a:off x="6324600" y="4800601"/>
            <a:ext cx="3662822" cy="1276529"/>
            <a:chOff x="4800600" y="4800600"/>
            <a:chExt cx="3662822" cy="1276529"/>
          </a:xfrm>
        </p:grpSpPr>
        <p:sp>
          <p:nvSpPr>
            <p:cNvPr id="21" name="TextBox 20"/>
            <p:cNvSpPr txBox="1"/>
            <p:nvPr/>
          </p:nvSpPr>
          <p:spPr>
            <a:xfrm>
              <a:off x="6133672" y="4876800"/>
              <a:ext cx="23297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 change in fitness takes place over 100-200 generations</a:t>
              </a:r>
            </a:p>
          </p:txBody>
        </p:sp>
        <p:sp>
          <p:nvSpPr>
            <p:cNvPr id="27" name="Left-Right Arrow 26"/>
            <p:cNvSpPr/>
            <p:nvPr/>
          </p:nvSpPr>
          <p:spPr>
            <a:xfrm>
              <a:off x="4800600" y="4800600"/>
              <a:ext cx="1340601" cy="498409"/>
            </a:xfrm>
            <a:prstGeom prst="left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2252663" y="4101869"/>
            <a:ext cx="326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Fitness</a:t>
            </a:r>
            <a:r>
              <a:rPr lang="en-US" dirty="0"/>
              <a:t>: The relative advantage of an organism over another in a </a:t>
            </a:r>
            <a:r>
              <a:rPr lang="en-US"/>
              <a:t>given environment.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6843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18402" y="1682610"/>
            <a:ext cx="6228081" cy="3587389"/>
          </a:xfrm>
        </p:spPr>
        <p:txBody>
          <a:bodyPr>
            <a:noAutofit/>
          </a:bodyPr>
          <a:lstStyle/>
          <a:p>
            <a:r>
              <a:rPr lang="en-US" sz="2400" dirty="0"/>
              <a:t>A wealth of data exists from the Lenski Evolution Experiment on </a:t>
            </a:r>
            <a:r>
              <a:rPr lang="en-US" sz="2400" i="1" dirty="0"/>
              <a:t>E. coli</a:t>
            </a:r>
            <a:r>
              <a:rPr lang="en-US" sz="2400" dirty="0"/>
              <a:t>.</a:t>
            </a:r>
          </a:p>
          <a:p>
            <a:pPr lvl="1"/>
            <a:r>
              <a:rPr lang="en-US" dirty="0"/>
              <a:t>60,000 generations grown over 25 years</a:t>
            </a:r>
          </a:p>
          <a:p>
            <a:pPr lvl="1"/>
            <a:r>
              <a:rPr lang="en-US" dirty="0"/>
              <a:t>Well-known likely mutations</a:t>
            </a:r>
          </a:p>
          <a:p>
            <a:r>
              <a:rPr lang="en-US" sz="2400" dirty="0"/>
              <a:t>Early mutations are known to cause fitness changes</a:t>
            </a:r>
          </a:p>
          <a:p>
            <a:r>
              <a:rPr lang="en-US" sz="2400" dirty="0"/>
              <a:t>We have replicated this experiment in two radiation environments.</a:t>
            </a:r>
          </a:p>
          <a:p>
            <a:r>
              <a:rPr lang="en-US" sz="2400" dirty="0"/>
              <a:t>The aim is to see if the fitness trajectory is different  in the absence of radiation.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D5CD6-F534-48C8-8B8D-8F58678BBB58}" type="slidenum">
              <a:rPr lang="fr-FR" smtClean="0"/>
              <a:t>21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Lenski</a:t>
            </a:r>
            <a:r>
              <a:rPr lang="en-US" dirty="0"/>
              <a:t> Evolution Experiment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406964" y="2514601"/>
            <a:ext cx="4296580" cy="2662157"/>
            <a:chOff x="4882964" y="2514600"/>
            <a:chExt cx="4296580" cy="2662157"/>
          </a:xfrm>
        </p:grpSpPr>
        <p:pic>
          <p:nvPicPr>
            <p:cNvPr id="8" name="Picture 7"/>
            <p:cNvPicPr/>
            <p:nvPr/>
          </p:nvPicPr>
          <p:blipFill>
            <a:blip r:embed="rId2"/>
            <a:stretch/>
          </p:blipFill>
          <p:spPr>
            <a:xfrm>
              <a:off x="4882964" y="2514600"/>
              <a:ext cx="4261036" cy="2463989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TextShape 2"/>
            <p:cNvSpPr txBox="1"/>
            <p:nvPr/>
          </p:nvSpPr>
          <p:spPr>
            <a:xfrm>
              <a:off x="7868424" y="4865717"/>
              <a:ext cx="1311120" cy="311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AU" sz="1050" spc="-1" dirty="0" err="1">
                  <a:latin typeface="Arial"/>
                </a:rPr>
                <a:t>Lenski</a:t>
              </a:r>
              <a:r>
                <a:rPr lang="en-AU" sz="1050" spc="-1" dirty="0">
                  <a:latin typeface="Arial"/>
                </a:rPr>
                <a:t> (1994)</a:t>
              </a:r>
              <a:endParaRPr sz="2800" dirty="0"/>
            </a:p>
          </p:txBody>
        </p:sp>
      </p:grpSp>
      <p:sp>
        <p:nvSpPr>
          <p:cNvPr id="3" name="Rectangle avec flèche vers le haut 2">
            <a:extLst>
              <a:ext uri="{FF2B5EF4-FFF2-40B4-BE49-F238E27FC236}">
                <a16:creationId xmlns:a16="http://schemas.microsoft.com/office/drawing/2014/main" id="{32900753-4F85-4E4E-93D0-BCF3FEA7FF6D}"/>
              </a:ext>
            </a:extLst>
          </p:cNvPr>
          <p:cNvSpPr/>
          <p:nvPr/>
        </p:nvSpPr>
        <p:spPr>
          <a:xfrm>
            <a:off x="6787509" y="4712133"/>
            <a:ext cx="1749973" cy="1608082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Focus on first 500 </a:t>
            </a:r>
            <a:r>
              <a:rPr lang="fr-FR" dirty="0" err="1"/>
              <a:t>generations</a:t>
            </a:r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5040F75-A4CB-9949-ADDA-871FAD30295E}"/>
              </a:ext>
            </a:extLst>
          </p:cNvPr>
          <p:cNvSpPr/>
          <p:nvPr/>
        </p:nvSpPr>
        <p:spPr>
          <a:xfrm>
            <a:off x="6787509" y="3024554"/>
            <a:ext cx="1465537" cy="1465537"/>
          </a:xfrm>
          <a:prstGeom prst="ellipse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8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264000" y="1188000"/>
            <a:ext cx="1368000" cy="1872000"/>
            <a:chOff x="7740000" y="1188000"/>
            <a:chExt cx="1368000" cy="1872000"/>
          </a:xfrm>
        </p:grpSpPr>
        <p:sp>
          <p:nvSpPr>
            <p:cNvPr id="550" name="CustomShape 2"/>
            <p:cNvSpPr/>
            <p:nvPr/>
          </p:nvSpPr>
          <p:spPr>
            <a:xfrm>
              <a:off x="7740000" y="1188000"/>
              <a:ext cx="1368000" cy="1872000"/>
            </a:xfrm>
            <a:custGeom>
              <a:avLst/>
              <a:gdLst/>
              <a:ahLst/>
              <a:cxnLst/>
              <a:rect l="0" t="0" r="r" b="b"/>
              <a:pathLst>
                <a:path w="3802" h="5202">
                  <a:moveTo>
                    <a:pt x="633" y="0"/>
                  </a:moveTo>
                  <a:cubicBezTo>
                    <a:pt x="316" y="0"/>
                    <a:pt x="0" y="316"/>
                    <a:pt x="0" y="633"/>
                  </a:cubicBezTo>
                  <a:lnTo>
                    <a:pt x="0" y="4567"/>
                  </a:lnTo>
                  <a:cubicBezTo>
                    <a:pt x="0" y="4884"/>
                    <a:pt x="316" y="5201"/>
                    <a:pt x="633" y="5201"/>
                  </a:cubicBezTo>
                  <a:lnTo>
                    <a:pt x="3167" y="5201"/>
                  </a:lnTo>
                  <a:cubicBezTo>
                    <a:pt x="3484" y="5201"/>
                    <a:pt x="3801" y="4884"/>
                    <a:pt x="3801" y="4567"/>
                  </a:cubicBezTo>
                  <a:lnTo>
                    <a:pt x="3801" y="633"/>
                  </a:lnTo>
                  <a:cubicBezTo>
                    <a:pt x="3801" y="316"/>
                    <a:pt x="3484" y="0"/>
                    <a:pt x="3167" y="0"/>
                  </a:cubicBezTo>
                  <a:lnTo>
                    <a:pt x="633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1" name="Line 3"/>
            <p:cNvSpPr/>
            <p:nvPr/>
          </p:nvSpPr>
          <p:spPr>
            <a:xfrm>
              <a:off x="8136000" y="1440000"/>
              <a:ext cx="576000" cy="0"/>
            </a:xfrm>
            <a:prstGeom prst="line">
              <a:avLst/>
            </a:prstGeom>
            <a:ln>
              <a:solidFill>
                <a:srgbClr val="FF333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2" name="CustomShape 4"/>
            <p:cNvSpPr/>
            <p:nvPr/>
          </p:nvSpPr>
          <p:spPr>
            <a:xfrm>
              <a:off x="8242200" y="2159280"/>
              <a:ext cx="280080" cy="225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0797" y="0"/>
                  </a:moveTo>
                  <a:lnTo>
                    <a:pt x="8278" y="8256"/>
                  </a:lnTo>
                  <a:lnTo>
                    <a:pt x="0" y="8256"/>
                  </a:lnTo>
                  <a:lnTo>
                    <a:pt x="6722" y="13405"/>
                  </a:lnTo>
                  <a:lnTo>
                    <a:pt x="4198" y="21600"/>
                  </a:lnTo>
                  <a:lnTo>
                    <a:pt x="10797" y="16580"/>
                  </a:lnTo>
                  <a:lnTo>
                    <a:pt x="17401" y="21600"/>
                  </a:lnTo>
                  <a:lnTo>
                    <a:pt x="14878" y="13405"/>
                  </a:lnTo>
                  <a:lnTo>
                    <a:pt x="21600" y="8256"/>
                  </a:lnTo>
                  <a:lnTo>
                    <a:pt x="13321" y="8256"/>
                  </a:lnTo>
                  <a:lnTo>
                    <a:pt x="1079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333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3" name="TextShape 5"/>
            <p:cNvSpPr txBox="1"/>
            <p:nvPr/>
          </p:nvSpPr>
          <p:spPr>
            <a:xfrm>
              <a:off x="7848000" y="1404000"/>
              <a:ext cx="11520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pPr algn="ctr"/>
              <a:r>
                <a:rPr lang="en-AU" spc="-1">
                  <a:latin typeface="Arial"/>
                </a:rPr>
                <a:t>Expected trajectory</a:t>
              </a:r>
              <a:endParaRPr/>
            </a:p>
          </p:txBody>
        </p:sp>
        <p:sp>
          <p:nvSpPr>
            <p:cNvPr id="554" name="TextShape 6"/>
            <p:cNvSpPr txBox="1"/>
            <p:nvPr/>
          </p:nvSpPr>
          <p:spPr>
            <a:xfrm>
              <a:off x="7848000" y="2412000"/>
              <a:ext cx="11520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pPr algn="ctr"/>
              <a:r>
                <a:rPr lang="en-AU" spc="-1">
                  <a:latin typeface="Arial"/>
                </a:rPr>
                <a:t>Measure-ments</a:t>
              </a:r>
              <a:endParaRPr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60000" y="1224000"/>
            <a:ext cx="7631280" cy="1688760"/>
            <a:chOff x="36000" y="1224000"/>
            <a:chExt cx="7631280" cy="1688760"/>
          </a:xfrm>
        </p:grpSpPr>
        <p:sp>
          <p:nvSpPr>
            <p:cNvPr id="555" name="CustomShape 7"/>
            <p:cNvSpPr/>
            <p:nvPr/>
          </p:nvSpPr>
          <p:spPr>
            <a:xfrm>
              <a:off x="36000" y="1224000"/>
              <a:ext cx="7631280" cy="1688760"/>
            </a:xfrm>
            <a:custGeom>
              <a:avLst/>
              <a:gdLst/>
              <a:ahLst/>
              <a:cxnLst/>
              <a:rect l="0" t="0" r="r" b="b"/>
              <a:pathLst>
                <a:path w="21199" h="4693">
                  <a:moveTo>
                    <a:pt x="781" y="0"/>
                  </a:moveTo>
                  <a:cubicBezTo>
                    <a:pt x="390" y="0"/>
                    <a:pt x="0" y="391"/>
                    <a:pt x="0" y="782"/>
                  </a:cubicBezTo>
                  <a:lnTo>
                    <a:pt x="0" y="3910"/>
                  </a:lnTo>
                  <a:cubicBezTo>
                    <a:pt x="0" y="4301"/>
                    <a:pt x="390" y="4692"/>
                    <a:pt x="781" y="4692"/>
                  </a:cubicBezTo>
                  <a:lnTo>
                    <a:pt x="20416" y="4692"/>
                  </a:lnTo>
                  <a:cubicBezTo>
                    <a:pt x="20807" y="4692"/>
                    <a:pt x="21198" y="4301"/>
                    <a:pt x="21198" y="3910"/>
                  </a:cubicBezTo>
                  <a:lnTo>
                    <a:pt x="21198" y="782"/>
                  </a:lnTo>
                  <a:cubicBezTo>
                    <a:pt x="21198" y="391"/>
                    <a:pt x="20807" y="0"/>
                    <a:pt x="20416" y="0"/>
                  </a:cubicBezTo>
                  <a:lnTo>
                    <a:pt x="781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6" name="Line 8"/>
            <p:cNvSpPr/>
            <p:nvPr/>
          </p:nvSpPr>
          <p:spPr>
            <a:xfrm>
              <a:off x="828000" y="1553760"/>
              <a:ext cx="0" cy="1298520"/>
            </a:xfrm>
            <a:prstGeom prst="line">
              <a:avLst/>
            </a:prstGeom>
            <a:ln w="12600">
              <a:solidFill>
                <a:srgbClr val="000000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7" name="Line 9"/>
            <p:cNvSpPr/>
            <p:nvPr/>
          </p:nvSpPr>
          <p:spPr>
            <a:xfrm flipH="1">
              <a:off x="639360" y="2760120"/>
              <a:ext cx="2816640" cy="0"/>
            </a:xfrm>
            <a:prstGeom prst="line">
              <a:avLst/>
            </a:prstGeom>
            <a:ln w="12600">
              <a:solidFill>
                <a:srgbClr val="000000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8" name="TextShape 10"/>
            <p:cNvSpPr txBox="1"/>
            <p:nvPr/>
          </p:nvSpPr>
          <p:spPr>
            <a:xfrm>
              <a:off x="2988000" y="2460240"/>
              <a:ext cx="10800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AU" spc="-1">
                  <a:latin typeface="Arial"/>
                </a:rPr>
                <a:t>Time</a:t>
              </a:r>
              <a:endParaRPr/>
            </a:p>
          </p:txBody>
        </p:sp>
        <p:sp>
          <p:nvSpPr>
            <p:cNvPr id="559" name="TextShape 11"/>
            <p:cNvSpPr txBox="1"/>
            <p:nvPr/>
          </p:nvSpPr>
          <p:spPr>
            <a:xfrm>
              <a:off x="415440" y="1224000"/>
              <a:ext cx="10800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AU" spc="-1">
                  <a:latin typeface="Arial"/>
                </a:rPr>
                <a:t>Fitness</a:t>
              </a:r>
              <a:endParaRPr/>
            </a:p>
          </p:txBody>
        </p:sp>
        <p:sp>
          <p:nvSpPr>
            <p:cNvPr id="560" name="Line 12"/>
            <p:cNvSpPr/>
            <p:nvPr/>
          </p:nvSpPr>
          <p:spPr>
            <a:xfrm>
              <a:off x="799200" y="2363040"/>
              <a:ext cx="892800" cy="0"/>
            </a:xfrm>
            <a:prstGeom prst="line">
              <a:avLst/>
            </a:prstGeom>
            <a:ln>
              <a:solidFill>
                <a:srgbClr val="FF333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1" name="Line 13"/>
            <p:cNvSpPr/>
            <p:nvPr/>
          </p:nvSpPr>
          <p:spPr>
            <a:xfrm>
              <a:off x="1692000" y="1915560"/>
              <a:ext cx="1512000" cy="0"/>
            </a:xfrm>
            <a:prstGeom prst="line">
              <a:avLst/>
            </a:prstGeom>
            <a:ln>
              <a:solidFill>
                <a:srgbClr val="FF333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2" name="Line 14"/>
            <p:cNvSpPr/>
            <p:nvPr/>
          </p:nvSpPr>
          <p:spPr>
            <a:xfrm flipV="1">
              <a:off x="1692000" y="1915560"/>
              <a:ext cx="0" cy="447480"/>
            </a:xfrm>
            <a:prstGeom prst="line">
              <a:avLst/>
            </a:prstGeom>
            <a:ln>
              <a:solidFill>
                <a:srgbClr val="FF333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3" name="CustomShape 15"/>
            <p:cNvSpPr/>
            <p:nvPr/>
          </p:nvSpPr>
          <p:spPr>
            <a:xfrm>
              <a:off x="720000" y="2232000"/>
              <a:ext cx="280080" cy="225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0797" y="0"/>
                  </a:moveTo>
                  <a:lnTo>
                    <a:pt x="8278" y="8256"/>
                  </a:lnTo>
                  <a:lnTo>
                    <a:pt x="0" y="8256"/>
                  </a:lnTo>
                  <a:lnTo>
                    <a:pt x="6722" y="13405"/>
                  </a:lnTo>
                  <a:lnTo>
                    <a:pt x="4198" y="21600"/>
                  </a:lnTo>
                  <a:lnTo>
                    <a:pt x="10797" y="16580"/>
                  </a:lnTo>
                  <a:lnTo>
                    <a:pt x="17401" y="21600"/>
                  </a:lnTo>
                  <a:lnTo>
                    <a:pt x="14878" y="13405"/>
                  </a:lnTo>
                  <a:lnTo>
                    <a:pt x="21600" y="8256"/>
                  </a:lnTo>
                  <a:lnTo>
                    <a:pt x="13321" y="8256"/>
                  </a:lnTo>
                  <a:lnTo>
                    <a:pt x="1079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333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4" name="CustomShape 16"/>
            <p:cNvSpPr/>
            <p:nvPr/>
          </p:nvSpPr>
          <p:spPr>
            <a:xfrm>
              <a:off x="1296000" y="2232000"/>
              <a:ext cx="280080" cy="225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0797" y="0"/>
                  </a:moveTo>
                  <a:lnTo>
                    <a:pt x="8278" y="8256"/>
                  </a:lnTo>
                  <a:lnTo>
                    <a:pt x="0" y="8256"/>
                  </a:lnTo>
                  <a:lnTo>
                    <a:pt x="6722" y="13405"/>
                  </a:lnTo>
                  <a:lnTo>
                    <a:pt x="4198" y="21600"/>
                  </a:lnTo>
                  <a:lnTo>
                    <a:pt x="10797" y="16580"/>
                  </a:lnTo>
                  <a:lnTo>
                    <a:pt x="17401" y="21600"/>
                  </a:lnTo>
                  <a:lnTo>
                    <a:pt x="14878" y="13405"/>
                  </a:lnTo>
                  <a:lnTo>
                    <a:pt x="21600" y="8256"/>
                  </a:lnTo>
                  <a:lnTo>
                    <a:pt x="13321" y="8256"/>
                  </a:lnTo>
                  <a:lnTo>
                    <a:pt x="1079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333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5" name="CustomShape 17"/>
            <p:cNvSpPr/>
            <p:nvPr/>
          </p:nvSpPr>
          <p:spPr>
            <a:xfrm>
              <a:off x="1872000" y="1791000"/>
              <a:ext cx="280080" cy="225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0797" y="0"/>
                  </a:moveTo>
                  <a:lnTo>
                    <a:pt x="8278" y="8256"/>
                  </a:lnTo>
                  <a:lnTo>
                    <a:pt x="0" y="8256"/>
                  </a:lnTo>
                  <a:lnTo>
                    <a:pt x="6722" y="13405"/>
                  </a:lnTo>
                  <a:lnTo>
                    <a:pt x="4198" y="21600"/>
                  </a:lnTo>
                  <a:lnTo>
                    <a:pt x="10797" y="16580"/>
                  </a:lnTo>
                  <a:lnTo>
                    <a:pt x="17401" y="21600"/>
                  </a:lnTo>
                  <a:lnTo>
                    <a:pt x="14878" y="13405"/>
                  </a:lnTo>
                  <a:lnTo>
                    <a:pt x="21600" y="8256"/>
                  </a:lnTo>
                  <a:lnTo>
                    <a:pt x="13321" y="8256"/>
                  </a:lnTo>
                  <a:lnTo>
                    <a:pt x="1079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333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6" name="CustomShape 18"/>
            <p:cNvSpPr/>
            <p:nvPr/>
          </p:nvSpPr>
          <p:spPr>
            <a:xfrm>
              <a:off x="2455920" y="1800000"/>
              <a:ext cx="280080" cy="225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0797" y="0"/>
                  </a:moveTo>
                  <a:lnTo>
                    <a:pt x="8278" y="8256"/>
                  </a:lnTo>
                  <a:lnTo>
                    <a:pt x="0" y="8256"/>
                  </a:lnTo>
                  <a:lnTo>
                    <a:pt x="6722" y="13405"/>
                  </a:lnTo>
                  <a:lnTo>
                    <a:pt x="4198" y="21600"/>
                  </a:lnTo>
                  <a:lnTo>
                    <a:pt x="10797" y="16580"/>
                  </a:lnTo>
                  <a:lnTo>
                    <a:pt x="17401" y="21600"/>
                  </a:lnTo>
                  <a:lnTo>
                    <a:pt x="14878" y="13405"/>
                  </a:lnTo>
                  <a:lnTo>
                    <a:pt x="21600" y="8256"/>
                  </a:lnTo>
                  <a:lnTo>
                    <a:pt x="13321" y="8256"/>
                  </a:lnTo>
                  <a:lnTo>
                    <a:pt x="1079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333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7" name="TextShape 19"/>
            <p:cNvSpPr txBox="1"/>
            <p:nvPr/>
          </p:nvSpPr>
          <p:spPr>
            <a:xfrm>
              <a:off x="3744000" y="1692000"/>
              <a:ext cx="3816000" cy="858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pPr algn="ctr"/>
              <a:r>
                <a:rPr lang="en-AU" spc="-1" dirty="0">
                  <a:latin typeface="Arial"/>
                </a:rPr>
                <a:t>The reduced radiation background does not impact the behaviour of fitness</a:t>
              </a:r>
              <a:endParaRPr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60360" y="2980080"/>
            <a:ext cx="7631280" cy="1709640"/>
            <a:chOff x="36360" y="2980080"/>
            <a:chExt cx="7631280" cy="1709640"/>
          </a:xfrm>
        </p:grpSpPr>
        <p:sp>
          <p:nvSpPr>
            <p:cNvPr id="568" name="CustomShape 20"/>
            <p:cNvSpPr/>
            <p:nvPr/>
          </p:nvSpPr>
          <p:spPr>
            <a:xfrm>
              <a:off x="36360" y="2980080"/>
              <a:ext cx="7631280" cy="1709640"/>
            </a:xfrm>
            <a:custGeom>
              <a:avLst/>
              <a:gdLst/>
              <a:ahLst/>
              <a:cxnLst/>
              <a:rect l="0" t="0" r="r" b="b"/>
              <a:pathLst>
                <a:path w="21200" h="4751">
                  <a:moveTo>
                    <a:pt x="791" y="0"/>
                  </a:moveTo>
                  <a:cubicBezTo>
                    <a:pt x="395" y="0"/>
                    <a:pt x="0" y="395"/>
                    <a:pt x="0" y="791"/>
                  </a:cubicBezTo>
                  <a:lnTo>
                    <a:pt x="0" y="3958"/>
                  </a:lnTo>
                  <a:cubicBezTo>
                    <a:pt x="0" y="4354"/>
                    <a:pt x="395" y="4750"/>
                    <a:pt x="791" y="4750"/>
                  </a:cubicBezTo>
                  <a:lnTo>
                    <a:pt x="20407" y="4750"/>
                  </a:lnTo>
                  <a:cubicBezTo>
                    <a:pt x="20803" y="4750"/>
                    <a:pt x="21199" y="4354"/>
                    <a:pt x="21199" y="3958"/>
                  </a:cubicBezTo>
                  <a:lnTo>
                    <a:pt x="21199" y="791"/>
                  </a:lnTo>
                  <a:cubicBezTo>
                    <a:pt x="21199" y="395"/>
                    <a:pt x="20803" y="0"/>
                    <a:pt x="20407" y="0"/>
                  </a:cubicBezTo>
                  <a:lnTo>
                    <a:pt x="791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9" name="Line 21"/>
            <p:cNvSpPr/>
            <p:nvPr/>
          </p:nvSpPr>
          <p:spPr>
            <a:xfrm>
              <a:off x="828360" y="3314160"/>
              <a:ext cx="0" cy="1314360"/>
            </a:xfrm>
            <a:prstGeom prst="line">
              <a:avLst/>
            </a:prstGeom>
            <a:ln w="12600">
              <a:solidFill>
                <a:srgbClr val="000000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0" name="Line 22"/>
            <p:cNvSpPr/>
            <p:nvPr/>
          </p:nvSpPr>
          <p:spPr>
            <a:xfrm flipH="1">
              <a:off x="639720" y="4535280"/>
              <a:ext cx="2816640" cy="0"/>
            </a:xfrm>
            <a:prstGeom prst="line">
              <a:avLst/>
            </a:prstGeom>
            <a:ln w="12600">
              <a:solidFill>
                <a:srgbClr val="000000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1" name="TextShape 23"/>
            <p:cNvSpPr txBox="1"/>
            <p:nvPr/>
          </p:nvSpPr>
          <p:spPr>
            <a:xfrm>
              <a:off x="2988360" y="4231800"/>
              <a:ext cx="10800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AU" spc="-1">
                  <a:latin typeface="Arial"/>
                </a:rPr>
                <a:t>Time</a:t>
              </a:r>
              <a:endParaRPr/>
            </a:p>
          </p:txBody>
        </p:sp>
        <p:sp>
          <p:nvSpPr>
            <p:cNvPr id="572" name="TextShape 24"/>
            <p:cNvSpPr txBox="1"/>
            <p:nvPr/>
          </p:nvSpPr>
          <p:spPr>
            <a:xfrm>
              <a:off x="415800" y="2980080"/>
              <a:ext cx="10800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AU" spc="-1">
                  <a:latin typeface="Arial"/>
                </a:rPr>
                <a:t>Fitness</a:t>
              </a:r>
              <a:endParaRPr/>
            </a:p>
          </p:txBody>
        </p:sp>
        <p:sp>
          <p:nvSpPr>
            <p:cNvPr id="573" name="Line 25"/>
            <p:cNvSpPr/>
            <p:nvPr/>
          </p:nvSpPr>
          <p:spPr>
            <a:xfrm>
              <a:off x="799560" y="4133520"/>
              <a:ext cx="892800" cy="0"/>
            </a:xfrm>
            <a:prstGeom prst="line">
              <a:avLst/>
            </a:prstGeom>
            <a:ln>
              <a:solidFill>
                <a:srgbClr val="FF333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4" name="Line 26"/>
            <p:cNvSpPr/>
            <p:nvPr/>
          </p:nvSpPr>
          <p:spPr>
            <a:xfrm>
              <a:off x="1692360" y="3680640"/>
              <a:ext cx="1512000" cy="0"/>
            </a:xfrm>
            <a:prstGeom prst="line">
              <a:avLst/>
            </a:prstGeom>
            <a:ln>
              <a:solidFill>
                <a:srgbClr val="FF333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5" name="Line 27"/>
            <p:cNvSpPr/>
            <p:nvPr/>
          </p:nvSpPr>
          <p:spPr>
            <a:xfrm flipV="1">
              <a:off x="1692360" y="3680640"/>
              <a:ext cx="0" cy="452880"/>
            </a:xfrm>
            <a:prstGeom prst="line">
              <a:avLst/>
            </a:prstGeom>
            <a:ln>
              <a:solidFill>
                <a:srgbClr val="FF333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6" name="CustomShape 28"/>
            <p:cNvSpPr/>
            <p:nvPr/>
          </p:nvSpPr>
          <p:spPr>
            <a:xfrm>
              <a:off x="720000" y="3960000"/>
              <a:ext cx="280080" cy="225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0797" y="0"/>
                  </a:moveTo>
                  <a:lnTo>
                    <a:pt x="8278" y="8256"/>
                  </a:lnTo>
                  <a:lnTo>
                    <a:pt x="0" y="8256"/>
                  </a:lnTo>
                  <a:lnTo>
                    <a:pt x="6722" y="13405"/>
                  </a:lnTo>
                  <a:lnTo>
                    <a:pt x="4198" y="21600"/>
                  </a:lnTo>
                  <a:lnTo>
                    <a:pt x="10797" y="16580"/>
                  </a:lnTo>
                  <a:lnTo>
                    <a:pt x="17401" y="21600"/>
                  </a:lnTo>
                  <a:lnTo>
                    <a:pt x="14878" y="13405"/>
                  </a:lnTo>
                  <a:lnTo>
                    <a:pt x="21600" y="8256"/>
                  </a:lnTo>
                  <a:lnTo>
                    <a:pt x="13321" y="8256"/>
                  </a:lnTo>
                  <a:lnTo>
                    <a:pt x="1079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333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7" name="CustomShape 29"/>
            <p:cNvSpPr/>
            <p:nvPr/>
          </p:nvSpPr>
          <p:spPr>
            <a:xfrm>
              <a:off x="1412280" y="3960000"/>
              <a:ext cx="280080" cy="225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0797" y="0"/>
                  </a:moveTo>
                  <a:lnTo>
                    <a:pt x="8278" y="8256"/>
                  </a:lnTo>
                  <a:lnTo>
                    <a:pt x="0" y="8256"/>
                  </a:lnTo>
                  <a:lnTo>
                    <a:pt x="6722" y="13405"/>
                  </a:lnTo>
                  <a:lnTo>
                    <a:pt x="4198" y="21600"/>
                  </a:lnTo>
                  <a:lnTo>
                    <a:pt x="10797" y="16580"/>
                  </a:lnTo>
                  <a:lnTo>
                    <a:pt x="17401" y="21600"/>
                  </a:lnTo>
                  <a:lnTo>
                    <a:pt x="14878" y="13405"/>
                  </a:lnTo>
                  <a:lnTo>
                    <a:pt x="21600" y="8256"/>
                  </a:lnTo>
                  <a:lnTo>
                    <a:pt x="13321" y="8256"/>
                  </a:lnTo>
                  <a:lnTo>
                    <a:pt x="1079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333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8" name="CustomShape 30"/>
            <p:cNvSpPr/>
            <p:nvPr/>
          </p:nvSpPr>
          <p:spPr>
            <a:xfrm>
              <a:off x="2023920" y="3960000"/>
              <a:ext cx="280080" cy="225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0797" y="0"/>
                  </a:moveTo>
                  <a:lnTo>
                    <a:pt x="8278" y="8256"/>
                  </a:lnTo>
                  <a:lnTo>
                    <a:pt x="0" y="8256"/>
                  </a:lnTo>
                  <a:lnTo>
                    <a:pt x="6722" y="13405"/>
                  </a:lnTo>
                  <a:lnTo>
                    <a:pt x="4198" y="21600"/>
                  </a:lnTo>
                  <a:lnTo>
                    <a:pt x="10797" y="16580"/>
                  </a:lnTo>
                  <a:lnTo>
                    <a:pt x="17401" y="21600"/>
                  </a:lnTo>
                  <a:lnTo>
                    <a:pt x="14878" y="13405"/>
                  </a:lnTo>
                  <a:lnTo>
                    <a:pt x="21600" y="8256"/>
                  </a:lnTo>
                  <a:lnTo>
                    <a:pt x="13321" y="8256"/>
                  </a:lnTo>
                  <a:lnTo>
                    <a:pt x="1079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333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9" name="CustomShape 31"/>
            <p:cNvSpPr/>
            <p:nvPr/>
          </p:nvSpPr>
          <p:spPr>
            <a:xfrm>
              <a:off x="2708280" y="3960000"/>
              <a:ext cx="280080" cy="225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0797" y="0"/>
                  </a:moveTo>
                  <a:lnTo>
                    <a:pt x="8278" y="8256"/>
                  </a:lnTo>
                  <a:lnTo>
                    <a:pt x="0" y="8256"/>
                  </a:lnTo>
                  <a:lnTo>
                    <a:pt x="6722" y="13405"/>
                  </a:lnTo>
                  <a:lnTo>
                    <a:pt x="4198" y="21600"/>
                  </a:lnTo>
                  <a:lnTo>
                    <a:pt x="10797" y="16580"/>
                  </a:lnTo>
                  <a:lnTo>
                    <a:pt x="17401" y="21600"/>
                  </a:lnTo>
                  <a:lnTo>
                    <a:pt x="14878" y="13405"/>
                  </a:lnTo>
                  <a:lnTo>
                    <a:pt x="21600" y="8256"/>
                  </a:lnTo>
                  <a:lnTo>
                    <a:pt x="13321" y="8256"/>
                  </a:lnTo>
                  <a:lnTo>
                    <a:pt x="1079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333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80" name="TextShape 32"/>
            <p:cNvSpPr txBox="1"/>
            <p:nvPr/>
          </p:nvSpPr>
          <p:spPr>
            <a:xfrm>
              <a:off x="3744000" y="3672000"/>
              <a:ext cx="3816000" cy="858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pPr algn="ctr"/>
              <a:r>
                <a:rPr lang="en-AU" spc="-1" dirty="0">
                  <a:latin typeface="Arial"/>
                </a:rPr>
                <a:t>The reduced radiation background stops fitness from increasing, possibly by halting mutations</a:t>
              </a:r>
              <a:endParaRPr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60720" y="4770360"/>
            <a:ext cx="7631280" cy="1709640"/>
            <a:chOff x="36720" y="4770360"/>
            <a:chExt cx="7631280" cy="1709640"/>
          </a:xfrm>
        </p:grpSpPr>
        <p:sp>
          <p:nvSpPr>
            <p:cNvPr id="581" name="CustomShape 33"/>
            <p:cNvSpPr/>
            <p:nvPr/>
          </p:nvSpPr>
          <p:spPr>
            <a:xfrm>
              <a:off x="36720" y="4770360"/>
              <a:ext cx="7631280" cy="1709640"/>
            </a:xfrm>
            <a:custGeom>
              <a:avLst/>
              <a:gdLst/>
              <a:ahLst/>
              <a:cxnLst/>
              <a:rect l="0" t="0" r="r" b="b"/>
              <a:pathLst>
                <a:path w="21200" h="4751">
                  <a:moveTo>
                    <a:pt x="791" y="0"/>
                  </a:moveTo>
                  <a:cubicBezTo>
                    <a:pt x="395" y="0"/>
                    <a:pt x="0" y="395"/>
                    <a:pt x="0" y="791"/>
                  </a:cubicBezTo>
                  <a:lnTo>
                    <a:pt x="0" y="3958"/>
                  </a:lnTo>
                  <a:cubicBezTo>
                    <a:pt x="0" y="4354"/>
                    <a:pt x="395" y="4750"/>
                    <a:pt x="791" y="4750"/>
                  </a:cubicBezTo>
                  <a:lnTo>
                    <a:pt x="20407" y="4750"/>
                  </a:lnTo>
                  <a:cubicBezTo>
                    <a:pt x="20803" y="4750"/>
                    <a:pt x="21199" y="4354"/>
                    <a:pt x="21199" y="3958"/>
                  </a:cubicBezTo>
                  <a:lnTo>
                    <a:pt x="21199" y="791"/>
                  </a:lnTo>
                  <a:cubicBezTo>
                    <a:pt x="21199" y="395"/>
                    <a:pt x="20803" y="0"/>
                    <a:pt x="20407" y="0"/>
                  </a:cubicBezTo>
                  <a:lnTo>
                    <a:pt x="791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82" name="Line 34"/>
            <p:cNvSpPr/>
            <p:nvPr/>
          </p:nvSpPr>
          <p:spPr>
            <a:xfrm>
              <a:off x="828720" y="5104440"/>
              <a:ext cx="0" cy="1314360"/>
            </a:xfrm>
            <a:prstGeom prst="line">
              <a:avLst/>
            </a:prstGeom>
            <a:ln w="12600">
              <a:solidFill>
                <a:srgbClr val="000000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83" name="Line 35"/>
            <p:cNvSpPr/>
            <p:nvPr/>
          </p:nvSpPr>
          <p:spPr>
            <a:xfrm flipH="1">
              <a:off x="640080" y="6325560"/>
              <a:ext cx="2816640" cy="0"/>
            </a:xfrm>
            <a:prstGeom prst="line">
              <a:avLst/>
            </a:prstGeom>
            <a:ln w="12600">
              <a:solidFill>
                <a:srgbClr val="000000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84" name="TextShape 36"/>
            <p:cNvSpPr txBox="1"/>
            <p:nvPr/>
          </p:nvSpPr>
          <p:spPr>
            <a:xfrm>
              <a:off x="2988720" y="6022080"/>
              <a:ext cx="10800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AU" spc="-1">
                  <a:latin typeface="Arial"/>
                </a:rPr>
                <a:t>Time</a:t>
              </a:r>
              <a:endParaRPr/>
            </a:p>
          </p:txBody>
        </p:sp>
        <p:sp>
          <p:nvSpPr>
            <p:cNvPr id="585" name="TextShape 37"/>
            <p:cNvSpPr txBox="1"/>
            <p:nvPr/>
          </p:nvSpPr>
          <p:spPr>
            <a:xfrm>
              <a:off x="416160" y="4770360"/>
              <a:ext cx="10800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AU" spc="-1">
                  <a:latin typeface="Arial"/>
                </a:rPr>
                <a:t>Fitness</a:t>
              </a:r>
              <a:endParaRPr/>
            </a:p>
          </p:txBody>
        </p:sp>
        <p:sp>
          <p:nvSpPr>
            <p:cNvPr id="586" name="Line 38"/>
            <p:cNvSpPr/>
            <p:nvPr/>
          </p:nvSpPr>
          <p:spPr>
            <a:xfrm>
              <a:off x="799920" y="5923800"/>
              <a:ext cx="892800" cy="0"/>
            </a:xfrm>
            <a:prstGeom prst="line">
              <a:avLst/>
            </a:prstGeom>
            <a:ln>
              <a:solidFill>
                <a:srgbClr val="FF333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87" name="Line 39"/>
            <p:cNvSpPr/>
            <p:nvPr/>
          </p:nvSpPr>
          <p:spPr>
            <a:xfrm>
              <a:off x="1692720" y="5470920"/>
              <a:ext cx="1512000" cy="0"/>
            </a:xfrm>
            <a:prstGeom prst="line">
              <a:avLst/>
            </a:prstGeom>
            <a:ln>
              <a:solidFill>
                <a:srgbClr val="FF333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88" name="Line 40"/>
            <p:cNvSpPr/>
            <p:nvPr/>
          </p:nvSpPr>
          <p:spPr>
            <a:xfrm flipV="1">
              <a:off x="1692720" y="5470920"/>
              <a:ext cx="0" cy="452880"/>
            </a:xfrm>
            <a:prstGeom prst="line">
              <a:avLst/>
            </a:prstGeom>
            <a:ln>
              <a:solidFill>
                <a:srgbClr val="FF333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89" name="CustomShape 41"/>
            <p:cNvSpPr/>
            <p:nvPr/>
          </p:nvSpPr>
          <p:spPr>
            <a:xfrm>
              <a:off x="701280" y="5774040"/>
              <a:ext cx="280080" cy="225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0797" y="0"/>
                  </a:moveTo>
                  <a:lnTo>
                    <a:pt x="8278" y="8256"/>
                  </a:lnTo>
                  <a:lnTo>
                    <a:pt x="0" y="8256"/>
                  </a:lnTo>
                  <a:lnTo>
                    <a:pt x="6722" y="13405"/>
                  </a:lnTo>
                  <a:lnTo>
                    <a:pt x="4198" y="21600"/>
                  </a:lnTo>
                  <a:lnTo>
                    <a:pt x="10797" y="16580"/>
                  </a:lnTo>
                  <a:lnTo>
                    <a:pt x="17401" y="21600"/>
                  </a:lnTo>
                  <a:lnTo>
                    <a:pt x="14878" y="13405"/>
                  </a:lnTo>
                  <a:lnTo>
                    <a:pt x="21600" y="8256"/>
                  </a:lnTo>
                  <a:lnTo>
                    <a:pt x="13321" y="8256"/>
                  </a:lnTo>
                  <a:lnTo>
                    <a:pt x="1079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333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90" name="CustomShape 42"/>
            <p:cNvSpPr/>
            <p:nvPr/>
          </p:nvSpPr>
          <p:spPr>
            <a:xfrm>
              <a:off x="1205640" y="5990040"/>
              <a:ext cx="280080" cy="225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0797" y="0"/>
                  </a:moveTo>
                  <a:lnTo>
                    <a:pt x="8278" y="8256"/>
                  </a:lnTo>
                  <a:lnTo>
                    <a:pt x="0" y="8256"/>
                  </a:lnTo>
                  <a:lnTo>
                    <a:pt x="6722" y="13405"/>
                  </a:lnTo>
                  <a:lnTo>
                    <a:pt x="4198" y="21600"/>
                  </a:lnTo>
                  <a:lnTo>
                    <a:pt x="10797" y="16580"/>
                  </a:lnTo>
                  <a:lnTo>
                    <a:pt x="17401" y="21600"/>
                  </a:lnTo>
                  <a:lnTo>
                    <a:pt x="14878" y="13405"/>
                  </a:lnTo>
                  <a:lnTo>
                    <a:pt x="21600" y="8256"/>
                  </a:lnTo>
                  <a:lnTo>
                    <a:pt x="13321" y="8256"/>
                  </a:lnTo>
                  <a:lnTo>
                    <a:pt x="1079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333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91" name="CustomShape 43"/>
            <p:cNvSpPr/>
            <p:nvPr/>
          </p:nvSpPr>
          <p:spPr>
            <a:xfrm>
              <a:off x="1926000" y="5990040"/>
              <a:ext cx="280080" cy="225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0797" y="0"/>
                  </a:moveTo>
                  <a:lnTo>
                    <a:pt x="8278" y="8256"/>
                  </a:lnTo>
                  <a:lnTo>
                    <a:pt x="0" y="8256"/>
                  </a:lnTo>
                  <a:lnTo>
                    <a:pt x="6722" y="13405"/>
                  </a:lnTo>
                  <a:lnTo>
                    <a:pt x="4198" y="21600"/>
                  </a:lnTo>
                  <a:lnTo>
                    <a:pt x="10797" y="16580"/>
                  </a:lnTo>
                  <a:lnTo>
                    <a:pt x="17401" y="21600"/>
                  </a:lnTo>
                  <a:lnTo>
                    <a:pt x="14878" y="13405"/>
                  </a:lnTo>
                  <a:lnTo>
                    <a:pt x="21600" y="8256"/>
                  </a:lnTo>
                  <a:lnTo>
                    <a:pt x="13321" y="8256"/>
                  </a:lnTo>
                  <a:lnTo>
                    <a:pt x="1079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333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92" name="CustomShape 44"/>
            <p:cNvSpPr/>
            <p:nvPr/>
          </p:nvSpPr>
          <p:spPr>
            <a:xfrm>
              <a:off x="2646360" y="5630040"/>
              <a:ext cx="280080" cy="225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0797" y="0"/>
                  </a:moveTo>
                  <a:lnTo>
                    <a:pt x="8278" y="8256"/>
                  </a:lnTo>
                  <a:lnTo>
                    <a:pt x="0" y="8256"/>
                  </a:lnTo>
                  <a:lnTo>
                    <a:pt x="6722" y="13405"/>
                  </a:lnTo>
                  <a:lnTo>
                    <a:pt x="4198" y="21600"/>
                  </a:lnTo>
                  <a:lnTo>
                    <a:pt x="10797" y="16580"/>
                  </a:lnTo>
                  <a:lnTo>
                    <a:pt x="17401" y="21600"/>
                  </a:lnTo>
                  <a:lnTo>
                    <a:pt x="14878" y="13405"/>
                  </a:lnTo>
                  <a:lnTo>
                    <a:pt x="21600" y="8256"/>
                  </a:lnTo>
                  <a:lnTo>
                    <a:pt x="13321" y="8256"/>
                  </a:lnTo>
                  <a:lnTo>
                    <a:pt x="1079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333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93" name="TextShape 45"/>
            <p:cNvSpPr txBox="1"/>
            <p:nvPr/>
          </p:nvSpPr>
          <p:spPr>
            <a:xfrm>
              <a:off x="3744000" y="5112000"/>
              <a:ext cx="3816000" cy="858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pPr algn="ctr"/>
              <a:r>
                <a:rPr lang="en-AU" spc="-1">
                  <a:latin typeface="Arial"/>
                </a:rPr>
                <a:t>The reduced radiation background reduces the cells performance initially, then genetic changes occur</a:t>
              </a: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6115"/>
            <a:ext cx="10515600" cy="1325563"/>
          </a:xfrm>
        </p:spPr>
        <p:txBody>
          <a:bodyPr/>
          <a:lstStyle/>
          <a:p>
            <a:r>
              <a:rPr lang="en-US" dirty="0"/>
              <a:t>Some possible outcomes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D5CD6-F534-48C8-8B8D-8F58678BBB58}" type="slidenum">
              <a:rPr lang="fr-FR" smtClean="0"/>
              <a:t>22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85EA9D-952F-1D4D-A31C-12BF31BA3D14}"/>
              </a:ext>
            </a:extLst>
          </p:cNvPr>
          <p:cNvSpPr/>
          <p:nvPr/>
        </p:nvSpPr>
        <p:spPr>
          <a:xfrm>
            <a:off x="9372000" y="5112000"/>
            <a:ext cx="26272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Lampe N. et al </a:t>
            </a:r>
            <a:r>
              <a:rPr lang="fr-FR" sz="1200" dirty="0" err="1"/>
              <a:t>Reducing</a:t>
            </a:r>
            <a:r>
              <a:rPr lang="fr-FR" sz="1200" dirty="0"/>
              <a:t> the </a:t>
            </a:r>
            <a:r>
              <a:rPr lang="fr-FR" sz="1200" dirty="0" err="1"/>
              <a:t>ionizing</a:t>
            </a:r>
            <a:r>
              <a:rPr lang="fr-FR" sz="1200" dirty="0"/>
              <a:t> radiation background </a:t>
            </a:r>
            <a:r>
              <a:rPr lang="fr-FR" sz="1200" dirty="0" err="1"/>
              <a:t>does</a:t>
            </a:r>
            <a:r>
              <a:rPr lang="fr-FR" sz="1200" dirty="0"/>
              <a:t> not </a:t>
            </a:r>
            <a:r>
              <a:rPr lang="fr-FR" sz="1200" dirty="0" err="1"/>
              <a:t>significantly</a:t>
            </a:r>
            <a:r>
              <a:rPr lang="fr-FR" sz="1200" dirty="0"/>
              <a:t> affect the </a:t>
            </a:r>
            <a:r>
              <a:rPr lang="fr-FR" sz="1200" dirty="0" err="1"/>
              <a:t>evolution</a:t>
            </a:r>
            <a:r>
              <a:rPr lang="fr-FR" sz="1200" dirty="0"/>
              <a:t> of Escherichia coli populations over 500 </a:t>
            </a:r>
            <a:r>
              <a:rPr lang="fr-FR" sz="1200" dirty="0" err="1"/>
              <a:t>generations</a:t>
            </a:r>
            <a:r>
              <a:rPr lang="fr-FR" sz="1200" dirty="0"/>
              <a:t>. </a:t>
            </a:r>
            <a:r>
              <a:rPr lang="fr-FR" sz="1200" dirty="0" err="1"/>
              <a:t>Sci</a:t>
            </a:r>
            <a:r>
              <a:rPr lang="fr-FR" sz="1200" dirty="0"/>
              <a:t> </a:t>
            </a:r>
            <a:r>
              <a:rPr lang="fr-FR" sz="1200" dirty="0" err="1"/>
              <a:t>Rep</a:t>
            </a:r>
            <a:r>
              <a:rPr lang="fr-FR" sz="1200" dirty="0"/>
              <a:t>. 2019 </a:t>
            </a:r>
            <a:r>
              <a:rPr lang="fr-FR" sz="1200" dirty="0" err="1"/>
              <a:t>Oct</a:t>
            </a:r>
            <a:r>
              <a:rPr lang="fr-FR" sz="1200" dirty="0"/>
              <a:t> 17;9(1):14891.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0014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5A9EEB-AEF5-2E13-718D-1FE4E3CA3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8693"/>
            <a:ext cx="11753372" cy="346051"/>
          </a:xfrm>
        </p:spPr>
        <p:txBody>
          <a:bodyPr>
            <a:normAutofit fontScale="90000"/>
          </a:bodyPr>
          <a:lstStyle/>
          <a:p>
            <a:r>
              <a:rPr lang="en-US" dirty="0"/>
              <a:t>Our strategy up to 2024 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4E460E-AD28-8143-37EC-29F6232E9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41" y="407057"/>
            <a:ext cx="6760191" cy="5088565"/>
          </a:xfrm>
        </p:spPr>
        <p:txBody>
          <a:bodyPr/>
          <a:lstStyle/>
          <a:p>
            <a:r>
              <a:rPr lang="en-US" dirty="0"/>
              <a:t>Suppress radioactivity =&gt; underground laboratory experiments (2012-2017)</a:t>
            </a:r>
          </a:p>
          <a:p>
            <a:r>
              <a:rPr lang="en-US" dirty="0"/>
              <a:t>Study microbial biodiversity of naturally radioactive ecosystems to look for long term effects (2017-2023)</a:t>
            </a:r>
          </a:p>
          <a:p>
            <a:r>
              <a:rPr lang="en-US" dirty="0"/>
              <a:t>Develop tools and methods to accurately evaluate the dose absorbed =&gt;  MC simulation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CAD4748-A208-DD3E-EB5D-D0994CEBF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196" y="1555845"/>
            <a:ext cx="2632710" cy="19735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FB40E0-6EAD-F74A-BF2E-098FCE85B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116" y="3673309"/>
            <a:ext cx="3820160" cy="2540000"/>
          </a:xfrm>
          <a:prstGeom prst="rect">
            <a:avLst/>
          </a:prstGeom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id="{F1F24BB2-627D-A6AA-D199-780CED4F9238}"/>
              </a:ext>
            </a:extLst>
          </p:cNvPr>
          <p:cNvSpPr/>
          <p:nvPr/>
        </p:nvSpPr>
        <p:spPr>
          <a:xfrm rot="10800000">
            <a:off x="297172" y="3536667"/>
            <a:ext cx="5172909" cy="3321333"/>
          </a:xfrm>
          <a:prstGeom prst="triangle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2" descr="ERICA">
            <a:extLst>
              <a:ext uri="{FF2B5EF4-FFF2-40B4-BE49-F238E27FC236}">
                <a16:creationId xmlns:a16="http://schemas.microsoft.com/office/drawing/2014/main" id="{791991BC-CC56-58FE-608A-8264A0E36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29" b="96429" l="227" r="98413">
                        <a14:foregroundMark x1="12698" y1="27679" x2="12698" y2="27679"/>
                        <a14:foregroundMark x1="12698" y1="50893" x2="12698" y2="50893"/>
                        <a14:foregroundMark x1="10884" y1="86607" x2="10884" y2="86607"/>
                        <a14:foregroundMark x1="6803" y1="58036" x2="6803" y2="58036"/>
                        <a14:foregroundMark x1="6803" y1="41964" x2="6803" y2="41964"/>
                        <a14:foregroundMark x1="680" y1="46429" x2="680" y2="46429"/>
                        <a14:foregroundMark x1="14512" y1="8929" x2="14512" y2="8929"/>
                        <a14:foregroundMark x1="19274" y1="63393" x2="19274" y2="63393"/>
                        <a14:foregroundMark x1="21088" y1="60714" x2="21088" y2="60714"/>
                        <a14:foregroundMark x1="31746" y1="72321" x2="31746" y2="72321"/>
                        <a14:foregroundMark x1="37642" y1="72321" x2="37642" y2="72321"/>
                        <a14:foregroundMark x1="37642" y1="67857" x2="37642" y2="67857"/>
                        <a14:foregroundMark x1="37642" y1="65179" x2="37642" y2="65179"/>
                        <a14:foregroundMark x1="37642" y1="75000" x2="37642" y2="75000"/>
                        <a14:foregroundMark x1="38322" y1="79464" x2="38322" y2="79464"/>
                        <a14:foregroundMark x1="41950" y1="79464" x2="41950" y2="79464"/>
                        <a14:foregroundMark x1="54422" y1="75000" x2="54422" y2="75000"/>
                        <a14:foregroundMark x1="62585" y1="88393" x2="62585" y2="88393"/>
                        <a14:foregroundMark x1="65760" y1="91071" x2="65760" y2="91071"/>
                        <a14:foregroundMark x1="94785" y1="86607" x2="94785" y2="86607"/>
                        <a14:foregroundMark x1="91156" y1="86607" x2="91156" y2="86607"/>
                        <a14:foregroundMark x1="89569" y1="83929" x2="89569" y2="83929"/>
                        <a14:foregroundMark x1="88889" y1="83929" x2="88889" y2="83929"/>
                        <a14:foregroundMark x1="96599" y1="91071" x2="96599" y2="91071"/>
                        <a14:foregroundMark x1="68707" y1="91071" x2="68707" y2="91071"/>
                        <a14:foregroundMark x1="66893" y1="88393" x2="66893" y2="88393"/>
                        <a14:foregroundMark x1="68027" y1="83929" x2="68027" y2="83929"/>
                        <a14:foregroundMark x1="72109" y1="88393" x2="72109" y2="88393"/>
                        <a14:foregroundMark x1="68707" y1="88393" x2="68707" y2="88393"/>
                        <a14:foregroundMark x1="68707" y1="88393" x2="68707" y2="88393"/>
                        <a14:foregroundMark x1="68707" y1="88393" x2="68707" y2="88393"/>
                        <a14:foregroundMark x1="68707" y1="88393" x2="68707" y2="88393"/>
                        <a14:foregroundMark x1="67347" y1="88393" x2="67347" y2="88393"/>
                        <a14:foregroundMark x1="41950" y1="60714" x2="41950" y2="60714"/>
                        <a14:foregroundMark x1="45351" y1="65179" x2="45351" y2="65179"/>
                        <a14:foregroundMark x1="86395" y1="91071" x2="63946" y2="87500"/>
                        <a14:foregroundMark x1="63946" y1="87500" x2="86848" y2="88393"/>
                        <a14:foregroundMark x1="86848" y1="88393" x2="69841" y2="79464"/>
                        <a14:foregroundMark x1="93651" y1="91071" x2="96599" y2="88393"/>
                        <a14:foregroundMark x1="96599" y1="95536" x2="85941" y2="76786"/>
                        <a14:foregroundMark x1="89569" y1="83929" x2="97732" y2="82143"/>
                        <a14:foregroundMark x1="94331" y1="83929" x2="64399" y2="75000"/>
                        <a14:foregroundMark x1="63946" y1="86607" x2="63946" y2="82143"/>
                        <a14:foregroundMark x1="62132" y1="91071" x2="62132" y2="91071"/>
                        <a14:foregroundMark x1="63946" y1="98214" x2="64399" y2="82143"/>
                        <a14:foregroundMark x1="62132" y1="86607" x2="62132" y2="86607"/>
                        <a14:foregroundMark x1="60998" y1="86607" x2="60998" y2="86607"/>
                        <a14:foregroundMark x1="60998" y1="83929" x2="60998" y2="83929"/>
                        <a14:foregroundMark x1="62132" y1="83929" x2="62132" y2="83929"/>
                        <a14:foregroundMark x1="60998" y1="83929" x2="60998" y2="83929"/>
                        <a14:foregroundMark x1="63265" y1="76786" x2="63265" y2="76786"/>
                        <a14:foregroundMark x1="61451" y1="83929" x2="61451" y2="83929"/>
                        <a14:foregroundMark x1="84127" y1="82143" x2="84127" y2="82143"/>
                        <a14:foregroundMark x1="80499" y1="82143" x2="80499" y2="82143"/>
                        <a14:foregroundMark x1="80499" y1="82143" x2="80499" y2="82143"/>
                        <a14:foregroundMark x1="78685" y1="82143" x2="98413" y2="79464"/>
                        <a14:foregroundMark x1="98413" y1="88393" x2="98413" y2="88393"/>
                        <a14:foregroundMark x1="97732" y1="86607" x2="97732" y2="86607"/>
                        <a14:foregroundMark x1="97279" y1="88393" x2="97279" y2="88393"/>
                        <a14:foregroundMark x1="97279" y1="88393" x2="97279" y2="88393"/>
                        <a14:foregroundMark x1="97279" y1="88393" x2="97279" y2="88393"/>
                        <a14:foregroundMark x1="97279" y1="91071" x2="96599" y2="79464"/>
                        <a14:foregroundMark x1="96599" y1="76786" x2="98413" y2="58036"/>
                        <a14:foregroundMark x1="94331" y1="79464" x2="78231" y2="79464"/>
                        <a14:foregroundMark x1="75737" y1="76786" x2="75737" y2="76786"/>
                        <a14:foregroundMark x1="4989" y1="44643" x2="4989" y2="44643"/>
                        <a14:foregroundMark x1="9751" y1="34821" x2="9751" y2="34821"/>
                        <a14:foregroundMark x1="11565" y1="34821" x2="11565" y2="34821"/>
                        <a14:foregroundMark x1="11565" y1="34821" x2="11565" y2="34821"/>
                        <a14:foregroundMark x1="9751" y1="69643" x2="9751" y2="69643"/>
                        <a14:foregroundMark x1="9751" y1="67857" x2="9751" y2="67857"/>
                        <a14:foregroundMark x1="9751" y1="67857" x2="9751" y2="67857"/>
                        <a14:foregroundMark x1="9751" y1="53571" x2="9751" y2="53571"/>
                        <a14:foregroundMark x1="9070" y1="63393" x2="9070" y2="63393"/>
                        <a14:foregroundMark x1="9070" y1="63393" x2="9070" y2="63393"/>
                        <a14:foregroundMark x1="3628" y1="49107" x2="3628" y2="49107"/>
                        <a14:foregroundMark x1="19274" y1="72321" x2="19274" y2="72321"/>
                        <a14:foregroundMark x1="19274" y1="60714" x2="19274" y2="60714"/>
                        <a14:foregroundMark x1="22902" y1="75000" x2="22902" y2="75000"/>
                        <a14:foregroundMark x1="22902" y1="75000" x2="22902" y2="75000"/>
                        <a14:foregroundMark x1="22902" y1="75000" x2="22902" y2="75000"/>
                        <a14:foregroundMark x1="26984" y1="75000" x2="26984" y2="75000"/>
                        <a14:foregroundMark x1="28798" y1="75000" x2="28798" y2="75000"/>
                        <a14:foregroundMark x1="29932" y1="75000" x2="29932" y2="75000"/>
                        <a14:foregroundMark x1="29932" y1="75000" x2="29932" y2="75000"/>
                        <a14:foregroundMark x1="41950" y1="72321" x2="41950" y2="72321"/>
                        <a14:foregroundMark x1="43084" y1="75000" x2="43084" y2="75000"/>
                        <a14:foregroundMark x1="14966" y1="30357" x2="227" y2="5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307" y="3669026"/>
            <a:ext cx="2008636" cy="5101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0" descr="Physics">
            <a:extLst>
              <a:ext uri="{FF2B5EF4-FFF2-40B4-BE49-F238E27FC236}">
                <a16:creationId xmlns:a16="http://schemas.microsoft.com/office/drawing/2014/main" id="{B2C17ABF-CCC9-6AB0-B047-0171EF5F0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5392"/>
          <a:stretch/>
        </p:blipFill>
        <p:spPr bwMode="auto">
          <a:xfrm>
            <a:off x="2285240" y="5567564"/>
            <a:ext cx="1264391" cy="33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A2F63EA2-8EFE-3372-2C46-4483E82E50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1" b="90873" l="9962" r="89850">
                        <a14:foregroundMark x1="60526" y1="43651" x2="60526" y2="43651"/>
                        <a14:foregroundMark x1="71992" y1="32937" x2="71992" y2="32937"/>
                        <a14:foregroundMark x1="73496" y1="31349" x2="73496" y2="31349"/>
                        <a14:foregroundMark x1="82707" y1="31349" x2="82707" y2="31349"/>
                        <a14:foregroundMark x1="26692" y1="90873" x2="26692" y2="90873"/>
                        <a14:foregroundMark x1="36654" y1="89286" x2="36654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912" y="4519136"/>
            <a:ext cx="1429425" cy="6770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Shape 5">
            <a:extLst>
              <a:ext uri="{FF2B5EF4-FFF2-40B4-BE49-F238E27FC236}">
                <a16:creationId xmlns:a16="http://schemas.microsoft.com/office/drawing/2014/main" id="{0D808444-EA08-73D6-86ED-4CAD2D031F71}"/>
              </a:ext>
            </a:extLst>
          </p:cNvPr>
          <p:cNvSpPr txBox="1"/>
          <p:nvPr/>
        </p:nvSpPr>
        <p:spPr>
          <a:xfrm>
            <a:off x="10409396" y="6469136"/>
            <a:ext cx="16887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BE123D5-BAC7-49E5-A506-3F9A930BD04A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3</a:t>
            </a:fld>
            <a:endParaRPr lang="en-GB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2665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8AC467-BD8A-AA47-A773-EEAEDADE1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8693"/>
            <a:ext cx="11753372" cy="346051"/>
          </a:xfrm>
        </p:spPr>
        <p:txBody>
          <a:bodyPr/>
          <a:lstStyle/>
          <a:p>
            <a:r>
              <a:rPr lang="fr-FR" dirty="0"/>
              <a:t>Our first focus: Long </a:t>
            </a:r>
            <a:r>
              <a:rPr lang="fr-FR" dirty="0" err="1"/>
              <a:t>Term</a:t>
            </a:r>
            <a:r>
              <a:rPr lang="fr-FR" dirty="0"/>
              <a:t> Evolution </a:t>
            </a:r>
            <a:r>
              <a:rPr lang="fr-FR" dirty="0" err="1"/>
              <a:t>Experiments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346F78-27DB-EE4C-BDF1-E1427BFBF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85071"/>
            <a:ext cx="7901354" cy="43282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Question: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radioactivity</a:t>
            </a:r>
            <a:r>
              <a:rPr lang="fr-FR" dirty="0"/>
              <a:t> </a:t>
            </a:r>
            <a:r>
              <a:rPr lang="fr-FR" dirty="0" err="1"/>
              <a:t>playing</a:t>
            </a:r>
            <a:r>
              <a:rPr lang="fr-FR" dirty="0"/>
              <a:t> a </a:t>
            </a:r>
            <a:r>
              <a:rPr lang="fr-FR" dirty="0" err="1"/>
              <a:t>role</a:t>
            </a:r>
            <a:r>
              <a:rPr lang="fr-FR" dirty="0"/>
              <a:t> on the </a:t>
            </a:r>
            <a:r>
              <a:rPr lang="fr-FR" dirty="0" err="1"/>
              <a:t>evolution</a:t>
            </a:r>
            <a:r>
              <a:rPr lang="fr-FR" dirty="0"/>
              <a:t> of </a:t>
            </a:r>
            <a:r>
              <a:rPr lang="fr-FR" dirty="0" err="1"/>
              <a:t>microorganisms</a:t>
            </a:r>
            <a:r>
              <a:rPr lang="fr-FR" dirty="0"/>
              <a:t> ?</a:t>
            </a:r>
          </a:p>
          <a:p>
            <a:pPr lvl="1"/>
            <a:endParaRPr lang="fr-FR" dirty="0"/>
          </a:p>
          <a:p>
            <a:r>
              <a:rPr lang="fr-FR" dirty="0"/>
              <a:t>Method: </a:t>
            </a:r>
            <a:r>
              <a:rPr lang="fr-FR" b="1" dirty="0"/>
              <a:t>compare</a:t>
            </a:r>
            <a:r>
              <a:rPr lang="fr-FR" dirty="0"/>
              <a:t> the </a:t>
            </a:r>
            <a:r>
              <a:rPr lang="fr-FR" dirty="0" err="1"/>
              <a:t>evolution</a:t>
            </a:r>
            <a:r>
              <a:rPr lang="fr-FR" dirty="0"/>
              <a:t> of </a:t>
            </a:r>
            <a:r>
              <a:rPr lang="fr-FR" dirty="0" err="1"/>
              <a:t>bacterial</a:t>
            </a:r>
            <a:r>
              <a:rPr lang="fr-FR" dirty="0"/>
              <a:t> </a:t>
            </a:r>
            <a:r>
              <a:rPr lang="fr-FR" dirty="0" err="1"/>
              <a:t>strains</a:t>
            </a:r>
            <a:r>
              <a:rPr lang="fr-FR" dirty="0"/>
              <a:t> in Underground and Reference </a:t>
            </a:r>
            <a:r>
              <a:rPr lang="fr-FR" dirty="0" err="1"/>
              <a:t>laboratories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First </a:t>
            </a:r>
            <a:r>
              <a:rPr lang="fr-FR" dirty="0" err="1"/>
              <a:t>experiment</a:t>
            </a:r>
            <a:r>
              <a:rPr lang="fr-FR" dirty="0"/>
              <a:t> : 2014-2017@Modane Underground </a:t>
            </a:r>
            <a:r>
              <a:rPr lang="fr-FR" dirty="0" err="1"/>
              <a:t>Laboratory</a:t>
            </a:r>
            <a:endParaRPr lang="fr-FR" dirty="0"/>
          </a:p>
          <a:p>
            <a:pPr lvl="1"/>
            <a:r>
              <a:rPr lang="fr-FR" dirty="0"/>
              <a:t>1000 </a:t>
            </a:r>
            <a:r>
              <a:rPr lang="fr-FR" dirty="0" err="1"/>
              <a:t>generations</a:t>
            </a:r>
            <a:endParaRPr lang="fr-FR" dirty="0"/>
          </a:p>
          <a:p>
            <a:pPr lvl="1"/>
            <a:r>
              <a:rPr lang="fr-FR" dirty="0"/>
              <a:t>E. Coli </a:t>
            </a:r>
            <a:r>
              <a:rPr lang="fr-FR" dirty="0" err="1"/>
              <a:t>strain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Lensky</a:t>
            </a:r>
            <a:r>
              <a:rPr lang="fr-FR" dirty="0"/>
              <a:t> Long </a:t>
            </a:r>
            <a:r>
              <a:rPr lang="fr-FR" dirty="0" err="1"/>
              <a:t>Term</a:t>
            </a:r>
            <a:r>
              <a:rPr lang="fr-FR" dirty="0"/>
              <a:t> Evolution </a:t>
            </a:r>
            <a:r>
              <a:rPr lang="fr-FR" dirty="0" err="1"/>
              <a:t>Experiment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EA0BEE-1ABA-4348-A541-EFC9AB8D4DEC}"/>
              </a:ext>
            </a:extLst>
          </p:cNvPr>
          <p:cNvSpPr txBox="1"/>
          <p:nvPr/>
        </p:nvSpPr>
        <p:spPr>
          <a:xfrm>
            <a:off x="8375173" y="2413337"/>
            <a:ext cx="33781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Lampe N. et al, </a:t>
            </a:r>
            <a:r>
              <a:rPr lang="fr-FR" err="1"/>
              <a:t>Understanding</a:t>
            </a:r>
            <a:r>
              <a:rPr lang="fr-FR"/>
              <a:t> </a:t>
            </a:r>
            <a:r>
              <a:rPr lang="fr-FR" err="1"/>
              <a:t>low</a:t>
            </a:r>
            <a:r>
              <a:rPr lang="fr-FR"/>
              <a:t> radiation background </a:t>
            </a:r>
            <a:r>
              <a:rPr lang="fr-FR" err="1"/>
              <a:t>biology</a:t>
            </a:r>
            <a:r>
              <a:rPr lang="fr-FR"/>
              <a:t> </a:t>
            </a:r>
            <a:r>
              <a:rPr lang="fr-FR" err="1"/>
              <a:t>through</a:t>
            </a:r>
            <a:r>
              <a:rPr lang="fr-FR"/>
              <a:t> </a:t>
            </a:r>
            <a:r>
              <a:rPr lang="fr-FR" err="1"/>
              <a:t>controlled</a:t>
            </a:r>
            <a:r>
              <a:rPr lang="fr-FR"/>
              <a:t> </a:t>
            </a:r>
            <a:r>
              <a:rPr lang="fr-FR" err="1"/>
              <a:t>evolution</a:t>
            </a:r>
            <a:r>
              <a:rPr lang="fr-FR"/>
              <a:t> </a:t>
            </a:r>
            <a:r>
              <a:rPr lang="fr-FR" err="1"/>
              <a:t>experiments</a:t>
            </a:r>
            <a:r>
              <a:rPr lang="fr-FR"/>
              <a:t>. </a:t>
            </a:r>
            <a:r>
              <a:rPr lang="fr-FR" i="1" err="1"/>
              <a:t>Evol</a:t>
            </a:r>
            <a:r>
              <a:rPr lang="fr-FR" i="1"/>
              <a:t> </a:t>
            </a:r>
            <a:r>
              <a:rPr lang="fr-FR" i="1" err="1"/>
              <a:t>Appl</a:t>
            </a:r>
            <a:r>
              <a:rPr lang="fr-FR"/>
              <a:t>. (2017) 10:658–66. </a:t>
            </a:r>
            <a:r>
              <a:rPr lang="fr-FR" err="1"/>
              <a:t>doi</a:t>
            </a:r>
            <a:r>
              <a:rPr lang="fr-FR"/>
              <a:t>: 10.1111/eva.12491</a:t>
            </a:r>
          </a:p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164165-140D-CABB-A00C-FB1181A969A6}"/>
              </a:ext>
            </a:extLst>
          </p:cNvPr>
          <p:cNvSpPr txBox="1"/>
          <p:nvPr/>
        </p:nvSpPr>
        <p:spPr>
          <a:xfrm>
            <a:off x="8510954" y="4867320"/>
            <a:ext cx="3818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N. Lampe et al, Scientific Reports (2019)9:14891</a:t>
            </a:r>
          </a:p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F3EDBC-5156-6360-4121-2CC0D0B6A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550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4691"/>
            <a:ext cx="11753372" cy="346051"/>
          </a:xfrm>
        </p:spPr>
        <p:txBody>
          <a:bodyPr>
            <a:normAutofit fontScale="90000"/>
          </a:bodyPr>
          <a:lstStyle/>
          <a:p>
            <a:r>
              <a:rPr lang="en-US"/>
              <a:t>Absorbed Dose during Evolution Experiment at LPC and LSM 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0D8197A1-D386-4082-25EB-E1E8CDB06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Table 6"/>
          <p:cNvGraphicFramePr/>
          <p:nvPr/>
        </p:nvGraphicFramePr>
        <p:xfrm>
          <a:off x="1893492" y="1143000"/>
          <a:ext cx="8576280" cy="4311189"/>
        </p:xfrm>
        <a:graphic>
          <a:graphicData uri="http://schemas.openxmlformats.org/drawingml/2006/table">
            <a:tbl>
              <a:tblPr/>
              <a:tblGrid>
                <a:gridCol w="1637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0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0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1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7040"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en-AU" sz="16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Source</a:t>
                      </a:r>
                      <a:endParaRPr sz="1900"/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25200">
                      <a:solidFill>
                        <a:srgbClr val="FFFFFF"/>
                      </a:solidFill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en-AU" sz="16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Method</a:t>
                      </a:r>
                      <a:endParaRPr sz="1900"/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38160">
                      <a:solidFill>
                        <a:srgbClr val="77933C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25200">
                      <a:solidFill>
                        <a:srgbClr val="FFFFFF"/>
                      </a:solidFill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LPC Clermont</a:t>
                      </a:r>
                      <a:endParaRPr sz="1900"/>
                    </a:p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(nGy hr</a:t>
                      </a:r>
                      <a:r>
                        <a:rPr lang="en-AU" sz="1600" b="1" strike="noStrike" spc="-1" baseline="300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-1</a:t>
                      </a:r>
                      <a:r>
                        <a:rPr lang="en-AU" sz="16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)</a:t>
                      </a:r>
                      <a:endParaRPr sz="1900"/>
                    </a:p>
                  </a:txBody>
                  <a:tcPr marL="68400" marR="68400">
                    <a:lnL w="38160">
                      <a:solidFill>
                        <a:srgbClr val="77933C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25200">
                      <a:solidFill>
                        <a:srgbClr val="FFFFFF"/>
                      </a:solidFill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LSM</a:t>
                      </a:r>
                      <a:endParaRPr sz="1900"/>
                    </a:p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(nGy hr</a:t>
                      </a:r>
                      <a:r>
                        <a:rPr lang="en-AU" sz="1600" b="1" strike="noStrike" spc="-1" baseline="300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-1</a:t>
                      </a:r>
                      <a:r>
                        <a:rPr lang="en-AU" sz="16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)</a:t>
                      </a:r>
                      <a:endParaRPr sz="1900"/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25200">
                      <a:solidFill>
                        <a:srgbClr val="FFFFFF"/>
                      </a:solidFill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LSM (shielded) </a:t>
                      </a:r>
                      <a:endParaRPr sz="1900"/>
                    </a:p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(nGy hr</a:t>
                      </a:r>
                      <a:r>
                        <a:rPr lang="en-AU" sz="1600" b="1" strike="noStrike" spc="-1" baseline="300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-1</a:t>
                      </a:r>
                      <a:r>
                        <a:rPr lang="en-AU" sz="16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)</a:t>
                      </a:r>
                      <a:endParaRPr sz="1900"/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25200">
                      <a:solidFill>
                        <a:srgbClr val="FFFFFF"/>
                      </a:solidFill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4573">
                <a:tc>
                  <a:txBody>
                    <a:bodyPr/>
                    <a:lstStyle/>
                    <a:p>
                      <a:r>
                        <a:rPr lang="en-AU" sz="1600" spc="-1" err="1">
                          <a:latin typeface="+mn-lt"/>
                          <a:ea typeface="Droid Sans"/>
                        </a:rPr>
                        <a:t>γ</a:t>
                      </a:r>
                      <a:r>
                        <a:rPr lang="en-AU" sz="1600" spc="-1">
                          <a:latin typeface="+mn-lt"/>
                        </a:rPr>
                        <a:t> background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25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E3FBC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Dosimeter</a:t>
                      </a:r>
                    </a:p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2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(simulations support this value)</a:t>
                      </a:r>
                      <a:endParaRPr sz="1500">
                        <a:latin typeface="+mn-lt"/>
                      </a:endParaRPr>
                    </a:p>
                  </a:txBody>
                  <a:tcPr marL="68400" marR="68400">
                    <a:lnL w="12240">
                      <a:solidFill>
                        <a:srgbClr val="9BBB59"/>
                      </a:solidFill>
                    </a:lnL>
                    <a:lnR w="38160">
                      <a:solidFill>
                        <a:srgbClr val="9BBB59"/>
                      </a:solidFill>
                    </a:lnR>
                    <a:lnT w="25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C6E1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150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38160">
                      <a:solidFill>
                        <a:srgbClr val="9BBB59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25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C6E1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20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25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C6E1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&lt;1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25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C6E1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7040">
                <a:tc>
                  <a:txBody>
                    <a:bodyPr/>
                    <a:lstStyle/>
                    <a:p>
                      <a:r>
                        <a:rPr lang="en-AU" sz="1600" spc="-1">
                          <a:latin typeface="+mn-lt"/>
                        </a:rPr>
                        <a:t>Cosmic rays (charged)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E3FBC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UNSCEAR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12240">
                      <a:solidFill>
                        <a:srgbClr val="9BBB59"/>
                      </a:solidFill>
                    </a:lnL>
                    <a:lnR w="38160">
                      <a:solidFill>
                        <a:srgbClr val="9BBB59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E3FB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31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38160">
                      <a:solidFill>
                        <a:srgbClr val="9BBB59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E3FB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&lt;&lt;1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E3FB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&lt;&lt;1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E3FB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7040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Cosmic rays</a:t>
                      </a:r>
                      <a:endParaRPr sz="1900">
                        <a:latin typeface="+mn-lt"/>
                      </a:endParaRPr>
                    </a:p>
                    <a:p>
                      <a:pPr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(neutrons)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C6E19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Simulation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12240">
                      <a:solidFill>
                        <a:srgbClr val="9BBB59"/>
                      </a:solidFill>
                    </a:lnL>
                    <a:lnR w="38160">
                      <a:solidFill>
                        <a:srgbClr val="9BBB59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C6E1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4.4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38160">
                      <a:solidFill>
                        <a:srgbClr val="9BBB59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C6E1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&lt;&lt;1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C6E1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&lt;&lt;1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C6E1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568">
                <a:tc>
                  <a:txBody>
                    <a:bodyPr/>
                    <a:lstStyle/>
                    <a:p>
                      <a:r>
                        <a:rPr lang="en-AU" sz="1600" spc="-1" baseline="30000">
                          <a:latin typeface="+mn-lt"/>
                        </a:rPr>
                        <a:t>40</a:t>
                      </a:r>
                      <a:r>
                        <a:rPr lang="en-AU" sz="1600" spc="-1">
                          <a:latin typeface="+mn-lt"/>
                        </a:rPr>
                        <a:t>K (</a:t>
                      </a:r>
                      <a:r>
                        <a:rPr lang="en-AU" sz="1600" spc="-1" err="1">
                          <a:latin typeface="+mn-lt"/>
                          <a:ea typeface="Droid Sans"/>
                        </a:rPr>
                        <a:t>γ</a:t>
                      </a:r>
                      <a:r>
                        <a:rPr lang="en-AU" sz="1600" spc="-1">
                          <a:latin typeface="+mn-lt"/>
                          <a:ea typeface="Droid Sans"/>
                        </a:rPr>
                        <a:t>)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E3FBC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Simulation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12240">
                      <a:solidFill>
                        <a:srgbClr val="9BBB59"/>
                      </a:solidFill>
                    </a:lnL>
                    <a:lnR w="38160">
                      <a:solidFill>
                        <a:srgbClr val="9BBB59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E3FB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0.13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38160">
                      <a:solidFill>
                        <a:srgbClr val="9BBB59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E3FB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0.13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E3FB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0.13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E3FB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568">
                <a:tc>
                  <a:txBody>
                    <a:bodyPr/>
                    <a:lstStyle/>
                    <a:p>
                      <a:r>
                        <a:rPr lang="en-AU" sz="1600" spc="-1" baseline="30000">
                          <a:latin typeface="+mn-lt"/>
                        </a:rPr>
                        <a:t>40</a:t>
                      </a:r>
                      <a:r>
                        <a:rPr lang="en-AU" sz="1600" spc="-1">
                          <a:latin typeface="+mn-lt"/>
                        </a:rPr>
                        <a:t>K (</a:t>
                      </a:r>
                      <a:r>
                        <a:rPr lang="en-AU" sz="1600" spc="-1">
                          <a:latin typeface="+mn-lt"/>
                          <a:ea typeface="Arial"/>
                        </a:rPr>
                        <a:t>β</a:t>
                      </a:r>
                      <a:r>
                        <a:rPr lang="en-AU" sz="1600" spc="-1">
                          <a:latin typeface="+mn-lt"/>
                          <a:ea typeface="Droid Sans"/>
                        </a:rPr>
                        <a:t>)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E3FBC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C0504D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Simulation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12240">
                      <a:solidFill>
                        <a:srgbClr val="9BBB59"/>
                      </a:solidFill>
                    </a:lnL>
                    <a:lnR w="38160">
                      <a:solidFill>
                        <a:srgbClr val="9BBB59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C6E1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C0504D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26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38160">
                      <a:solidFill>
                        <a:srgbClr val="9BBB59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C6E1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C0504D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26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C6E1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C0504D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26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C6E1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568">
                <a:tc>
                  <a:txBody>
                    <a:bodyPr/>
                    <a:lstStyle/>
                    <a:p>
                      <a:r>
                        <a:rPr lang="en-AU" sz="1600" spc="-1" baseline="30000">
                          <a:latin typeface="+mn-lt"/>
                        </a:rPr>
                        <a:t>14</a:t>
                      </a:r>
                      <a:r>
                        <a:rPr lang="en-AU" sz="1600" spc="-1">
                          <a:latin typeface="+mn-lt"/>
                        </a:rPr>
                        <a:t>C (</a:t>
                      </a:r>
                      <a:r>
                        <a:rPr lang="en-AU" sz="1600" spc="-1">
                          <a:latin typeface="+mn-lt"/>
                          <a:ea typeface="Arial"/>
                        </a:rPr>
                        <a:t>β</a:t>
                      </a:r>
                      <a:r>
                        <a:rPr lang="en-AU" sz="1600" spc="-1">
                          <a:latin typeface="+mn-lt"/>
                          <a:ea typeface="Droid Sans"/>
                        </a:rPr>
                        <a:t>)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E3FBC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Simulation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12240">
                      <a:solidFill>
                        <a:srgbClr val="9BBB59"/>
                      </a:solidFill>
                    </a:lnL>
                    <a:lnR w="38160">
                      <a:solidFill>
                        <a:srgbClr val="9BBB59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E3FB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&lt;&lt;1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38160">
                      <a:solidFill>
                        <a:srgbClr val="9BBB59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E3FB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&lt;&lt;1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E3FB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&lt;&lt;1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E3FB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600"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 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C6E19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Total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12240">
                      <a:solidFill>
                        <a:srgbClr val="9BBB59"/>
                      </a:solidFill>
                    </a:lnL>
                    <a:lnR w="38160">
                      <a:solidFill>
                        <a:srgbClr val="9BBB59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C6E1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212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38160">
                      <a:solidFill>
                        <a:srgbClr val="9BBB59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C6E1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46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C6E1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AU" sz="160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DejaVu Sans"/>
                        </a:rPr>
                        <a:t>26</a:t>
                      </a:r>
                      <a:endParaRPr sz="1900">
                        <a:latin typeface="+mn-lt"/>
                      </a:endParaRPr>
                    </a:p>
                  </a:txBody>
                  <a:tcPr marL="68400" marR="68400">
                    <a:lnL w="9360">
                      <a:solidFill>
                        <a:srgbClr val="98B855"/>
                      </a:solidFill>
                    </a:lnL>
                    <a:lnR w="9360">
                      <a:solidFill>
                        <a:srgbClr val="98B855"/>
                      </a:solidFill>
                    </a:lnR>
                    <a:lnT w="9360">
                      <a:solidFill>
                        <a:srgbClr val="98B855"/>
                      </a:solidFill>
                    </a:lnT>
                    <a:lnB w="9360">
                      <a:solidFill>
                        <a:srgbClr val="98B855"/>
                      </a:solidFill>
                    </a:lnB>
                    <a:solidFill>
                      <a:srgbClr val="C6E1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1893492" y="5638800"/>
            <a:ext cx="8576280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/>
              <a:t>Dose reductions for biology experiments in underground laboratories are limited by </a:t>
            </a:r>
            <a:r>
              <a:rPr lang="en-AU" sz="2000" baseline="30000"/>
              <a:t>40</a:t>
            </a:r>
            <a:r>
              <a:rPr lang="en-AU" sz="2000"/>
              <a:t>K in the nutritive medium</a:t>
            </a:r>
            <a:endParaRPr lang="en-US" sz="2000"/>
          </a:p>
        </p:txBody>
      </p:sp>
      <p:sp>
        <p:nvSpPr>
          <p:cNvPr id="3" name="TextBox 2"/>
          <p:cNvSpPr txBox="1"/>
          <p:nvPr/>
        </p:nvSpPr>
        <p:spPr>
          <a:xfrm>
            <a:off x="6155568" y="6550855"/>
            <a:ext cx="4899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Lampe et al. (2016), EPJ Web of Conferences</a:t>
            </a:r>
          </a:p>
        </p:txBody>
      </p:sp>
      <p:sp>
        <p:nvSpPr>
          <p:cNvPr id="7" name="Rectangle avec flèche vers la gauche 6">
            <a:extLst>
              <a:ext uri="{FF2B5EF4-FFF2-40B4-BE49-F238E27FC236}">
                <a16:creationId xmlns:a16="http://schemas.microsoft.com/office/drawing/2014/main" id="{488247A1-177F-A246-BF47-57C4EFC73CF7}"/>
              </a:ext>
            </a:extLst>
          </p:cNvPr>
          <p:cNvSpPr/>
          <p:nvPr/>
        </p:nvSpPr>
        <p:spPr>
          <a:xfrm>
            <a:off x="9815370" y="3308040"/>
            <a:ext cx="2321213" cy="2434029"/>
          </a:xfrm>
          <a:prstGeom prst="leftArrowCallou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/>
              <a:t>99% of the residual radiation comes from E. coli nutritive medium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4A94451-5F1C-A1B4-A0B6-269BF92D6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033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E7B8405-697D-4A34-B626-2E3B8D5A3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5" y="751481"/>
            <a:ext cx="11753372" cy="346051"/>
          </a:xfrm>
        </p:spPr>
        <p:txBody>
          <a:bodyPr/>
          <a:lstStyle/>
          <a:p>
            <a:r>
              <a:rPr lang="fr-FR" err="1"/>
              <a:t>Experimental</a:t>
            </a:r>
            <a:r>
              <a:rPr lang="fr-FR"/>
              <a:t> Evolution </a:t>
            </a:r>
            <a:r>
              <a:rPr lang="fr-FR" err="1"/>
              <a:t>Experiment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409B195-A0E3-48BD-82D2-7056E9B90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284" y="1475986"/>
            <a:ext cx="10972800" cy="5088565"/>
          </a:xfrm>
        </p:spPr>
        <p:txBody>
          <a:bodyPr/>
          <a:lstStyle/>
          <a:p>
            <a:r>
              <a:rPr lang="en-US" sz="3733"/>
              <a:t>No impact of low radiation background observed on E. coli first evolutionary steps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0BEA6E5-69F3-4153-B389-FC6C9A5D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095" y="2779653"/>
            <a:ext cx="5496416" cy="372168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2D31BA2-144B-44F1-AAA8-207AD5829E44}"/>
              </a:ext>
            </a:extLst>
          </p:cNvPr>
          <p:cNvSpPr txBox="1"/>
          <p:nvPr/>
        </p:nvSpPr>
        <p:spPr>
          <a:xfrm>
            <a:off x="7406926" y="3429000"/>
            <a:ext cx="4394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/>
              <a:t>N. Lampe et al, Scientific Reports (2019)9:14891</a:t>
            </a:r>
          </a:p>
          <a:p>
            <a:endParaRPr lang="fr-FR" sz="240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19ED08-3D50-82D8-7F4E-597A1ED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3354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D80C687-2B3F-5CDC-04EB-7B5CDDBB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6411"/>
            <a:ext cx="11753372" cy="34605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Exploring the impact of long term exposure to natural radioactivity in mineral springs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6E42E4F-B859-0BE1-64E8-B8404D398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16572"/>
            <a:ext cx="10972800" cy="2875756"/>
          </a:xfrm>
        </p:spPr>
        <p:txBody>
          <a:bodyPr/>
          <a:lstStyle/>
          <a:p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« But if – and oh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what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a big if -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we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could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conceive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in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some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warm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little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pond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with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all sorts of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ammonia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&amp;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phosphoric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salts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,—light,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heat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electricity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present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that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a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protein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compound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was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chemically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formed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ready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to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undergo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still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more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complex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changes. » — Charles Darwin,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Letter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to Joseph Dalton Hooker, </a:t>
            </a:r>
            <a:r>
              <a:rPr lang="fr-FR" dirty="0" err="1">
                <a:solidFill>
                  <a:schemeClr val="bg1"/>
                </a:solidFill>
                <a:latin typeface="verdana" panose="020B0604030504040204" pitchFamily="34" charset="0"/>
              </a:rPr>
              <a:t>F</a:t>
            </a:r>
            <a:r>
              <a:rPr lang="fr-FR" b="0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ebruary</a:t>
            </a:r>
            <a:r>
              <a:rPr lang="fr-FR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1st 1871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Image 35">
            <a:extLst>
              <a:ext uri="{FF2B5EF4-FFF2-40B4-BE49-F238E27FC236}">
                <a16:creationId xmlns:a16="http://schemas.microsoft.com/office/drawing/2014/main" id="{056B3E41-1F1C-C6AD-BE56-4D8C09CB8C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074" y="6011144"/>
            <a:ext cx="1368936" cy="71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80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05FF2A-EEDB-A845-9A43-1A696BA27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628"/>
            <a:ext cx="6228272" cy="1104448"/>
          </a:xfrm>
        </p:spPr>
        <p:txBody>
          <a:bodyPr>
            <a:normAutofit fontScale="90000"/>
          </a:bodyPr>
          <a:lstStyle/>
          <a:p>
            <a:r>
              <a:rPr lang="fr-FR" b="1">
                <a:solidFill>
                  <a:schemeClr val="bg1"/>
                </a:solidFill>
              </a:rPr>
              <a:t>Radioactive </a:t>
            </a:r>
            <a:r>
              <a:rPr lang="fr-FR" b="1" err="1">
                <a:solidFill>
                  <a:schemeClr val="bg1"/>
                </a:solidFill>
              </a:rPr>
              <a:t>mineral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springs</a:t>
            </a:r>
            <a:endParaRPr lang="fr-FR" b="1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559525-495B-264B-8CD4-969B7F291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43" y="1600201"/>
            <a:ext cx="6281057" cy="4525963"/>
          </a:xfrm>
        </p:spPr>
        <p:txBody>
          <a:bodyPr>
            <a:normAutofit/>
          </a:bodyPr>
          <a:lstStyle/>
          <a:p>
            <a:r>
              <a:rPr lang="fr-FR" b="1" err="1">
                <a:solidFill>
                  <a:schemeClr val="bg1"/>
                </a:solidFill>
              </a:rPr>
              <a:t>Isolated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ecosystems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with</a:t>
            </a:r>
            <a:r>
              <a:rPr lang="fr-FR" b="1">
                <a:solidFill>
                  <a:schemeClr val="bg1"/>
                </a:solidFill>
              </a:rPr>
              <a:t> long </a:t>
            </a:r>
            <a:r>
              <a:rPr lang="fr-FR" b="1" err="1">
                <a:solidFill>
                  <a:schemeClr val="bg1"/>
                </a:solidFill>
              </a:rPr>
              <a:t>term</a:t>
            </a:r>
            <a:r>
              <a:rPr lang="fr-FR" b="1">
                <a:solidFill>
                  <a:schemeClr val="bg1"/>
                </a:solidFill>
              </a:rPr>
              <a:t> (</a:t>
            </a:r>
            <a:r>
              <a:rPr lang="fr-FR" b="1" err="1">
                <a:solidFill>
                  <a:schemeClr val="bg1"/>
                </a:solidFill>
              </a:rPr>
              <a:t>geological</a:t>
            </a:r>
            <a:r>
              <a:rPr lang="fr-FR" b="1">
                <a:solidFill>
                  <a:schemeClr val="bg1"/>
                </a:solidFill>
              </a:rPr>
              <a:t>) </a:t>
            </a:r>
            <a:r>
              <a:rPr lang="fr-FR" b="1" err="1">
                <a:solidFill>
                  <a:schemeClr val="bg1"/>
                </a:solidFill>
              </a:rPr>
              <a:t>stability</a:t>
            </a:r>
            <a:r>
              <a:rPr lang="fr-FR" b="1">
                <a:solidFill>
                  <a:schemeClr val="bg1"/>
                </a:solidFill>
              </a:rPr>
              <a:t>  </a:t>
            </a:r>
          </a:p>
          <a:p>
            <a:r>
              <a:rPr lang="fr-FR" b="1" err="1">
                <a:solidFill>
                  <a:schemeClr val="bg1"/>
                </a:solidFill>
              </a:rPr>
              <a:t>Each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spring</a:t>
            </a:r>
            <a:r>
              <a:rPr lang="fr-FR" b="1">
                <a:solidFill>
                  <a:schemeClr val="bg1"/>
                </a:solidFill>
              </a:rPr>
              <a:t> has </a:t>
            </a:r>
            <a:r>
              <a:rPr lang="fr-FR" b="1" err="1">
                <a:solidFill>
                  <a:schemeClr val="bg1"/>
                </a:solidFill>
              </a:rPr>
              <a:t>its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own</a:t>
            </a:r>
            <a:r>
              <a:rPr lang="fr-FR" b="1">
                <a:solidFill>
                  <a:schemeClr val="bg1"/>
                </a:solidFill>
              </a:rPr>
              <a:t> physico-</a:t>
            </a:r>
            <a:r>
              <a:rPr lang="fr-FR" b="1" err="1">
                <a:solidFill>
                  <a:schemeClr val="bg1"/>
                </a:solidFill>
              </a:rPr>
              <a:t>chemical</a:t>
            </a:r>
            <a:r>
              <a:rPr lang="fr-FR" b="1">
                <a:solidFill>
                  <a:schemeClr val="bg1"/>
                </a:solidFill>
              </a:rPr>
              <a:t> and </a:t>
            </a:r>
            <a:r>
              <a:rPr lang="fr-FR" b="1" err="1">
                <a:solidFill>
                  <a:schemeClr val="bg1"/>
                </a:solidFill>
              </a:rPr>
              <a:t>radiological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properties</a:t>
            </a:r>
            <a:endParaRPr lang="fr-FR" b="1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1C4AAF3-0743-804D-8986-BB522EEE1800}"/>
              </a:ext>
            </a:extLst>
          </p:cNvPr>
          <p:cNvSpPr txBox="1"/>
          <p:nvPr/>
        </p:nvSpPr>
        <p:spPr>
          <a:xfrm>
            <a:off x="119743" y="5233502"/>
            <a:ext cx="3771402" cy="125778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2800" b="1">
                <a:solidFill>
                  <a:schemeClr val="bg1"/>
                </a:solidFill>
              </a:rPr>
              <a:t>Auvergne </a:t>
            </a:r>
            <a:r>
              <a:rPr lang="fr-FR" sz="2800" b="1" err="1">
                <a:solidFill>
                  <a:schemeClr val="bg1"/>
                </a:solidFill>
              </a:rPr>
              <a:t>springs</a:t>
            </a:r>
            <a:r>
              <a:rPr lang="fr-FR" sz="2800" b="1">
                <a:solidFill>
                  <a:schemeClr val="bg1"/>
                </a:solidFill>
              </a:rPr>
              <a:t>: </a:t>
            </a:r>
          </a:p>
          <a:p>
            <a:r>
              <a:rPr lang="fr-FR" sz="2800" b="1" err="1">
                <a:solidFill>
                  <a:schemeClr val="bg1"/>
                </a:solidFill>
              </a:rPr>
              <a:t>Dissolved</a:t>
            </a:r>
            <a:r>
              <a:rPr lang="fr-FR" sz="2800" b="1">
                <a:solidFill>
                  <a:schemeClr val="bg1"/>
                </a:solidFill>
              </a:rPr>
              <a:t> radon up to 4000 Bq/l</a:t>
            </a:r>
          </a:p>
          <a:p>
            <a:r>
              <a:rPr lang="fr-FR" sz="2800" b="1">
                <a:solidFill>
                  <a:schemeClr val="bg1"/>
                </a:solidFill>
              </a:rPr>
              <a:t>Radium </a:t>
            </a:r>
            <a:r>
              <a:rPr lang="fr-FR" sz="2800" b="1" err="1">
                <a:solidFill>
                  <a:schemeClr val="bg1"/>
                </a:solidFill>
              </a:rPr>
              <a:t>activity</a:t>
            </a:r>
            <a:r>
              <a:rPr lang="fr-FR" sz="2800" b="1">
                <a:solidFill>
                  <a:schemeClr val="bg1"/>
                </a:solidFill>
              </a:rPr>
              <a:t> in </a:t>
            </a:r>
            <a:r>
              <a:rPr lang="fr-FR" sz="2800" b="1" err="1">
                <a:solidFill>
                  <a:schemeClr val="bg1"/>
                </a:solidFill>
              </a:rPr>
              <a:t>sediments</a:t>
            </a:r>
            <a:r>
              <a:rPr lang="fr-FR" sz="2800" b="1">
                <a:solidFill>
                  <a:schemeClr val="bg1"/>
                </a:solidFill>
              </a:rPr>
              <a:t> up to 40 Bq/g</a:t>
            </a:r>
          </a:p>
        </p:txBody>
      </p:sp>
      <p:pic>
        <p:nvPicPr>
          <p:cNvPr id="6" name="Espace réservé du contenu 3">
            <a:extLst>
              <a:ext uri="{FF2B5EF4-FFF2-40B4-BE49-F238E27FC236}">
                <a16:creationId xmlns:a16="http://schemas.microsoft.com/office/drawing/2014/main" id="{E90A5C4B-CC9F-E648-B5B6-0228982B9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34297"/>
            <a:ext cx="5524500" cy="3105150"/>
          </a:xfrm>
          <a:prstGeom prst="rect">
            <a:avLst/>
          </a:prstGeom>
        </p:spPr>
      </p:pic>
      <p:pic>
        <p:nvPicPr>
          <p:cNvPr id="7" name="Image 35">
            <a:extLst>
              <a:ext uri="{FF2B5EF4-FFF2-40B4-BE49-F238E27FC236}">
                <a16:creationId xmlns:a16="http://schemas.microsoft.com/office/drawing/2014/main" id="{166AA15B-B79C-A44B-AECE-9C8C7FFC06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074" y="6011144"/>
            <a:ext cx="1368936" cy="71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45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5"/>
          <p:cNvSpPr txBox="1"/>
          <p:nvPr/>
        </p:nvSpPr>
        <p:spPr>
          <a:xfrm>
            <a:off x="10409396" y="6469136"/>
            <a:ext cx="16887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BE123D5-BAC7-49E5-A506-3F9A930BD04A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9</a:t>
            </a:fld>
            <a:endParaRPr lang="en-GB" sz="1200" b="0" strike="noStrike" spc="-1">
              <a:latin typeface="Times New Roman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B7CC61-0EA9-23E5-557B-2EB47FAB58DC}"/>
              </a:ext>
            </a:extLst>
          </p:cNvPr>
          <p:cNvCxnSpPr>
            <a:cxnSpLocks/>
          </p:cNvCxnSpPr>
          <p:nvPr/>
        </p:nvCxnSpPr>
        <p:spPr>
          <a:xfrm flipV="1">
            <a:off x="0" y="904297"/>
            <a:ext cx="12224685" cy="35672"/>
          </a:xfrm>
          <a:prstGeom prst="line">
            <a:avLst/>
          </a:prstGeom>
          <a:ln w="53975" cmpd="thinThick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close-up of a hole in the ground&#10;&#10;Description automatically generated with low confidence">
            <a:extLst>
              <a:ext uri="{FF2B5EF4-FFF2-40B4-BE49-F238E27FC236}">
                <a16:creationId xmlns:a16="http://schemas.microsoft.com/office/drawing/2014/main" id="{2AC8BF7F-EBF4-F797-1A49-260899FD0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699" y="1851106"/>
            <a:ext cx="3902457" cy="3610981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26EAB95-6712-B0F1-3891-5FF89443E145}"/>
              </a:ext>
            </a:extLst>
          </p:cNvPr>
          <p:cNvGrpSpPr/>
          <p:nvPr/>
        </p:nvGrpSpPr>
        <p:grpSpPr>
          <a:xfrm>
            <a:off x="2723912" y="1013484"/>
            <a:ext cx="7129568" cy="4947194"/>
            <a:chOff x="161116" y="1245331"/>
            <a:chExt cx="7129568" cy="494719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21400F6-0C87-991D-C5E4-15A58BFD0505}"/>
                </a:ext>
              </a:extLst>
            </p:cNvPr>
            <p:cNvGrpSpPr/>
            <p:nvPr/>
          </p:nvGrpSpPr>
          <p:grpSpPr>
            <a:xfrm>
              <a:off x="161116" y="1270097"/>
              <a:ext cx="7129568" cy="4922428"/>
              <a:chOff x="161116" y="1270097"/>
              <a:chExt cx="7129568" cy="492242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D45F6AF-EBEF-C524-F71F-BCEFB9F6A63B}"/>
                  </a:ext>
                </a:extLst>
              </p:cNvPr>
              <p:cNvGrpSpPr/>
              <p:nvPr/>
            </p:nvGrpSpPr>
            <p:grpSpPr>
              <a:xfrm>
                <a:off x="161116" y="1270097"/>
                <a:ext cx="6895632" cy="4922428"/>
                <a:chOff x="161116" y="1270097"/>
                <a:chExt cx="6895632" cy="4922428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DBBDD0BA-D750-5648-FB44-6B157D4455FB}"/>
                    </a:ext>
                  </a:extLst>
                </p:cNvPr>
                <p:cNvGrpSpPr/>
                <p:nvPr/>
              </p:nvGrpSpPr>
              <p:grpSpPr>
                <a:xfrm>
                  <a:off x="499270" y="1270097"/>
                  <a:ext cx="6557478" cy="4922428"/>
                  <a:chOff x="156370" y="1587266"/>
                  <a:chExt cx="5747376" cy="4468382"/>
                </a:xfrm>
              </p:grpSpPr>
              <p:pic>
                <p:nvPicPr>
                  <p:cNvPr id="9" name="Picture 8" descr="A picture containing text, drawing, cartoon, clipart&#10;&#10;Description automatically generated">
                    <a:extLst>
                      <a:ext uri="{FF2B5EF4-FFF2-40B4-BE49-F238E27FC236}">
                        <a16:creationId xmlns:a16="http://schemas.microsoft.com/office/drawing/2014/main" id="{486E299E-4B77-2928-3EFE-61AFE8A92A5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56370" y="1587266"/>
                    <a:ext cx="4284650" cy="4468382"/>
                  </a:xfrm>
                  <a:prstGeom prst="rect">
                    <a:avLst/>
                  </a:prstGeom>
                </p:spPr>
              </p:pic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AA583291-EA79-07C7-887F-B4BE6A40E75E}"/>
                      </a:ext>
                    </a:extLst>
                  </p:cNvPr>
                  <p:cNvSpPr txBox="1"/>
                  <p:nvPr/>
                </p:nvSpPr>
                <p:spPr>
                  <a:xfrm>
                    <a:off x="4533900" y="1879600"/>
                    <a:ext cx="1369846" cy="30732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600"/>
                      <a:t>Microorganisms </a:t>
                    </a:r>
                  </a:p>
                </p:txBody>
              </p:sp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3CDBC1CD-90A4-455E-91A7-9732A0EE7D44}"/>
                      </a:ext>
                    </a:extLst>
                  </p:cNvPr>
                  <p:cNvCxnSpPr>
                    <a:stCxn id="18" idx="1"/>
                  </p:cNvCxnSpPr>
                  <p:nvPr/>
                </p:nvCxnSpPr>
                <p:spPr>
                  <a:xfrm flipH="1">
                    <a:off x="3810000" y="2033263"/>
                    <a:ext cx="723900" cy="671838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354C701-63DF-AAFA-DE21-ED5FB40FDB6D}"/>
                    </a:ext>
                  </a:extLst>
                </p:cNvPr>
                <p:cNvSpPr txBox="1"/>
                <p:nvPr/>
              </p:nvSpPr>
              <p:spPr>
                <a:xfrm>
                  <a:off x="161116" y="1947196"/>
                  <a:ext cx="117238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/>
                    <a:t>Travertine deposits </a:t>
                  </a:r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D694891-5472-CEBA-0B14-25705FD49817}"/>
                  </a:ext>
                </a:extLst>
              </p:cNvPr>
              <p:cNvSpPr txBox="1"/>
              <p:nvPr/>
            </p:nvSpPr>
            <p:spPr>
              <a:xfrm>
                <a:off x="5525329" y="1563244"/>
                <a:ext cx="176535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b="1"/>
                  <a:t>Microorganisms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F6B5C76-54C4-51FC-6FDB-77F544DA00D6}"/>
                </a:ext>
              </a:extLst>
            </p:cNvPr>
            <p:cNvSpPr txBox="1"/>
            <p:nvPr/>
          </p:nvSpPr>
          <p:spPr>
            <a:xfrm>
              <a:off x="4524923" y="1245331"/>
              <a:ext cx="9316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b="1"/>
                <a:t>Springs 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7314026-17D4-B57E-E832-F3639B1249F3}"/>
              </a:ext>
            </a:extLst>
          </p:cNvPr>
          <p:cNvSpPr txBox="1"/>
          <p:nvPr/>
        </p:nvSpPr>
        <p:spPr>
          <a:xfrm>
            <a:off x="8194863" y="5591346"/>
            <a:ext cx="37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Mineral spring in Auvergne (</a:t>
            </a:r>
            <a:r>
              <a:rPr lang="en-GB" err="1"/>
              <a:t>Daguillon</a:t>
            </a:r>
            <a:r>
              <a:rPr lang="en-GB"/>
              <a:t>)</a:t>
            </a:r>
          </a:p>
        </p:txBody>
      </p:sp>
      <p:pic>
        <p:nvPicPr>
          <p:cNvPr id="36" name="Picture 35" descr="A water spouting out of a pond&#10;&#10;Description automatically generated with low confidence">
            <a:extLst>
              <a:ext uri="{FF2B5EF4-FFF2-40B4-BE49-F238E27FC236}">
                <a16:creationId xmlns:a16="http://schemas.microsoft.com/office/drawing/2014/main" id="{141E16A6-2DAC-95F8-46F2-6781743483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330470" y="2477623"/>
            <a:ext cx="3516048" cy="263783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C9F7EF0-C780-8A6F-7B88-F6514C0E4BEC}"/>
              </a:ext>
            </a:extLst>
          </p:cNvPr>
          <p:cNvSpPr txBox="1"/>
          <p:nvPr/>
        </p:nvSpPr>
        <p:spPr>
          <a:xfrm>
            <a:off x="108639" y="5591346"/>
            <a:ext cx="2795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Geyser in Auvergne (Tennis)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E541F3-11BC-C80E-A08E-0E062789CA60}"/>
              </a:ext>
            </a:extLst>
          </p:cNvPr>
          <p:cNvSpPr txBox="1"/>
          <p:nvPr/>
        </p:nvSpPr>
        <p:spPr>
          <a:xfrm>
            <a:off x="4573924" y="5900922"/>
            <a:ext cx="113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>
                <a:solidFill>
                  <a:schemeClr val="tx1">
                    <a:lumMod val="65000"/>
                    <a:lumOff val="35000"/>
                  </a:schemeClr>
                </a:solidFill>
              </a:rPr>
              <a:t>[Bourque]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DBA5764-3C54-2840-B8BF-FDC39D60A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7511" y="459965"/>
            <a:ext cx="11753372" cy="346051"/>
          </a:xfrm>
        </p:spPr>
        <p:txBody>
          <a:bodyPr/>
          <a:lstStyle/>
          <a:p>
            <a:r>
              <a:rPr lang="en-GB" sz="44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ecosystem of a mineral spring</a:t>
            </a:r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Image 35">
            <a:extLst>
              <a:ext uri="{FF2B5EF4-FFF2-40B4-BE49-F238E27FC236}">
                <a16:creationId xmlns:a16="http://schemas.microsoft.com/office/drawing/2014/main" id="{2D86193C-10D8-2CF3-932C-0667CE952F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220" y="6112941"/>
            <a:ext cx="1368936" cy="712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02812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39.6|1.5|33.7|1.6|2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|10.3|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|10.3|6.2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1979</TotalTime>
  <Words>1660</Words>
  <Application>Microsoft Macintosh PowerPoint</Application>
  <PresentationFormat>Grand écran</PresentationFormat>
  <Paragraphs>261</Paragraphs>
  <Slides>22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1" baseType="lpstr">
      <vt:lpstr>-apple-system</vt:lpstr>
      <vt:lpstr>Arial</vt:lpstr>
      <vt:lpstr>Arial Narrow</vt:lpstr>
      <vt:lpstr>Calibri</vt:lpstr>
      <vt:lpstr>Calibri Light</vt:lpstr>
      <vt:lpstr>Times New Roman</vt:lpstr>
      <vt:lpstr>verdana</vt:lpstr>
      <vt:lpstr>Wingdings</vt:lpstr>
      <vt:lpstr>Thème Office</vt:lpstr>
      <vt:lpstr>Adaptive and evolutionary responses of microalgae to ultra-low radioactivity at the Modane Underground Laboratory </vt:lpstr>
      <vt:lpstr>Is natural radioactivity a friend or a foe of microbial life ?</vt:lpstr>
      <vt:lpstr>Our strategy up to 2024 …</vt:lpstr>
      <vt:lpstr>Our first focus: Long Term Evolution Experiments</vt:lpstr>
      <vt:lpstr>Absorbed Dose during Evolution Experiment at LPC and LSM </vt:lpstr>
      <vt:lpstr>Experimental Evolution Experiment</vt:lpstr>
      <vt:lpstr>Exploring the impact of long term exposure to natural radioactivity in mineral springs</vt:lpstr>
      <vt:lpstr>Radioactive mineral springs</vt:lpstr>
      <vt:lpstr>The ecosystem of a mineral spring</vt:lpstr>
      <vt:lpstr>Focus on diatoms</vt:lpstr>
      <vt:lpstr>Key results</vt:lpstr>
      <vt:lpstr>Monte Carlo simulation toolkits</vt:lpstr>
      <vt:lpstr> Total dose rates exceed recommended threshold</vt:lpstr>
      <vt:lpstr>Next steps…</vt:lpstr>
      <vt:lpstr>The RAMURe project </vt:lpstr>
      <vt:lpstr>The challenges</vt:lpstr>
      <vt:lpstr>Validation of MC simulation results at µ- and nanoscale</vt:lpstr>
      <vt:lpstr>Conclusion</vt:lpstr>
      <vt:lpstr>What are the dose rates to microorganisms?</vt:lpstr>
      <vt:lpstr>Experimental evolution</vt:lpstr>
      <vt:lpstr>The Lenski Evolution Experiment</vt:lpstr>
      <vt:lpstr>Some possible outcomes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Radioactivity, friend or foe of life on earth? </dc:title>
  <dc:creator>Microsoft Office User</dc:creator>
  <cp:lastModifiedBy>Microsoft Office User</cp:lastModifiedBy>
  <cp:revision>57</cp:revision>
  <dcterms:created xsi:type="dcterms:W3CDTF">2024-06-30T20:01:34Z</dcterms:created>
  <dcterms:modified xsi:type="dcterms:W3CDTF">2024-08-20T06:18:56Z</dcterms:modified>
</cp:coreProperties>
</file>