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70" r:id="rId7"/>
    <p:sldId id="271" r:id="rId8"/>
    <p:sldId id="272" r:id="rId9"/>
    <p:sldId id="274" r:id="rId10"/>
    <p:sldId id="273" r:id="rId11"/>
  </p:sldIdLst>
  <p:sldSz cx="12192000" cy="6858000"/>
  <p:notesSz cx="6858000" cy="9144000"/>
  <p:defaultTextStyle>
    <a:defPPr>
      <a:defRPr lang="en-B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87A94B-2958-4AE3-9DF3-B080B3C3F6E2}" v="2" dt="2024-08-19T17:14:03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B959-14B1-417C-B665-AA02479421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38B93-500C-457B-9BD8-43217BABF4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98E3C-6BE5-42BA-993D-4E3A562B6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8293B-6234-4A85-B5A7-17EF83A8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71FDD-7AD7-4396-8CE7-E213DC83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131433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ABEC4-603D-4CDA-911F-B6F6268BC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9BF06-F004-475B-BD73-5C07639E5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F3F7A-CDA4-4C65-85B5-70F28F5CC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B2239-9036-408D-9F3D-AEBDB10E1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318BB-37CA-4FC3-95AC-65ED49CCE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69013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7B2546-592E-4A28-9F58-D635EBDDA3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F2EF8-615D-4196-8F72-E5C4054A8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A2AFF-966C-4536-A450-52CC31E44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C3E01-D09F-4708-896F-9C0187BEC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B299C-E539-44CA-A1EC-601CF37D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298559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3298B-7907-4945-BF22-CCC728F8E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C5D8D-3403-4DE5-B5F3-7107D973C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FA62E-C44F-433E-B9EF-D5BBE569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5C1D1-B51D-4DE5-92A4-2B1AF1B4D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20DE8-9221-4183-9462-EB07DF40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98796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BBE70-B235-42FE-B434-4C109BB68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6D1E8-BCC1-4674-A965-F8C2ADCFF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5A509-A932-4324-B518-D25549956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6570C-91E2-4A1C-8B53-EC7CC037A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F218D-ABA2-497F-8F0F-4856931FE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250016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9713-E222-4E70-876A-8272C26C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EC24F-B6D7-40AD-AB99-B3C7ED0E0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W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5FFBC-91E6-457A-8FC3-B73B19AB3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W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98568-503D-491D-8D30-DF720AB5D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746A5-1D2A-4150-BA3D-57D0A824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47FA0-956D-4FCD-915E-EB1178C2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247375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3F187-CF89-4CDF-BF60-A65DA5313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1DE41-7B3B-4CB1-B257-BC8EA2BCB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78F5AD-6ADD-4C74-A749-36C468072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W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092C2-47D1-460D-8119-C67287FCE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FFD18-DAA4-4D40-8A42-B744A75E73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W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5AE1FA-9E09-4A4D-B5C9-42FD5BFA9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79021-D0B0-43A0-A8A4-361A62E45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2F7BB-D5F1-4524-A391-17D8FD139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76741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AA14-DCBD-4830-B56D-70DC1133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A2C0AA-8E90-466A-B08A-19E7BC7F6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C8D48-EF48-425A-BBF8-F79DC269C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223C24-0EB1-4C9D-96A7-387E5A39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102967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4D588C-22B2-453F-BACC-650E91FDE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EE29F9-0285-43F1-993F-62AA2912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36EE5-BCD3-48CA-92A4-A07B31EB1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110913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969F8-B23D-4B1C-B2E9-B7E26B09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73397-46DA-4A6D-83F2-D695E5135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BDE92-D61B-45A4-B0B2-3CB89DA37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49406-FB45-4ACF-85C2-3AE793F59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D8FD9-BA0F-40F8-AA67-723E5B9B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199EE-37E0-4316-9715-CB84BDDF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173172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01DE0-4580-446B-8A1E-E1C61A05A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E6FD0-A504-4D60-B8FA-9C2503A617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72C8F-8EB0-441E-BF07-9E2979C39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B1C3D-0402-4D0A-A5CD-38828B9BC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34410-296E-4B4F-A33A-413F9DEC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B9486-1506-4D96-A5F2-699A9D2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411773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7D8AC6-F489-4341-B0FC-5A0B9F9A6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F3D81-4534-4C67-B800-DFB108E77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E1E88-0245-4259-A6A5-38001EA13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6771C-1916-4143-A3DE-50D6AB201BFF}" type="datetimeFigureOut">
              <a:rPr lang="en-BW" smtClean="0"/>
              <a:t>8/20/24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88D46-C5E4-4AB8-BE1D-38EBC2FD7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ABBF4-6FEF-4F41-8DA6-D710E4EEE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65878-0D9E-4BC2-9F2A-18AEA82290E4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39975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biomaterials.2023.122267" TargetMode="External"/><Relationship Id="rId2" Type="http://schemas.openxmlformats.org/officeDocument/2006/relationships/hyperlink" Target="https://wmo.int/suns-impact-eart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3389/fpubh.2023.124974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BA775-90D7-44E7-A0FA-E2E68DE57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0941"/>
            <a:ext cx="9144000" cy="125717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222222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Prospects of Bio Science Research in Deep Underground Laboratories in Africa: Botswana perspective</a:t>
            </a:r>
            <a:endParaRPr lang="en-BW" sz="3200" b="1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2783D5-736A-4081-898A-68BFD6FEE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059" y="4072555"/>
            <a:ext cx="9144000" cy="1990894"/>
          </a:xfrm>
        </p:spPr>
        <p:txBody>
          <a:bodyPr>
            <a:noAutofit/>
          </a:bodyPr>
          <a:lstStyle/>
          <a:p>
            <a:r>
              <a:rPr lang="en-GB" sz="2000" dirty="0">
                <a:latin typeface="Trebuchet MS" panose="020B0603020202020204" pitchFamily="34" charset="0"/>
              </a:rPr>
              <a:t>KWAPE Tebogo, PhD</a:t>
            </a:r>
          </a:p>
          <a:p>
            <a:r>
              <a:rPr lang="en-GB" sz="2000" dirty="0">
                <a:latin typeface="Trebuchet MS" panose="020B0603020202020204" pitchFamily="34" charset="0"/>
              </a:rPr>
              <a:t>Department of Biological sciences and Biotechnology</a:t>
            </a:r>
          </a:p>
          <a:p>
            <a:r>
              <a:rPr lang="en-GB" sz="2000" dirty="0">
                <a:latin typeface="Trebuchet MS" panose="020B0603020202020204" pitchFamily="34" charset="0"/>
              </a:rPr>
              <a:t>School of life Sciences</a:t>
            </a:r>
          </a:p>
          <a:p>
            <a:r>
              <a:rPr lang="en-GB" sz="2000" dirty="0">
                <a:latin typeface="Trebuchet MS" panose="020B0603020202020204" pitchFamily="34" charset="0"/>
              </a:rPr>
              <a:t>Botswana International University of Science and Technology</a:t>
            </a:r>
          </a:p>
          <a:p>
            <a:endParaRPr lang="en-GB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16EE5D-E734-448D-BA7D-F31B2FE1E72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1929" y="22245"/>
            <a:ext cx="2332990" cy="1064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4257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AED96-D280-EE9C-2A43-118099AD0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693" y="400636"/>
            <a:ext cx="3520736" cy="1325563"/>
          </a:xfrm>
        </p:spPr>
        <p:txBody>
          <a:bodyPr/>
          <a:lstStyle/>
          <a:p>
            <a:r>
              <a:rPr lang="en-GB" dirty="0">
                <a:latin typeface="Trebuchet MS" panose="020B0603020202020204" pitchFamily="34" charset="0"/>
              </a:rPr>
              <a:t>REFERENCES</a:t>
            </a:r>
            <a:endParaRPr lang="en-BW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696B4-5679-A201-BE11-FDD22BE7B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https://wmo.int/suns-impact-earth</a:t>
            </a:r>
            <a:endParaRPr lang="en-GB" dirty="0"/>
          </a:p>
          <a:p>
            <a:endParaRPr lang="en-GB" dirty="0"/>
          </a:p>
          <a:p>
            <a:r>
              <a:rPr lang="en-GB" b="0" i="0" u="none" strike="noStrike" dirty="0">
                <a:effectLst/>
                <a:latin typeface="ElsevierSans"/>
                <a:hlinkClick r:id="rId3" tooltip="Persistent link using digital object identifier"/>
              </a:rPr>
              <a:t>https://doi.org/10.1016/j.biomaterials.2023.122267</a:t>
            </a:r>
            <a:endParaRPr lang="en-BW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5ACA86-025A-4CB7-483D-EA6D855A7F23}"/>
              </a:ext>
            </a:extLst>
          </p:cNvPr>
          <p:cNvSpPr txBox="1"/>
          <p:nvPr/>
        </p:nvSpPr>
        <p:spPr>
          <a:xfrm>
            <a:off x="1093433" y="4001294"/>
            <a:ext cx="60945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0" u="none" strike="noStrike" dirty="0">
                <a:effectLst/>
                <a:latin typeface="MuseoSans"/>
                <a:hlinkClick r:id="rId4"/>
              </a:rPr>
              <a:t>https://doi.org/10.3389/fpubh.2023.1249742</a:t>
            </a:r>
            <a:endParaRPr lang="en-BW" sz="2800" dirty="0"/>
          </a:p>
        </p:txBody>
      </p:sp>
    </p:spTree>
    <p:extLst>
      <p:ext uri="{BB962C8B-B14F-4D97-AF65-F5344CB8AC3E}">
        <p14:creationId xmlns:p14="http://schemas.microsoft.com/office/powerpoint/2010/main" val="47442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B75AF-A127-4804-A274-FC2B48863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b="1" dirty="0">
                <a:latin typeface="Trebuchet MS" panose="020B0603020202020204" pitchFamily="34" charset="0"/>
              </a:rPr>
              <a:t>Introduction</a:t>
            </a:r>
            <a:br>
              <a:rPr lang="en-GB" sz="4000" b="1" dirty="0">
                <a:latin typeface="Trebuchet MS" panose="020B0603020202020204" pitchFamily="34" charset="0"/>
              </a:rPr>
            </a:br>
            <a:r>
              <a:rPr lang="en-GB" sz="4000" b="1" dirty="0">
                <a:latin typeface="Trebuchet MS" panose="020B0603020202020204" pitchFamily="34" charset="0"/>
              </a:rPr>
              <a:t>Some Key Bio  Sciences Research</a:t>
            </a:r>
            <a:endParaRPr lang="en-BW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3E9CC-99BD-4927-91D1-45F141DC4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125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HIV/AIDS Research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Hypertension research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Diabetes Mellitus research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Cancer research</a:t>
            </a:r>
          </a:p>
          <a:p>
            <a:pPr marL="0" indent="0">
              <a:buNone/>
            </a:pPr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Antibiotic resistance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B42485-FA19-4593-AA0D-0357B0778BDE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9010" y="6122997"/>
            <a:ext cx="2332990" cy="739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8123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270BF-40F5-4083-9ED0-67498661E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>
                <a:latin typeface="Trebuchet MS" panose="020B0603020202020204" pitchFamily="34" charset="0"/>
              </a:rPr>
              <a:t>Aims of Bio Sciences Research</a:t>
            </a:r>
            <a:endParaRPr lang="en-BW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C90CE-E8C3-423C-A7B7-2C7F54D9D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BW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5DBE5D-C63B-499F-A4B0-F925E00C29A4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9010" y="6122997"/>
            <a:ext cx="2332990" cy="739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B267D0-74E3-D5B3-1005-117888EA64CE}"/>
              </a:ext>
            </a:extLst>
          </p:cNvPr>
          <p:cNvSpPr txBox="1">
            <a:spLocks/>
          </p:cNvSpPr>
          <p:nvPr/>
        </p:nvSpPr>
        <p:spPr>
          <a:xfrm>
            <a:off x="838200" y="25066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Trebuchet MS" panose="020B0603020202020204" pitchFamily="34" charset="0"/>
              </a:rPr>
              <a:t>To overcome the burden posed by health challenges facing Africa: Botswana</a:t>
            </a:r>
          </a:p>
          <a:p>
            <a:pPr marL="0" indent="0">
              <a:buNone/>
            </a:pPr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Finding new ways of disease treatment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Harnessing alternative treatments to alleviate health challenges facing Africa/ Botswana</a:t>
            </a:r>
          </a:p>
          <a:p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44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6A34B-4F61-4A0A-8DCE-EDE9F4FEE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>
                <a:latin typeface="Trebuchet MS" panose="020B0603020202020204" pitchFamily="34" charset="0"/>
              </a:rPr>
              <a:t>Possible effects of radiation on Bio science research</a:t>
            </a:r>
            <a:endParaRPr lang="en-BW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849DE-AAD1-4593-AE87-08A525D8C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386" y="214153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The earth surface receives and absorbs radiation from the sun despite the extent of protection by the ozone layer.</a:t>
            </a:r>
          </a:p>
          <a:p>
            <a:pPr marL="0" indent="0">
              <a:buNone/>
            </a:pPr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Possible interference by radiation in </a:t>
            </a:r>
            <a:r>
              <a:rPr lang="en-GB" i="1" dirty="0">
                <a:latin typeface="Trebuchet MS" panose="020B0603020202020204" pitchFamily="34" charset="0"/>
              </a:rPr>
              <a:t>in-vitro</a:t>
            </a:r>
            <a:r>
              <a:rPr lang="en-GB" dirty="0">
                <a:latin typeface="Trebuchet MS" panose="020B0603020202020204" pitchFamily="34" charset="0"/>
              </a:rPr>
              <a:t> and </a:t>
            </a:r>
            <a:r>
              <a:rPr lang="en-GB" i="1" dirty="0">
                <a:latin typeface="Trebuchet MS" panose="020B0603020202020204" pitchFamily="34" charset="0"/>
              </a:rPr>
              <a:t>In – vivo </a:t>
            </a:r>
            <a:r>
              <a:rPr lang="en-GB" dirty="0">
                <a:latin typeface="Trebuchet MS" panose="020B0603020202020204" pitchFamily="34" charset="0"/>
              </a:rPr>
              <a:t>Bioscience experimentation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Interference on researches involving micro organisms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Model animals - modelling cancer, diabetes mellitus, HIV/AIDS and hypertension.</a:t>
            </a:r>
          </a:p>
          <a:p>
            <a:endParaRPr lang="en-GB" dirty="0"/>
          </a:p>
          <a:p>
            <a:pPr marL="0" indent="0">
              <a:buNone/>
            </a:pPr>
            <a:endParaRPr lang="en-BW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048249-604E-46A7-8A69-3C45BC074C1E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9010" y="6122997"/>
            <a:ext cx="2332990" cy="739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6542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AF5DE-B162-4F49-8D37-E0D91E1F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rebuchet MS" panose="020B0603020202020204" pitchFamily="34" charset="0"/>
              </a:rPr>
              <a:t>Why a need for Deep Underground Laboratories?</a:t>
            </a:r>
            <a:endParaRPr lang="en-BW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68B0E-CC2B-444D-A3FD-C618A6515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Exclude the interference of background natural radiation in Bioscience research</a:t>
            </a:r>
          </a:p>
          <a:p>
            <a:pPr marL="0" indent="0">
              <a:buNone/>
            </a:pPr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Establish mechanism of action from alternative treatments with minimum or no radiation interference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Inform the future for possible introduction of Deep Underground patient treatment centres, where treatment can be received with </a:t>
            </a:r>
            <a:r>
              <a:rPr lang="en-GB">
                <a:latin typeface="Trebuchet MS" panose="020B0603020202020204" pitchFamily="34" charset="0"/>
              </a:rPr>
              <a:t>minimum background natural </a:t>
            </a:r>
            <a:r>
              <a:rPr lang="en-GB" dirty="0">
                <a:latin typeface="Trebuchet MS" panose="020B0603020202020204" pitchFamily="34" charset="0"/>
              </a:rPr>
              <a:t>radiation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Can help compare research results undertaken on the surface laboratories to those from Deep Underground Laboratories</a:t>
            </a:r>
            <a:endParaRPr lang="en-BW" dirty="0">
              <a:latin typeface="Trebuchet MS" panose="020B0603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EB5202-42CC-4F00-909D-917221F3ED3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9010" y="6122997"/>
            <a:ext cx="2332990" cy="739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822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6D41-F933-12EF-809B-2CF81FC18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rebuchet MS" panose="020B0603020202020204" pitchFamily="34" charset="0"/>
              </a:rPr>
              <a:t>Deep Underground laboratories in Africa</a:t>
            </a:r>
            <a:endParaRPr lang="en-BW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D4A60-370D-DE54-DB1F-9DF15CC64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2072"/>
            <a:ext cx="10515600" cy="4755928"/>
          </a:xfrm>
        </p:spPr>
        <p:txBody>
          <a:bodyPr>
            <a:normAutofit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Currently no Deep Underground Laboratory operating in Africa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There is however an upcoming underground laboratory named Paarl Africa Underground Laboratory (PAUL)</a:t>
            </a:r>
            <a:endParaRPr lang="en-BW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8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06AF0-D864-390D-6B15-BD55DCE29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8710" y="0"/>
            <a:ext cx="5930284" cy="1325563"/>
          </a:xfrm>
        </p:spPr>
        <p:txBody>
          <a:bodyPr/>
          <a:lstStyle/>
          <a:p>
            <a:pPr algn="ctr"/>
            <a:r>
              <a:rPr lang="en-GB" b="1" dirty="0"/>
              <a:t>Botswana perspective</a:t>
            </a:r>
            <a:endParaRPr lang="en-BW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AF40A-9639-E289-6BEB-78CB0EF89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304" y="1645659"/>
            <a:ext cx="11770242" cy="5495927"/>
          </a:xfrm>
        </p:spPr>
        <p:txBody>
          <a:bodyPr>
            <a:normAutofit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Botswana’s climate  is regarded Semi-Arid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Characterised by prolonged spells of heat and radiation from the sun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The high radiation hypothesised to pose an effect on Bio Sciences research performed in on- surface laboratories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>
                <a:latin typeface="Trebuchet MS" panose="020B0603020202020204" pitchFamily="34" charset="0"/>
              </a:rPr>
              <a:t>Critical Bioscience researches for the treatment of Critical diseases like HIV/AIDS, Cancer, Diabetes mellitus and Hypertension.</a:t>
            </a:r>
            <a:endParaRPr lang="en-BW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0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CBF41-4C97-E184-FC24-6FC6CEE62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rebuchet MS" panose="020B0603020202020204" pitchFamily="34" charset="0"/>
              </a:rPr>
              <a:t>The Need for Deep Underground Laboratory in Botswana</a:t>
            </a:r>
            <a:endParaRPr lang="en-BW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B6B45-3CDD-FB79-6058-DC71DC1C5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7567"/>
            <a:ext cx="10515600" cy="4351338"/>
          </a:xfrm>
        </p:spPr>
        <p:txBody>
          <a:bodyPr/>
          <a:lstStyle/>
          <a:p>
            <a:r>
              <a:rPr lang="en-GB" dirty="0"/>
              <a:t>Deep underground laboratory (DUL) critical to evaluate the possible detrimental effect of radiation on Biosciences Research</a:t>
            </a:r>
          </a:p>
          <a:p>
            <a:endParaRPr lang="en-GB" dirty="0"/>
          </a:p>
          <a:p>
            <a:r>
              <a:rPr lang="en-GB" dirty="0"/>
              <a:t>Main Hubs of Bioscience Researches  faced with high intensity radiation most duration of the year</a:t>
            </a:r>
          </a:p>
          <a:p>
            <a:endParaRPr lang="en-GB" dirty="0"/>
          </a:p>
          <a:p>
            <a:r>
              <a:rPr lang="en-GB" dirty="0"/>
              <a:t>Availability of vast space at Botswana International University of Science and Technology (BIUST) makes it possible to construct a Deep Underground Laboratory for Botswana and Africa</a:t>
            </a:r>
            <a:endParaRPr lang="en-BW" dirty="0"/>
          </a:p>
        </p:txBody>
      </p:sp>
    </p:spTree>
    <p:extLst>
      <p:ext uri="{BB962C8B-B14F-4D97-AF65-F5344CB8AC3E}">
        <p14:creationId xmlns:p14="http://schemas.microsoft.com/office/powerpoint/2010/main" val="2411211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B713-E947-8119-A749-49E795DC5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Conclusion</a:t>
            </a:r>
            <a:endParaRPr lang="en-BW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9A020-388D-3505-C375-D48F8FE95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Deep underground laboratories will provide perspective on the possible benefit or disadvantages of performing the mentioned research in deep underground laboratories</a:t>
            </a:r>
          </a:p>
          <a:p>
            <a:endParaRPr lang="en-GB" dirty="0"/>
          </a:p>
          <a:p>
            <a:r>
              <a:rPr lang="en-GB" dirty="0"/>
              <a:t>Possibly inform the future regarding disease interventions that may employ Deep Underground Spaces. </a:t>
            </a:r>
            <a:endParaRPr lang="en-BW" dirty="0"/>
          </a:p>
        </p:txBody>
      </p:sp>
    </p:spTree>
    <p:extLst>
      <p:ext uri="{BB962C8B-B14F-4D97-AF65-F5344CB8AC3E}">
        <p14:creationId xmlns:p14="http://schemas.microsoft.com/office/powerpoint/2010/main" val="1162419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1972</TotalTime>
  <Words>441</Words>
  <Application>Microsoft Macintosh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ElsevierSans</vt:lpstr>
      <vt:lpstr>MuseoSans</vt:lpstr>
      <vt:lpstr>Trebuchet MS</vt:lpstr>
      <vt:lpstr>Office Theme</vt:lpstr>
      <vt:lpstr>Prospects of Bio Science Research in Deep Underground Laboratories in Africa: Botswana perspective</vt:lpstr>
      <vt:lpstr>Introduction Some Key Bio  Sciences Research</vt:lpstr>
      <vt:lpstr>Aims of Bio Sciences Research</vt:lpstr>
      <vt:lpstr>Possible effects of radiation on Bio science research</vt:lpstr>
      <vt:lpstr>Why a need for Deep Underground Laboratories?</vt:lpstr>
      <vt:lpstr>Deep Underground laboratories in Africa</vt:lpstr>
      <vt:lpstr>Botswana perspective</vt:lpstr>
      <vt:lpstr>The Need for Deep Underground Laboratory in Botswana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Tebogo Elvis. Kwape</dc:creator>
  <cp:lastModifiedBy>Armstrong, Suzanne (STFC,Boulby Mine,PPD)</cp:lastModifiedBy>
  <cp:revision>49</cp:revision>
  <dcterms:created xsi:type="dcterms:W3CDTF">2019-11-27T07:45:21Z</dcterms:created>
  <dcterms:modified xsi:type="dcterms:W3CDTF">2024-08-20T06:27:06Z</dcterms:modified>
</cp:coreProperties>
</file>