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5"/>
  </p:notesMasterIdLst>
  <p:sldIdLst>
    <p:sldId id="256" r:id="rId5"/>
    <p:sldId id="434" r:id="rId6"/>
    <p:sldId id="473" r:id="rId7"/>
    <p:sldId id="474" r:id="rId8"/>
    <p:sldId id="435" r:id="rId9"/>
    <p:sldId id="336" r:id="rId10"/>
    <p:sldId id="436" r:id="rId11"/>
    <p:sldId id="438" r:id="rId12"/>
    <p:sldId id="439" r:id="rId13"/>
    <p:sldId id="437" r:id="rId14"/>
    <p:sldId id="461" r:id="rId15"/>
    <p:sldId id="440" r:id="rId16"/>
    <p:sldId id="475" r:id="rId17"/>
    <p:sldId id="460" r:id="rId18"/>
    <p:sldId id="462" r:id="rId19"/>
    <p:sldId id="257" r:id="rId20"/>
    <p:sldId id="291" r:id="rId21"/>
    <p:sldId id="441" r:id="rId22"/>
    <p:sldId id="442" r:id="rId23"/>
    <p:sldId id="444" r:id="rId24"/>
    <p:sldId id="445" r:id="rId25"/>
    <p:sldId id="446" r:id="rId26"/>
    <p:sldId id="447" r:id="rId27"/>
    <p:sldId id="448" r:id="rId28"/>
    <p:sldId id="449" r:id="rId29"/>
    <p:sldId id="271" r:id="rId30"/>
    <p:sldId id="344" r:id="rId31"/>
    <p:sldId id="450" r:id="rId32"/>
    <p:sldId id="463" r:id="rId33"/>
    <p:sldId id="452" r:id="rId34"/>
    <p:sldId id="464" r:id="rId35"/>
    <p:sldId id="451" r:id="rId36"/>
    <p:sldId id="459" r:id="rId37"/>
    <p:sldId id="453" r:id="rId38"/>
    <p:sldId id="455" r:id="rId39"/>
    <p:sldId id="456" r:id="rId40"/>
    <p:sldId id="457" r:id="rId41"/>
    <p:sldId id="458" r:id="rId42"/>
    <p:sldId id="297" r:id="rId43"/>
    <p:sldId id="465" r:id="rId44"/>
    <p:sldId id="466" r:id="rId45"/>
    <p:sldId id="467" r:id="rId46"/>
    <p:sldId id="477" r:id="rId47"/>
    <p:sldId id="468" r:id="rId48"/>
    <p:sldId id="469" r:id="rId49"/>
    <p:sldId id="470" r:id="rId50"/>
    <p:sldId id="377" r:id="rId51"/>
    <p:sldId id="476" r:id="rId52"/>
    <p:sldId id="471" r:id="rId53"/>
    <p:sldId id="47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1pPr>
    <a:lvl2pPr marL="0" marR="0" indent="2286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2pPr>
    <a:lvl3pPr marL="0" marR="0" indent="4572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3pPr>
    <a:lvl4pPr marL="0" marR="0" indent="6858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4pPr>
    <a:lvl5pPr marL="0" marR="0" indent="9144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5pPr>
    <a:lvl6pPr marL="0" marR="0" indent="11430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6pPr>
    <a:lvl7pPr marL="0" marR="0" indent="13716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7pPr>
    <a:lvl8pPr marL="0" marR="0" indent="16002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8pPr>
    <a:lvl9pPr marL="0" marR="0" indent="18288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O_Presentation_4x3_Title.jpg" descr="SNO_Presentation_4x3_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2018/01/01"/>
          <p:cNvSpPr txBox="1">
            <a:spLocks noGrp="1"/>
          </p:cNvSpPr>
          <p:nvPr>
            <p:ph type="body" sz="quarter" idx="13"/>
          </p:nvPr>
        </p:nvSpPr>
        <p:spPr>
          <a:xfrm>
            <a:off x="1310811" y="1022350"/>
            <a:ext cx="4976401" cy="495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Tx/>
              <a:buNone/>
              <a:defRPr sz="2400">
                <a:solidFill>
                  <a:srgbClr val="0076BD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r>
              <a:t>2018/01/01</a:t>
            </a:r>
          </a:p>
        </p:txBody>
      </p:sp>
      <p:sp>
        <p:nvSpPr>
          <p:cNvPr id="13" name="Line"/>
          <p:cNvSpPr/>
          <p:nvPr/>
        </p:nvSpPr>
        <p:spPr>
          <a:xfrm flipV="1">
            <a:off x="1365349" y="5936505"/>
            <a:ext cx="1743468" cy="1"/>
          </a:xfrm>
          <a:prstGeom prst="line">
            <a:avLst/>
          </a:prstGeom>
          <a:ln w="76200">
            <a:solidFill>
              <a:srgbClr val="0076BD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Jane Doe…"/>
          <p:cNvSpPr txBox="1">
            <a:spLocks noGrp="1"/>
          </p:cNvSpPr>
          <p:nvPr>
            <p:ph type="body" sz="quarter" idx="14"/>
          </p:nvPr>
        </p:nvSpPr>
        <p:spPr>
          <a:xfrm>
            <a:off x="1307860" y="6248400"/>
            <a:ext cx="1028748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t>Jane Doe</a:t>
            </a:r>
          </a:p>
          <a:p>
            <a:pPr marL="0" indent="0">
              <a:buSzTx/>
              <a:buNone/>
              <a:defRPr sz="3000">
                <a:solidFill>
                  <a:srgbClr val="5A676F"/>
                </a:solidFill>
              </a:defRPr>
            </a:pPr>
            <a:r>
              <a:t>Senior Position</a:t>
            </a:r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270000" y="3049488"/>
            <a:ext cx="10363200" cy="280744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1041" y="9296400"/>
            <a:ext cx="537973" cy="560449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ell2_wbfixed_Edited.jpg" descr="shell2_wbfixed_Edited.jpg"/>
          <p:cNvPicPr>
            <a:picLocks noChangeAspect="1"/>
          </p:cNvPicPr>
          <p:nvPr/>
        </p:nvPicPr>
        <p:blipFill>
          <a:blip r:embed="rId2">
            <a:alphaModFix amt="14772"/>
          </a:blip>
          <a:srcRect t="14281" b="14281"/>
          <a:stretch>
            <a:fillRect/>
          </a:stretch>
        </p:blipFill>
        <p:spPr>
          <a:xfrm>
            <a:off x="-66915" y="-4866"/>
            <a:ext cx="13138630" cy="9763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SNO_ID_White.png" descr="SNO_ID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658" y="679956"/>
            <a:ext cx="1568213" cy="78410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0985" y="8638947"/>
            <a:ext cx="694629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"/>
          <p:cNvSpPr txBox="1">
            <a:spLocks noGrp="1"/>
          </p:cNvSpPr>
          <p:nvPr>
            <p:ph type="body" sz="quarter" idx="13"/>
          </p:nvPr>
        </p:nvSpPr>
        <p:spPr>
          <a:xfrm>
            <a:off x="1332788" y="3270250"/>
            <a:ext cx="10339224" cy="419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buSzTx/>
              <a:buNone/>
            </a:lvl1pPr>
          </a:lstStyle>
          <a:p>
            <a:r>
              <a:t>Text</a:t>
            </a:r>
          </a:p>
        </p:txBody>
      </p:sp>
      <p:pic>
        <p:nvPicPr>
          <p:cNvPr id="34" name="SNO_ID_Colour.png" descr="SNO_ID_Col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07" y="676655"/>
            <a:ext cx="1508761" cy="762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SNO_Presentation_DesignDots_Colour.png" descr="SNO_Presentation_DesignDots_Colo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8899143"/>
            <a:ext cx="10808208" cy="93206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320800" y="1021457"/>
            <a:ext cx="10363200" cy="1543943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>
            <a:lvl1pPr>
              <a:defRPr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Line"/>
          <p:cNvSpPr/>
          <p:nvPr/>
        </p:nvSpPr>
        <p:spPr>
          <a:xfrm flipV="1">
            <a:off x="1365349" y="2831355"/>
            <a:ext cx="1743468" cy="1"/>
          </a:xfrm>
          <a:prstGeom prst="line">
            <a:avLst/>
          </a:prstGeom>
          <a:ln w="76200">
            <a:solidFill>
              <a:schemeClr val="accent1">
                <a:hueOff val="48339"/>
                <a:lumOff val="-1287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20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>
            <a:spAutoFit/>
          </a:bodyPr>
          <a:lstStyle>
            <a:lvl1pPr algn="r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9pPr>
    </p:titleStyle>
    <p:bodyStyle>
      <a:lvl1pPr marL="277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1pPr>
      <a:lvl2pPr marL="722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2pPr>
      <a:lvl3pPr marL="1166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3pPr>
      <a:lvl4pPr marL="1611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4pPr>
      <a:lvl5pPr marL="2055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5pPr>
      <a:lvl6pPr marL="2500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6pPr>
      <a:lvl7pPr marL="2944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7pPr>
      <a:lvl8pPr marL="3389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8pPr>
      <a:lvl9pPr marL="3833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2018/01/01"/>
          <p:cNvSpPr txBox="1">
            <a:spLocks noGrp="1"/>
          </p:cNvSpPr>
          <p:nvPr>
            <p:ph type="body" idx="13"/>
          </p:nvPr>
        </p:nvSpPr>
        <p:spPr>
          <a:xfrm>
            <a:off x="274491" y="8971534"/>
            <a:ext cx="4976401" cy="495300"/>
          </a:xfrm>
          <a:prstGeom prst="rect">
            <a:avLst/>
          </a:prstGeom>
        </p:spPr>
        <p:txBody>
          <a:bodyPr/>
          <a:lstStyle/>
          <a:p>
            <a:r>
              <a:rPr dirty="0"/>
              <a:t>20</a:t>
            </a:r>
            <a:r>
              <a:rPr lang="en-CA" dirty="0"/>
              <a:t>24</a:t>
            </a:r>
            <a:r>
              <a:rPr dirty="0"/>
              <a:t>/</a:t>
            </a:r>
            <a:r>
              <a:rPr lang="en-US" dirty="0"/>
              <a:t>08/20</a:t>
            </a:r>
            <a:endParaRPr dirty="0"/>
          </a:p>
        </p:txBody>
      </p:sp>
      <p:sp>
        <p:nvSpPr>
          <p:cNvPr id="130" name="Jane Doe…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rPr lang="en-CA" dirty="0"/>
              <a:t>Shaun Hall</a:t>
            </a:r>
            <a:endParaRPr dirty="0"/>
          </a:p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rgbClr val="5A676F"/>
                </a:solidFill>
              </a:defRPr>
            </a:pPr>
            <a:r>
              <a:rPr lang="en-CA" dirty="0"/>
              <a:t>Research Scientist- Chemistry</a:t>
            </a:r>
            <a:endParaRPr dirty="0"/>
          </a:p>
        </p:txBody>
      </p:sp>
      <p:sp>
        <p:nvSpPr>
          <p:cNvPr id="131" name="Presentation…"/>
          <p:cNvSpPr txBox="1">
            <a:spLocks noGrp="1"/>
          </p:cNvSpPr>
          <p:nvPr>
            <p:ph type="ctrTitle" idx="4294967295"/>
          </p:nvPr>
        </p:nvSpPr>
        <p:spPr>
          <a:xfrm>
            <a:off x="-1" y="-1"/>
            <a:ext cx="13186611" cy="682190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96570">
              <a:defRPr sz="9010"/>
            </a:pPr>
            <a:r>
              <a:rPr lang="en-CA" dirty="0"/>
              <a:t>SNOLAB: Infrastructure and Future for Expanded Science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479A49B4-B0CB-708B-1B53-8F348A2F4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78" y="3048870"/>
            <a:ext cx="7967245" cy="60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68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A05D2F24-7185-C078-8408-41DBAE71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7" y="2917190"/>
            <a:ext cx="84677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508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2788" y="3270250"/>
            <a:ext cx="10339224" cy="22570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Nickel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Copper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Cobalt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Platinum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Palladium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Gold</a:t>
            </a:r>
          </a:p>
          <a:p>
            <a:endParaRPr lang="en-CA" dirty="0"/>
          </a:p>
        </p:txBody>
      </p:sp>
      <p:pic>
        <p:nvPicPr>
          <p:cNvPr id="5" name="Picture 4" descr="A diagram of a rock formation&#10;&#10;Description automatically generated">
            <a:extLst>
              <a:ext uri="{FF2B5EF4-FFF2-40B4-BE49-F238E27FC236}">
                <a16:creationId xmlns:a16="http://schemas.microsoft.com/office/drawing/2014/main" id="{FB25101D-C950-2D96-5FEC-64F551627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45" y="2882901"/>
            <a:ext cx="8096250" cy="6362700"/>
          </a:xfrm>
          <a:prstGeom prst="rect">
            <a:avLst/>
          </a:prstGeom>
        </p:spPr>
      </p:pic>
      <p:pic>
        <p:nvPicPr>
          <p:cNvPr id="4" name="Picture 3" descr="A rock and a coin on a wood surface&#10;&#10;Description automatically generated">
            <a:extLst>
              <a:ext uri="{FF2B5EF4-FFF2-40B4-BE49-F238E27FC236}">
                <a16:creationId xmlns:a16="http://schemas.microsoft.com/office/drawing/2014/main" id="{BC40F710-B232-42D3-9847-02DD2B68B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8" y="5747259"/>
            <a:ext cx="3287944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353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yellow truck in a mine&#10;&#10;Description automatically generated">
            <a:extLst>
              <a:ext uri="{FF2B5EF4-FFF2-40B4-BE49-F238E27FC236}">
                <a16:creationId xmlns:a16="http://schemas.microsoft.com/office/drawing/2014/main" id="{224D6337-851D-2F27-4DE8-450B130B1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8" y="3048000"/>
            <a:ext cx="8420608" cy="63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574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TotalMuonFlux_23.pdf">
            <a:extLst>
              <a:ext uri="{FF2B5EF4-FFF2-40B4-BE49-F238E27FC236}">
                <a16:creationId xmlns:a16="http://schemas.microsoft.com/office/drawing/2014/main" id="{649C3374-BCF8-D0BA-121D-31EAEFFA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72" y="3364992"/>
            <a:ext cx="7922403" cy="56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75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Why?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5C19A459-A1E6-B854-6560-A5CD83A9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7" y="3479800"/>
            <a:ext cx="8400211" cy="47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447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SNOLAB – Surface Facilities</a:t>
            </a: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Surface Chemistry (General Science) Lab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5" name="Picture 4" descr="A room with shelves and equipment&#10;&#10;Description automatically generated">
            <a:extLst>
              <a:ext uri="{FF2B5EF4-FFF2-40B4-BE49-F238E27FC236}">
                <a16:creationId xmlns:a16="http://schemas.microsoft.com/office/drawing/2014/main" id="{1003AEAD-E36F-53B0-3FBF-0B61FCC50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93" y="2878971"/>
            <a:ext cx="8495613" cy="63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690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Ultra Pure Water Production (Surface)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3" name="Picture 2" descr="A room with several tanks and pipes&#10;&#10;Description automatically generated">
            <a:extLst>
              <a:ext uri="{FF2B5EF4-FFF2-40B4-BE49-F238E27FC236}">
                <a16:creationId xmlns:a16="http://schemas.microsoft.com/office/drawing/2014/main" id="{EEFD91C0-B9E5-16CC-584D-B794C4F7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7" y="2984740"/>
            <a:ext cx="7541787" cy="56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576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Instrumentation Lab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4" name="Picture 3" descr="A room with a desk and computer equipment&#10;&#10;Description automatically generated">
            <a:extLst>
              <a:ext uri="{FF2B5EF4-FFF2-40B4-BE49-F238E27FC236}">
                <a16:creationId xmlns:a16="http://schemas.microsoft.com/office/drawing/2014/main" id="{5B3063F9-F319-C350-3ABE-0EDCF4F8A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1" y="2980427"/>
            <a:ext cx="8708845" cy="65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06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B71C5B-4569-1E9B-E41B-088E3ABF1459}"/>
              </a:ext>
            </a:extLst>
          </p:cNvPr>
          <p:cNvSpPr txBox="1"/>
          <p:nvPr/>
        </p:nvSpPr>
        <p:spPr>
          <a:xfrm>
            <a:off x="956608" y="1931815"/>
            <a:ext cx="8653193" cy="3859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  <a:t>SNOLAB is located on the traditional territory of the </a:t>
            </a:r>
            <a:b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</a:br>
            <a: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  <a:t>Robinson-Huron Treaty of 1850, shared by the Indigenous people of the surrounding Atikameksheng </a:t>
            </a:r>
            <a:r>
              <a:rPr lang="en-US" sz="2560" i="1" dirty="0" err="1">
                <a:solidFill>
                  <a:srgbClr val="0071B8"/>
                </a:solidFill>
                <a:latin typeface="Muli"/>
                <a:cs typeface="Helvetica"/>
              </a:rPr>
              <a:t>Anishnawbek</a:t>
            </a:r>
            <a: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  <a:t> First Nation as part of the larger Anishinabek Nation.</a:t>
            </a:r>
          </a:p>
          <a:p>
            <a:endParaRPr lang="en-US" sz="2560" i="1" dirty="0">
              <a:solidFill>
                <a:srgbClr val="0071B8"/>
              </a:solidFill>
              <a:latin typeface="Muli"/>
              <a:cs typeface="Helvetica"/>
            </a:endParaRPr>
          </a:p>
          <a:p>
            <a: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  <a:t>We acknowledge those who came before us and </a:t>
            </a:r>
            <a:r>
              <a:rPr lang="en-US" sz="2560" i="1" err="1">
                <a:solidFill>
                  <a:srgbClr val="0071B8"/>
                </a:solidFill>
                <a:latin typeface="Muli"/>
                <a:cs typeface="Helvetica"/>
              </a:rPr>
              <a:t>honour</a:t>
            </a:r>
            <a:r>
              <a:rPr lang="en-US" sz="2560" i="1" dirty="0">
                <a:solidFill>
                  <a:srgbClr val="0071B8"/>
                </a:solidFill>
                <a:latin typeface="Muli"/>
                <a:cs typeface="Helvetica"/>
              </a:rPr>
              <a:t> those who are the caretakers of this land and the waters.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Research Labs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3" name="Picture 2" descr="A room with a large glass wall&#10;&#10;Description automatically generated with medium confidence">
            <a:extLst>
              <a:ext uri="{FF2B5EF4-FFF2-40B4-BE49-F238E27FC236}">
                <a16:creationId xmlns:a16="http://schemas.microsoft.com/office/drawing/2014/main" id="{07A6FF52-78E4-006F-4FED-1BFC0C08D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39" y="2915727"/>
            <a:ext cx="8864121" cy="66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720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Research Labs – Radon Emanation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4" name="Picture 3" descr="A room with a metal structure with equipment&#10;&#10;Description automatically generated with medium confidence">
            <a:extLst>
              <a:ext uri="{FF2B5EF4-FFF2-40B4-BE49-F238E27FC236}">
                <a16:creationId xmlns:a16="http://schemas.microsoft.com/office/drawing/2014/main" id="{F33081A5-DD14-A5E6-28AB-1850F105C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02" y="2989054"/>
            <a:ext cx="8410755" cy="63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139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Research Labs – Surface Alpha Counters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6" name="Picture 5" descr="A machine on a table&#10;&#10;Description automatically generated">
            <a:extLst>
              <a:ext uri="{FF2B5EF4-FFF2-40B4-BE49-F238E27FC236}">
                <a16:creationId xmlns:a16="http://schemas.microsoft.com/office/drawing/2014/main" id="{D99C0B6E-4EEE-1ABD-C437-7B5E83E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6" y="3120175"/>
            <a:ext cx="8174008" cy="61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7121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Research Labs – Cell Counting and Incubation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292ED-0D25-5B75-730C-22641D456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49" y="3146054"/>
            <a:ext cx="8139502" cy="61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95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Research Labs – Surface Low Background Counting Facility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3" name="Picture 2" descr="A room with several equipment&#10;&#10;Description automatically generated with medium confidence">
            <a:extLst>
              <a:ext uri="{FF2B5EF4-FFF2-40B4-BE49-F238E27FC236}">
                <a16:creationId xmlns:a16="http://schemas.microsoft.com/office/drawing/2014/main" id="{DBFC448B-F3F3-5C3F-AEDD-69D076371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11" y="3029598"/>
            <a:ext cx="8294777" cy="622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048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Surface Clean Assembly 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4" name="Picture 3" descr="A person standing on a ladder in a factory&#10;&#10;Description automatically generated">
            <a:extLst>
              <a:ext uri="{FF2B5EF4-FFF2-40B4-BE49-F238E27FC236}">
                <a16:creationId xmlns:a16="http://schemas.microsoft.com/office/drawing/2014/main" id="{60999997-6861-419F-04E9-B61DC26BF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9760" y="4027807"/>
            <a:ext cx="6685279" cy="37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2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CA" dirty="0"/>
              <a:t>SNOLAB – Underground Facilities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9358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Lab Layout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4" name="Picture 3" descr="A metal fram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20134453-3075-7160-ABCA-3E0912CF8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78" y="3004886"/>
            <a:ext cx="10025922" cy="56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0624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Lab Access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3" name="Picture 2" descr="A long tunnel with a train track&#10;&#10;Description automatically generated with medium confidence">
            <a:extLst>
              <a:ext uri="{FF2B5EF4-FFF2-40B4-BE49-F238E27FC236}">
                <a16:creationId xmlns:a16="http://schemas.microsoft.com/office/drawing/2014/main" id="{8F9A46D3-637D-7D6E-241B-2DF77D7A1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00" y="3156118"/>
            <a:ext cx="8126083" cy="60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51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Lab Access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FF7C2B-B9F7-3872-E97A-3379B5AE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2" y="3059431"/>
            <a:ext cx="110109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54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Shaun Hall – Who?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496202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Lab Access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4" name="Picture 3" descr="A person driving a cart with a load of materials&#10;&#10;Description automatically generated with medium confidence">
            <a:extLst>
              <a:ext uri="{FF2B5EF4-FFF2-40B4-BE49-F238E27FC236}">
                <a16:creationId xmlns:a16="http://schemas.microsoft.com/office/drawing/2014/main" id="{1BCD518B-788C-79B0-FD3A-C11C4544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49" y="3162299"/>
            <a:ext cx="7658340" cy="57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00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Inside SNOLAB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1F8D12-6047-7970-7795-1E6F03A3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2" y="3040381"/>
            <a:ext cx="110109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0468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Experiment Highlights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pic>
        <p:nvPicPr>
          <p:cNvPr id="3" name="Picture 2" descr="A large orange and black chandelier&#10;&#10;Description automatically generated">
            <a:extLst>
              <a:ext uri="{FF2B5EF4-FFF2-40B4-BE49-F238E27FC236}">
                <a16:creationId xmlns:a16="http://schemas.microsoft.com/office/drawing/2014/main" id="{41C197ED-C9AB-65A3-24C2-72845E42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68" y="2817243"/>
            <a:ext cx="6096000" cy="3429000"/>
          </a:xfrm>
          <a:prstGeom prst="rect">
            <a:avLst/>
          </a:prstGeom>
        </p:spPr>
      </p:pic>
      <p:pic>
        <p:nvPicPr>
          <p:cNvPr id="6" name="Picture 5" descr="A diagram of a water tank&#10;&#10;Description automatically generated">
            <a:extLst>
              <a:ext uri="{FF2B5EF4-FFF2-40B4-BE49-F238E27FC236}">
                <a16:creationId xmlns:a16="http://schemas.microsoft.com/office/drawing/2014/main" id="{007200F0-C462-20AF-F3CE-DD0BA31C4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" y="6498086"/>
            <a:ext cx="6133158" cy="2842195"/>
          </a:xfrm>
          <a:prstGeom prst="rect">
            <a:avLst/>
          </a:prstGeom>
        </p:spPr>
      </p:pic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8C300D70-7DA3-2D06-EB2D-FB5D3FB0D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" y="2835731"/>
            <a:ext cx="6096001" cy="3372400"/>
          </a:xfrm>
          <a:prstGeom prst="rect">
            <a:avLst/>
          </a:prstGeom>
        </p:spPr>
      </p:pic>
      <p:pic>
        <p:nvPicPr>
          <p:cNvPr id="10" name="Picture 9" descr="Diagram of a machine with text&#10;&#10;Description automatically generated">
            <a:extLst>
              <a:ext uri="{FF2B5EF4-FFF2-40B4-BE49-F238E27FC236}">
                <a16:creationId xmlns:a16="http://schemas.microsoft.com/office/drawing/2014/main" id="{4B251853-BECE-7ED8-7832-BFC22EEE1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22" y="6498086"/>
            <a:ext cx="3243066" cy="25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146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Underground Low Background Counting Facility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pic>
        <p:nvPicPr>
          <p:cNvPr id="4" name="Picture 3" descr="A large box wrapped in plastic&#10;&#10;Description automatically generated">
            <a:extLst>
              <a:ext uri="{FF2B5EF4-FFF2-40B4-BE49-F238E27FC236}">
                <a16:creationId xmlns:a16="http://schemas.microsoft.com/office/drawing/2014/main" id="{7F215E4E-5920-73EA-4198-EECAE80CE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07" y="3334804"/>
            <a:ext cx="6049161" cy="4536871"/>
          </a:xfrm>
          <a:prstGeom prst="rect">
            <a:avLst/>
          </a:prstGeom>
        </p:spPr>
      </p:pic>
      <p:pic>
        <p:nvPicPr>
          <p:cNvPr id="7" name="Picture 6" descr="A large white and red tanks&#10;&#10;Description automatically generated with medium confidence">
            <a:extLst>
              <a:ext uri="{FF2B5EF4-FFF2-40B4-BE49-F238E27FC236}">
                <a16:creationId xmlns:a16="http://schemas.microsoft.com/office/drawing/2014/main" id="{3021C49A-E6A8-34FF-0DCB-3F893103F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5" y="3484232"/>
            <a:ext cx="5449946" cy="40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518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Underground Chemistry and Biology Laboratory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pic>
        <p:nvPicPr>
          <p:cNvPr id="4" name="Picture 3" descr="A room with a large door&#10;&#10;Description automatically generated with medium confidence">
            <a:extLst>
              <a:ext uri="{FF2B5EF4-FFF2-40B4-BE49-F238E27FC236}">
                <a16:creationId xmlns:a16="http://schemas.microsoft.com/office/drawing/2014/main" id="{7EA75084-BC11-71D0-B13B-76A585F5C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16" y="2953093"/>
            <a:ext cx="9416211" cy="59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635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Underground Chemistry and Biology Laboratory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pic>
        <p:nvPicPr>
          <p:cNvPr id="3" name="Picture 2" descr="A room with white cabinets and a chair&#10;&#10;Description automatically generated">
            <a:extLst>
              <a:ext uri="{FF2B5EF4-FFF2-40B4-BE49-F238E27FC236}">
                <a16:creationId xmlns:a16="http://schemas.microsoft.com/office/drawing/2014/main" id="{FF4D2D81-28C7-AA9D-5089-FB64BE830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3063025"/>
            <a:ext cx="9916543" cy="55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0960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Underground Chemistry and Biology Laboratory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pic>
        <p:nvPicPr>
          <p:cNvPr id="4" name="Picture 3" descr="A room with white cabinets and a chair&#10;&#10;Description automatically generated">
            <a:extLst>
              <a:ext uri="{FF2B5EF4-FFF2-40B4-BE49-F238E27FC236}">
                <a16:creationId xmlns:a16="http://schemas.microsoft.com/office/drawing/2014/main" id="{D4FEA4F1-0075-7EDC-87E0-23F7BCFCA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47" y="3124155"/>
            <a:ext cx="10363200" cy="47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3501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Bio Experiment 1: REPAIR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5F15CD7B-4E6C-C7AD-203F-DDC4D625E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5" y="2946794"/>
            <a:ext cx="9096645" cy="56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2543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Bio Experiment 2: </a:t>
            </a:r>
            <a:r>
              <a:rPr lang="en-US" dirty="0" err="1"/>
              <a:t>FLaME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pic>
        <p:nvPicPr>
          <p:cNvPr id="4" name="Picture 3" descr="A close-up of test tubes&#10;&#10;Description automatically generated">
            <a:extLst>
              <a:ext uri="{FF2B5EF4-FFF2-40B4-BE49-F238E27FC236}">
                <a16:creationId xmlns:a16="http://schemas.microsoft.com/office/drawing/2014/main" id="{12E69D8E-6F0D-787D-2449-C43437A79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2" y="3012304"/>
            <a:ext cx="8898626" cy="593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928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SNOLAB – Always Improving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32046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What does Shaun Do? P</a:t>
            </a:r>
            <a:r>
              <a:rPr lang="en-CA" dirty="0" err="1"/>
              <a:t>hysical</a:t>
            </a:r>
            <a:r>
              <a:rPr lang="en-CA" dirty="0"/>
              <a:t> Chemistry 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93CB4B-657A-23DC-4443-9DB092004FA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2666" y="2900199"/>
            <a:ext cx="6209734" cy="3953202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B791FF-57FC-B7FA-0771-D5666BF64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35" y="2814773"/>
            <a:ext cx="6063559" cy="3586162"/>
          </a:xfrm>
          <a:prstGeom prst="rect">
            <a:avLst/>
          </a:prstGeom>
        </p:spPr>
      </p:pic>
      <p:pic>
        <p:nvPicPr>
          <p:cNvPr id="7" name="Picture 6" descr="Diagram of a process of dispersion&#10;&#10;Description automatically generated">
            <a:extLst>
              <a:ext uri="{FF2B5EF4-FFF2-40B4-BE49-F238E27FC236}">
                <a16:creationId xmlns:a16="http://schemas.microsoft.com/office/drawing/2014/main" id="{426D46F8-23D5-17E7-8985-A35B3FB2C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8" y="6853401"/>
            <a:ext cx="3687313" cy="2765485"/>
          </a:xfrm>
          <a:prstGeom prst="rect">
            <a:avLst/>
          </a:prstGeom>
        </p:spPr>
      </p:pic>
      <p:pic>
        <p:nvPicPr>
          <p:cNvPr id="9" name="Picture 8" descr="A diagram of a molecule&#10;&#10;Description automatically generated">
            <a:extLst>
              <a:ext uri="{FF2B5EF4-FFF2-40B4-BE49-F238E27FC236}">
                <a16:creationId xmlns:a16="http://schemas.microsoft.com/office/drawing/2014/main" id="{4B040EDE-F72A-5AA9-B8FB-3C64D9B2A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35" y="6306628"/>
            <a:ext cx="4388943" cy="33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771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Underground LN2 Production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pic>
        <p:nvPicPr>
          <p:cNvPr id="3" name="Picture 2" descr="A machine in a factory&#10;&#10;Description automatically generated">
            <a:extLst>
              <a:ext uri="{FF2B5EF4-FFF2-40B4-BE49-F238E27FC236}">
                <a16:creationId xmlns:a16="http://schemas.microsoft.com/office/drawing/2014/main" id="{BBE4F3FF-8BA9-8138-164C-B542C8D61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1" y="3092832"/>
            <a:ext cx="8777857" cy="58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5685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Improved UPW Production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pic>
        <p:nvPicPr>
          <p:cNvPr id="4" name="Picture 3" descr="A group of white round objects with metal tubes&#10;&#10;Description automatically generated with medium confidence">
            <a:extLst>
              <a:ext uri="{FF2B5EF4-FFF2-40B4-BE49-F238E27FC236}">
                <a16:creationId xmlns:a16="http://schemas.microsoft.com/office/drawing/2014/main" id="{DEC9722A-E3D7-32EA-AD20-ABF9891A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33" y="3078403"/>
            <a:ext cx="8496059" cy="56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951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Redundant Power Production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pic>
        <p:nvPicPr>
          <p:cNvPr id="3" name="Picture 2" descr="A group of yellow and black containers&#10;&#10;Description automatically generated">
            <a:extLst>
              <a:ext uri="{FF2B5EF4-FFF2-40B4-BE49-F238E27FC236}">
                <a16:creationId xmlns:a16="http://schemas.microsoft.com/office/drawing/2014/main" id="{723D9C81-8ACC-21EC-EB4C-4C2315841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34" y="3061227"/>
            <a:ext cx="7846204" cy="58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302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Low Concentration Metals Monitoring – ICP-MS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pic>
        <p:nvPicPr>
          <p:cNvPr id="4" name="Picture 3" descr="A white machine with black and white objects&#10;&#10;Description automatically generated">
            <a:extLst>
              <a:ext uri="{FF2B5EF4-FFF2-40B4-BE49-F238E27FC236}">
                <a16:creationId xmlns:a16="http://schemas.microsoft.com/office/drawing/2014/main" id="{2FAEEABE-A1CF-7EBF-1D61-E2031E445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2906777"/>
            <a:ext cx="6343904" cy="63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2558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CA" dirty="0"/>
              <a:t>SNOLAB – Development, Outreach, Education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75167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Development, Outreach, Education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D7290-B120-188D-D312-C3A4876BB313}"/>
              </a:ext>
            </a:extLst>
          </p:cNvPr>
          <p:cNvSpPr txBox="1"/>
          <p:nvPr/>
        </p:nvSpPr>
        <p:spPr>
          <a:xfrm>
            <a:off x="1320800" y="2791005"/>
            <a:ext cx="10790687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Summer Schools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	- TRISEP, CAPSS, ISSYP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Cosmic Rays Live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Collaboration with Science North and Dynamic Earth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Summer of Science (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SuSi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)	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	- Hosted visiting scientists for multi week stays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Development and dissemination of educational researchers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Engineer in Training Program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Co-op</a:t>
            </a:r>
            <a:r>
              <a:rPr lang="en-US" sz="3200" dirty="0"/>
              <a:t> Student Program</a:t>
            </a:r>
            <a:endParaRPr kumimoji="0" lang="en-C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3456276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Conclusion and Questions for the Community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882104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SNOLAB – Prepared for Biology,  Prepared for Science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CAC14-B96A-4D50-7359-03A80CA43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A2376-7426-E3CA-3301-9C13F2F79586}"/>
              </a:ext>
            </a:extLst>
          </p:cNvPr>
          <p:cNvSpPr txBox="1"/>
          <p:nvPr/>
        </p:nvSpPr>
        <p:spPr>
          <a:xfrm>
            <a:off x="1320800" y="2875106"/>
            <a:ext cx="10790687" cy="66028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Low Background Screening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Facilities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	- UPW, LN2, Power, Internet, 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etc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/>
              <a:t>Surface and Underground labs with necessary equipment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/>
              <a:t>Increasing skills in biological process, in house and through collaboration with experiments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/>
              <a:t>Outreach program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/>
              <a:t>Clean construction and engineering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200" dirty="0"/>
              <a:t>Chemical/Biological Safety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Excellent muon flux and background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95682730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SNOLAB – Prepared for Biology, Prepared for Science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CAC14-B96A-4D50-7359-03A80CA43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A2376-7426-E3CA-3301-9C13F2F79586}"/>
              </a:ext>
            </a:extLst>
          </p:cNvPr>
          <p:cNvSpPr txBox="1"/>
          <p:nvPr/>
        </p:nvSpPr>
        <p:spPr>
          <a:xfrm>
            <a:off x="1320800" y="3170576"/>
            <a:ext cx="10790687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Radon characterization/reduction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Engineering and integration support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Program/project support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Funding applications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Underground and surface machining facilities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Simulation (background and chemical)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Seismic monitoring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Ultra low temperature systems (dilution fridges)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Cryogenics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…</a:t>
            </a:r>
            <a:r>
              <a:rPr lang="en-US" sz="3200" dirty="0" err="1"/>
              <a:t>etc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454187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SNOLAB – Questions for the Community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CAC14-B96A-4D50-7359-03A80CA43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A2376-7426-E3CA-3301-9C13F2F79586}"/>
              </a:ext>
            </a:extLst>
          </p:cNvPr>
          <p:cNvSpPr txBox="1"/>
          <p:nvPr/>
        </p:nvSpPr>
        <p:spPr>
          <a:xfrm>
            <a:off x="1332788" y="2946652"/>
            <a:ext cx="10790687" cy="66028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rPr>
              <a:t>Dry Mines vs Wet Mines?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Impact crater vs ancient sea beds?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Experimental test beds vs single experiments?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1.2 atm vs surface pressure?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Combining skill sets?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	- Computational chemistry + brine studies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	- Background modeling + biological model systems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More complex models?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Training non-biologists to perform tasks (redundancy)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Chemical methods to reduce K</a:t>
            </a:r>
            <a:r>
              <a:rPr lang="en-US" sz="3200" baseline="30000" dirty="0"/>
              <a:t>40</a:t>
            </a:r>
            <a:r>
              <a:rPr lang="en-US" sz="3200" dirty="0"/>
              <a:t>? Low K</a:t>
            </a:r>
            <a:r>
              <a:rPr lang="en-US" sz="3200" baseline="30000" dirty="0"/>
              <a:t>40</a:t>
            </a:r>
            <a:r>
              <a:rPr lang="en-US" sz="3200" dirty="0"/>
              <a:t> materials?</a:t>
            </a:r>
          </a:p>
          <a:p>
            <a: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DULIA-Chem? DULIA-Math/Stats? DULIA-Modeling?</a:t>
            </a:r>
          </a:p>
        </p:txBody>
      </p:sp>
    </p:spTree>
    <p:extLst>
      <p:ext uri="{BB962C8B-B14F-4D97-AF65-F5344CB8AC3E}">
        <p14:creationId xmlns:p14="http://schemas.microsoft.com/office/powerpoint/2010/main" val="25119063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SNOLAB – Where and Why?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60210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50</a:t>
            </a:fld>
            <a:endParaRPr/>
          </a:p>
        </p:txBody>
      </p:sp>
      <p:sp>
        <p:nvSpPr>
          <p:cNvPr id="134" name="Se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Many Thanks,</a:t>
            </a:r>
            <a:br>
              <a:rPr lang="en-US" dirty="0"/>
            </a:br>
            <a:r>
              <a:rPr lang="en-US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6507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Where?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66BC3BEF-56A5-FFE2-5DB7-70564096C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4" y="3053320"/>
            <a:ext cx="9933796" cy="55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940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Where?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C61F39F9-DCEA-081F-0A89-9FF38020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9" y="3040648"/>
            <a:ext cx="9956323" cy="56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43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Where?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erial view of a large city&#10;&#10;Description automatically generated">
            <a:extLst>
              <a:ext uri="{FF2B5EF4-FFF2-40B4-BE49-F238E27FC236}">
                <a16:creationId xmlns:a16="http://schemas.microsoft.com/office/drawing/2014/main" id="{B16AEDBB-5F1B-CB0D-3EF1-9943DD0E2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971801"/>
            <a:ext cx="9271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37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/>
              <a:t>Where?</a:t>
            </a:r>
            <a:endParaRPr dirty="0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8B651-A8A8-3060-28F5-86E49842E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building with snow on the ground&#10;&#10;Description automatically generated">
            <a:extLst>
              <a:ext uri="{FF2B5EF4-FFF2-40B4-BE49-F238E27FC236}">
                <a16:creationId xmlns:a16="http://schemas.microsoft.com/office/drawing/2014/main" id="{8FC5564A-AC58-00B6-B2E0-7532CBB88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07" y="2968760"/>
            <a:ext cx="8528860" cy="5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994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6ff224-deb5-4523-a4f9-b26db082de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CF4EEBC0D32D4E9E66F9CA07E77A73" ma:contentTypeVersion="17" ma:contentTypeDescription="Create a new document." ma:contentTypeScope="" ma:versionID="97e940c5a8c72f303750e9d6c16655ca">
  <xsd:schema xmlns:xsd="http://www.w3.org/2001/XMLSchema" xmlns:xs="http://www.w3.org/2001/XMLSchema" xmlns:p="http://schemas.microsoft.com/office/2006/metadata/properties" xmlns:ns3="b06ff224-deb5-4523-a4f9-b26db082de63" xmlns:ns4="bd4622b3-38aa-4055-b2ba-d82ba0c5f2e4" targetNamespace="http://schemas.microsoft.com/office/2006/metadata/properties" ma:root="true" ma:fieldsID="927cf681d83dcaac300f7b5472084588" ns3:_="" ns4:_="">
    <xsd:import namespace="b06ff224-deb5-4523-a4f9-b26db082de63"/>
    <xsd:import namespace="bd4622b3-38aa-4055-b2ba-d82ba0c5f2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f224-deb5-4523-a4f9-b26db082de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622b3-38aa-4055-b2ba-d82ba0c5f2e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F8011A-ED78-4468-A78F-B1C145722E5F}">
  <ds:schemaRefs>
    <ds:schemaRef ds:uri="http://schemas.microsoft.com/office/2006/metadata/properties"/>
    <ds:schemaRef ds:uri="http://purl.org/dc/terms/"/>
    <ds:schemaRef ds:uri="b06ff224-deb5-4523-a4f9-b26db082de63"/>
    <ds:schemaRef ds:uri="http://purl.org/dc/elements/1.1/"/>
    <ds:schemaRef ds:uri="bd4622b3-38aa-4055-b2ba-d82ba0c5f2e4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9AA9349-27D4-4559-9DC5-3F08F8FB4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f224-deb5-4523-a4f9-b26db082de63"/>
    <ds:schemaRef ds:uri="bd4622b3-38aa-4055-b2ba-d82ba0c5f2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41E49C-A44C-4E12-9819-E30FD968FF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11308</TotalTime>
  <Words>542</Words>
  <Application>Microsoft Macintosh PowerPoint</Application>
  <PresentationFormat>Custom</PresentationFormat>
  <Paragraphs>148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Helvetica Neue</vt:lpstr>
      <vt:lpstr>Lota Grotesque Bold</vt:lpstr>
      <vt:lpstr>Muli</vt:lpstr>
      <vt:lpstr>Muli Regular</vt:lpstr>
      <vt:lpstr>White</vt:lpstr>
      <vt:lpstr>SNOLAB: Infrastructure and Future for Expanded Science</vt:lpstr>
      <vt:lpstr>PowerPoint Presentation</vt:lpstr>
      <vt:lpstr>Shaun Hall – Who?</vt:lpstr>
      <vt:lpstr>What does Shaun Do? Physical Chemistry </vt:lpstr>
      <vt:lpstr>SNOLAB – Where and Why?</vt:lpstr>
      <vt:lpstr>Where?</vt:lpstr>
      <vt:lpstr>Where?</vt:lpstr>
      <vt:lpstr>Where?</vt:lpstr>
      <vt:lpstr>Where?</vt:lpstr>
      <vt:lpstr>Why?</vt:lpstr>
      <vt:lpstr>Why?</vt:lpstr>
      <vt:lpstr>Why?</vt:lpstr>
      <vt:lpstr>Why?</vt:lpstr>
      <vt:lpstr>Why?</vt:lpstr>
      <vt:lpstr>Why?</vt:lpstr>
      <vt:lpstr>SNOLAB – Surface Facilities</vt:lpstr>
      <vt:lpstr>Surface Chemistry (General Science) Lab</vt:lpstr>
      <vt:lpstr>Ultra Pure Water Production (Surface)</vt:lpstr>
      <vt:lpstr>Instrumentation Lab</vt:lpstr>
      <vt:lpstr>Research Labs</vt:lpstr>
      <vt:lpstr>Research Labs – Radon Emanation</vt:lpstr>
      <vt:lpstr>Research Labs – Surface Alpha Counters</vt:lpstr>
      <vt:lpstr>Research Labs – Cell Counting and Incubation</vt:lpstr>
      <vt:lpstr>Research Labs – Surface Low Background Counting Facility</vt:lpstr>
      <vt:lpstr>Surface Clean Assembly </vt:lpstr>
      <vt:lpstr>SNOLAB – Underground Facilities</vt:lpstr>
      <vt:lpstr>Lab Layout</vt:lpstr>
      <vt:lpstr>Lab Access</vt:lpstr>
      <vt:lpstr>Lab Access</vt:lpstr>
      <vt:lpstr>Lab Access</vt:lpstr>
      <vt:lpstr>Inside SNOLAB</vt:lpstr>
      <vt:lpstr>Experiment Highlights</vt:lpstr>
      <vt:lpstr>Underground Low Background Counting Facility</vt:lpstr>
      <vt:lpstr>Underground Chemistry and Biology Laboratory</vt:lpstr>
      <vt:lpstr>Underground Chemistry and Biology Laboratory</vt:lpstr>
      <vt:lpstr>Underground Chemistry and Biology Laboratory</vt:lpstr>
      <vt:lpstr>Bio Experiment 1: REPAIR</vt:lpstr>
      <vt:lpstr>Bio Experiment 2: FLaME</vt:lpstr>
      <vt:lpstr>SNOLAB – Always Improving</vt:lpstr>
      <vt:lpstr>Underground LN2 Production</vt:lpstr>
      <vt:lpstr>Improved UPW Production</vt:lpstr>
      <vt:lpstr>Redundant Power Production</vt:lpstr>
      <vt:lpstr>Low Concentration Metals Monitoring – ICP-MS</vt:lpstr>
      <vt:lpstr>SNOLAB – Development, Outreach, Education</vt:lpstr>
      <vt:lpstr>Development, Outreach, Education</vt:lpstr>
      <vt:lpstr>Conclusion and Questions for the Community</vt:lpstr>
      <vt:lpstr>SNOLAB – Prepared for Biology,  Prepared for Science</vt:lpstr>
      <vt:lpstr>SNOLAB – Prepared for Biology, Prepared for Science</vt:lpstr>
      <vt:lpstr>SNOLAB – Questions for the Community</vt:lpstr>
      <vt:lpstr>Many Thanks,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Degradation Pathways for LAB Based Liquid Scintillators</dc:title>
  <dc:creator>shall</dc:creator>
  <cp:lastModifiedBy>Armstrong, Suzanne (STFC,Boulby Mine,PPD)</cp:lastModifiedBy>
  <cp:revision>35</cp:revision>
  <dcterms:modified xsi:type="dcterms:W3CDTF">2024-08-20T06:23:55Z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0x010100A5CF4EEBC0D32D4E9E66F9CA07E77A73</vt:lpwstr>
  </property>
</Properties>
</file>