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14"/>
  </p:notesMasterIdLst>
  <p:sldIdLst>
    <p:sldId id="257" r:id="rId6"/>
    <p:sldId id="282" r:id="rId7"/>
    <p:sldId id="292" r:id="rId8"/>
    <p:sldId id="284" r:id="rId9"/>
    <p:sldId id="283" r:id="rId10"/>
    <p:sldId id="285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08900"/>
    <a:srgbClr val="505050"/>
    <a:srgbClr val="C13D33"/>
    <a:srgbClr val="F1F2F3"/>
    <a:srgbClr val="003088"/>
    <a:srgbClr val="1E5DF8"/>
    <a:srgbClr val="626262"/>
    <a:srgbClr val="FFFFFF"/>
    <a:srgbClr val="00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4"/>
    <p:restoredTop sz="92260" autoAdjust="0"/>
  </p:normalViewPr>
  <p:slideViewPr>
    <p:cSldViewPr snapToGrid="0" snapToObjects="1">
      <p:cViewPr varScale="1">
        <p:scale>
          <a:sx n="101" d="100"/>
          <a:sy n="101" d="100"/>
        </p:scale>
        <p:origin x="120" y="13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6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25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7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mark.prydderch@stfc.ac.u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0" y="1955304"/>
            <a:ext cx="12192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DRD7 involvement 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06364" y="3523683"/>
            <a:ext cx="7179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dirty="0"/>
              <a:t>Mark Prydderch – ASIC Design Group Leader, RAL</a:t>
            </a:r>
            <a:endParaRPr lang="en-GB" sz="2000" i="1" dirty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1600" i="1" dirty="0">
                <a:solidFill>
                  <a:srgbClr val="000000"/>
                </a:solidFill>
              </a:rPr>
              <a:t>On behalf of the </a:t>
            </a:r>
            <a:r>
              <a:rPr lang="en-GB" sz="1600" i="1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600" i="1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ommon Interface ASIC Collaboration</a:t>
            </a:r>
            <a:r>
              <a:rPr lang="en-US" sz="1600" b="1" i="1" spc="-1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576EB-36F1-5CAC-F3E1-96AE1D4060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934439" y="5828559"/>
            <a:ext cx="1281303" cy="557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FD80B-EACA-FBB7-929D-33F4B4EDA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669" y="5842567"/>
            <a:ext cx="2096548" cy="5520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C7401-3B58-744B-2BEB-B13A9587D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749" y="5845994"/>
            <a:ext cx="1762125" cy="619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A1509-F58F-2406-1D45-74C085B18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5742" y="5848302"/>
            <a:ext cx="874395" cy="5829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B7D941-8A04-1D9B-6EBB-7EEE819B0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3277" y="5672007"/>
            <a:ext cx="855751" cy="8557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3CBDAB-96BC-357C-3EE0-97AD12B652D4}"/>
              </a:ext>
            </a:extLst>
          </p:cNvPr>
          <p:cNvSpPr txBox="1"/>
          <p:nvPr/>
        </p:nvSpPr>
        <p:spPr>
          <a:xfrm>
            <a:off x="4499863" y="4281812"/>
            <a:ext cx="335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rgbClr val="0070C0"/>
                </a:solidFill>
                <a:hlinkClick r:id="rId9"/>
              </a:rPr>
              <a:t>mark.prydderch@stfc.ac.uk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6" y="1126659"/>
            <a:ext cx="114044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C13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GB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common interface ASIC to couple a range of specialised FE ASICs to a common industry-standard off-detector interface.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C13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(STFC) Consortia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Birmingham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Bristol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Manchester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Warwick </a:t>
            </a:r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175845"/>
            <a:ext cx="857097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Consortium Concept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E5C6F3A5-AE8A-1AE1-9ACA-7C831CDB874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69858" y="1949420"/>
            <a:ext cx="5943600" cy="3213100"/>
          </a:xfrm>
          <a:prstGeom prst="rect">
            <a:avLst/>
          </a:prstGeom>
          <a:ln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AEBB19-D856-DA74-2A56-C6A1E5398224}"/>
              </a:ext>
            </a:extLst>
          </p:cNvPr>
          <p:cNvSpPr txBox="1"/>
          <p:nvPr/>
        </p:nvSpPr>
        <p:spPr>
          <a:xfrm>
            <a:off x="5585131" y="5168870"/>
            <a:ext cx="563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kern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Proposed common interface ASIC for detector readout, timing, and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A4622-2C91-A19E-F4DE-A69113E27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344177" y="6130041"/>
            <a:ext cx="1281303" cy="557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CAC0FB-1DEB-D3A9-BE09-969489065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391" y="6144049"/>
            <a:ext cx="2096548" cy="5520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E92248-68E9-1A9F-3C70-B9A895BA2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079" y="6147476"/>
            <a:ext cx="1762125" cy="619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F740BF-91A6-70F9-029C-81EDAB2CB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688" y="6149784"/>
            <a:ext cx="874395" cy="5829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1A3CA0-2868-CF33-61CB-F6EEB3A3D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1553" y="6017836"/>
            <a:ext cx="855751" cy="8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6" y="1126659"/>
            <a:ext cx="576765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13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DRD7.2b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Study/design of processor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Verification/testing of cores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Evaluate SoC platform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 Ecosystem</a:t>
            </a:r>
          </a:p>
          <a:p>
            <a:pPr lvl="1">
              <a:spcBef>
                <a:spcPts val="600"/>
              </a:spcBef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175845"/>
            <a:ext cx="857097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Consortium Contribution – DRD 7.2b</a:t>
            </a:r>
          </a:p>
        </p:txBody>
      </p:sp>
      <p:pic>
        <p:nvPicPr>
          <p:cNvPr id="2" name="image1.png">
            <a:extLst>
              <a:ext uri="{FF2B5EF4-FFF2-40B4-BE49-F238E27FC236}">
                <a16:creationId xmlns:a16="http://schemas.microsoft.com/office/drawing/2014/main" id="{E5C6F3A5-AE8A-1AE1-9ACA-7C831CDB874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625499" y="1336675"/>
            <a:ext cx="5943600" cy="3213100"/>
          </a:xfrm>
          <a:prstGeom prst="rect">
            <a:avLst/>
          </a:prstGeom>
          <a:ln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0AEBB19-D856-DA74-2A56-C6A1E5398224}"/>
              </a:ext>
            </a:extLst>
          </p:cNvPr>
          <p:cNvSpPr txBox="1"/>
          <p:nvPr/>
        </p:nvSpPr>
        <p:spPr>
          <a:xfrm>
            <a:off x="5740772" y="4556125"/>
            <a:ext cx="5636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kern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Proposed common interface ASIC for detector readout, timing, and control</a:t>
            </a:r>
          </a:p>
          <a:p>
            <a:pPr algn="ctr"/>
            <a:endParaRPr lang="en-GB" sz="1600" i="1" dirty="0">
              <a:solidFill>
                <a:srgbClr val="50505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CDF3B6-6D7E-79BF-D552-E408898F20B2}"/>
              </a:ext>
            </a:extLst>
          </p:cNvPr>
          <p:cNvSpPr/>
          <p:nvPr/>
        </p:nvSpPr>
        <p:spPr>
          <a:xfrm>
            <a:off x="7731623" y="3633197"/>
            <a:ext cx="2808000" cy="720000"/>
          </a:xfrm>
          <a:prstGeom prst="rect">
            <a:avLst/>
          </a:prstGeom>
          <a:solidFill>
            <a:srgbClr val="FF6900">
              <a:alpha val="15000"/>
            </a:srgbClr>
          </a:solidFill>
          <a:ln>
            <a:solidFill>
              <a:srgbClr val="F08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36BAA1-A15F-2984-6C75-ED1A75682DD5}"/>
              </a:ext>
            </a:extLst>
          </p:cNvPr>
          <p:cNvSpPr/>
          <p:nvPr/>
        </p:nvSpPr>
        <p:spPr>
          <a:xfrm>
            <a:off x="6080623" y="3266847"/>
            <a:ext cx="998569" cy="1086350"/>
          </a:xfrm>
          <a:prstGeom prst="rect">
            <a:avLst/>
          </a:prstGeom>
          <a:solidFill>
            <a:srgbClr val="FF6900">
              <a:alpha val="15000"/>
            </a:srgbClr>
          </a:solidFill>
          <a:ln>
            <a:solidFill>
              <a:srgbClr val="F08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6BB2C-F002-4E2C-BDF6-1202ED1CD75E}"/>
              </a:ext>
            </a:extLst>
          </p:cNvPr>
          <p:cNvSpPr/>
          <p:nvPr/>
        </p:nvSpPr>
        <p:spPr>
          <a:xfrm>
            <a:off x="7731623" y="2987177"/>
            <a:ext cx="1455769" cy="365623"/>
          </a:xfrm>
          <a:prstGeom prst="rect">
            <a:avLst/>
          </a:prstGeom>
          <a:solidFill>
            <a:srgbClr val="FF6900">
              <a:alpha val="15000"/>
            </a:srgbClr>
          </a:solidFill>
          <a:ln>
            <a:solidFill>
              <a:srgbClr val="F08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CA4622-2C91-A19E-F4DE-A69113E27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344177" y="6130041"/>
            <a:ext cx="1281303" cy="557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CAC0FB-1DEB-D3A9-BE09-969489065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391" y="6144049"/>
            <a:ext cx="2096548" cy="5520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E92248-68E9-1A9F-3C70-B9A895BA2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079" y="6147476"/>
            <a:ext cx="1762125" cy="619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F740BF-91A6-70F9-029C-81EDAB2CBA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6688" y="6149784"/>
            <a:ext cx="874395" cy="5829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1A3CA0-2868-CF33-61CB-F6EEB3A3D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1553" y="6017836"/>
            <a:ext cx="855751" cy="8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5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E118191-B848-D85C-F4FB-662AB403FFD9}"/>
              </a:ext>
            </a:extLst>
          </p:cNvPr>
          <p:cNvSpPr/>
          <p:nvPr/>
        </p:nvSpPr>
        <p:spPr>
          <a:xfrm>
            <a:off x="5431706" y="1240898"/>
            <a:ext cx="979755" cy="35567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6" y="1126659"/>
            <a:ext cx="57676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13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DRD7.2c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Framework User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Evaluation and feedback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Possibly more?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175845"/>
            <a:ext cx="858040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Consortium Contribution -- DRD 7.2c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AEBB19-D856-DA74-2A56-C6A1E5398224}"/>
              </a:ext>
            </a:extLst>
          </p:cNvPr>
          <p:cNvSpPr txBox="1"/>
          <p:nvPr/>
        </p:nvSpPr>
        <p:spPr>
          <a:xfrm>
            <a:off x="5431706" y="4851400"/>
            <a:ext cx="601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kern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Example virtual model of a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F74FA-E10E-2CFA-CEFB-61B3DBB46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344177" y="6130041"/>
            <a:ext cx="1281303" cy="557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0FD4A7-7167-CF52-78EC-CF3B21E16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391" y="6144049"/>
            <a:ext cx="2096548" cy="552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5D31B-F05C-C3E9-F98B-DD8CCC5DC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079" y="6147476"/>
            <a:ext cx="1762125" cy="619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CECCD-4D9E-D150-C673-E050612FE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688" y="6149784"/>
            <a:ext cx="874395" cy="582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76C4A0-50A0-6CC1-5591-8F729036D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1553" y="6017836"/>
            <a:ext cx="855751" cy="8557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195AC0A-9713-3DEF-4F04-0038ED54BD11}"/>
              </a:ext>
            </a:extLst>
          </p:cNvPr>
          <p:cNvGrpSpPr/>
          <p:nvPr/>
        </p:nvGrpSpPr>
        <p:grpSpPr>
          <a:xfrm>
            <a:off x="7058025" y="1240898"/>
            <a:ext cx="3714750" cy="1739981"/>
            <a:chOff x="5848350" y="1240898"/>
            <a:chExt cx="3714750" cy="173998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5BEC06-8F34-DEAA-45AB-BADCD0E22461}"/>
                </a:ext>
              </a:extLst>
            </p:cNvPr>
            <p:cNvGrpSpPr/>
            <p:nvPr/>
          </p:nvGrpSpPr>
          <p:grpSpPr>
            <a:xfrm>
              <a:off x="7143750" y="1340363"/>
              <a:ext cx="2419350" cy="1590675"/>
              <a:chOff x="7439025" y="2266950"/>
              <a:chExt cx="2419350" cy="159067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A595C1-F473-41ED-7A30-71D4660FD61C}"/>
                  </a:ext>
                </a:extLst>
              </p:cNvPr>
              <p:cNvSpPr/>
              <p:nvPr/>
            </p:nvSpPr>
            <p:spPr>
              <a:xfrm>
                <a:off x="7439025" y="2266950"/>
                <a:ext cx="2419350" cy="15906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" name="image1.png">
                <a:extLst>
                  <a:ext uri="{FF2B5EF4-FFF2-40B4-BE49-F238E27FC236}">
                    <a16:creationId xmlns:a16="http://schemas.microsoft.com/office/drawing/2014/main" id="{E5C6F3A5-AE8A-1AE1-9ACA-7C831CDB8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7517866" y="2413000"/>
                <a:ext cx="2264145" cy="1224000"/>
              </a:xfrm>
              <a:prstGeom prst="rect">
                <a:avLst/>
              </a:prstGeom>
              <a:ln/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A5295-28E5-8D47-52F9-010ECF344FF4}"/>
                </a:ext>
              </a:extLst>
            </p:cNvPr>
            <p:cNvSpPr txBox="1"/>
            <p:nvPr/>
          </p:nvSpPr>
          <p:spPr>
            <a:xfrm>
              <a:off x="5848350" y="1240898"/>
              <a:ext cx="47961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FE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594FA8-8E34-FE35-D6F3-2BE4C454B88A}"/>
                </a:ext>
              </a:extLst>
            </p:cNvPr>
            <p:cNvSpPr txBox="1"/>
            <p:nvPr/>
          </p:nvSpPr>
          <p:spPr>
            <a:xfrm>
              <a:off x="5848350" y="1697781"/>
              <a:ext cx="47961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FE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449A33-777A-8D22-0955-BFF804C1FBA0}"/>
                </a:ext>
              </a:extLst>
            </p:cNvPr>
            <p:cNvSpPr txBox="1"/>
            <p:nvPr/>
          </p:nvSpPr>
          <p:spPr>
            <a:xfrm>
              <a:off x="5848350" y="2154664"/>
              <a:ext cx="47961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FE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2D6A78-9733-17FD-749B-ED9883D253F5}"/>
                </a:ext>
              </a:extLst>
            </p:cNvPr>
            <p:cNvSpPr txBox="1"/>
            <p:nvPr/>
          </p:nvSpPr>
          <p:spPr>
            <a:xfrm>
              <a:off x="5848350" y="2611547"/>
              <a:ext cx="47961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FE</a:t>
              </a:r>
            </a:p>
          </p:txBody>
        </p:sp>
        <p:sp>
          <p:nvSpPr>
            <p:cNvPr id="21" name="Arrow: Up-Down 20">
              <a:extLst>
                <a:ext uri="{FF2B5EF4-FFF2-40B4-BE49-F238E27FC236}">
                  <a16:creationId xmlns:a16="http://schemas.microsoft.com/office/drawing/2014/main" id="{8EC6F691-BA01-16D5-31CF-804027BE6E96}"/>
                </a:ext>
              </a:extLst>
            </p:cNvPr>
            <p:cNvSpPr/>
            <p:nvPr/>
          </p:nvSpPr>
          <p:spPr>
            <a:xfrm rot="16991602">
              <a:off x="6664063" y="1157599"/>
              <a:ext cx="118755" cy="754590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Up-Down 21">
              <a:extLst>
                <a:ext uri="{FF2B5EF4-FFF2-40B4-BE49-F238E27FC236}">
                  <a16:creationId xmlns:a16="http://schemas.microsoft.com/office/drawing/2014/main" id="{3B8205F5-9667-3856-670E-E2B285B0A50C}"/>
                </a:ext>
              </a:extLst>
            </p:cNvPr>
            <p:cNvSpPr/>
            <p:nvPr/>
          </p:nvSpPr>
          <p:spPr>
            <a:xfrm rot="4608398" flipV="1">
              <a:off x="6676481" y="2370880"/>
              <a:ext cx="118755" cy="754590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Up-Down 22">
              <a:extLst>
                <a:ext uri="{FF2B5EF4-FFF2-40B4-BE49-F238E27FC236}">
                  <a16:creationId xmlns:a16="http://schemas.microsoft.com/office/drawing/2014/main" id="{3503EB81-7DA7-87DA-5CBC-B9E9945041F4}"/>
                </a:ext>
              </a:extLst>
            </p:cNvPr>
            <p:cNvSpPr/>
            <p:nvPr/>
          </p:nvSpPr>
          <p:spPr>
            <a:xfrm rot="5400000" flipV="1">
              <a:off x="6667658" y="1951657"/>
              <a:ext cx="118755" cy="754590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Up-Down 23">
              <a:extLst>
                <a:ext uri="{FF2B5EF4-FFF2-40B4-BE49-F238E27FC236}">
                  <a16:creationId xmlns:a16="http://schemas.microsoft.com/office/drawing/2014/main" id="{1B056E2B-D181-4571-5B83-AECA3DE4D990}"/>
                </a:ext>
              </a:extLst>
            </p:cNvPr>
            <p:cNvSpPr/>
            <p:nvPr/>
          </p:nvSpPr>
          <p:spPr>
            <a:xfrm rot="5400000" flipV="1">
              <a:off x="6658835" y="1522909"/>
              <a:ext cx="118755" cy="754590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444DD6-8DE2-605A-3BAE-CB9BAA756E3D}"/>
              </a:ext>
            </a:extLst>
          </p:cNvPr>
          <p:cNvGrpSpPr/>
          <p:nvPr/>
        </p:nvGrpSpPr>
        <p:grpSpPr>
          <a:xfrm>
            <a:off x="7058025" y="3057628"/>
            <a:ext cx="3714750" cy="1739981"/>
            <a:chOff x="5848350" y="1240898"/>
            <a:chExt cx="3714750" cy="173998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FD4CDC1-E8C9-2287-C69D-774F94E6335F}"/>
                </a:ext>
              </a:extLst>
            </p:cNvPr>
            <p:cNvGrpSpPr/>
            <p:nvPr/>
          </p:nvGrpSpPr>
          <p:grpSpPr>
            <a:xfrm>
              <a:off x="7143750" y="1340363"/>
              <a:ext cx="2419350" cy="1590675"/>
              <a:chOff x="7439025" y="2266950"/>
              <a:chExt cx="2419350" cy="159067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8286AC3-415C-FCF6-CFB5-E208FA44F021}"/>
                  </a:ext>
                </a:extLst>
              </p:cNvPr>
              <p:cNvSpPr/>
              <p:nvPr/>
            </p:nvSpPr>
            <p:spPr>
              <a:xfrm>
                <a:off x="7439025" y="2266950"/>
                <a:ext cx="2419350" cy="15906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7" name="image1.png">
                <a:extLst>
                  <a:ext uri="{FF2B5EF4-FFF2-40B4-BE49-F238E27FC236}">
                    <a16:creationId xmlns:a16="http://schemas.microsoft.com/office/drawing/2014/main" id="{8E790680-1466-BCEF-A323-2F2116C0B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7517866" y="2413000"/>
                <a:ext cx="2264145" cy="1224000"/>
              </a:xfrm>
              <a:prstGeom prst="rect">
                <a:avLst/>
              </a:prstGeom>
              <a:ln/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FE5214-AA8F-98BE-073D-23EF043431C3}"/>
                </a:ext>
              </a:extLst>
            </p:cNvPr>
            <p:cNvSpPr txBox="1"/>
            <p:nvPr/>
          </p:nvSpPr>
          <p:spPr>
            <a:xfrm>
              <a:off x="5848350" y="1240898"/>
              <a:ext cx="47961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FE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9F29D2-541C-C5FD-167C-572438BFA79D}"/>
                </a:ext>
              </a:extLst>
            </p:cNvPr>
            <p:cNvSpPr txBox="1"/>
            <p:nvPr/>
          </p:nvSpPr>
          <p:spPr>
            <a:xfrm>
              <a:off x="5848350" y="1697781"/>
              <a:ext cx="47961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FE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0BF2EB-ABCE-9DBB-DA12-B1C89769A9C2}"/>
                </a:ext>
              </a:extLst>
            </p:cNvPr>
            <p:cNvSpPr txBox="1"/>
            <p:nvPr/>
          </p:nvSpPr>
          <p:spPr>
            <a:xfrm>
              <a:off x="5848350" y="2154664"/>
              <a:ext cx="47961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FE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CA0796-36F5-F5C3-1DC6-6E1D529013BE}"/>
                </a:ext>
              </a:extLst>
            </p:cNvPr>
            <p:cNvSpPr txBox="1"/>
            <p:nvPr/>
          </p:nvSpPr>
          <p:spPr>
            <a:xfrm>
              <a:off x="5848350" y="2611547"/>
              <a:ext cx="479618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FE</a:t>
              </a:r>
            </a:p>
          </p:txBody>
        </p:sp>
        <p:sp>
          <p:nvSpPr>
            <p:cNvPr id="32" name="Arrow: Up-Down 31">
              <a:extLst>
                <a:ext uri="{FF2B5EF4-FFF2-40B4-BE49-F238E27FC236}">
                  <a16:creationId xmlns:a16="http://schemas.microsoft.com/office/drawing/2014/main" id="{92926F34-358A-5596-81CC-764B31A7DF1D}"/>
                </a:ext>
              </a:extLst>
            </p:cNvPr>
            <p:cNvSpPr/>
            <p:nvPr/>
          </p:nvSpPr>
          <p:spPr>
            <a:xfrm rot="16991602">
              <a:off x="6664063" y="1157599"/>
              <a:ext cx="118755" cy="754590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row: Up-Down 32">
              <a:extLst>
                <a:ext uri="{FF2B5EF4-FFF2-40B4-BE49-F238E27FC236}">
                  <a16:creationId xmlns:a16="http://schemas.microsoft.com/office/drawing/2014/main" id="{EE61DABA-6433-8F18-2173-AE63D690D4F8}"/>
                </a:ext>
              </a:extLst>
            </p:cNvPr>
            <p:cNvSpPr/>
            <p:nvPr/>
          </p:nvSpPr>
          <p:spPr>
            <a:xfrm rot="4608398" flipV="1">
              <a:off x="6676481" y="2370880"/>
              <a:ext cx="118755" cy="754590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row: Up-Down 33">
              <a:extLst>
                <a:ext uri="{FF2B5EF4-FFF2-40B4-BE49-F238E27FC236}">
                  <a16:creationId xmlns:a16="http://schemas.microsoft.com/office/drawing/2014/main" id="{307D8109-D23C-CA6F-1630-4335B51F4391}"/>
                </a:ext>
              </a:extLst>
            </p:cNvPr>
            <p:cNvSpPr/>
            <p:nvPr/>
          </p:nvSpPr>
          <p:spPr>
            <a:xfrm rot="5400000" flipV="1">
              <a:off x="6667658" y="1951657"/>
              <a:ext cx="118755" cy="754590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row: Up-Down 34">
              <a:extLst>
                <a:ext uri="{FF2B5EF4-FFF2-40B4-BE49-F238E27FC236}">
                  <a16:creationId xmlns:a16="http://schemas.microsoft.com/office/drawing/2014/main" id="{661042FB-37CA-E0F3-AF3B-1107846F9E3A}"/>
                </a:ext>
              </a:extLst>
            </p:cNvPr>
            <p:cNvSpPr/>
            <p:nvPr/>
          </p:nvSpPr>
          <p:spPr>
            <a:xfrm rot="5400000" flipV="1">
              <a:off x="6658835" y="1522909"/>
              <a:ext cx="118755" cy="754590"/>
            </a:xfrm>
            <a:prstGeom prst="up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Arrow: Up-Down 37">
            <a:extLst>
              <a:ext uri="{FF2B5EF4-FFF2-40B4-BE49-F238E27FC236}">
                <a16:creationId xmlns:a16="http://schemas.microsoft.com/office/drawing/2014/main" id="{59901C5E-5989-31B0-F894-F5E1E26E8748}"/>
              </a:ext>
            </a:extLst>
          </p:cNvPr>
          <p:cNvSpPr/>
          <p:nvPr/>
        </p:nvSpPr>
        <p:spPr>
          <a:xfrm>
            <a:off x="11169030" y="1303406"/>
            <a:ext cx="279028" cy="3444362"/>
          </a:xfrm>
          <a:prstGeom prst="up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66A68524-630F-4B31-D68B-A3101F2C0EC8}"/>
              </a:ext>
            </a:extLst>
          </p:cNvPr>
          <p:cNvSpPr/>
          <p:nvPr/>
        </p:nvSpPr>
        <p:spPr>
          <a:xfrm>
            <a:off x="10788740" y="1640042"/>
            <a:ext cx="450051" cy="195082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Left-Right 39">
            <a:extLst>
              <a:ext uri="{FF2B5EF4-FFF2-40B4-BE49-F238E27FC236}">
                <a16:creationId xmlns:a16="http://schemas.microsoft.com/office/drawing/2014/main" id="{7F82E999-F10F-9BA8-937A-0752EA41A6FC}"/>
              </a:ext>
            </a:extLst>
          </p:cNvPr>
          <p:cNvSpPr/>
          <p:nvPr/>
        </p:nvSpPr>
        <p:spPr>
          <a:xfrm>
            <a:off x="10785024" y="3459279"/>
            <a:ext cx="450051" cy="195082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19E0D594-8C52-281B-BCA6-067A44040EDD}"/>
              </a:ext>
            </a:extLst>
          </p:cNvPr>
          <p:cNvSpPr/>
          <p:nvPr/>
        </p:nvSpPr>
        <p:spPr>
          <a:xfrm>
            <a:off x="6426044" y="1340363"/>
            <a:ext cx="631981" cy="146050"/>
          </a:xfrm>
          <a:prstGeom prst="rightArrow">
            <a:avLst/>
          </a:prstGeom>
          <a:solidFill>
            <a:srgbClr val="FFC0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0F4DB1-3820-9426-AA75-56921B5353EA}"/>
              </a:ext>
            </a:extLst>
          </p:cNvPr>
          <p:cNvSpPr txBox="1"/>
          <p:nvPr/>
        </p:nvSpPr>
        <p:spPr>
          <a:xfrm>
            <a:off x="5431706" y="2672659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Physics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19EC6B0-0352-EFDE-D942-0D3584D99AA2}"/>
              </a:ext>
            </a:extLst>
          </p:cNvPr>
          <p:cNvSpPr/>
          <p:nvPr/>
        </p:nvSpPr>
        <p:spPr>
          <a:xfrm>
            <a:off x="6426044" y="1805407"/>
            <a:ext cx="631981" cy="146050"/>
          </a:xfrm>
          <a:prstGeom prst="rightArrow">
            <a:avLst/>
          </a:prstGeom>
          <a:solidFill>
            <a:srgbClr val="FFC0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03132FA-E9D3-4333-A43D-4FD1306EB63E}"/>
              </a:ext>
            </a:extLst>
          </p:cNvPr>
          <p:cNvSpPr/>
          <p:nvPr/>
        </p:nvSpPr>
        <p:spPr>
          <a:xfrm>
            <a:off x="6426044" y="2270451"/>
            <a:ext cx="631981" cy="146050"/>
          </a:xfrm>
          <a:prstGeom prst="rightArrow">
            <a:avLst/>
          </a:prstGeom>
          <a:solidFill>
            <a:srgbClr val="FFC0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49948C51-406B-6F93-3972-1A03D060435C}"/>
              </a:ext>
            </a:extLst>
          </p:cNvPr>
          <p:cNvSpPr/>
          <p:nvPr/>
        </p:nvSpPr>
        <p:spPr>
          <a:xfrm>
            <a:off x="6426044" y="2725970"/>
            <a:ext cx="631981" cy="146050"/>
          </a:xfrm>
          <a:prstGeom prst="rightArrow">
            <a:avLst/>
          </a:prstGeom>
          <a:solidFill>
            <a:srgbClr val="FFC0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A9667F52-A6B9-209E-D50F-9B3EB84EC89B}"/>
              </a:ext>
            </a:extLst>
          </p:cNvPr>
          <p:cNvSpPr/>
          <p:nvPr/>
        </p:nvSpPr>
        <p:spPr>
          <a:xfrm>
            <a:off x="6426044" y="3181489"/>
            <a:ext cx="631981" cy="146050"/>
          </a:xfrm>
          <a:prstGeom prst="rightArrow">
            <a:avLst/>
          </a:prstGeom>
          <a:solidFill>
            <a:srgbClr val="FFC0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21FE8134-DA64-C1B0-770E-59E3A7C267C2}"/>
              </a:ext>
            </a:extLst>
          </p:cNvPr>
          <p:cNvSpPr/>
          <p:nvPr/>
        </p:nvSpPr>
        <p:spPr>
          <a:xfrm>
            <a:off x="6426044" y="3627483"/>
            <a:ext cx="631981" cy="146050"/>
          </a:xfrm>
          <a:prstGeom prst="rightArrow">
            <a:avLst/>
          </a:prstGeom>
          <a:solidFill>
            <a:srgbClr val="FFC0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D7EFD8A4-E105-3E9C-7D10-B32D7921E62B}"/>
              </a:ext>
            </a:extLst>
          </p:cNvPr>
          <p:cNvSpPr/>
          <p:nvPr/>
        </p:nvSpPr>
        <p:spPr>
          <a:xfrm>
            <a:off x="6426044" y="4083002"/>
            <a:ext cx="631981" cy="146050"/>
          </a:xfrm>
          <a:prstGeom prst="rightArrow">
            <a:avLst/>
          </a:prstGeom>
          <a:solidFill>
            <a:srgbClr val="FFC0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1425986C-9014-B32E-AD51-973E62DB2235}"/>
              </a:ext>
            </a:extLst>
          </p:cNvPr>
          <p:cNvSpPr/>
          <p:nvPr/>
        </p:nvSpPr>
        <p:spPr>
          <a:xfrm>
            <a:off x="6426044" y="4548046"/>
            <a:ext cx="631981" cy="146050"/>
          </a:xfrm>
          <a:prstGeom prst="rightArrow">
            <a:avLst/>
          </a:prstGeom>
          <a:solidFill>
            <a:srgbClr val="FFC0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xplosion: 14 Points 50">
            <a:extLst>
              <a:ext uri="{FF2B5EF4-FFF2-40B4-BE49-F238E27FC236}">
                <a16:creationId xmlns:a16="http://schemas.microsoft.com/office/drawing/2014/main" id="{50B812D2-FBF1-6979-51E0-83CC840AB030}"/>
              </a:ext>
            </a:extLst>
          </p:cNvPr>
          <p:cNvSpPr/>
          <p:nvPr/>
        </p:nvSpPr>
        <p:spPr>
          <a:xfrm>
            <a:off x="5563719" y="1731938"/>
            <a:ext cx="720405" cy="65863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7120FF-4A5D-DB33-78F3-E53E3EC6A963}"/>
              </a:ext>
            </a:extLst>
          </p:cNvPr>
          <p:cNvSpPr txBox="1"/>
          <p:nvPr/>
        </p:nvSpPr>
        <p:spPr>
          <a:xfrm>
            <a:off x="6993034" y="1012302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Model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C2CA60-41B3-A446-3090-93597BA830A9}"/>
              </a:ext>
            </a:extLst>
          </p:cNvPr>
          <p:cNvSpPr txBox="1"/>
          <p:nvPr/>
        </p:nvSpPr>
        <p:spPr>
          <a:xfrm>
            <a:off x="8986056" y="1096386"/>
            <a:ext cx="1316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High level Model</a:t>
            </a:r>
          </a:p>
        </p:txBody>
      </p:sp>
    </p:spTree>
    <p:extLst>
      <p:ext uri="{BB962C8B-B14F-4D97-AF65-F5344CB8AC3E}">
        <p14:creationId xmlns:p14="http://schemas.microsoft.com/office/powerpoint/2010/main" val="232777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137651" y="1437647"/>
            <a:ext cx="64157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C13D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DRD7.5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define link specifications and protocols</a:t>
            </a: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ASIC emulation in FPGA using RISC-V/SoC open-source solutions.</a:t>
            </a:r>
            <a:endParaRPr lang="en-GB" sz="240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tudy &amp; design of IPs necessary for </a:t>
            </a: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10 / 25 / </a:t>
            </a: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100Gb Ethernet cores.</a:t>
            </a:r>
          </a:p>
          <a:p>
            <a:pPr lvl="1">
              <a:spcBef>
                <a:spcPts val="600"/>
              </a:spcBef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252045"/>
            <a:ext cx="908002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Consortium Contribution – DRD 7.5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DC311-3611-D08D-F8EF-FCB46A9C0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344177" y="6130041"/>
            <a:ext cx="1281303" cy="557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0C1D7-0CA2-F5EA-450D-89E2D290B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391" y="6144049"/>
            <a:ext cx="2096548" cy="552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CE1349-5F98-E13F-3C61-ACE23D73B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079" y="6147476"/>
            <a:ext cx="1762125" cy="619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68644B-73CE-87BD-CA5E-3D52FCA45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688" y="6149784"/>
            <a:ext cx="874395" cy="5829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589E3F-4E69-C67D-84C0-71D6F75C4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1553" y="6017836"/>
            <a:ext cx="855751" cy="85575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165E09-6365-AAA6-D4D1-D61A38E4ED91}"/>
              </a:ext>
            </a:extLst>
          </p:cNvPr>
          <p:cNvGrpSpPr>
            <a:grpSpLocks noChangeAspect="1"/>
          </p:cNvGrpSpPr>
          <p:nvPr/>
        </p:nvGrpSpPr>
        <p:grpSpPr>
          <a:xfrm>
            <a:off x="6686279" y="1529089"/>
            <a:ext cx="5368070" cy="2901967"/>
            <a:chOff x="6073174" y="1336675"/>
            <a:chExt cx="5943600" cy="3213100"/>
          </a:xfrm>
        </p:grpSpPr>
        <p:pic>
          <p:nvPicPr>
            <p:cNvPr id="2" name="image1.png">
              <a:extLst>
                <a:ext uri="{FF2B5EF4-FFF2-40B4-BE49-F238E27FC236}">
                  <a16:creationId xmlns:a16="http://schemas.microsoft.com/office/drawing/2014/main" id="{E5C6F3A5-AE8A-1AE1-9ACA-7C831CDB8742}"/>
                </a:ext>
              </a:extLst>
            </p:cNvPr>
            <p:cNvPicPr/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6073174" y="1336675"/>
              <a:ext cx="5943600" cy="3213100"/>
            </a:xfrm>
            <a:prstGeom prst="rect">
              <a:avLst/>
            </a:prstGeom>
            <a:ln/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16E6EB-3566-0A41-4DD5-DE7364840D0B}"/>
                </a:ext>
              </a:extLst>
            </p:cNvPr>
            <p:cNvSpPr/>
            <p:nvPr/>
          </p:nvSpPr>
          <p:spPr>
            <a:xfrm>
              <a:off x="11208470" y="1346102"/>
              <a:ext cx="339365" cy="1368818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A704A23-E941-5821-6192-013E36B2FDAD}"/>
              </a:ext>
            </a:extLst>
          </p:cNvPr>
          <p:cNvSpPr txBox="1"/>
          <p:nvPr/>
        </p:nvSpPr>
        <p:spPr>
          <a:xfrm>
            <a:off x="6686278" y="4556125"/>
            <a:ext cx="5368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kern="0" dirty="0">
                <a:solidFill>
                  <a:srgbClr val="505050"/>
                </a:solidFill>
                <a:effectLst/>
                <a:latin typeface="Arial" panose="020B0604020202020204" pitchFamily="34" charset="0"/>
              </a:rPr>
              <a:t>Proposed common interface ASIC for detector readout, timing, and control</a:t>
            </a:r>
          </a:p>
          <a:p>
            <a:pPr algn="ctr"/>
            <a:endParaRPr lang="en-GB" sz="1600" i="1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5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372376" y="1109499"/>
            <a:ext cx="1117545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Grant Submission to STFC as DRD-UK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Interface ASIC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Early-stage R&amp;D sent to STFC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£600k over 3 years -- fixed start date: 1/4/25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Shortlisting in May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Closing date for full proposals 17/7/24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7DDEC-16C6-9D62-23D6-EA8B9997E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344177" y="6130041"/>
            <a:ext cx="1281303" cy="5574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5D2ED8-7CEF-29D1-153B-664A3E308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391" y="6144049"/>
            <a:ext cx="2096548" cy="5520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AA7871-7225-8160-8D05-869C1BE52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079" y="6147476"/>
            <a:ext cx="1762125" cy="619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074565-A271-91F6-6CF9-A60D50E1F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688" y="6149784"/>
            <a:ext cx="874395" cy="582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563B4B-5AD4-3CB4-DF37-D97E5A3EE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1553" y="6017836"/>
            <a:ext cx="855751" cy="855751"/>
          </a:xfrm>
          <a:prstGeom prst="rect">
            <a:avLst/>
          </a:prstGeom>
        </p:spPr>
      </p:pic>
      <p:pic>
        <p:nvPicPr>
          <p:cNvPr id="4" name="image1.png">
            <a:extLst>
              <a:ext uri="{FF2B5EF4-FFF2-40B4-BE49-F238E27FC236}">
                <a16:creationId xmlns:a16="http://schemas.microsoft.com/office/drawing/2014/main" id="{E1F75699-4910-E463-89C8-40E57233C295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6096000" y="2266490"/>
            <a:ext cx="5943600" cy="3213100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BC762-41A4-DA8A-3273-478DA93F84A7}"/>
              </a:ext>
            </a:extLst>
          </p:cNvPr>
          <p:cNvSpPr txBox="1"/>
          <p:nvPr/>
        </p:nvSpPr>
        <p:spPr>
          <a:xfrm>
            <a:off x="403340" y="175845"/>
            <a:ext cx="170168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69407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1AF342C-4F7F-F0C1-2BD7-644390E874D4}"/>
              </a:ext>
            </a:extLst>
          </p:cNvPr>
          <p:cNvSpPr/>
          <p:nvPr/>
        </p:nvSpPr>
        <p:spPr>
          <a:xfrm>
            <a:off x="137777" y="1326203"/>
            <a:ext cx="8027166" cy="4139595"/>
          </a:xfrm>
          <a:prstGeom prst="rect">
            <a:avLst/>
          </a:prstGeom>
          <a:noFill/>
          <a:ln w="1270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/>
              <a:t>Funded 3-year programme (</a:t>
            </a:r>
            <a:r>
              <a:rPr lang="en-GB" i="1" dirty="0">
                <a:solidFill>
                  <a:schemeClr val="accent3">
                    <a:lumMod val="50000"/>
                  </a:schemeClr>
                </a:solidFill>
              </a:rPr>
              <a:t>now in final year, but extension planned</a:t>
            </a:r>
            <a:r>
              <a:rPr lang="en-GB" dirty="0"/>
              <a:t>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/>
              <a:t>2 Test-structure ASICs submitted 25</a:t>
            </a:r>
            <a:r>
              <a:rPr lang="en-GB" baseline="30000" dirty="0"/>
              <a:t>th</a:t>
            </a:r>
            <a:r>
              <a:rPr lang="en-GB" dirty="0"/>
              <a:t> October 2023 including: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Rail-to-Rail Amplifiers - PMOS &amp; NMOS Reference Drivers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Beta-Multiplier &amp; Voltage Bandgap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10-bit IDAC &amp; 10-bit VDAC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SLVS Clock Receiver, CML Output Driver &amp; 2.4GHz PLL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Triplicated high-speed digital circuitry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Low-jitter LGAD Front-end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Vernier Delay Line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TDC building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blocks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More IP planned for manufacture later this year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2060"/>
                </a:solidFill>
              </a:rPr>
              <a:t>Potential for involvement in SoC Block development ?</a:t>
            </a:r>
          </a:p>
        </p:txBody>
      </p:sp>
      <p:pic>
        <p:nvPicPr>
          <p:cNvPr id="4" name="Picture 3" descr="A close up of a computer chip">
            <a:extLst>
              <a:ext uri="{FF2B5EF4-FFF2-40B4-BE49-F238E27FC236}">
                <a16:creationId xmlns:a16="http://schemas.microsoft.com/office/drawing/2014/main" id="{ADF13F8F-C6B9-3B1A-8311-F14A59D46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84" t="4299" r="51126" b="4705"/>
          <a:stretch/>
        </p:blipFill>
        <p:spPr>
          <a:xfrm>
            <a:off x="9392786" y="1203641"/>
            <a:ext cx="2799214" cy="27701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A close up of a computer chip">
            <a:extLst>
              <a:ext uri="{FF2B5EF4-FFF2-40B4-BE49-F238E27FC236}">
                <a16:creationId xmlns:a16="http://schemas.microsoft.com/office/drawing/2014/main" id="{C00F09DF-5F57-389F-8ED7-40C14B84D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55" t="4246" r="10522" b="4757"/>
          <a:stretch/>
        </p:blipFill>
        <p:spPr>
          <a:xfrm>
            <a:off x="7788575" y="4016828"/>
            <a:ext cx="2799597" cy="2819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74C4BD-B9FD-96E6-FB52-A4AE03E273E6}"/>
              </a:ext>
            </a:extLst>
          </p:cNvPr>
          <p:cNvSpPr txBox="1"/>
          <p:nvPr/>
        </p:nvSpPr>
        <p:spPr>
          <a:xfrm>
            <a:off x="7673309" y="2314595"/>
            <a:ext cx="215736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spc="-150" dirty="0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PURNIX </a:t>
            </a:r>
            <a:r>
              <a:rPr lang="en-US" sz="2000" b="1" spc="-150" dirty="0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000" b="1" spc="-150" dirty="0">
              <a:solidFill>
                <a:srgbClr val="0030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6AAC3-B214-BB70-250C-A9FB3068F660}"/>
              </a:ext>
            </a:extLst>
          </p:cNvPr>
          <p:cNvSpPr txBox="1"/>
          <p:nvPr/>
        </p:nvSpPr>
        <p:spPr>
          <a:xfrm>
            <a:off x="10541965" y="5139866"/>
            <a:ext cx="181627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spc="-150" dirty="0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sz="2000" b="1" spc="-150" dirty="0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YELNIX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43C1DC-33D0-ED8E-233B-5624CC03F486}"/>
              </a:ext>
            </a:extLst>
          </p:cNvPr>
          <p:cNvCxnSpPr/>
          <p:nvPr/>
        </p:nvCxnSpPr>
        <p:spPr>
          <a:xfrm>
            <a:off x="9392786" y="1485169"/>
            <a:ext cx="2736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EFA501-CCF3-5B19-D3E8-326CB946940F}"/>
              </a:ext>
            </a:extLst>
          </p:cNvPr>
          <p:cNvCxnSpPr>
            <a:cxnSpLocks/>
          </p:cNvCxnSpPr>
          <p:nvPr/>
        </p:nvCxnSpPr>
        <p:spPr>
          <a:xfrm rot="5400000">
            <a:off x="10434534" y="2580770"/>
            <a:ext cx="2736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93C3379-0B11-53BE-9D18-DF2765AE4D12}"/>
              </a:ext>
            </a:extLst>
          </p:cNvPr>
          <p:cNvSpPr txBox="1"/>
          <p:nvPr/>
        </p:nvSpPr>
        <p:spPr>
          <a:xfrm>
            <a:off x="10323371" y="1182423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1.2mm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EB0107-2BC0-6426-3D0C-31626DC5EA98}"/>
              </a:ext>
            </a:extLst>
          </p:cNvPr>
          <p:cNvSpPr txBox="1"/>
          <p:nvPr/>
        </p:nvSpPr>
        <p:spPr>
          <a:xfrm rot="5400000">
            <a:off x="11516759" y="239153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1.2mm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AA097E-BC57-ADAA-E2FC-0B59F2455C5C}"/>
              </a:ext>
            </a:extLst>
          </p:cNvPr>
          <p:cNvCxnSpPr/>
          <p:nvPr/>
        </p:nvCxnSpPr>
        <p:spPr>
          <a:xfrm>
            <a:off x="7821409" y="4334167"/>
            <a:ext cx="2736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6F47F1-B762-36C0-7DF2-1FE3CE6A2660}"/>
              </a:ext>
            </a:extLst>
          </p:cNvPr>
          <p:cNvCxnSpPr>
            <a:cxnSpLocks/>
          </p:cNvCxnSpPr>
          <p:nvPr/>
        </p:nvCxnSpPr>
        <p:spPr>
          <a:xfrm rot="5400000">
            <a:off x="6733737" y="5429768"/>
            <a:ext cx="2736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4F0E7AA-7A8C-903B-B3DC-62F57F813976}"/>
              </a:ext>
            </a:extLst>
          </p:cNvPr>
          <p:cNvSpPr txBox="1"/>
          <p:nvPr/>
        </p:nvSpPr>
        <p:spPr>
          <a:xfrm>
            <a:off x="8751994" y="403142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1.2mm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92B731-FCDD-2F8B-2294-59259C408315}"/>
              </a:ext>
            </a:extLst>
          </p:cNvPr>
          <p:cNvSpPr txBox="1"/>
          <p:nvPr/>
        </p:nvSpPr>
        <p:spPr>
          <a:xfrm rot="16200000" flipH="1">
            <a:off x="7552916" y="524053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1.2mm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9C139E-78CE-D423-02EA-5420C12EABF9}"/>
              </a:ext>
            </a:extLst>
          </p:cNvPr>
          <p:cNvSpPr txBox="1"/>
          <p:nvPr/>
        </p:nvSpPr>
        <p:spPr>
          <a:xfrm>
            <a:off x="403339" y="175845"/>
            <a:ext cx="91121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CFI funded 28nm development</a:t>
            </a:r>
          </a:p>
        </p:txBody>
      </p:sp>
    </p:spTree>
    <p:extLst>
      <p:ext uri="{BB962C8B-B14F-4D97-AF65-F5344CB8AC3E}">
        <p14:creationId xmlns:p14="http://schemas.microsoft.com/office/powerpoint/2010/main" val="145683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D539E4-64DB-C141-80BC-DC0282462C17}"/>
              </a:ext>
            </a:extLst>
          </p:cNvPr>
          <p:cNvSpPr/>
          <p:nvPr/>
        </p:nvSpPr>
        <p:spPr>
          <a:xfrm>
            <a:off x="4286723" y="5904254"/>
            <a:ext cx="273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Twitter:@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B0994-2D52-2647-9C24-1B83B0A77782}"/>
              </a:ext>
            </a:extLst>
          </p:cNvPr>
          <p:cNvSpPr/>
          <p:nvPr/>
        </p:nvSpPr>
        <p:spPr>
          <a:xfrm>
            <a:off x="7265120" y="5904254"/>
            <a:ext cx="331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YouTube: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646d20-2591-4897-979a-12ac5f348ea0">
      <Terms xmlns="http://schemas.microsoft.com/office/infopath/2007/PartnerControls"/>
    </lcf76f155ced4ddcb4097134ff3c332f>
    <TaxCatchAll xmlns="2e24dfb7-a69e-40eb-b94f-44b9ca9c25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50D9C1E5C8444EA140DC9D90F911A4" ma:contentTypeVersion="14" ma:contentTypeDescription="Create a new document." ma:contentTypeScope="" ma:versionID="c90d75f6033919d58f92c5d1f117be6b">
  <xsd:schema xmlns:xsd="http://www.w3.org/2001/XMLSchema" xmlns:xs="http://www.w3.org/2001/XMLSchema" xmlns:p="http://schemas.microsoft.com/office/2006/metadata/properties" xmlns:ns2="aa646d20-2591-4897-979a-12ac5f348ea0" xmlns:ns3="834c96a2-eb0c-4033-b35f-0261faddef2d" xmlns:ns4="2e24dfb7-a69e-40eb-b94f-44b9ca9c25ed" targetNamespace="http://schemas.microsoft.com/office/2006/metadata/properties" ma:root="true" ma:fieldsID="00459a1285222d68af550ca4178726fc" ns2:_="" ns3:_="" ns4:_="">
    <xsd:import namespace="aa646d20-2591-4897-979a-12ac5f348ea0"/>
    <xsd:import namespace="834c96a2-eb0c-4033-b35f-0261faddef2d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46d20-2591-4897-979a-12ac5f348e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4c96a2-eb0c-4033-b35f-0261faddef2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9ed5b63-0131-4ace-bf46-6cdcdbaff1d9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45C54F-586F-44F4-974A-0951094C0425}">
  <ds:schemaRefs>
    <ds:schemaRef ds:uri="http://schemas.microsoft.com/office/2006/metadata/properties"/>
    <ds:schemaRef ds:uri="http://schemas.microsoft.com/office/infopath/2007/PartnerControls"/>
    <ds:schemaRef ds:uri="aa646d20-2591-4897-979a-12ac5f348ea0"/>
    <ds:schemaRef ds:uri="2e24dfb7-a69e-40eb-b94f-44b9ca9c25ed"/>
  </ds:schemaRefs>
</ds:datastoreItem>
</file>

<file path=customXml/itemProps2.xml><?xml version="1.0" encoding="utf-8"?>
<ds:datastoreItem xmlns:ds="http://schemas.openxmlformats.org/officeDocument/2006/customXml" ds:itemID="{E8F11F28-FC05-414E-BAF6-53F2DBC27C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16C367-615F-4779-8305-E1D7B66FB6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46d20-2591-4897-979a-12ac5f348ea0"/>
    <ds:schemaRef ds:uri="834c96a2-eb0c-4033-b35f-0261faddef2d"/>
    <ds:schemaRef ds:uri="2e24dfb7-a69e-40eb-b94f-44b9ca9c2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4400</TotalTime>
  <Words>357</Words>
  <Application>Microsoft Office PowerPoint</Application>
  <PresentationFormat>Widescreen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Prydderch, Mark (STFC,RAL,TECH)</cp:lastModifiedBy>
  <cp:revision>204</cp:revision>
  <cp:lastPrinted>2019-10-02T08:27:37Z</cp:lastPrinted>
  <dcterms:created xsi:type="dcterms:W3CDTF">2019-09-17T08:04:08Z</dcterms:created>
  <dcterms:modified xsi:type="dcterms:W3CDTF">2024-05-14T12:27:16Z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0x0101009450D9C1E5C8444EA140DC9D90F911A4</vt:lpwstr>
  </property>
  <property fmtid="{D5CDD505-2E9C-101B-9397-08002B2CF9AE}" pid="3" name="MediaServiceImageTags">
    <vt:lpwstr/>
  </property>
</Properties>
</file>