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701" r:id="rId5"/>
  </p:sldMasterIdLst>
  <p:notesMasterIdLst>
    <p:notesMasterId r:id="rId23"/>
  </p:notesMasterIdLst>
  <p:handoutMasterIdLst>
    <p:handoutMasterId r:id="rId24"/>
  </p:handoutMasterIdLst>
  <p:sldIdLst>
    <p:sldId id="467" r:id="rId6"/>
    <p:sldId id="411" r:id="rId7"/>
    <p:sldId id="451" r:id="rId8"/>
    <p:sldId id="414" r:id="rId9"/>
    <p:sldId id="459" r:id="rId10"/>
    <p:sldId id="466" r:id="rId11"/>
    <p:sldId id="441" r:id="rId12"/>
    <p:sldId id="471" r:id="rId13"/>
    <p:sldId id="472" r:id="rId14"/>
    <p:sldId id="473" r:id="rId15"/>
    <p:sldId id="474" r:id="rId16"/>
    <p:sldId id="475" r:id="rId17"/>
    <p:sldId id="478" r:id="rId18"/>
    <p:sldId id="477" r:id="rId19"/>
    <p:sldId id="455" r:id="rId20"/>
    <p:sldId id="469" r:id="rId21"/>
    <p:sldId id="468" r:id="rId22"/>
  </p:sldIdLst>
  <p:sldSz cx="12192000" cy="6858000"/>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userDrawn="1">
          <p15:clr>
            <a:srgbClr val="A4A3A4"/>
          </p15:clr>
        </p15:guide>
        <p15:guide id="2" orient="horz" pos="4186" userDrawn="1">
          <p15:clr>
            <a:srgbClr val="A4A3A4"/>
          </p15:clr>
        </p15:guide>
        <p15:guide id="3" orient="horz" pos="3394" userDrawn="1">
          <p15:clr>
            <a:srgbClr val="A4A3A4"/>
          </p15:clr>
        </p15:guide>
        <p15:guide id="4" orient="horz" pos="777" userDrawn="1">
          <p15:clr>
            <a:srgbClr val="A4A3A4"/>
          </p15:clr>
        </p15:guide>
        <p15:guide id="5" orient="horz" pos="1749" userDrawn="1">
          <p15:clr>
            <a:srgbClr val="A4A3A4"/>
          </p15:clr>
        </p15:guide>
        <p15:guide id="6" orient="horz" pos="457" userDrawn="1">
          <p15:clr>
            <a:srgbClr val="A4A3A4"/>
          </p15:clr>
        </p15:guide>
        <p15:guide id="7" pos="380" userDrawn="1">
          <p15:clr>
            <a:srgbClr val="A4A3A4"/>
          </p15:clr>
        </p15:guide>
        <p15:guide id="8" pos="73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G Mccluskey" initials="EGM" lastIdx="1" clrIdx="0">
    <p:extLst>
      <p:ext uri="{19B8F6BF-5375-455C-9EA6-DF929625EA0E}">
        <p15:presenceInfo xmlns:p15="http://schemas.microsoft.com/office/powerpoint/2012/main" userId="S::mccluskey@services.fnal.gov::df1c1e58-44d7-473b-87b2-c09fd2ed5497" providerId="AD"/>
      </p:ext>
    </p:extLst>
  </p:cmAuthor>
  <p:cmAuthor id="2" name="Jolie" initials="J" lastIdx="9" clrIdx="1">
    <p:extLst>
      <p:ext uri="{19B8F6BF-5375-455C-9EA6-DF929625EA0E}">
        <p15:presenceInfo xmlns:p15="http://schemas.microsoft.com/office/powerpoint/2012/main" userId="S::jrmacier@services.fnal.gov::092693b1-a69a-4339-83de-6650eb6d6f2f" providerId="AD"/>
      </p:ext>
    </p:extLst>
  </p:cmAuthor>
  <p:cmAuthor id="3" name="Robert J. O'Sullivan" initials="RO" lastIdx="16" clrIdx="2">
    <p:extLst>
      <p:ext uri="{19B8F6BF-5375-455C-9EA6-DF929625EA0E}">
        <p15:presenceInfo xmlns:p15="http://schemas.microsoft.com/office/powerpoint/2012/main" userId="S::bobo@services.fnal.gov::8ce1a7f3-f269-4c60-9a24-0f7b697dbf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21C0"/>
    <a:srgbClr val="004C97"/>
    <a:srgbClr val="007A37"/>
    <a:srgbClr val="002060"/>
    <a:srgbClr val="1F1AF2"/>
    <a:srgbClr val="FFFF99"/>
    <a:srgbClr val="F79646"/>
    <a:srgbClr val="4F81BD"/>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7" autoAdjust="0"/>
    <p:restoredTop sz="92221" autoAdjust="0"/>
  </p:normalViewPr>
  <p:slideViewPr>
    <p:cSldViewPr snapToGrid="0">
      <p:cViewPr varScale="1">
        <p:scale>
          <a:sx n="74" d="100"/>
          <a:sy n="74" d="100"/>
        </p:scale>
        <p:origin x="640" y="52"/>
      </p:cViewPr>
      <p:guideLst>
        <p:guide orient="horz" pos="988"/>
        <p:guide orient="horz" pos="4186"/>
        <p:guide orient="horz" pos="3394"/>
        <p:guide orient="horz" pos="777"/>
        <p:guide orient="horz" pos="1749"/>
        <p:guide orient="horz" pos="457"/>
        <p:guide pos="380"/>
        <p:guide pos="734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920"/>
    </p:cViewPr>
  </p:sorterViewPr>
  <p:notesViewPr>
    <p:cSldViewPr snapToGrid="0">
      <p:cViewPr varScale="1">
        <p:scale>
          <a:sx n="51" d="100"/>
          <a:sy n="51" d="100"/>
        </p:scale>
        <p:origin x="267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5/13/2024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5/13/2024</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613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a:ln>
                  <a:noFill/>
                </a:ln>
                <a:solidFill>
                  <a:prstClr val="black"/>
                </a:solidFill>
                <a:effectLst/>
                <a:uLnTx/>
                <a:uFillTx/>
                <a:latin typeface="Arial Regular"/>
                <a:ea typeface="+mn-ea"/>
                <a:cs typeface="+mn-cs"/>
              </a:rPr>
              <a:pPr marL="0" marR="0" lvl="0" indent="0" algn="r" defTabSz="94613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6855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74534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F40E2E-26C3-4F20-A32B-AB43A685D6E9}" type="slidenum">
              <a:rPr lang="en-US" altLang="en-US" smtClean="0"/>
              <a:pPr/>
              <a:t>4</a:t>
            </a:fld>
            <a:endParaRPr lang="en-US" altLang="en-US"/>
          </a:p>
        </p:txBody>
      </p:sp>
    </p:spTree>
    <p:extLst>
      <p:ext uri="{BB962C8B-B14F-4D97-AF65-F5344CB8AC3E}">
        <p14:creationId xmlns:p14="http://schemas.microsoft.com/office/powerpoint/2010/main" val="4017666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a:xfrm>
            <a:off x="0" y="207470"/>
            <a:ext cx="12192000" cy="548280"/>
          </a:xfrm>
        </p:spPr>
        <p:txBody>
          <a:bodyPr>
            <a:normAutofit/>
          </a:bodyPr>
          <a:lstStyle>
            <a:lvl1pPr>
              <a:defRPr sz="24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a:xfrm>
            <a:off x="545565" y="1083449"/>
            <a:ext cx="11118797" cy="5093514"/>
          </a:xfrm>
        </p:spPr>
        <p:txBody>
          <a:bodyPr/>
          <a:lstStyle>
            <a:lvl1pPr marL="446088" indent="-446088">
              <a:defRPr/>
            </a:lvl1pPr>
            <a:lvl2pPr marL="806450" indent="-349250">
              <a:defRPr/>
            </a:lvl2pPr>
            <a:lvl3pPr marL="1076325" indent="-269875">
              <a:defRPr/>
            </a:lvl3pPr>
            <a:lvl4pPr marL="1344613" indent="-268288">
              <a:defRPr/>
            </a:lvl4pPr>
            <a:lvl5pPr marL="1612900" indent="-26828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8946435" y="6504663"/>
            <a:ext cx="2743200" cy="353338"/>
          </a:xfrm>
          <a:prstGeom prst="rect">
            <a:avLst/>
          </a:prstGeom>
        </p:spPr>
        <p:txBody>
          <a:bodyPr/>
          <a:lstStyle>
            <a:lvl1pPr marL="1092200" indent="-285750">
              <a:defRPr/>
            </a:lvl1pPr>
            <a:lvl3pPr marL="806450" indent="0" algn="r">
              <a:buNone/>
              <a:defRPr lang="en-US" sz="1400" kern="1200" smtClean="0">
                <a:solidFill>
                  <a:schemeClr val="accent4"/>
                </a:solidFill>
                <a:latin typeface="Arial" panose="020B0604020202020204" pitchFamily="34" charset="0"/>
                <a:ea typeface="+mn-ea"/>
                <a:cs typeface="Arial" panose="020B0604020202020204" pitchFamily="34" charset="0"/>
              </a:defRPr>
            </a:lvl3pPr>
          </a:lstStyle>
          <a:p>
            <a:pPr lvl="2">
              <a:lnSpc>
                <a:spcPct val="90000"/>
              </a:lnSpc>
              <a:spcBef>
                <a:spcPts val="500"/>
              </a:spcBef>
              <a:buClr>
                <a:schemeClr val="tx1"/>
              </a:buClr>
            </a:pPr>
            <a:r>
              <a:rPr lang="en-GB" dirty="0" smtClean="0"/>
              <a:t>Slide </a:t>
            </a:r>
            <a:fld id="{7E569216-649D-40FE-A193-2C061D61F110}" type="slidenum">
              <a:rPr smtClean="0"/>
              <a:pPr lvl="2">
                <a:lnSpc>
                  <a:spcPct val="90000"/>
                </a:lnSpc>
                <a:spcBef>
                  <a:spcPts val="500"/>
                </a:spcBef>
                <a:buClr>
                  <a:schemeClr val="tx1"/>
                </a:buClr>
              </a:pPr>
              <a:t>‹#›</a:t>
            </a:fld>
            <a:r>
              <a:rPr dirty="0" smtClean="0"/>
              <a:t> </a:t>
            </a:r>
            <a:endParaRPr dirty="0"/>
          </a:p>
        </p:txBody>
      </p:sp>
      <p:pic>
        <p:nvPicPr>
          <p:cNvPr id="7" name="Picture 6">
            <a:extLst>
              <a:ext uri="{FF2B5EF4-FFF2-40B4-BE49-F238E27FC236}">
                <a16:creationId xmlns:a16="http://schemas.microsoft.com/office/drawing/2014/main" id="{E201A9D8-A541-934F-8FC4-9439FCBF676D}"/>
              </a:ext>
            </a:extLst>
          </p:cNvPr>
          <p:cNvPicPr>
            <a:picLocks noChangeAspect="1"/>
          </p:cNvPicPr>
          <p:nvPr userDrawn="1"/>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19896" y="6085989"/>
            <a:ext cx="2697195" cy="689508"/>
          </a:xfrm>
          <a:prstGeom prst="rect">
            <a:avLst/>
          </a:prstGeom>
        </p:spPr>
      </p:pic>
      <p:sp>
        <p:nvSpPr>
          <p:cNvPr id="8" name="Slide Number Placeholder 5">
            <a:extLst>
              <a:ext uri="{FF2B5EF4-FFF2-40B4-BE49-F238E27FC236}">
                <a16:creationId xmlns:a16="http://schemas.microsoft.com/office/drawing/2014/main" id="{7947796D-644C-B740-8C2E-356ECAB6D301}"/>
              </a:ext>
            </a:extLst>
          </p:cNvPr>
          <p:cNvSpPr txBox="1">
            <a:spLocks/>
          </p:cNvSpPr>
          <p:nvPr userDrawn="1"/>
        </p:nvSpPr>
        <p:spPr>
          <a:xfrm>
            <a:off x="3662081" y="6437745"/>
            <a:ext cx="4429205" cy="283730"/>
          </a:xfrm>
          <a:prstGeom prst="rect">
            <a:avLst/>
          </a:prstGeom>
        </p:spPr>
        <p:txBody>
          <a:bodyPr/>
          <a:lstStyle>
            <a:defPPr>
              <a:defRPr lang="en-US"/>
            </a:defPPr>
            <a:lvl1pPr marL="1092200" indent="-28575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806450" indent="0" algn="r" defTabSz="914400" rtl="0" eaLnBrk="1" latinLnBrk="0" hangingPunct="1">
              <a:buNone/>
              <a:defRPr lang="en-US" sz="1600" kern="1200" smtClean="0">
                <a:solidFill>
                  <a:schemeClr val="accent4"/>
                </a:solidFill>
                <a:latin typeface="Arial" panose="020B0604020202020204" pitchFamily="34" charset="0"/>
                <a:ea typeface="+mn-ea"/>
                <a:cs typeface="Arial" panose="020B0604020202020204" pitchFamily="34" charset="0"/>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lvl="2" indent="0" algn="ctr">
              <a:lnSpc>
                <a:spcPct val="90000"/>
              </a:lnSpc>
              <a:spcBef>
                <a:spcPts val="500"/>
              </a:spcBef>
              <a:buClr>
                <a:schemeClr val="tx1"/>
              </a:buClr>
            </a:pPr>
            <a:r>
              <a:rPr lang="en-US" sz="1400" dirty="0" smtClean="0"/>
              <a:t>LBNF-UK Beam and Target System</a:t>
            </a:r>
            <a:endParaRPr sz="1400" dirty="0"/>
          </a:p>
        </p:txBody>
      </p:sp>
    </p:spTree>
    <p:extLst>
      <p:ext uri="{BB962C8B-B14F-4D97-AF65-F5344CB8AC3E}">
        <p14:creationId xmlns:p14="http://schemas.microsoft.com/office/powerpoint/2010/main" val="35254317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4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96FBE44-5117-059C-5AA7-85C4A4E98E9D}"/>
              </a:ext>
            </a:extLst>
          </p:cNvPr>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a:p>
        </p:txBody>
      </p:sp>
      <p:sp>
        <p:nvSpPr>
          <p:cNvPr id="4" name="Content Placeholder 2">
            <a:extLst>
              <a:ext uri="{FF2B5EF4-FFF2-40B4-BE49-F238E27FC236}">
                <a16:creationId xmlns:a16="http://schemas.microsoft.com/office/drawing/2014/main" id="{464FE253-C517-E93F-2090-EA94A1460B18}"/>
              </a:ext>
            </a:extLst>
          </p:cNvPr>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D5D20AE-0345-5CFB-0C57-851B175A7889}"/>
              </a:ext>
            </a:extLst>
          </p:cNvPr>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Tree>
    <p:extLst>
      <p:ext uri="{BB962C8B-B14F-4D97-AF65-F5344CB8AC3E}">
        <p14:creationId xmlns:p14="http://schemas.microsoft.com/office/powerpoint/2010/main" val="124655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a:xfrm>
            <a:off x="545565" y="1083449"/>
            <a:ext cx="11118797" cy="5093514"/>
          </a:xfrm>
        </p:spPr>
        <p:txBody>
          <a:bodyPr/>
          <a:lstStyle>
            <a:lvl1pPr marL="446088" indent="-446088">
              <a:defRPr/>
            </a:lvl1pPr>
            <a:lvl2pPr marL="806450" indent="-349250">
              <a:defRPr/>
            </a:lvl2pPr>
            <a:lvl3pPr marL="1076325" indent="-269875">
              <a:defRPr/>
            </a:lvl3pPr>
            <a:lvl4pPr marL="1344613" indent="-268288">
              <a:defRPr/>
            </a:lvl4pPr>
            <a:lvl5pPr marL="1612900" indent="-268288">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a:xfrm>
            <a:off x="8946435" y="6504663"/>
            <a:ext cx="2743200" cy="353338"/>
          </a:xfrm>
          <a:prstGeom prst="rect">
            <a:avLst/>
          </a:prstGeom>
        </p:spPr>
        <p:txBody>
          <a:bodyPr/>
          <a:lstStyle>
            <a:lvl1pPr marL="1092200" indent="-285750">
              <a:defRPr/>
            </a:lvl1pPr>
            <a:lvl3pPr marL="806450" indent="0" algn="r">
              <a:buNone/>
              <a:defRPr lang="en-US" sz="1400" kern="1200" smtClean="0">
                <a:solidFill>
                  <a:schemeClr val="accent4"/>
                </a:solidFill>
                <a:latin typeface="Arial" panose="020B0604020202020204" pitchFamily="34" charset="0"/>
                <a:ea typeface="+mn-ea"/>
                <a:cs typeface="Arial" panose="020B0604020202020204" pitchFamily="34" charset="0"/>
              </a:defRPr>
            </a:lvl3pPr>
          </a:lstStyle>
          <a:p>
            <a:pPr lvl="2">
              <a:lnSpc>
                <a:spcPct val="90000"/>
              </a:lnSpc>
              <a:spcBef>
                <a:spcPts val="500"/>
              </a:spcBef>
              <a:buClr>
                <a:schemeClr val="tx1"/>
              </a:buClr>
            </a:pPr>
            <a:r>
              <a:rPr lang="en-GB" dirty="0" smtClean="0"/>
              <a:t>Slide </a:t>
            </a:r>
            <a:fld id="{7E569216-649D-40FE-A193-2C061D61F110}" type="slidenum">
              <a:rPr smtClean="0"/>
              <a:pPr lvl="2">
                <a:lnSpc>
                  <a:spcPct val="90000"/>
                </a:lnSpc>
                <a:spcBef>
                  <a:spcPts val="500"/>
                </a:spcBef>
                <a:buClr>
                  <a:schemeClr val="tx1"/>
                </a:buClr>
              </a:pPr>
              <a:t>‹#›</a:t>
            </a:fld>
            <a:r>
              <a:rPr dirty="0" smtClean="0"/>
              <a:t> </a:t>
            </a:r>
            <a:endParaRPr dirty="0"/>
          </a:p>
        </p:txBody>
      </p:sp>
      <p:pic>
        <p:nvPicPr>
          <p:cNvPr id="7" name="Picture 6">
            <a:extLst>
              <a:ext uri="{FF2B5EF4-FFF2-40B4-BE49-F238E27FC236}">
                <a16:creationId xmlns:a16="http://schemas.microsoft.com/office/drawing/2014/main" id="{E201A9D8-A541-934F-8FC4-9439FCBF676D}"/>
              </a:ext>
            </a:extLst>
          </p:cNvPr>
          <p:cNvPicPr>
            <a:picLocks noChangeAspect="1"/>
          </p:cNvPicPr>
          <p:nvPr userDrawn="1"/>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19896" y="6085989"/>
            <a:ext cx="2697195" cy="689508"/>
          </a:xfrm>
          <a:prstGeom prst="rect">
            <a:avLst/>
          </a:prstGeom>
        </p:spPr>
      </p:pic>
      <p:pic>
        <p:nvPicPr>
          <p:cNvPr id="9" name="Picture 2" descr="Institution of Mechanical Engineers - IMechE"/>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27188" b="27372"/>
          <a:stretch/>
        </p:blipFill>
        <p:spPr bwMode="auto">
          <a:xfrm>
            <a:off x="3242761" y="6142592"/>
            <a:ext cx="1914933" cy="65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3753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0" y="207470"/>
            <a:ext cx="12192000" cy="56838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083449"/>
            <a:ext cx="10515600" cy="509351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E201A9D8-A541-934F-8FC4-9439FCBF676D}"/>
              </a:ext>
            </a:extLst>
          </p:cNvPr>
          <p:cNvPicPr>
            <a:picLocks noChangeAspect="1"/>
          </p:cNvPicPr>
          <p:nvPr userDrawn="1"/>
        </p:nvPicPr>
        <p:blipFill>
          <a:blip r:embed="rId6"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19896" y="6085989"/>
            <a:ext cx="2697195" cy="689508"/>
          </a:xfrm>
          <a:prstGeom prst="rect">
            <a:avLst/>
          </a:prstGeom>
        </p:spPr>
      </p:pic>
    </p:spTree>
    <p:extLst>
      <p:ext uri="{BB962C8B-B14F-4D97-AF65-F5344CB8AC3E}">
        <p14:creationId xmlns:p14="http://schemas.microsoft.com/office/powerpoint/2010/main" val="4284557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4" r:id="rId4"/>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0" y="207469"/>
            <a:ext cx="12192000" cy="75303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083449"/>
            <a:ext cx="10515600" cy="509351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01026469"/>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34.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9" name="TextBox 8">
            <a:extLst>
              <a:ext uri="{FF2B5EF4-FFF2-40B4-BE49-F238E27FC236}">
                <a16:creationId xmlns:a16="http://schemas.microsoft.com/office/drawing/2014/main" id="{78DB0FE0-A4AF-D848-8925-91A37993D74D}"/>
              </a:ext>
            </a:extLst>
          </p:cNvPr>
          <p:cNvSpPr txBox="1"/>
          <p:nvPr/>
        </p:nvSpPr>
        <p:spPr>
          <a:xfrm>
            <a:off x="76143" y="478946"/>
            <a:ext cx="5606643" cy="30162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LBNF </a:t>
            </a:r>
            <a:r>
              <a:rPr kumimoji="0" lang="en-US" sz="36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Target and Associated Equipment</a:t>
            </a:r>
            <a:r>
              <a:rPr kumimoji="0" lang="en-US" sz="40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r>
            <a:br>
              <a:rPr kumimoji="0" lang="en-US" sz="40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br>
            <a:endParaRPr kumimoji="0" lang="en-US" sz="40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Project Update</a:t>
            </a:r>
            <a:endParaRPr kumimoji="0" lang="en-US" sz="28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b="1" spc="-150" dirty="0" smtClean="0">
                <a:solidFill>
                  <a:srgbClr val="002060"/>
                </a:solidFill>
                <a:latin typeface="Arial" panose="020B0604020202020204" pitchFamily="34" charset="0"/>
                <a:ea typeface="+mn-ea"/>
                <a:cs typeface="Arial" panose="020B0604020202020204" pitchFamily="34" charset="0"/>
              </a:rPr>
              <a:t>13</a:t>
            </a:r>
            <a:r>
              <a:rPr lang="en-US" sz="2800" b="1" spc="-150" baseline="30000" dirty="0" smtClean="0">
                <a:solidFill>
                  <a:srgbClr val="002060"/>
                </a:solidFill>
                <a:latin typeface="Arial" panose="020B0604020202020204" pitchFamily="34" charset="0"/>
                <a:ea typeface="+mn-ea"/>
                <a:cs typeface="Arial" panose="020B0604020202020204" pitchFamily="34" charset="0"/>
              </a:rPr>
              <a:t>th</a:t>
            </a:r>
            <a:r>
              <a:rPr lang="en-US" sz="2800" b="1" spc="-150" dirty="0" smtClean="0">
                <a:solidFill>
                  <a:srgbClr val="002060"/>
                </a:solidFill>
                <a:latin typeface="Arial" panose="020B0604020202020204" pitchFamily="34" charset="0"/>
                <a:ea typeface="+mn-ea"/>
                <a:cs typeface="Arial" panose="020B0604020202020204" pitchFamily="34" charset="0"/>
              </a:rPr>
              <a:t> May</a:t>
            </a:r>
            <a:r>
              <a:rPr kumimoji="0" lang="en-US" sz="2800" b="1" i="0" u="none" strike="noStrike" kern="1200" cap="none" spc="-15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2024</a:t>
            </a:r>
            <a:endParaRPr kumimoji="0" lang="en-US" sz="2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0BEB0AE4-391E-6F41-84C6-D4EEDF519A31}"/>
              </a:ext>
            </a:extLst>
          </p:cNvPr>
          <p:cNvSpPr/>
          <p:nvPr/>
        </p:nvSpPr>
        <p:spPr>
          <a:xfrm>
            <a:off x="109344" y="4155649"/>
            <a:ext cx="4805046" cy="1369606"/>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Chris </a:t>
            </a:r>
            <a:r>
              <a:rPr kumimoji="0" lang="en-GB" sz="2000" b="1"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Densham</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dirty="0" smtClean="0">
                <a:solidFill>
                  <a:srgbClr val="626262"/>
                </a:solidFill>
                <a:latin typeface="Arial" panose="020B0604020202020204" pitchFamily="34" charset="0"/>
                <a:ea typeface="+mn-ea"/>
                <a:cs typeface="Arial" panose="020B0604020202020204" pitchFamily="34" charset="0"/>
              </a:rPr>
              <a:t>STFC Rutherford Appleton Laboratory</a:t>
            </a:r>
            <a:r>
              <a:rPr kumimoji="0" lang="en-GB" sz="2000" b="1"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endParaRPr kumimoji="0" lang="en-US" sz="1400" b="0" i="1" u="none" strike="noStrike" kern="1200" cap="none" spc="15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1" u="none" strike="noStrike" kern="1200" cap="none" spc="15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400" b="0" i="1" u="none" strike="noStrike" kern="1200" cap="none" spc="15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E201A9D8-A541-934F-8FC4-9439FCBF676D}"/>
              </a:ext>
            </a:extLst>
          </p:cNvPr>
          <p:cNvPicPr>
            <a:picLocks noChangeAspect="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09344" y="5942095"/>
            <a:ext cx="3046380" cy="778773"/>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6205668" y="5832592"/>
            <a:ext cx="2699792" cy="1012422"/>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850319" y="5891909"/>
            <a:ext cx="1240015" cy="826676"/>
          </a:xfrm>
          <a:prstGeom prst="rect">
            <a:avLst/>
          </a:prstGeom>
        </p:spPr>
      </p:pic>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8274" y="5984782"/>
            <a:ext cx="1063296" cy="705320"/>
          </a:xfrm>
          <a:prstGeom prst="rect">
            <a:avLst/>
          </a:prstGeom>
        </p:spPr>
      </p:pic>
      <p:pic>
        <p:nvPicPr>
          <p:cNvPr id="1026" name="Picture 2" descr="Offre d&amp;#39;emploi – Teaching Fellow in Medieval History | RMBLF.b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5638" y="4992539"/>
            <a:ext cx="1938813" cy="9694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4533" y="5168070"/>
            <a:ext cx="1682222" cy="508135"/>
          </a:xfrm>
          <a:prstGeom prst="rect">
            <a:avLst/>
          </a:prstGeom>
        </p:spPr>
      </p:pic>
      <p:pic>
        <p:nvPicPr>
          <p:cNvPr id="2" name="Picture 1"/>
          <p:cNvPicPr>
            <a:picLocks noChangeAspect="1"/>
          </p:cNvPicPr>
          <p:nvPr/>
        </p:nvPicPr>
        <p:blipFill>
          <a:blip r:embed="rId11"/>
          <a:stretch>
            <a:fillRect/>
          </a:stretch>
        </p:blipFill>
        <p:spPr>
          <a:xfrm>
            <a:off x="5300668" y="4155649"/>
            <a:ext cx="2010056" cy="828791"/>
          </a:xfrm>
          <a:prstGeom prst="rect">
            <a:avLst/>
          </a:prstGeom>
        </p:spPr>
      </p:pic>
    </p:spTree>
    <p:extLst>
      <p:ext uri="{BB962C8B-B14F-4D97-AF65-F5344CB8AC3E}">
        <p14:creationId xmlns:p14="http://schemas.microsoft.com/office/powerpoint/2010/main" val="12220289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5CDC2-A705-C61F-BDAF-2C6FD35879EB}"/>
              </a:ext>
            </a:extLst>
          </p:cNvPr>
          <p:cNvPicPr>
            <a:picLocks noChangeAspect="1"/>
          </p:cNvPicPr>
          <p:nvPr/>
        </p:nvPicPr>
        <p:blipFill>
          <a:blip r:embed="rId2"/>
          <a:stretch>
            <a:fillRect/>
          </a:stretch>
        </p:blipFill>
        <p:spPr>
          <a:xfrm>
            <a:off x="2411405" y="624577"/>
            <a:ext cx="7009882" cy="5092835"/>
          </a:xfrm>
          <a:prstGeom prst="rect">
            <a:avLst/>
          </a:prstGeom>
        </p:spPr>
      </p:pic>
      <p:sp>
        <p:nvSpPr>
          <p:cNvPr id="6" name="TextBox 5">
            <a:extLst>
              <a:ext uri="{FF2B5EF4-FFF2-40B4-BE49-F238E27FC236}">
                <a16:creationId xmlns:a16="http://schemas.microsoft.com/office/drawing/2014/main" id="{F1B78452-B496-D46C-BA23-50C026295FEF}"/>
              </a:ext>
            </a:extLst>
          </p:cNvPr>
          <p:cNvSpPr txBox="1"/>
          <p:nvPr/>
        </p:nvSpPr>
        <p:spPr>
          <a:xfrm>
            <a:off x="3288485" y="5897554"/>
            <a:ext cx="2351945" cy="584775"/>
          </a:xfrm>
          <a:prstGeom prst="rect">
            <a:avLst/>
          </a:prstGeom>
          <a:noFill/>
        </p:spPr>
        <p:txBody>
          <a:bodyPr wrap="square" rtlCol="0">
            <a:spAutoFit/>
          </a:bodyPr>
          <a:lstStyle/>
          <a:p>
            <a:r>
              <a:rPr lang="en-GB" sz="1600" dirty="0"/>
              <a:t>Spring plunger for retaining sample holder</a:t>
            </a:r>
          </a:p>
        </p:txBody>
      </p:sp>
      <p:sp>
        <p:nvSpPr>
          <p:cNvPr id="7" name="TextBox 6">
            <a:extLst>
              <a:ext uri="{FF2B5EF4-FFF2-40B4-BE49-F238E27FC236}">
                <a16:creationId xmlns:a16="http://schemas.microsoft.com/office/drawing/2014/main" id="{90165531-0D59-94E0-B5EA-B1445DBC9129}"/>
              </a:ext>
            </a:extLst>
          </p:cNvPr>
          <p:cNvSpPr txBox="1"/>
          <p:nvPr/>
        </p:nvSpPr>
        <p:spPr>
          <a:xfrm>
            <a:off x="68716" y="3901530"/>
            <a:ext cx="2342690" cy="1815882"/>
          </a:xfrm>
          <a:prstGeom prst="rect">
            <a:avLst/>
          </a:prstGeom>
          <a:noFill/>
        </p:spPr>
        <p:txBody>
          <a:bodyPr wrap="square" rtlCol="0">
            <a:spAutoFit/>
          </a:bodyPr>
          <a:lstStyle/>
          <a:p>
            <a:r>
              <a:rPr lang="en-GB" sz="1600" dirty="0"/>
              <a:t>Wave washer &amp; preload block constrain samples within holder &amp; allows for thermal expansion</a:t>
            </a:r>
          </a:p>
          <a:p>
            <a:r>
              <a:rPr lang="en-GB" sz="1600" dirty="0"/>
              <a:t>(Samples backed with metal plate to avoid cracking graphite)</a:t>
            </a:r>
          </a:p>
        </p:txBody>
      </p:sp>
      <p:sp>
        <p:nvSpPr>
          <p:cNvPr id="8" name="TextBox 7">
            <a:extLst>
              <a:ext uri="{FF2B5EF4-FFF2-40B4-BE49-F238E27FC236}">
                <a16:creationId xmlns:a16="http://schemas.microsoft.com/office/drawing/2014/main" id="{58C116CC-5748-03A1-9121-05A7B4E1647D}"/>
              </a:ext>
            </a:extLst>
          </p:cNvPr>
          <p:cNvSpPr txBox="1"/>
          <p:nvPr/>
        </p:nvSpPr>
        <p:spPr>
          <a:xfrm>
            <a:off x="168231" y="595939"/>
            <a:ext cx="2143662" cy="830997"/>
          </a:xfrm>
          <a:prstGeom prst="rect">
            <a:avLst/>
          </a:prstGeom>
          <a:noFill/>
        </p:spPr>
        <p:txBody>
          <a:bodyPr wrap="square" rtlCol="0">
            <a:spAutoFit/>
          </a:bodyPr>
          <a:lstStyle/>
          <a:p>
            <a:r>
              <a:rPr lang="en-GB" sz="1600" dirty="0"/>
              <a:t>Samples aligned on two pins and separated with 0.5mm spacers</a:t>
            </a:r>
          </a:p>
        </p:txBody>
      </p:sp>
      <p:cxnSp>
        <p:nvCxnSpPr>
          <p:cNvPr id="9" name="Straight Arrow Connector 8">
            <a:extLst>
              <a:ext uri="{FF2B5EF4-FFF2-40B4-BE49-F238E27FC236}">
                <a16:creationId xmlns:a16="http://schemas.microsoft.com/office/drawing/2014/main" id="{CA5F19E5-4CB9-E746-C6D0-F5AAA8B52077}"/>
              </a:ext>
            </a:extLst>
          </p:cNvPr>
          <p:cNvCxnSpPr>
            <a:cxnSpLocks/>
            <a:stCxn id="8" idx="3"/>
          </p:cNvCxnSpPr>
          <p:nvPr/>
        </p:nvCxnSpPr>
        <p:spPr>
          <a:xfrm>
            <a:off x="2311893" y="1011438"/>
            <a:ext cx="662043" cy="1107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37B521-CF9C-4D5F-30B1-303EB4C9F498}"/>
              </a:ext>
            </a:extLst>
          </p:cNvPr>
          <p:cNvCxnSpPr>
            <a:cxnSpLocks/>
            <a:stCxn id="7" idx="3"/>
          </p:cNvCxnSpPr>
          <p:nvPr/>
        </p:nvCxnSpPr>
        <p:spPr>
          <a:xfrm flipV="1">
            <a:off x="2411406" y="3429000"/>
            <a:ext cx="1564976" cy="13804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30A225-4340-FE38-A50E-00D96D1A7E23}"/>
              </a:ext>
            </a:extLst>
          </p:cNvPr>
          <p:cNvCxnSpPr>
            <a:cxnSpLocks/>
            <a:stCxn id="6" idx="0"/>
          </p:cNvCxnSpPr>
          <p:nvPr/>
        </p:nvCxnSpPr>
        <p:spPr>
          <a:xfrm flipH="1" flipV="1">
            <a:off x="4286774" y="4479721"/>
            <a:ext cx="177684" cy="1417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DFCDF6-EA84-679D-EB2D-9FB1ABE398E5}"/>
              </a:ext>
            </a:extLst>
          </p:cNvPr>
          <p:cNvSpPr txBox="1"/>
          <p:nvPr/>
        </p:nvSpPr>
        <p:spPr>
          <a:xfrm>
            <a:off x="3089256" y="214438"/>
            <a:ext cx="5928909" cy="338554"/>
          </a:xfrm>
          <a:prstGeom prst="rect">
            <a:avLst/>
          </a:prstGeom>
          <a:noFill/>
        </p:spPr>
        <p:txBody>
          <a:bodyPr wrap="square" rtlCol="0">
            <a:spAutoFit/>
          </a:bodyPr>
          <a:lstStyle/>
          <a:p>
            <a:r>
              <a:rPr lang="en-GB" sz="1600" dirty="0" err="1"/>
              <a:t>Macor</a:t>
            </a:r>
            <a:r>
              <a:rPr lang="en-GB" sz="1600" dirty="0"/>
              <a:t> isolator rings to enable beam current measurement (from TC)</a:t>
            </a:r>
          </a:p>
        </p:txBody>
      </p:sp>
      <p:cxnSp>
        <p:nvCxnSpPr>
          <p:cNvPr id="23" name="Straight Arrow Connector 22">
            <a:extLst>
              <a:ext uri="{FF2B5EF4-FFF2-40B4-BE49-F238E27FC236}">
                <a16:creationId xmlns:a16="http://schemas.microsoft.com/office/drawing/2014/main" id="{CA2A5D00-DAE0-4380-9EEB-65E3B9067C52}"/>
              </a:ext>
            </a:extLst>
          </p:cNvPr>
          <p:cNvCxnSpPr>
            <a:cxnSpLocks/>
            <a:stCxn id="22" idx="2"/>
          </p:cNvCxnSpPr>
          <p:nvPr/>
        </p:nvCxnSpPr>
        <p:spPr>
          <a:xfrm flipH="1">
            <a:off x="5192785" y="552992"/>
            <a:ext cx="860926" cy="10073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D49145-D9E2-AD1C-970F-C20D5C3F447E}"/>
              </a:ext>
            </a:extLst>
          </p:cNvPr>
          <p:cNvCxnSpPr>
            <a:cxnSpLocks/>
            <a:stCxn id="22" idx="2"/>
          </p:cNvCxnSpPr>
          <p:nvPr/>
        </p:nvCxnSpPr>
        <p:spPr>
          <a:xfrm>
            <a:off x="6053711" y="552992"/>
            <a:ext cx="254810" cy="1107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93CE2E-B964-8AC9-A4E2-EE4D77D06F6C}"/>
              </a:ext>
            </a:extLst>
          </p:cNvPr>
          <p:cNvSpPr txBox="1"/>
          <p:nvPr/>
        </p:nvSpPr>
        <p:spPr>
          <a:xfrm>
            <a:off x="9731679" y="3901530"/>
            <a:ext cx="2143662" cy="1323439"/>
          </a:xfrm>
          <a:prstGeom prst="rect">
            <a:avLst/>
          </a:prstGeom>
          <a:noFill/>
        </p:spPr>
        <p:txBody>
          <a:bodyPr wrap="square" rtlCol="0">
            <a:spAutoFit/>
          </a:bodyPr>
          <a:lstStyle/>
          <a:p>
            <a:r>
              <a:rPr lang="en-GB" sz="1600" dirty="0"/>
              <a:t>Compression fitting for 1.5mm thermocouple feedthrough (beam stop temperature measurement)</a:t>
            </a:r>
          </a:p>
        </p:txBody>
      </p:sp>
      <p:cxnSp>
        <p:nvCxnSpPr>
          <p:cNvPr id="30" name="Straight Arrow Connector 29">
            <a:extLst>
              <a:ext uri="{FF2B5EF4-FFF2-40B4-BE49-F238E27FC236}">
                <a16:creationId xmlns:a16="http://schemas.microsoft.com/office/drawing/2014/main" id="{F743AF9F-0985-ABC4-D05C-353CCC9AD103}"/>
              </a:ext>
            </a:extLst>
          </p:cNvPr>
          <p:cNvCxnSpPr>
            <a:cxnSpLocks/>
            <a:stCxn id="29" idx="1"/>
          </p:cNvCxnSpPr>
          <p:nvPr/>
        </p:nvCxnSpPr>
        <p:spPr>
          <a:xfrm flipH="1" flipV="1">
            <a:off x="9223222" y="3721388"/>
            <a:ext cx="508457" cy="8418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B05B123-6CEB-C382-F181-9BE845769F99}"/>
              </a:ext>
            </a:extLst>
          </p:cNvPr>
          <p:cNvSpPr txBox="1"/>
          <p:nvPr/>
        </p:nvSpPr>
        <p:spPr>
          <a:xfrm>
            <a:off x="9699261" y="490419"/>
            <a:ext cx="2324508" cy="830997"/>
          </a:xfrm>
          <a:prstGeom prst="rect">
            <a:avLst/>
          </a:prstGeom>
          <a:noFill/>
        </p:spPr>
        <p:txBody>
          <a:bodyPr wrap="square" rtlCol="0">
            <a:spAutoFit/>
          </a:bodyPr>
          <a:lstStyle/>
          <a:p>
            <a:r>
              <a:rPr lang="en-GB" sz="1600" dirty="0"/>
              <a:t>Sample holder fasteners have nylon “top hat” washers for isolation:</a:t>
            </a:r>
          </a:p>
        </p:txBody>
      </p:sp>
      <p:pic>
        <p:nvPicPr>
          <p:cNvPr id="38" name="Picture 37">
            <a:extLst>
              <a:ext uri="{FF2B5EF4-FFF2-40B4-BE49-F238E27FC236}">
                <a16:creationId xmlns:a16="http://schemas.microsoft.com/office/drawing/2014/main" id="{C97EEB21-1FF0-3624-B79A-5250E52697F0}"/>
              </a:ext>
            </a:extLst>
          </p:cNvPr>
          <p:cNvPicPr>
            <a:picLocks noChangeAspect="1"/>
          </p:cNvPicPr>
          <p:nvPr/>
        </p:nvPicPr>
        <p:blipFill>
          <a:blip r:embed="rId3"/>
          <a:stretch>
            <a:fillRect/>
          </a:stretch>
        </p:blipFill>
        <p:spPr>
          <a:xfrm>
            <a:off x="9699261" y="1323510"/>
            <a:ext cx="2324508" cy="2578020"/>
          </a:xfrm>
          <a:prstGeom prst="rect">
            <a:avLst/>
          </a:prstGeom>
        </p:spPr>
      </p:pic>
      <p:sp>
        <p:nvSpPr>
          <p:cNvPr id="39" name="TextBox 38">
            <a:extLst>
              <a:ext uri="{FF2B5EF4-FFF2-40B4-BE49-F238E27FC236}">
                <a16:creationId xmlns:a16="http://schemas.microsoft.com/office/drawing/2014/main" id="{C3EAB75C-512F-BB3E-B89A-2FD3FB48513C}"/>
              </a:ext>
            </a:extLst>
          </p:cNvPr>
          <p:cNvSpPr txBox="1"/>
          <p:nvPr/>
        </p:nvSpPr>
        <p:spPr>
          <a:xfrm>
            <a:off x="5672848" y="5651332"/>
            <a:ext cx="2143662" cy="830997"/>
          </a:xfrm>
          <a:prstGeom prst="rect">
            <a:avLst/>
          </a:prstGeom>
          <a:noFill/>
        </p:spPr>
        <p:txBody>
          <a:bodyPr wrap="square" rtlCol="0">
            <a:spAutoFit/>
          </a:bodyPr>
          <a:lstStyle/>
          <a:p>
            <a:r>
              <a:rPr lang="en-GB" sz="1600" dirty="0"/>
              <a:t>O-ring sealing on pressure boundary isolation ring</a:t>
            </a:r>
          </a:p>
        </p:txBody>
      </p:sp>
      <p:cxnSp>
        <p:nvCxnSpPr>
          <p:cNvPr id="40" name="Straight Arrow Connector 39">
            <a:extLst>
              <a:ext uri="{FF2B5EF4-FFF2-40B4-BE49-F238E27FC236}">
                <a16:creationId xmlns:a16="http://schemas.microsoft.com/office/drawing/2014/main" id="{C5CD53A1-3815-9488-DDF9-28CB652A9E70}"/>
              </a:ext>
            </a:extLst>
          </p:cNvPr>
          <p:cNvCxnSpPr>
            <a:cxnSpLocks/>
            <a:stCxn id="39" idx="0"/>
          </p:cNvCxnSpPr>
          <p:nvPr/>
        </p:nvCxnSpPr>
        <p:spPr>
          <a:xfrm flipH="1" flipV="1">
            <a:off x="6466717" y="4033615"/>
            <a:ext cx="277962" cy="16177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8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72E5C7-9BFF-10D6-3B77-49FEDBE60130}"/>
              </a:ext>
            </a:extLst>
          </p:cNvPr>
          <p:cNvPicPr>
            <a:picLocks noChangeAspect="1"/>
          </p:cNvPicPr>
          <p:nvPr/>
        </p:nvPicPr>
        <p:blipFill>
          <a:blip r:embed="rId2"/>
          <a:stretch>
            <a:fillRect/>
          </a:stretch>
        </p:blipFill>
        <p:spPr>
          <a:xfrm>
            <a:off x="8404209" y="352068"/>
            <a:ext cx="3479181" cy="3105608"/>
          </a:xfrm>
          <a:prstGeom prst="rect">
            <a:avLst/>
          </a:prstGeom>
        </p:spPr>
      </p:pic>
      <p:pic>
        <p:nvPicPr>
          <p:cNvPr id="3" name="Picture 2">
            <a:extLst>
              <a:ext uri="{FF2B5EF4-FFF2-40B4-BE49-F238E27FC236}">
                <a16:creationId xmlns:a16="http://schemas.microsoft.com/office/drawing/2014/main" id="{3F499542-5909-BCDE-3A0E-D109FBDC84D2}"/>
              </a:ext>
            </a:extLst>
          </p:cNvPr>
          <p:cNvPicPr>
            <a:picLocks noChangeAspect="1"/>
          </p:cNvPicPr>
          <p:nvPr/>
        </p:nvPicPr>
        <p:blipFill>
          <a:blip r:embed="rId3"/>
          <a:stretch>
            <a:fillRect/>
          </a:stretch>
        </p:blipFill>
        <p:spPr>
          <a:xfrm>
            <a:off x="255035" y="352068"/>
            <a:ext cx="3852866" cy="3420343"/>
          </a:xfrm>
          <a:prstGeom prst="rect">
            <a:avLst/>
          </a:prstGeom>
        </p:spPr>
      </p:pic>
      <p:sp>
        <p:nvSpPr>
          <p:cNvPr id="5" name="TextBox 4">
            <a:extLst>
              <a:ext uri="{FF2B5EF4-FFF2-40B4-BE49-F238E27FC236}">
                <a16:creationId xmlns:a16="http://schemas.microsoft.com/office/drawing/2014/main" id="{670AA6AE-92C2-9FC3-618A-109E865F7790}"/>
              </a:ext>
            </a:extLst>
          </p:cNvPr>
          <p:cNvSpPr txBox="1"/>
          <p:nvPr/>
        </p:nvSpPr>
        <p:spPr>
          <a:xfrm>
            <a:off x="3228490" y="329972"/>
            <a:ext cx="963038" cy="646331"/>
          </a:xfrm>
          <a:prstGeom prst="rect">
            <a:avLst/>
          </a:prstGeom>
          <a:noFill/>
        </p:spPr>
        <p:txBody>
          <a:bodyPr wrap="square" rtlCol="0">
            <a:spAutoFit/>
          </a:bodyPr>
          <a:lstStyle/>
          <a:p>
            <a:r>
              <a:rPr lang="en-GB" dirty="0"/>
              <a:t>NW40 flange</a:t>
            </a:r>
          </a:p>
        </p:txBody>
      </p:sp>
      <p:sp>
        <p:nvSpPr>
          <p:cNvPr id="9" name="TextBox 8">
            <a:extLst>
              <a:ext uri="{FF2B5EF4-FFF2-40B4-BE49-F238E27FC236}">
                <a16:creationId xmlns:a16="http://schemas.microsoft.com/office/drawing/2014/main" id="{8ABD9FCC-2FFF-6C5B-B419-346B6E824745}"/>
              </a:ext>
            </a:extLst>
          </p:cNvPr>
          <p:cNvSpPr txBox="1"/>
          <p:nvPr/>
        </p:nvSpPr>
        <p:spPr>
          <a:xfrm>
            <a:off x="308610" y="352068"/>
            <a:ext cx="963038" cy="923330"/>
          </a:xfrm>
          <a:prstGeom prst="rect">
            <a:avLst/>
          </a:prstGeom>
          <a:noFill/>
        </p:spPr>
        <p:txBody>
          <a:bodyPr wrap="square" rtlCol="0">
            <a:spAutoFit/>
          </a:bodyPr>
          <a:lstStyle/>
          <a:p>
            <a:r>
              <a:rPr lang="en-GB" dirty="0"/>
              <a:t>Ø30mm sample holder</a:t>
            </a:r>
          </a:p>
        </p:txBody>
      </p:sp>
      <p:sp>
        <p:nvSpPr>
          <p:cNvPr id="10" name="TextBox 9">
            <a:extLst>
              <a:ext uri="{FF2B5EF4-FFF2-40B4-BE49-F238E27FC236}">
                <a16:creationId xmlns:a16="http://schemas.microsoft.com/office/drawing/2014/main" id="{C99AE621-1E39-BCCA-F776-AF6E32E80DFB}"/>
              </a:ext>
            </a:extLst>
          </p:cNvPr>
          <p:cNvSpPr txBox="1"/>
          <p:nvPr/>
        </p:nvSpPr>
        <p:spPr>
          <a:xfrm>
            <a:off x="215255" y="3236809"/>
            <a:ext cx="1389433" cy="646331"/>
          </a:xfrm>
          <a:prstGeom prst="rect">
            <a:avLst/>
          </a:prstGeom>
          <a:noFill/>
        </p:spPr>
        <p:txBody>
          <a:bodyPr wrap="square" rtlCol="0">
            <a:spAutoFit/>
          </a:bodyPr>
          <a:lstStyle/>
          <a:p>
            <a:r>
              <a:rPr lang="en-GB" dirty="0"/>
              <a:t>Ø20mm foil samples</a:t>
            </a:r>
          </a:p>
        </p:txBody>
      </p:sp>
      <p:cxnSp>
        <p:nvCxnSpPr>
          <p:cNvPr id="13" name="Straight Arrow Connector 12">
            <a:extLst>
              <a:ext uri="{FF2B5EF4-FFF2-40B4-BE49-F238E27FC236}">
                <a16:creationId xmlns:a16="http://schemas.microsoft.com/office/drawing/2014/main" id="{7D91A5D5-9562-077B-518B-ECC5580A7330}"/>
              </a:ext>
            </a:extLst>
          </p:cNvPr>
          <p:cNvCxnSpPr>
            <a:cxnSpLocks/>
            <a:stCxn id="5" idx="1"/>
          </p:cNvCxnSpPr>
          <p:nvPr/>
        </p:nvCxnSpPr>
        <p:spPr>
          <a:xfrm flipH="1">
            <a:off x="2766919" y="653138"/>
            <a:ext cx="461571" cy="622260"/>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792396-39BF-7823-5F8E-CF2316F11BE4}"/>
              </a:ext>
            </a:extLst>
          </p:cNvPr>
          <p:cNvCxnSpPr>
            <a:cxnSpLocks/>
          </p:cNvCxnSpPr>
          <p:nvPr/>
        </p:nvCxnSpPr>
        <p:spPr>
          <a:xfrm>
            <a:off x="990780" y="1243626"/>
            <a:ext cx="370303" cy="461665"/>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A4AE81-F125-3856-6E7B-24C60CA82C97}"/>
              </a:ext>
            </a:extLst>
          </p:cNvPr>
          <p:cNvCxnSpPr>
            <a:cxnSpLocks/>
            <a:stCxn id="10" idx="0"/>
          </p:cNvCxnSpPr>
          <p:nvPr/>
        </p:nvCxnSpPr>
        <p:spPr>
          <a:xfrm flipV="1">
            <a:off x="909972" y="2806916"/>
            <a:ext cx="204453" cy="429893"/>
          </a:xfrm>
          <a:prstGeom prst="straightConnector1">
            <a:avLst/>
          </a:prstGeom>
          <a:ln w="28575">
            <a:solidFill>
              <a:srgbClr val="003088"/>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9C9ED0B-30C1-B869-49AA-C1077305EBE9}"/>
              </a:ext>
            </a:extLst>
          </p:cNvPr>
          <p:cNvCxnSpPr>
            <a:cxnSpLocks/>
          </p:cNvCxnSpPr>
          <p:nvPr/>
        </p:nvCxnSpPr>
        <p:spPr>
          <a:xfrm flipV="1">
            <a:off x="10246685" y="653138"/>
            <a:ext cx="0" cy="13295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C7DF869-0CC2-FD3B-13AF-D6C9DDE3177A}"/>
              </a:ext>
            </a:extLst>
          </p:cNvPr>
          <p:cNvSpPr txBox="1"/>
          <p:nvPr/>
        </p:nvSpPr>
        <p:spPr>
          <a:xfrm>
            <a:off x="215255" y="3986681"/>
            <a:ext cx="3976273" cy="646331"/>
          </a:xfrm>
          <a:prstGeom prst="rect">
            <a:avLst/>
          </a:prstGeom>
          <a:noFill/>
        </p:spPr>
        <p:txBody>
          <a:bodyPr wrap="square" rtlCol="0">
            <a:spAutoFit/>
          </a:bodyPr>
          <a:lstStyle/>
          <a:p>
            <a:r>
              <a:rPr lang="en-GB" dirty="0"/>
              <a:t>This is the assembly shipped to MRF in transport cask</a:t>
            </a:r>
          </a:p>
        </p:txBody>
      </p:sp>
      <p:sp>
        <p:nvSpPr>
          <p:cNvPr id="39" name="TextBox 38">
            <a:extLst>
              <a:ext uri="{FF2B5EF4-FFF2-40B4-BE49-F238E27FC236}">
                <a16:creationId xmlns:a16="http://schemas.microsoft.com/office/drawing/2014/main" id="{C4F533EA-54F4-4ED4-E253-0A5F851BB171}"/>
              </a:ext>
            </a:extLst>
          </p:cNvPr>
          <p:cNvSpPr txBox="1"/>
          <p:nvPr/>
        </p:nvSpPr>
        <p:spPr>
          <a:xfrm>
            <a:off x="4224281" y="4633012"/>
            <a:ext cx="4001058" cy="923330"/>
          </a:xfrm>
          <a:prstGeom prst="rect">
            <a:avLst/>
          </a:prstGeom>
          <a:noFill/>
        </p:spPr>
        <p:txBody>
          <a:bodyPr wrap="square" rtlCol="0">
            <a:spAutoFit/>
          </a:bodyPr>
          <a:lstStyle/>
          <a:p>
            <a:r>
              <a:rPr lang="en-GB" dirty="0"/>
              <a:t>Sample backing flange is removed from sample holder in hot cell with removal tooling (green)</a:t>
            </a:r>
          </a:p>
        </p:txBody>
      </p:sp>
      <p:sp>
        <p:nvSpPr>
          <p:cNvPr id="40" name="TextBox 39">
            <a:extLst>
              <a:ext uri="{FF2B5EF4-FFF2-40B4-BE49-F238E27FC236}">
                <a16:creationId xmlns:a16="http://schemas.microsoft.com/office/drawing/2014/main" id="{338D43C0-AF33-90C3-E3A4-64D8EE8FF3E1}"/>
              </a:ext>
            </a:extLst>
          </p:cNvPr>
          <p:cNvSpPr txBox="1"/>
          <p:nvPr/>
        </p:nvSpPr>
        <p:spPr>
          <a:xfrm>
            <a:off x="8325724" y="3525016"/>
            <a:ext cx="3557666" cy="923330"/>
          </a:xfrm>
          <a:prstGeom prst="rect">
            <a:avLst/>
          </a:prstGeom>
          <a:noFill/>
        </p:spPr>
        <p:txBody>
          <a:bodyPr wrap="square" rtlCol="0">
            <a:spAutoFit/>
          </a:bodyPr>
          <a:lstStyle/>
          <a:p>
            <a:r>
              <a:rPr lang="en-GB" dirty="0"/>
              <a:t>Samples are removed (graphite and titanium foils) from holder using vacuum tweezers </a:t>
            </a:r>
          </a:p>
        </p:txBody>
      </p:sp>
      <p:pic>
        <p:nvPicPr>
          <p:cNvPr id="14" name="Picture 13">
            <a:extLst>
              <a:ext uri="{FF2B5EF4-FFF2-40B4-BE49-F238E27FC236}">
                <a16:creationId xmlns:a16="http://schemas.microsoft.com/office/drawing/2014/main" id="{208A050B-7E3B-7E5A-A860-6D86A334F51A}"/>
              </a:ext>
            </a:extLst>
          </p:cNvPr>
          <p:cNvPicPr>
            <a:picLocks noChangeAspect="1"/>
          </p:cNvPicPr>
          <p:nvPr/>
        </p:nvPicPr>
        <p:blipFill>
          <a:blip r:embed="rId4"/>
          <a:stretch>
            <a:fillRect/>
          </a:stretch>
        </p:blipFill>
        <p:spPr>
          <a:xfrm>
            <a:off x="4261857" y="352068"/>
            <a:ext cx="3963482" cy="4229686"/>
          </a:xfrm>
          <a:prstGeom prst="rect">
            <a:avLst/>
          </a:prstGeom>
        </p:spPr>
      </p:pic>
      <p:cxnSp>
        <p:nvCxnSpPr>
          <p:cNvPr id="18" name="Straight Arrow Connector 17">
            <a:extLst>
              <a:ext uri="{FF2B5EF4-FFF2-40B4-BE49-F238E27FC236}">
                <a16:creationId xmlns:a16="http://schemas.microsoft.com/office/drawing/2014/main" id="{AFC00833-E945-9BC1-937C-3E39B285E768}"/>
              </a:ext>
            </a:extLst>
          </p:cNvPr>
          <p:cNvCxnSpPr>
            <a:cxnSpLocks/>
          </p:cNvCxnSpPr>
          <p:nvPr/>
        </p:nvCxnSpPr>
        <p:spPr>
          <a:xfrm flipV="1">
            <a:off x="7314649" y="642283"/>
            <a:ext cx="666750" cy="228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180FF3F-6A1B-4B72-422A-A5CCCFFD083D}"/>
              </a:ext>
            </a:extLst>
          </p:cNvPr>
          <p:cNvCxnSpPr>
            <a:cxnSpLocks/>
          </p:cNvCxnSpPr>
          <p:nvPr/>
        </p:nvCxnSpPr>
        <p:spPr>
          <a:xfrm flipV="1">
            <a:off x="4762838" y="3122509"/>
            <a:ext cx="666750" cy="228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14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C17EB-F779-D243-D584-D5B2605B5720}"/>
              </a:ext>
            </a:extLst>
          </p:cNvPr>
          <p:cNvSpPr txBox="1"/>
          <p:nvPr/>
        </p:nvSpPr>
        <p:spPr>
          <a:xfrm>
            <a:off x="207035" y="716562"/>
            <a:ext cx="3303916" cy="4616648"/>
          </a:xfrm>
          <a:prstGeom prst="rect">
            <a:avLst/>
          </a:prstGeom>
          <a:noFill/>
        </p:spPr>
        <p:txBody>
          <a:bodyPr wrap="square" rtlCol="0">
            <a:spAutoFit/>
          </a:bodyPr>
          <a:lstStyle/>
          <a:p>
            <a:r>
              <a:rPr lang="en-GB" sz="2400" b="1" u="sng" dirty="0"/>
              <a:t>Sample Transport</a:t>
            </a:r>
          </a:p>
          <a:p>
            <a:endParaRPr lang="en-GB" dirty="0"/>
          </a:p>
          <a:p>
            <a:r>
              <a:rPr lang="en-GB" dirty="0"/>
              <a:t>Can UKAEA provide a suitable transport container to ship from MC40 to </a:t>
            </a:r>
            <a:r>
              <a:rPr lang="en-GB" dirty="0" err="1"/>
              <a:t>Culham</a:t>
            </a:r>
            <a:r>
              <a:rPr lang="en-GB" dirty="0"/>
              <a:t>?</a:t>
            </a:r>
          </a:p>
          <a:p>
            <a:endParaRPr lang="en-GB" dirty="0"/>
          </a:p>
          <a:p>
            <a:r>
              <a:rPr lang="en-GB" dirty="0"/>
              <a:t>Ø55x78 is likely as small as we can make the shipping assembly without risking unnecessary exposure to personnel at Birmingham</a:t>
            </a:r>
          </a:p>
          <a:p>
            <a:endParaRPr lang="en-GB" dirty="0"/>
          </a:p>
          <a:p>
            <a:r>
              <a:rPr lang="en-GB" dirty="0"/>
              <a:t>Are we close to a threshold in terms of container size or shipping regulations/costs?</a:t>
            </a:r>
          </a:p>
          <a:p>
            <a:endParaRPr lang="en-GB" dirty="0"/>
          </a:p>
        </p:txBody>
      </p:sp>
      <p:pic>
        <p:nvPicPr>
          <p:cNvPr id="5" name="Picture 4">
            <a:extLst>
              <a:ext uri="{FF2B5EF4-FFF2-40B4-BE49-F238E27FC236}">
                <a16:creationId xmlns:a16="http://schemas.microsoft.com/office/drawing/2014/main" id="{B5F08178-A6FA-E5E9-61A1-7E1CAE144B6F}"/>
              </a:ext>
            </a:extLst>
          </p:cNvPr>
          <p:cNvPicPr>
            <a:picLocks noChangeAspect="1"/>
          </p:cNvPicPr>
          <p:nvPr/>
        </p:nvPicPr>
        <p:blipFill>
          <a:blip r:embed="rId2"/>
          <a:stretch>
            <a:fillRect/>
          </a:stretch>
        </p:blipFill>
        <p:spPr>
          <a:xfrm>
            <a:off x="3690318" y="715993"/>
            <a:ext cx="8178012" cy="4262018"/>
          </a:xfrm>
          <a:prstGeom prst="rect">
            <a:avLst/>
          </a:prstGeom>
        </p:spPr>
      </p:pic>
    </p:spTree>
    <p:extLst>
      <p:ext uri="{BB962C8B-B14F-4D97-AF65-F5344CB8AC3E}">
        <p14:creationId xmlns:p14="http://schemas.microsoft.com/office/powerpoint/2010/main" val="10252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Sample </a:t>
            </a:r>
            <a:r>
              <a:rPr lang="en-GB" dirty="0" err="1" smtClean="0"/>
              <a:t>cooldown</a:t>
            </a:r>
            <a:r>
              <a:rPr lang="en-GB" dirty="0" smtClean="0"/>
              <a:t> times</a:t>
            </a:r>
            <a:endParaRPr lang="en-GB" dirty="0"/>
          </a:p>
        </p:txBody>
      </p:sp>
      <p:pic>
        <p:nvPicPr>
          <p:cNvPr id="4" name="Picture 3">
            <a:extLst>
              <a:ext uri="{FF2B5EF4-FFF2-40B4-BE49-F238E27FC236}">
                <a16:creationId xmlns:a16="http://schemas.microsoft.com/office/drawing/2014/main" id="{47B284A2-66AF-165F-0C13-486F85CDB9B1}"/>
              </a:ext>
            </a:extLst>
          </p:cNvPr>
          <p:cNvPicPr>
            <a:picLocks noChangeAspect="1"/>
          </p:cNvPicPr>
          <p:nvPr/>
        </p:nvPicPr>
        <p:blipFill>
          <a:blip r:embed="rId2"/>
          <a:stretch>
            <a:fillRect/>
          </a:stretch>
        </p:blipFill>
        <p:spPr>
          <a:xfrm>
            <a:off x="1834200" y="897147"/>
            <a:ext cx="9233234" cy="5285856"/>
          </a:xfrm>
          <a:prstGeom prst="rect">
            <a:avLst/>
          </a:prstGeom>
        </p:spPr>
      </p:pic>
    </p:spTree>
    <p:extLst>
      <p:ext uri="{BB962C8B-B14F-4D97-AF65-F5344CB8AC3E}">
        <p14:creationId xmlns:p14="http://schemas.microsoft.com/office/powerpoint/2010/main" val="414387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DAD572-23DD-C717-3D6D-8FDFDA059CE0}"/>
              </a:ext>
            </a:extLst>
          </p:cNvPr>
          <p:cNvSpPr txBox="1"/>
          <p:nvPr/>
        </p:nvSpPr>
        <p:spPr>
          <a:xfrm>
            <a:off x="511729" y="361362"/>
            <a:ext cx="5041783" cy="892552"/>
          </a:xfrm>
          <a:prstGeom prst="rect">
            <a:avLst/>
          </a:prstGeom>
          <a:noFill/>
        </p:spPr>
        <p:txBody>
          <a:bodyPr wrap="square" rtlCol="0">
            <a:spAutoFit/>
          </a:bodyPr>
          <a:lstStyle/>
          <a:p>
            <a:r>
              <a:rPr lang="en-GB" sz="2000" b="1" u="sng" dirty="0"/>
              <a:t>MC40 Installation</a:t>
            </a:r>
            <a:endParaRPr lang="en-GB" sz="1600" dirty="0"/>
          </a:p>
          <a:p>
            <a:endParaRPr lang="en-GB" sz="1600" dirty="0"/>
          </a:p>
          <a:p>
            <a:endParaRPr lang="en-GB" sz="1600" dirty="0"/>
          </a:p>
        </p:txBody>
      </p:sp>
      <p:pic>
        <p:nvPicPr>
          <p:cNvPr id="9" name="Picture 8" descr="A machine in a room&#10;&#10;Description automatically generated">
            <a:extLst>
              <a:ext uri="{FF2B5EF4-FFF2-40B4-BE49-F238E27FC236}">
                <a16:creationId xmlns:a16="http://schemas.microsoft.com/office/drawing/2014/main" id="{E490E94B-5093-5DCE-973B-74CC180BE09F}"/>
              </a:ext>
            </a:extLst>
          </p:cNvPr>
          <p:cNvPicPr>
            <a:picLocks noChangeAspect="1"/>
          </p:cNvPicPr>
          <p:nvPr/>
        </p:nvPicPr>
        <p:blipFill>
          <a:blip r:embed="rId2"/>
          <a:stretch>
            <a:fillRect/>
          </a:stretch>
        </p:blipFill>
        <p:spPr>
          <a:xfrm>
            <a:off x="3685574" y="866774"/>
            <a:ext cx="3163449" cy="4219443"/>
          </a:xfrm>
          <a:prstGeom prst="rect">
            <a:avLst/>
          </a:prstGeom>
        </p:spPr>
      </p:pic>
      <p:pic>
        <p:nvPicPr>
          <p:cNvPr id="10" name="Picture 9">
            <a:extLst>
              <a:ext uri="{FF2B5EF4-FFF2-40B4-BE49-F238E27FC236}">
                <a16:creationId xmlns:a16="http://schemas.microsoft.com/office/drawing/2014/main" id="{9834DBCF-1E2A-DD77-F6AD-7FF497F18B3F}"/>
              </a:ext>
            </a:extLst>
          </p:cNvPr>
          <p:cNvPicPr>
            <a:picLocks noChangeAspect="1"/>
          </p:cNvPicPr>
          <p:nvPr/>
        </p:nvPicPr>
        <p:blipFill>
          <a:blip r:embed="rId3"/>
          <a:stretch>
            <a:fillRect/>
          </a:stretch>
        </p:blipFill>
        <p:spPr>
          <a:xfrm>
            <a:off x="6963424" y="866774"/>
            <a:ext cx="2413723" cy="3219451"/>
          </a:xfrm>
          <a:prstGeom prst="rect">
            <a:avLst/>
          </a:prstGeom>
        </p:spPr>
      </p:pic>
      <p:pic>
        <p:nvPicPr>
          <p:cNvPr id="11" name="Picture 10" descr="A machine in a room&#10;&#10;Description automatically generated">
            <a:extLst>
              <a:ext uri="{FF2B5EF4-FFF2-40B4-BE49-F238E27FC236}">
                <a16:creationId xmlns:a16="http://schemas.microsoft.com/office/drawing/2014/main" id="{6465F4FB-2E6F-33B5-CB6C-9D4CE05AB8AC}"/>
              </a:ext>
            </a:extLst>
          </p:cNvPr>
          <p:cNvPicPr>
            <a:picLocks noChangeAspect="1"/>
          </p:cNvPicPr>
          <p:nvPr/>
        </p:nvPicPr>
        <p:blipFill>
          <a:blip r:embed="rId4"/>
          <a:stretch>
            <a:fillRect/>
          </a:stretch>
        </p:blipFill>
        <p:spPr>
          <a:xfrm>
            <a:off x="9416416" y="866774"/>
            <a:ext cx="2413723" cy="3219451"/>
          </a:xfrm>
          <a:prstGeom prst="rect">
            <a:avLst/>
          </a:prstGeom>
        </p:spPr>
      </p:pic>
      <p:pic>
        <p:nvPicPr>
          <p:cNvPr id="12" name="Picture 11" descr="A machine in a room&#10;&#10;Description automatically generated">
            <a:extLst>
              <a:ext uri="{FF2B5EF4-FFF2-40B4-BE49-F238E27FC236}">
                <a16:creationId xmlns:a16="http://schemas.microsoft.com/office/drawing/2014/main" id="{C416636E-0B2C-6570-D47A-09B1FEBDC9BC}"/>
              </a:ext>
            </a:extLst>
          </p:cNvPr>
          <p:cNvPicPr>
            <a:picLocks noChangeAspect="1"/>
          </p:cNvPicPr>
          <p:nvPr/>
        </p:nvPicPr>
        <p:blipFill>
          <a:blip r:embed="rId5"/>
          <a:stretch>
            <a:fillRect/>
          </a:stretch>
        </p:blipFill>
        <p:spPr>
          <a:xfrm>
            <a:off x="446317" y="866774"/>
            <a:ext cx="3163449" cy="4219443"/>
          </a:xfrm>
          <a:prstGeom prst="rect">
            <a:avLst/>
          </a:prstGeom>
        </p:spPr>
      </p:pic>
      <p:pic>
        <p:nvPicPr>
          <p:cNvPr id="14" name="Picture 13" descr="A yellow sign on a white ceiling&#10;&#10;Description automatically generated">
            <a:extLst>
              <a:ext uri="{FF2B5EF4-FFF2-40B4-BE49-F238E27FC236}">
                <a16:creationId xmlns:a16="http://schemas.microsoft.com/office/drawing/2014/main" id="{E1CA598C-4AB5-FC6F-780B-B898391B36BD}"/>
              </a:ext>
            </a:extLst>
          </p:cNvPr>
          <p:cNvPicPr>
            <a:picLocks noChangeAspect="1"/>
          </p:cNvPicPr>
          <p:nvPr/>
        </p:nvPicPr>
        <p:blipFill rotWithShape="1">
          <a:blip r:embed="rId6"/>
          <a:srcRect t="10834" b="41806"/>
          <a:stretch/>
        </p:blipFill>
        <p:spPr>
          <a:xfrm>
            <a:off x="7487928" y="4171816"/>
            <a:ext cx="3856976" cy="2436481"/>
          </a:xfrm>
          <a:prstGeom prst="rect">
            <a:avLst/>
          </a:prstGeom>
        </p:spPr>
      </p:pic>
    </p:spTree>
    <p:extLst>
      <p:ext uri="{BB962C8B-B14F-4D97-AF65-F5344CB8AC3E}">
        <p14:creationId xmlns:p14="http://schemas.microsoft.com/office/powerpoint/2010/main" val="1835417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2">
              <a:lnSpc>
                <a:spcPct val="90000"/>
              </a:lnSpc>
              <a:spcBef>
                <a:spcPts val="500"/>
              </a:spcBef>
              <a:buClr>
                <a:schemeClr val="tx1"/>
              </a:buClr>
            </a:pPr>
            <a:r>
              <a:rPr lang="en-GB" smtClean="0"/>
              <a:t>Slide </a:t>
            </a:r>
            <a:fld id="{7E569216-649D-40FE-A193-2C061D61F110}" type="slidenum">
              <a:rPr smtClean="0"/>
              <a:pPr lvl="2">
                <a:lnSpc>
                  <a:spcPct val="90000"/>
                </a:lnSpc>
                <a:spcBef>
                  <a:spcPts val="500"/>
                </a:spcBef>
                <a:buClr>
                  <a:schemeClr val="tx1"/>
                </a:buClr>
              </a:pPr>
              <a:t>15</a:t>
            </a:fld>
            <a:r>
              <a:rPr smtClean="0"/>
              <a:t> </a:t>
            </a:r>
            <a:endParaRPr dirty="0"/>
          </a:p>
        </p:txBody>
      </p:sp>
      <p:sp>
        <p:nvSpPr>
          <p:cNvPr id="7" name="Title 1"/>
          <p:cNvSpPr txBox="1">
            <a:spLocks/>
          </p:cNvSpPr>
          <p:nvPr/>
        </p:nvSpPr>
        <p:spPr>
          <a:xfrm>
            <a:off x="775251" y="1809"/>
            <a:ext cx="10555358" cy="10269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2E2C61"/>
                </a:solidFill>
                <a:effectLst/>
                <a:uLnTx/>
                <a:uFillTx/>
                <a:latin typeface="Arial" panose="020B0604020202020204" pitchFamily="34" charset="0"/>
                <a:ea typeface="+mj-ea"/>
                <a:cs typeface="Arial" panose="020B0604020202020204" pitchFamily="34" charset="0"/>
              </a:rPr>
              <a:t>UK Project Timeline</a:t>
            </a:r>
            <a:r>
              <a:rPr kumimoji="0" lang="en-GB" sz="3600" b="1" i="0" u="none" strike="noStrike" kern="1200" cap="none" spc="0" normalizeH="0" noProof="0" dirty="0" smtClean="0">
                <a:ln>
                  <a:noFill/>
                </a:ln>
                <a:solidFill>
                  <a:srgbClr val="2E2C61"/>
                </a:solidFill>
                <a:effectLst/>
                <a:uLnTx/>
                <a:uFillTx/>
                <a:latin typeface="Arial" panose="020B0604020202020204" pitchFamily="34" charset="0"/>
                <a:ea typeface="+mj-ea"/>
                <a:cs typeface="Arial" panose="020B0604020202020204" pitchFamily="34" charset="0"/>
              </a:rPr>
              <a:t> and </a:t>
            </a:r>
            <a:r>
              <a:rPr kumimoji="0" lang="en-GB" sz="3600" b="1" i="0" u="none" strike="noStrike" kern="1200" cap="none" spc="0" normalizeH="0" baseline="0" noProof="0" dirty="0" smtClean="0">
                <a:ln>
                  <a:noFill/>
                </a:ln>
                <a:solidFill>
                  <a:srgbClr val="2E2C61"/>
                </a:solidFill>
                <a:effectLst/>
                <a:uLnTx/>
                <a:uFillTx/>
                <a:latin typeface="Arial" panose="020B0604020202020204" pitchFamily="34" charset="0"/>
                <a:ea typeface="+mj-ea"/>
                <a:cs typeface="Arial" panose="020B0604020202020204" pitchFamily="34" charset="0"/>
              </a:rPr>
              <a:t>Phases</a:t>
            </a:r>
            <a:endParaRPr kumimoji="0" lang="en-GB" sz="3600" b="0" i="1" u="none" strike="noStrike" kern="1200" cap="none" spc="0" normalizeH="0" baseline="0" noProof="0" dirty="0">
              <a:ln>
                <a:noFill/>
              </a:ln>
              <a:solidFill>
                <a:srgbClr val="2E2C61"/>
              </a:solidFill>
              <a:effectLst/>
              <a:uLnTx/>
              <a:uFillTx/>
              <a:latin typeface="Arial" panose="020B0604020202020204" pitchFamily="34" charset="0"/>
              <a:ea typeface="+mj-ea"/>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585859" y="1028780"/>
            <a:ext cx="11760203" cy="5145470"/>
          </a:xfrm>
          <a:prstGeom prst="rect">
            <a:avLst/>
          </a:prstGeom>
          <a:solidFill>
            <a:srgbClr val="FFFFFF">
              <a:shade val="85000"/>
            </a:srgbClr>
          </a:solidFill>
          <a:ln w="190500" cap="rnd">
            <a:solidFill>
              <a:srgbClr val="FFFFFF"/>
            </a:solidFill>
          </a:ln>
          <a:effectLst/>
          <a:scene3d>
            <a:camera prst="perspectiveContrastingLeftFacing" fov="2400000">
              <a:rot lat="600000" lon="1200000" rev="0"/>
            </a:camera>
            <a:lightRig rig="soft" dir="t"/>
          </a:scene3d>
          <a:sp3d prstMaterial="matte">
            <a:bevelT w="0" h="0"/>
            <a:contourClr>
              <a:srgbClr val="C0C0C0"/>
            </a:contourClr>
          </a:sp3d>
        </p:spPr>
      </p:pic>
    </p:spTree>
    <p:extLst>
      <p:ext uri="{BB962C8B-B14F-4D97-AF65-F5344CB8AC3E}">
        <p14:creationId xmlns:p14="http://schemas.microsoft.com/office/powerpoint/2010/main" val="1169431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t>Status of STFC Approval - &amp; Actions Required</a:t>
            </a:r>
            <a:endParaRPr lang="en-GB" sz="3600" dirty="0"/>
          </a:p>
        </p:txBody>
      </p:sp>
      <p:sp>
        <p:nvSpPr>
          <p:cNvPr id="3" name="Content Placeholder 2"/>
          <p:cNvSpPr>
            <a:spLocks noGrp="1"/>
          </p:cNvSpPr>
          <p:nvPr>
            <p:ph idx="1"/>
          </p:nvPr>
        </p:nvSpPr>
        <p:spPr/>
        <p:txBody>
          <a:bodyPr>
            <a:normAutofit lnSpcReduction="10000"/>
          </a:bodyPr>
          <a:lstStyle/>
          <a:p>
            <a:pPr lvl="0">
              <a:spcBef>
                <a:spcPts val="1200"/>
              </a:spcBef>
              <a:spcAft>
                <a:spcPts val="1200"/>
              </a:spcAft>
            </a:pPr>
            <a:r>
              <a:rPr lang="en-GB" b="1" dirty="0" smtClean="0"/>
              <a:t>Approved</a:t>
            </a:r>
            <a:r>
              <a:rPr lang="en-GB" dirty="0" smtClean="0"/>
              <a:t>: </a:t>
            </a:r>
            <a:r>
              <a:rPr lang="en-GB" dirty="0"/>
              <a:t>1-year Phase-2 project extension to March 2028 needed to complete the present scope </a:t>
            </a:r>
            <a:r>
              <a:rPr lang="en-GB" b="1" dirty="0" smtClean="0"/>
              <a:t>within existing approved </a:t>
            </a:r>
            <a:r>
              <a:rPr lang="en-GB" b="1" dirty="0" smtClean="0"/>
              <a:t>equipment </a:t>
            </a:r>
            <a:r>
              <a:rPr lang="en-GB" b="1" dirty="0" smtClean="0"/>
              <a:t>budget</a:t>
            </a:r>
          </a:p>
          <a:p>
            <a:pPr lvl="0">
              <a:spcBef>
                <a:spcPts val="1200"/>
              </a:spcBef>
              <a:spcAft>
                <a:spcPts val="1200"/>
              </a:spcAft>
            </a:pPr>
            <a:r>
              <a:rPr lang="en-GB" b="1" dirty="0" smtClean="0"/>
              <a:t>Challenges</a:t>
            </a:r>
          </a:p>
          <a:p>
            <a:pPr lvl="1">
              <a:spcBef>
                <a:spcPts val="1200"/>
              </a:spcBef>
              <a:spcAft>
                <a:spcPts val="1200"/>
              </a:spcAft>
            </a:pPr>
            <a:r>
              <a:rPr lang="en-GB" b="1" dirty="0" smtClean="0"/>
              <a:t>Sample preparation (Jicheng, Ishida-san + RAL?)</a:t>
            </a:r>
          </a:p>
          <a:p>
            <a:pPr lvl="1">
              <a:spcBef>
                <a:spcPts val="1200"/>
              </a:spcBef>
              <a:spcAft>
                <a:spcPts val="1200"/>
              </a:spcAft>
            </a:pPr>
            <a:r>
              <a:rPr lang="en-GB" b="1" dirty="0" smtClean="0"/>
              <a:t>MC40 availability</a:t>
            </a:r>
            <a:endParaRPr lang="en-GB" b="1" dirty="0" smtClean="0"/>
          </a:p>
          <a:p>
            <a:pPr lvl="0">
              <a:spcBef>
                <a:spcPts val="1200"/>
              </a:spcBef>
              <a:spcAft>
                <a:spcPts val="1200"/>
              </a:spcAft>
            </a:pPr>
            <a:r>
              <a:rPr lang="en-GB" b="1" dirty="0" smtClean="0"/>
              <a:t>Next:</a:t>
            </a:r>
            <a:r>
              <a:rPr lang="en-GB" dirty="0" smtClean="0"/>
              <a:t> A </a:t>
            </a:r>
            <a:r>
              <a:rPr lang="en-GB" dirty="0"/>
              <a:t>3-year Phase-3 commissioning and upgrade </a:t>
            </a:r>
            <a:r>
              <a:rPr lang="en-GB" dirty="0" smtClean="0"/>
              <a:t>project 2028-2031</a:t>
            </a:r>
          </a:p>
          <a:p>
            <a:pPr lvl="1">
              <a:spcBef>
                <a:spcPts val="1200"/>
              </a:spcBef>
              <a:spcAft>
                <a:spcPts val="1200"/>
              </a:spcAft>
            </a:pPr>
            <a:r>
              <a:rPr lang="en-GB" dirty="0" smtClean="0"/>
              <a:t>Bridging </a:t>
            </a:r>
            <a:r>
              <a:rPr lang="en-GB" dirty="0" smtClean="0"/>
              <a:t>funding required from </a:t>
            </a:r>
            <a:r>
              <a:rPr lang="en-GB" dirty="0"/>
              <a:t>the end of the phase-2 project to beam </a:t>
            </a:r>
            <a:r>
              <a:rPr lang="en-GB" dirty="0" smtClean="0"/>
              <a:t>start-up.</a:t>
            </a:r>
            <a:endParaRPr lang="en-GB" b="1" dirty="0"/>
          </a:p>
          <a:p>
            <a:pPr lvl="1">
              <a:spcBef>
                <a:spcPts val="1200"/>
              </a:spcBef>
              <a:spcAft>
                <a:spcPts val="1200"/>
              </a:spcAft>
            </a:pPr>
            <a:r>
              <a:rPr lang="en-GB" dirty="0" smtClean="0"/>
              <a:t>Supported in principle by STFC Programmes</a:t>
            </a:r>
          </a:p>
          <a:p>
            <a:pPr lvl="1">
              <a:spcBef>
                <a:spcPts val="1200"/>
              </a:spcBef>
              <a:spcAft>
                <a:spcPts val="1200"/>
              </a:spcAft>
            </a:pPr>
            <a:r>
              <a:rPr lang="en-GB" b="1" dirty="0" smtClean="0"/>
              <a:t>Submission </a:t>
            </a:r>
            <a:r>
              <a:rPr lang="en-GB" b="1" dirty="0"/>
              <a:t>of </a:t>
            </a:r>
            <a:r>
              <a:rPr lang="en-GB" b="1" dirty="0" smtClean="0"/>
              <a:t>detailed costs invited for </a:t>
            </a:r>
            <a:r>
              <a:rPr lang="en-GB" b="1" dirty="0"/>
              <a:t>next Oversight Committee – now expected for late </a:t>
            </a:r>
            <a:r>
              <a:rPr lang="en-GB" b="1" dirty="0" smtClean="0"/>
              <a:t>2024. </a:t>
            </a:r>
          </a:p>
          <a:p>
            <a:pPr lvl="1">
              <a:spcBef>
                <a:spcPts val="1200"/>
              </a:spcBef>
              <a:spcAft>
                <a:spcPts val="1200"/>
              </a:spcAft>
            </a:pPr>
            <a:endParaRPr lang="en-GB" b="1" dirty="0"/>
          </a:p>
          <a:p>
            <a:pPr lvl="0">
              <a:spcBef>
                <a:spcPts val="1200"/>
              </a:spcBef>
              <a:spcAft>
                <a:spcPts val="1200"/>
              </a:spcAft>
            </a:pPr>
            <a:endParaRPr lang="en-GB" b="1" dirty="0" smtClean="0"/>
          </a:p>
          <a:p>
            <a:pPr marL="0" indent="0">
              <a:buNone/>
            </a:pPr>
            <a:endParaRPr lang="en-GB" dirty="0"/>
          </a:p>
        </p:txBody>
      </p:sp>
    </p:spTree>
    <p:extLst>
      <p:ext uri="{BB962C8B-B14F-4D97-AF65-F5344CB8AC3E}">
        <p14:creationId xmlns:p14="http://schemas.microsoft.com/office/powerpoint/2010/main" val="7318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Material </a:t>
            </a:r>
            <a:r>
              <a:rPr lang="en-GB" dirty="0" smtClean="0"/>
              <a:t>Science </a:t>
            </a:r>
            <a:r>
              <a:rPr lang="en-GB" dirty="0" smtClean="0"/>
              <a:t>Task Status – NEEDS UPDATING</a:t>
            </a:r>
            <a:endParaRPr lang="en-GB" dirty="0"/>
          </a:p>
        </p:txBody>
      </p:sp>
      <p:sp>
        <p:nvSpPr>
          <p:cNvPr id="4" name="Slide Number Placeholder 3"/>
          <p:cNvSpPr>
            <a:spLocks noGrp="1"/>
          </p:cNvSpPr>
          <p:nvPr>
            <p:ph type="sldNum" sz="quarter" idx="12"/>
          </p:nvPr>
        </p:nvSpPr>
        <p:spPr/>
        <p:txBody>
          <a:bodyPr/>
          <a:lstStyle/>
          <a:p>
            <a:pPr marL="806450" marR="0" lvl="2" indent="0" algn="r" defTabSz="914400" rtl="0" eaLnBrk="1" fontAlgn="auto" latinLnBrk="0" hangingPunct="1">
              <a:lnSpc>
                <a:spcPct val="90000"/>
              </a:lnSpc>
              <a:spcBef>
                <a:spcPts val="500"/>
              </a:spcBef>
              <a:spcAft>
                <a:spcPts val="0"/>
              </a:spcAft>
              <a:buClr>
                <a:srgbClr val="2E2C61"/>
              </a:buClr>
              <a:buSzTx/>
              <a:buFontTx/>
              <a:buNone/>
              <a:tabLst/>
              <a:defRPr/>
            </a:pPr>
            <a:r>
              <a:rPr kumimoji="0" lang="en-GB"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t>Slide </a:t>
            </a:r>
            <a:fld id="{7E569216-649D-40FE-A193-2C061D61F110}" type="slidenum">
              <a:rPr kumimoji="0" lang="en-US"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pPr marL="806450" marR="0" lvl="2" indent="0" algn="r" defTabSz="914400" rtl="0" eaLnBrk="1" fontAlgn="auto" latinLnBrk="0" hangingPunct="1">
                <a:lnSpc>
                  <a:spcPct val="90000"/>
                </a:lnSpc>
                <a:spcBef>
                  <a:spcPts val="500"/>
                </a:spcBef>
                <a:spcAft>
                  <a:spcPts val="0"/>
                </a:spcAft>
                <a:buClr>
                  <a:srgbClr val="2E2C61"/>
                </a:buClr>
                <a:buSzTx/>
                <a:buFontTx/>
                <a:buNone/>
                <a:tabLst/>
                <a:defRPr/>
              </a:pPr>
              <a:t>17</a:t>
            </a:fld>
            <a:r>
              <a:rPr kumimoji="0" lang="en-US"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182746" y="1682152"/>
            <a:ext cx="11790718" cy="4868918"/>
            <a:chOff x="182746" y="1978462"/>
            <a:chExt cx="11506889" cy="4572607"/>
          </a:xfrm>
        </p:grpSpPr>
        <p:pic>
          <p:nvPicPr>
            <p:cNvPr id="25" name="Picture 24"/>
            <p:cNvPicPr>
              <a:picLocks noChangeAspect="1"/>
            </p:cNvPicPr>
            <p:nvPr/>
          </p:nvPicPr>
          <p:blipFill>
            <a:blip r:embed="rId2"/>
            <a:stretch>
              <a:fillRect/>
            </a:stretch>
          </p:blipFill>
          <p:spPr>
            <a:xfrm>
              <a:off x="294561" y="1978462"/>
              <a:ext cx="11283259" cy="4572607"/>
            </a:xfrm>
            <a:prstGeom prst="rect">
              <a:avLst/>
            </a:prstGeom>
          </p:spPr>
        </p:pic>
        <p:pic>
          <p:nvPicPr>
            <p:cNvPr id="8" name="Picture 7"/>
            <p:cNvPicPr>
              <a:picLocks noChangeAspect="1"/>
            </p:cNvPicPr>
            <p:nvPr/>
          </p:nvPicPr>
          <p:blipFill>
            <a:blip r:embed="rId3"/>
            <a:stretch>
              <a:fillRect/>
            </a:stretch>
          </p:blipFill>
          <p:spPr>
            <a:xfrm>
              <a:off x="7603410" y="2303360"/>
              <a:ext cx="4086225" cy="704850"/>
            </a:xfrm>
            <a:prstGeom prst="rect">
              <a:avLst/>
            </a:prstGeom>
          </p:spPr>
        </p:pic>
        <p:pic>
          <p:nvPicPr>
            <p:cNvPr id="3" name="Picture 2"/>
            <p:cNvPicPr>
              <a:picLocks noChangeAspect="1"/>
            </p:cNvPicPr>
            <p:nvPr/>
          </p:nvPicPr>
          <p:blipFill rotWithShape="1">
            <a:blip r:embed="rId4"/>
            <a:srcRect r="8919"/>
            <a:stretch/>
          </p:blipFill>
          <p:spPr>
            <a:xfrm>
              <a:off x="7603490" y="4410545"/>
              <a:ext cx="4086145" cy="209550"/>
            </a:xfrm>
            <a:prstGeom prst="rect">
              <a:avLst/>
            </a:prstGeom>
          </p:spPr>
        </p:pic>
        <p:grpSp>
          <p:nvGrpSpPr>
            <p:cNvPr id="21" name="Group 20"/>
            <p:cNvGrpSpPr/>
            <p:nvPr/>
          </p:nvGrpSpPr>
          <p:grpSpPr>
            <a:xfrm>
              <a:off x="3777210" y="5041109"/>
              <a:ext cx="386163" cy="915040"/>
              <a:chOff x="8946474" y="752946"/>
              <a:chExt cx="386163" cy="915040"/>
            </a:xfrm>
          </p:grpSpPr>
          <p:sp>
            <p:nvSpPr>
              <p:cNvPr id="11" name="Bent Arrow 10"/>
              <p:cNvSpPr/>
              <p:nvPr/>
            </p:nvSpPr>
            <p:spPr>
              <a:xfrm rot="16200000" flipV="1">
                <a:off x="8682036" y="1017384"/>
                <a:ext cx="915040" cy="386163"/>
              </a:xfrm>
              <a:prstGeom prst="bentArrow">
                <a:avLst>
                  <a:gd name="adj1" fmla="val 42847"/>
                  <a:gd name="adj2" fmla="val 40313"/>
                  <a:gd name="adj3" fmla="val 50000"/>
                  <a:gd name="adj4" fmla="val 43750"/>
                </a:avLst>
              </a:prstGeom>
              <a:solidFill>
                <a:schemeClr val="accent5">
                  <a:lumMod val="60000"/>
                  <a:lumOff val="40000"/>
                  <a:alpha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p:cNvSpPr txBox="1"/>
              <p:nvPr/>
            </p:nvSpPr>
            <p:spPr>
              <a:xfrm rot="16200000">
                <a:off x="8744269" y="1079049"/>
                <a:ext cx="866775" cy="261610"/>
              </a:xfrm>
              <a:prstGeom prst="rect">
                <a:avLst/>
              </a:prstGeom>
              <a:noFill/>
            </p:spPr>
            <p:txBody>
              <a:bodyPr wrap="square" rtlCol="0">
                <a:spAutoFit/>
              </a:bodyPr>
              <a:lstStyle/>
              <a:p>
                <a:pPr algn="ctr"/>
                <a:r>
                  <a:rPr lang="en-GB" sz="1100" dirty="0" smtClean="0">
                    <a:solidFill>
                      <a:schemeClr val="accent5">
                        <a:lumMod val="50000"/>
                      </a:schemeClr>
                    </a:solidFill>
                  </a:rPr>
                  <a:t>GRAPHITE</a:t>
                </a:r>
                <a:endParaRPr lang="en-GB" sz="1100" dirty="0">
                  <a:solidFill>
                    <a:schemeClr val="accent5">
                      <a:lumMod val="50000"/>
                    </a:schemeClr>
                  </a:solidFill>
                </a:endParaRPr>
              </a:p>
            </p:txBody>
          </p:sp>
        </p:grpSp>
        <p:grpSp>
          <p:nvGrpSpPr>
            <p:cNvPr id="22" name="Group 21"/>
            <p:cNvGrpSpPr/>
            <p:nvPr/>
          </p:nvGrpSpPr>
          <p:grpSpPr>
            <a:xfrm>
              <a:off x="3776469" y="3989313"/>
              <a:ext cx="386163" cy="915040"/>
              <a:chOff x="10182227" y="617174"/>
              <a:chExt cx="386163" cy="915040"/>
            </a:xfrm>
          </p:grpSpPr>
          <p:sp>
            <p:nvSpPr>
              <p:cNvPr id="15" name="Bent Arrow 14"/>
              <p:cNvSpPr/>
              <p:nvPr/>
            </p:nvSpPr>
            <p:spPr>
              <a:xfrm rot="16200000" flipV="1">
                <a:off x="9917789" y="881612"/>
                <a:ext cx="915040" cy="386163"/>
              </a:xfrm>
              <a:prstGeom prst="bentArrow">
                <a:avLst>
                  <a:gd name="adj1" fmla="val 42847"/>
                  <a:gd name="adj2" fmla="val 40313"/>
                  <a:gd name="adj3" fmla="val 50000"/>
                  <a:gd name="adj4" fmla="val 43750"/>
                </a:avLst>
              </a:prstGeom>
              <a:solidFill>
                <a:schemeClr val="accent5">
                  <a:lumMod val="60000"/>
                  <a:lumOff val="40000"/>
                  <a:alpha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p:cNvSpPr txBox="1"/>
              <p:nvPr/>
            </p:nvSpPr>
            <p:spPr>
              <a:xfrm rot="16200000">
                <a:off x="9980022" y="943277"/>
                <a:ext cx="866775" cy="261610"/>
              </a:xfrm>
              <a:prstGeom prst="rect">
                <a:avLst/>
              </a:prstGeom>
              <a:noFill/>
            </p:spPr>
            <p:txBody>
              <a:bodyPr wrap="square" rtlCol="0">
                <a:spAutoFit/>
              </a:bodyPr>
              <a:lstStyle/>
              <a:p>
                <a:pPr algn="ctr"/>
                <a:r>
                  <a:rPr lang="en-GB" sz="1100" dirty="0" smtClean="0">
                    <a:solidFill>
                      <a:schemeClr val="accent5">
                        <a:lumMod val="50000"/>
                      </a:schemeClr>
                    </a:solidFill>
                  </a:rPr>
                  <a:t>TITANIUM</a:t>
                </a:r>
                <a:endParaRPr lang="en-GB" sz="1100" dirty="0">
                  <a:solidFill>
                    <a:schemeClr val="accent5">
                      <a:lumMod val="50000"/>
                    </a:schemeClr>
                  </a:solidFill>
                </a:endParaRPr>
              </a:p>
            </p:txBody>
          </p:sp>
        </p:grpSp>
        <p:grpSp>
          <p:nvGrpSpPr>
            <p:cNvPr id="23" name="Group 22"/>
            <p:cNvGrpSpPr/>
            <p:nvPr/>
          </p:nvGrpSpPr>
          <p:grpSpPr>
            <a:xfrm>
              <a:off x="4569917" y="5883777"/>
              <a:ext cx="904875" cy="345381"/>
              <a:chOff x="10906125" y="845244"/>
              <a:chExt cx="904875" cy="345381"/>
            </a:xfrm>
          </p:grpSpPr>
          <p:sp>
            <p:nvSpPr>
              <p:cNvPr id="17" name="Right Arrow 16"/>
              <p:cNvSpPr/>
              <p:nvPr/>
            </p:nvSpPr>
            <p:spPr>
              <a:xfrm>
                <a:off x="10982325" y="845244"/>
                <a:ext cx="828675" cy="345381"/>
              </a:xfrm>
              <a:prstGeom prst="rightArrow">
                <a:avLst>
                  <a:gd name="adj1" fmla="val 50000"/>
                  <a:gd name="adj2" fmla="val 58273"/>
                </a:avLst>
              </a:prstGeom>
              <a:solidFill>
                <a:schemeClr val="accent5">
                  <a:lumMod val="60000"/>
                  <a:lumOff val="40000"/>
                  <a:alpha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0906125" y="884304"/>
                <a:ext cx="866775" cy="261610"/>
              </a:xfrm>
              <a:prstGeom prst="rect">
                <a:avLst/>
              </a:prstGeom>
              <a:noFill/>
            </p:spPr>
            <p:txBody>
              <a:bodyPr wrap="square" rtlCol="0">
                <a:spAutoFit/>
              </a:bodyPr>
              <a:lstStyle/>
              <a:p>
                <a:pPr algn="ctr"/>
                <a:r>
                  <a:rPr lang="en-GB" sz="1100" dirty="0" smtClean="0">
                    <a:solidFill>
                      <a:schemeClr val="accent5">
                        <a:lumMod val="50000"/>
                      </a:schemeClr>
                    </a:solidFill>
                  </a:rPr>
                  <a:t>GRAPHITE</a:t>
                </a:r>
                <a:endParaRPr lang="en-GB" sz="1100" dirty="0">
                  <a:solidFill>
                    <a:schemeClr val="accent5">
                      <a:lumMod val="50000"/>
                    </a:schemeClr>
                  </a:solidFill>
                </a:endParaRPr>
              </a:p>
            </p:txBody>
          </p:sp>
        </p:grpSp>
        <p:grpSp>
          <p:nvGrpSpPr>
            <p:cNvPr id="24" name="Group 23"/>
            <p:cNvGrpSpPr/>
            <p:nvPr/>
          </p:nvGrpSpPr>
          <p:grpSpPr>
            <a:xfrm>
              <a:off x="4531817" y="5344464"/>
              <a:ext cx="904875" cy="345381"/>
              <a:chOff x="10930139" y="1413836"/>
              <a:chExt cx="904875" cy="345381"/>
            </a:xfrm>
          </p:grpSpPr>
          <p:sp>
            <p:nvSpPr>
              <p:cNvPr id="19" name="Right Arrow 18"/>
              <p:cNvSpPr/>
              <p:nvPr/>
            </p:nvSpPr>
            <p:spPr>
              <a:xfrm>
                <a:off x="11006339" y="1413836"/>
                <a:ext cx="828675" cy="345381"/>
              </a:xfrm>
              <a:prstGeom prst="rightArrow">
                <a:avLst>
                  <a:gd name="adj1" fmla="val 50000"/>
                  <a:gd name="adj2" fmla="val 58273"/>
                </a:avLst>
              </a:prstGeom>
              <a:solidFill>
                <a:schemeClr val="accent5">
                  <a:lumMod val="60000"/>
                  <a:lumOff val="40000"/>
                  <a:alpha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0930139" y="1452896"/>
                <a:ext cx="866775" cy="261610"/>
              </a:xfrm>
              <a:prstGeom prst="rect">
                <a:avLst/>
              </a:prstGeom>
              <a:noFill/>
            </p:spPr>
            <p:txBody>
              <a:bodyPr wrap="square" rtlCol="0">
                <a:spAutoFit/>
              </a:bodyPr>
              <a:lstStyle/>
              <a:p>
                <a:pPr algn="ctr"/>
                <a:r>
                  <a:rPr lang="en-GB" sz="1100" dirty="0" smtClean="0">
                    <a:solidFill>
                      <a:schemeClr val="accent5">
                        <a:lumMod val="50000"/>
                      </a:schemeClr>
                    </a:solidFill>
                  </a:rPr>
                  <a:t>TITANIUM</a:t>
                </a:r>
                <a:endParaRPr lang="en-GB" sz="1100" dirty="0">
                  <a:solidFill>
                    <a:schemeClr val="accent5">
                      <a:lumMod val="50000"/>
                    </a:schemeClr>
                  </a:solidFill>
                </a:endParaRPr>
              </a:p>
            </p:txBody>
          </p:sp>
        </p:grpSp>
        <p:sp>
          <p:nvSpPr>
            <p:cNvPr id="7" name="Rounded Rectangular Callout 6"/>
            <p:cNvSpPr/>
            <p:nvPr/>
          </p:nvSpPr>
          <p:spPr>
            <a:xfrm>
              <a:off x="182746" y="3349504"/>
              <a:ext cx="1991439" cy="775681"/>
            </a:xfrm>
            <a:prstGeom prst="wedgeRoundRectCallout">
              <a:avLst>
                <a:gd name="adj1" fmla="val -1038"/>
                <a:gd name="adj2" fmla="val 182122"/>
                <a:gd name="adj3" fmla="val 16667"/>
              </a:avLst>
            </a:prstGeom>
            <a:solidFill>
              <a:schemeClr val="bg1">
                <a:alpha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MC40 sample environment design already started (RAL)</a:t>
              </a:r>
              <a:endParaRPr kumimoji="0" lang="en-GB"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0" name="Rounded Rectangular Callout 9"/>
          <p:cNvSpPr/>
          <p:nvPr/>
        </p:nvSpPr>
        <p:spPr>
          <a:xfrm>
            <a:off x="1137635" y="923620"/>
            <a:ext cx="2910245" cy="1083448"/>
          </a:xfrm>
          <a:prstGeom prst="wedgeRoundRectCallout">
            <a:avLst>
              <a:gd name="adj1" fmla="val 46517"/>
              <a:gd name="adj2" fmla="val 242927"/>
              <a:gd name="adj3" fmla="val 16667"/>
            </a:avLst>
          </a:prstGeom>
          <a:solidFill>
            <a:schemeClr val="bg1">
              <a:alpha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Literature reviews and testing of existing </a:t>
            </a:r>
            <a:r>
              <a:rPr kumimoji="0" lang="en-GB" sz="1600" b="1" i="1" u="none" strike="noStrike" kern="1200" cap="none" spc="0" normalizeH="0" baseline="0" noProof="0" dirty="0" smtClean="0">
                <a:ln>
                  <a:noFill/>
                </a:ln>
                <a:solidFill>
                  <a:srgbClr val="FF0000"/>
                </a:solidFill>
                <a:effectLst/>
                <a:uLnTx/>
                <a:uFillTx/>
                <a:latin typeface="Calibri" panose="020F0502020204030204"/>
                <a:ea typeface="+mn-ea"/>
                <a:cs typeface="+mn-cs"/>
              </a:rPr>
              <a:t>graphite</a:t>
            </a:r>
            <a:r>
              <a:rPr kumimoji="0" lang="en-GB"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 and </a:t>
            </a:r>
            <a:r>
              <a:rPr kumimoji="0" lang="en-GB" sz="1600" b="1" i="1" u="none" strike="noStrike" kern="1200" cap="none" spc="0" normalizeH="0" baseline="0" noProof="0" dirty="0" smtClean="0">
                <a:ln>
                  <a:noFill/>
                </a:ln>
                <a:solidFill>
                  <a:srgbClr val="FF0000"/>
                </a:solidFill>
                <a:effectLst/>
                <a:uLnTx/>
                <a:uFillTx/>
                <a:latin typeface="Calibri" panose="020F0502020204030204"/>
                <a:ea typeface="+mn-ea"/>
                <a:cs typeface="+mn-cs"/>
              </a:rPr>
              <a:t>titanium</a:t>
            </a:r>
            <a:r>
              <a:rPr kumimoji="0" lang="en-GB"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 samples feed into production target deliverable</a:t>
            </a:r>
            <a:endParaRPr kumimoji="0" lang="en-GB"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297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C5291A-92AE-EFE1-AB58-FD9749853471}"/>
              </a:ext>
            </a:extLst>
          </p:cNvPr>
          <p:cNvSpPr>
            <a:spLocks noGrp="1"/>
          </p:cNvSpPr>
          <p:nvPr>
            <p:ph type="sldNum" sz="quarter" idx="12"/>
          </p:nvPr>
        </p:nvSpPr>
        <p:spPr/>
        <p:txBody>
          <a:bodyPr/>
          <a:lstStyle/>
          <a:p>
            <a:pPr>
              <a:defRPr/>
            </a:pPr>
            <a:fld id="{0C39C72E-2A13-EB4D-AD45-6D4E6ACAED8D}" type="slidenum">
              <a:rPr lang="en-US" smtClean="0"/>
              <a:pPr>
                <a:defRPr/>
              </a:pPr>
              <a:t>2</a:t>
            </a:fld>
            <a:endParaRPr lang="en-US"/>
          </a:p>
        </p:txBody>
      </p:sp>
      <p:sp>
        <p:nvSpPr>
          <p:cNvPr id="6" name="Title 5">
            <a:extLst>
              <a:ext uri="{FF2B5EF4-FFF2-40B4-BE49-F238E27FC236}">
                <a16:creationId xmlns:a16="http://schemas.microsoft.com/office/drawing/2014/main" id="{6D60E2BC-C19A-4C97-7864-8B8BB03341EA}"/>
              </a:ext>
            </a:extLst>
          </p:cNvPr>
          <p:cNvSpPr>
            <a:spLocks noGrp="1"/>
          </p:cNvSpPr>
          <p:nvPr>
            <p:ph type="title"/>
          </p:nvPr>
        </p:nvSpPr>
        <p:spPr>
          <a:xfrm>
            <a:off x="0" y="273504"/>
            <a:ext cx="4963791" cy="569268"/>
          </a:xfrm>
        </p:spPr>
        <p:txBody>
          <a:bodyPr>
            <a:noAutofit/>
          </a:bodyPr>
          <a:lstStyle/>
          <a:p>
            <a:pPr algn="ctr"/>
            <a:r>
              <a:rPr lang="en-GB" sz="3200" spc="-150" dirty="0" smtClean="0">
                <a:solidFill>
                  <a:srgbClr val="002060"/>
                </a:solidFill>
                <a:latin typeface="Arial" panose="020B0604020202020204" pitchFamily="34" charset="0"/>
                <a:ea typeface="Geneva" charset="0"/>
              </a:rPr>
              <a:t>Engineering Analysis Work</a:t>
            </a:r>
            <a:endParaRPr lang="en-GB" sz="3200" spc="-150" dirty="0">
              <a:solidFill>
                <a:srgbClr val="002060"/>
              </a:solidFill>
              <a:latin typeface="Arial" panose="020B0604020202020204" pitchFamily="34" charset="0"/>
              <a:ea typeface="Geneva" charset="0"/>
            </a:endParaRPr>
          </a:p>
        </p:txBody>
      </p:sp>
      <p:pic>
        <p:nvPicPr>
          <p:cNvPr id="14" name="Picture 13">
            <a:extLst>
              <a:ext uri="{FF2B5EF4-FFF2-40B4-BE49-F238E27FC236}">
                <a16:creationId xmlns:a16="http://schemas.microsoft.com/office/drawing/2014/main" id="{C5E4A8F5-56DD-0028-53FC-AB4D2946DDF7}"/>
              </a:ext>
            </a:extLst>
          </p:cNvPr>
          <p:cNvPicPr>
            <a:picLocks noChangeAspect="1"/>
          </p:cNvPicPr>
          <p:nvPr/>
        </p:nvPicPr>
        <p:blipFill>
          <a:blip r:embed="rId3"/>
          <a:stretch>
            <a:fillRect/>
          </a:stretch>
        </p:blipFill>
        <p:spPr>
          <a:xfrm>
            <a:off x="371475" y="912185"/>
            <a:ext cx="4410307" cy="2516815"/>
          </a:xfrm>
          <a:prstGeom prst="rect">
            <a:avLst/>
          </a:prstGeom>
        </p:spPr>
      </p:pic>
      <p:pic>
        <p:nvPicPr>
          <p:cNvPr id="22" name="Picture 21">
            <a:extLst>
              <a:ext uri="{FF2B5EF4-FFF2-40B4-BE49-F238E27FC236}">
                <a16:creationId xmlns:a16="http://schemas.microsoft.com/office/drawing/2014/main" id="{B8F7DD64-AC46-C94A-E57D-23A77728A56C}"/>
              </a:ext>
            </a:extLst>
          </p:cNvPr>
          <p:cNvPicPr>
            <a:picLocks noChangeAspect="1"/>
          </p:cNvPicPr>
          <p:nvPr/>
        </p:nvPicPr>
        <p:blipFill>
          <a:blip r:embed="rId4"/>
          <a:stretch>
            <a:fillRect/>
          </a:stretch>
        </p:blipFill>
        <p:spPr>
          <a:xfrm>
            <a:off x="8797900" y="2829610"/>
            <a:ext cx="3084285" cy="1700450"/>
          </a:xfrm>
          <a:prstGeom prst="rect">
            <a:avLst/>
          </a:prstGeom>
        </p:spPr>
      </p:pic>
      <p:pic>
        <p:nvPicPr>
          <p:cNvPr id="4" name="Picture 3">
            <a:extLst>
              <a:ext uri="{FF2B5EF4-FFF2-40B4-BE49-F238E27FC236}">
                <a16:creationId xmlns:a16="http://schemas.microsoft.com/office/drawing/2014/main" id="{0A4CEAFC-B96C-BFDC-9A10-6B097AACB4E7}"/>
              </a:ext>
            </a:extLst>
          </p:cNvPr>
          <p:cNvPicPr>
            <a:picLocks noChangeAspect="1"/>
          </p:cNvPicPr>
          <p:nvPr/>
        </p:nvPicPr>
        <p:blipFill>
          <a:blip r:embed="rId5"/>
          <a:stretch>
            <a:fillRect/>
          </a:stretch>
        </p:blipFill>
        <p:spPr>
          <a:xfrm>
            <a:off x="749300" y="3842423"/>
            <a:ext cx="3895806" cy="2228177"/>
          </a:xfrm>
          <a:prstGeom prst="rect">
            <a:avLst/>
          </a:prstGeom>
        </p:spPr>
      </p:pic>
      <p:sp>
        <p:nvSpPr>
          <p:cNvPr id="24" name="TextBox 23">
            <a:extLst>
              <a:ext uri="{FF2B5EF4-FFF2-40B4-BE49-F238E27FC236}">
                <a16:creationId xmlns:a16="http://schemas.microsoft.com/office/drawing/2014/main" id="{0CEDE15E-9DFA-5FFD-2CA6-2F1321699212}"/>
              </a:ext>
            </a:extLst>
          </p:cNvPr>
          <p:cNvSpPr txBox="1"/>
          <p:nvPr/>
        </p:nvSpPr>
        <p:spPr>
          <a:xfrm>
            <a:off x="335118" y="830076"/>
            <a:ext cx="2524125" cy="400110"/>
          </a:xfrm>
          <a:prstGeom prst="rect">
            <a:avLst/>
          </a:prstGeom>
          <a:noFill/>
        </p:spPr>
        <p:txBody>
          <a:bodyPr wrap="square" rtlCol="0">
            <a:spAutoFit/>
          </a:bodyPr>
          <a:lstStyle/>
          <a:p>
            <a:r>
              <a:rPr lang="en-GB" sz="2000" b="1" dirty="0"/>
              <a:t>Geometry:</a:t>
            </a:r>
          </a:p>
        </p:txBody>
      </p:sp>
      <p:sp>
        <p:nvSpPr>
          <p:cNvPr id="25" name="TextBox 24">
            <a:extLst>
              <a:ext uri="{FF2B5EF4-FFF2-40B4-BE49-F238E27FC236}">
                <a16:creationId xmlns:a16="http://schemas.microsoft.com/office/drawing/2014/main" id="{A19C5B5A-F9AB-539F-B8E4-DAC215EAFF36}"/>
              </a:ext>
            </a:extLst>
          </p:cNvPr>
          <p:cNvSpPr txBox="1"/>
          <p:nvPr/>
        </p:nvSpPr>
        <p:spPr>
          <a:xfrm>
            <a:off x="335117" y="3458184"/>
            <a:ext cx="2524125" cy="400110"/>
          </a:xfrm>
          <a:prstGeom prst="rect">
            <a:avLst/>
          </a:prstGeom>
          <a:noFill/>
        </p:spPr>
        <p:txBody>
          <a:bodyPr wrap="square" rtlCol="0">
            <a:spAutoFit/>
          </a:bodyPr>
          <a:lstStyle/>
          <a:p>
            <a:r>
              <a:rPr lang="en-GB" sz="2000" b="1" dirty="0"/>
              <a:t>Mesh:</a:t>
            </a:r>
          </a:p>
        </p:txBody>
      </p:sp>
      <p:pic>
        <p:nvPicPr>
          <p:cNvPr id="8" name="Picture 7">
            <a:extLst>
              <a:ext uri="{FF2B5EF4-FFF2-40B4-BE49-F238E27FC236}">
                <a16:creationId xmlns:a16="http://schemas.microsoft.com/office/drawing/2014/main" id="{10AA3FF8-7BF5-8345-5710-BE8EF817787A}"/>
              </a:ext>
            </a:extLst>
          </p:cNvPr>
          <p:cNvPicPr>
            <a:picLocks noChangeAspect="1"/>
          </p:cNvPicPr>
          <p:nvPr/>
        </p:nvPicPr>
        <p:blipFill>
          <a:blip r:embed="rId6"/>
          <a:stretch>
            <a:fillRect/>
          </a:stretch>
        </p:blipFill>
        <p:spPr>
          <a:xfrm>
            <a:off x="4946651" y="614057"/>
            <a:ext cx="3584853" cy="1000596"/>
          </a:xfrm>
          <a:prstGeom prst="rect">
            <a:avLst/>
          </a:prstGeom>
        </p:spPr>
      </p:pic>
      <p:sp>
        <p:nvSpPr>
          <p:cNvPr id="27" name="TextBox 26">
            <a:extLst>
              <a:ext uri="{FF2B5EF4-FFF2-40B4-BE49-F238E27FC236}">
                <a16:creationId xmlns:a16="http://schemas.microsoft.com/office/drawing/2014/main" id="{5B239277-B6AE-DB0F-AEB0-DA379B603CBD}"/>
              </a:ext>
            </a:extLst>
          </p:cNvPr>
          <p:cNvSpPr txBox="1"/>
          <p:nvPr/>
        </p:nvSpPr>
        <p:spPr>
          <a:xfrm>
            <a:off x="5078088" y="59130"/>
            <a:ext cx="3503662" cy="711082"/>
          </a:xfrm>
          <a:prstGeom prst="rect">
            <a:avLst/>
          </a:prstGeom>
          <a:noFill/>
        </p:spPr>
        <p:txBody>
          <a:bodyPr wrap="square" rtlCol="0">
            <a:spAutoFit/>
          </a:bodyPr>
          <a:lstStyle/>
          <a:p>
            <a:r>
              <a:rPr lang="en-GB" sz="2000" b="1" dirty="0"/>
              <a:t>Radiation </a:t>
            </a:r>
            <a:r>
              <a:rPr lang="en-GB" sz="2000" b="1" dirty="0" smtClean="0"/>
              <a:t>Dose &amp; heat loads (FLUKA):</a:t>
            </a:r>
            <a:endParaRPr lang="en-GB" sz="2000" b="1" dirty="0"/>
          </a:p>
        </p:txBody>
      </p:sp>
      <p:sp>
        <p:nvSpPr>
          <p:cNvPr id="28" name="TextBox 27">
            <a:extLst>
              <a:ext uri="{FF2B5EF4-FFF2-40B4-BE49-F238E27FC236}">
                <a16:creationId xmlns:a16="http://schemas.microsoft.com/office/drawing/2014/main" id="{0589A092-D57C-4663-28B6-905F839AED17}"/>
              </a:ext>
            </a:extLst>
          </p:cNvPr>
          <p:cNvSpPr txBox="1"/>
          <p:nvPr/>
        </p:nvSpPr>
        <p:spPr>
          <a:xfrm>
            <a:off x="8834339" y="2328632"/>
            <a:ext cx="2980717" cy="400110"/>
          </a:xfrm>
          <a:prstGeom prst="rect">
            <a:avLst/>
          </a:prstGeom>
          <a:noFill/>
        </p:spPr>
        <p:txBody>
          <a:bodyPr wrap="square" rtlCol="0">
            <a:spAutoFit/>
          </a:bodyPr>
          <a:lstStyle/>
          <a:p>
            <a:r>
              <a:rPr lang="en-GB" sz="2000" b="1" dirty="0"/>
              <a:t>Stress Categorisation:</a:t>
            </a:r>
          </a:p>
        </p:txBody>
      </p:sp>
      <p:cxnSp>
        <p:nvCxnSpPr>
          <p:cNvPr id="10" name="Straight Connector 9">
            <a:extLst>
              <a:ext uri="{FF2B5EF4-FFF2-40B4-BE49-F238E27FC236}">
                <a16:creationId xmlns:a16="http://schemas.microsoft.com/office/drawing/2014/main" id="{537FD302-3C63-9901-6E18-500FE5D1D8D2}"/>
              </a:ext>
            </a:extLst>
          </p:cNvPr>
          <p:cNvCxnSpPr>
            <a:cxnSpLocks/>
          </p:cNvCxnSpPr>
          <p:nvPr/>
        </p:nvCxnSpPr>
        <p:spPr>
          <a:xfrm>
            <a:off x="4972050" y="201103"/>
            <a:ext cx="0" cy="6085591"/>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95F5D00-3698-E397-CA67-515A03A1C477}"/>
              </a:ext>
            </a:extLst>
          </p:cNvPr>
          <p:cNvCxnSpPr>
            <a:cxnSpLocks/>
          </p:cNvCxnSpPr>
          <p:nvPr/>
        </p:nvCxnSpPr>
        <p:spPr>
          <a:xfrm>
            <a:off x="8658225" y="201103"/>
            <a:ext cx="0" cy="6085591"/>
          </a:xfrm>
          <a:prstGeom prst="line">
            <a:avLst/>
          </a:prstGeom>
          <a:ln w="12700"/>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8388A292-403C-045C-D023-E599F502F7EE}"/>
              </a:ext>
            </a:extLst>
          </p:cNvPr>
          <p:cNvPicPr>
            <a:picLocks noChangeAspect="1"/>
          </p:cNvPicPr>
          <p:nvPr/>
        </p:nvPicPr>
        <p:blipFill>
          <a:blip r:embed="rId7"/>
          <a:stretch>
            <a:fillRect/>
          </a:stretch>
        </p:blipFill>
        <p:spPr>
          <a:xfrm>
            <a:off x="8811176" y="410648"/>
            <a:ext cx="3115676" cy="1827727"/>
          </a:xfrm>
          <a:prstGeom prst="rect">
            <a:avLst/>
          </a:prstGeom>
        </p:spPr>
      </p:pic>
      <p:sp>
        <p:nvSpPr>
          <p:cNvPr id="31" name="TextBox 30">
            <a:extLst>
              <a:ext uri="{FF2B5EF4-FFF2-40B4-BE49-F238E27FC236}">
                <a16:creationId xmlns:a16="http://schemas.microsoft.com/office/drawing/2014/main" id="{C17D2FB9-5996-881F-E630-261ED823C707}"/>
              </a:ext>
            </a:extLst>
          </p:cNvPr>
          <p:cNvSpPr txBox="1"/>
          <p:nvPr/>
        </p:nvSpPr>
        <p:spPr>
          <a:xfrm>
            <a:off x="8834338" y="5319499"/>
            <a:ext cx="2980717" cy="954107"/>
          </a:xfrm>
          <a:prstGeom prst="rect">
            <a:avLst/>
          </a:prstGeom>
          <a:noFill/>
        </p:spPr>
        <p:txBody>
          <a:bodyPr wrap="square" rtlCol="0">
            <a:spAutoFit/>
          </a:bodyPr>
          <a:lstStyle/>
          <a:p>
            <a:r>
              <a:rPr lang="en-GB" sz="2000" b="1" dirty="0">
                <a:solidFill>
                  <a:srgbClr val="00B050"/>
                </a:solidFill>
              </a:rPr>
              <a:t>Pressure Code </a:t>
            </a:r>
            <a:r>
              <a:rPr lang="en-GB" sz="2000" b="1" dirty="0" smtClean="0">
                <a:solidFill>
                  <a:srgbClr val="00B050"/>
                </a:solidFill>
              </a:rPr>
              <a:t>Design Approval</a:t>
            </a:r>
            <a:endParaRPr lang="en-GB" sz="2000" b="1" dirty="0">
              <a:solidFill>
                <a:srgbClr val="00B050"/>
              </a:solidFill>
            </a:endParaRPr>
          </a:p>
          <a:p>
            <a:r>
              <a:rPr lang="en-GB" sz="1600" i="1" dirty="0">
                <a:solidFill>
                  <a:srgbClr val="00B050"/>
                </a:solidFill>
              </a:rPr>
              <a:t>(FESHM and ASME BPVC) </a:t>
            </a:r>
          </a:p>
        </p:txBody>
      </p:sp>
      <p:pic>
        <p:nvPicPr>
          <p:cNvPr id="32" name="Picture 2" descr="check mark clip art png&#10;">
            <a:extLst>
              <a:ext uri="{FF2B5EF4-FFF2-40B4-BE49-F238E27FC236}">
                <a16:creationId xmlns:a16="http://schemas.microsoft.com/office/drawing/2014/main" id="{8485A169-DDAB-9792-5BBD-5C032DA4D0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5299" y="5424336"/>
            <a:ext cx="436655" cy="436655"/>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75F6A052-E64F-0111-414B-0906AC03AADE}"/>
              </a:ext>
            </a:extLst>
          </p:cNvPr>
          <p:cNvSpPr/>
          <p:nvPr/>
        </p:nvSpPr>
        <p:spPr>
          <a:xfrm>
            <a:off x="9675585" y="4782515"/>
            <a:ext cx="1147425" cy="400110"/>
          </a:xfrm>
          <a:prstGeom prst="downArrow">
            <a:avLst/>
          </a:prstGeom>
          <a:solidFill>
            <a:srgbClr val="00B050"/>
          </a:solidFill>
          <a:ln>
            <a:solidFill>
              <a:srgbClr val="007A37"/>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BA270BA9-365B-4998-3D76-735C21246E2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161369" y="5141249"/>
            <a:ext cx="2787767" cy="1779238"/>
          </a:xfrm>
          <a:prstGeom prst="rect">
            <a:avLst/>
          </a:prstGeom>
        </p:spPr>
      </p:pic>
      <p:grpSp>
        <p:nvGrpSpPr>
          <p:cNvPr id="7" name="Group 6">
            <a:extLst>
              <a:ext uri="{FF2B5EF4-FFF2-40B4-BE49-F238E27FC236}">
                <a16:creationId xmlns:a16="http://schemas.microsoft.com/office/drawing/2014/main" id="{BA4746C1-358E-807F-AB38-EB8675802B39}"/>
              </a:ext>
            </a:extLst>
          </p:cNvPr>
          <p:cNvGrpSpPr/>
          <p:nvPr/>
        </p:nvGrpSpPr>
        <p:grpSpPr>
          <a:xfrm>
            <a:off x="5053241" y="142156"/>
            <a:ext cx="6129109" cy="5026246"/>
            <a:chOff x="8685181" y="-1527222"/>
            <a:chExt cx="6129109" cy="5026246"/>
          </a:xfrm>
        </p:grpSpPr>
        <p:sp>
          <p:nvSpPr>
            <p:cNvPr id="15" name="TextBox 14">
              <a:extLst>
                <a:ext uri="{FF2B5EF4-FFF2-40B4-BE49-F238E27FC236}">
                  <a16:creationId xmlns:a16="http://schemas.microsoft.com/office/drawing/2014/main" id="{76E93011-E7FF-42F7-BC35-36B62775A871}"/>
                </a:ext>
              </a:extLst>
            </p:cNvPr>
            <p:cNvSpPr txBox="1"/>
            <p:nvPr/>
          </p:nvSpPr>
          <p:spPr>
            <a:xfrm>
              <a:off x="8685181" y="118652"/>
              <a:ext cx="2524125" cy="400110"/>
            </a:xfrm>
            <a:prstGeom prst="rect">
              <a:avLst/>
            </a:prstGeom>
            <a:noFill/>
          </p:spPr>
          <p:txBody>
            <a:bodyPr wrap="square" rtlCol="0">
              <a:spAutoFit/>
            </a:bodyPr>
            <a:lstStyle/>
            <a:p>
              <a:r>
                <a:rPr lang="en-GB" sz="2000" b="1" dirty="0" smtClean="0"/>
                <a:t>Helium cooling - CFD:</a:t>
              </a:r>
              <a:endParaRPr lang="en-GB" sz="2000" b="1" dirty="0"/>
            </a:p>
          </p:txBody>
        </p:sp>
        <p:sp>
          <p:nvSpPr>
            <p:cNvPr id="16" name="TextBox 15">
              <a:extLst>
                <a:ext uri="{FF2B5EF4-FFF2-40B4-BE49-F238E27FC236}">
                  <a16:creationId xmlns:a16="http://schemas.microsoft.com/office/drawing/2014/main" id="{0A14BE5E-9673-5EAC-7DB5-4AA496ACB12D}"/>
                </a:ext>
              </a:extLst>
            </p:cNvPr>
            <p:cNvSpPr txBox="1"/>
            <p:nvPr/>
          </p:nvSpPr>
          <p:spPr>
            <a:xfrm>
              <a:off x="8685181" y="1618308"/>
              <a:ext cx="2524125" cy="400110"/>
            </a:xfrm>
            <a:prstGeom prst="rect">
              <a:avLst/>
            </a:prstGeom>
            <a:noFill/>
          </p:spPr>
          <p:txBody>
            <a:bodyPr wrap="square" rtlCol="0">
              <a:spAutoFit/>
            </a:bodyPr>
            <a:lstStyle/>
            <a:p>
              <a:r>
                <a:rPr lang="en-GB" sz="2000" b="1" dirty="0"/>
                <a:t>Thermal:</a:t>
              </a:r>
            </a:p>
          </p:txBody>
        </p:sp>
        <p:sp>
          <p:nvSpPr>
            <p:cNvPr id="17" name="TextBox 16">
              <a:extLst>
                <a:ext uri="{FF2B5EF4-FFF2-40B4-BE49-F238E27FC236}">
                  <a16:creationId xmlns:a16="http://schemas.microsoft.com/office/drawing/2014/main" id="{010A88FC-4A78-8386-8114-30299627DFE9}"/>
                </a:ext>
              </a:extLst>
            </p:cNvPr>
            <p:cNvSpPr txBox="1"/>
            <p:nvPr/>
          </p:nvSpPr>
          <p:spPr>
            <a:xfrm>
              <a:off x="8685181" y="3098914"/>
              <a:ext cx="3152382" cy="400110"/>
            </a:xfrm>
            <a:prstGeom prst="rect">
              <a:avLst/>
            </a:prstGeom>
            <a:noFill/>
          </p:spPr>
          <p:txBody>
            <a:bodyPr wrap="square" rtlCol="0">
              <a:spAutoFit/>
            </a:bodyPr>
            <a:lstStyle/>
            <a:p>
              <a:r>
                <a:rPr lang="en-GB" sz="2000" b="1" dirty="0" smtClean="0"/>
                <a:t>Lorentz force vibrations:</a:t>
              </a:r>
              <a:endParaRPr lang="en-GB" sz="2000" b="1" dirty="0"/>
            </a:p>
          </p:txBody>
        </p:sp>
        <p:sp>
          <p:nvSpPr>
            <p:cNvPr id="18" name="TextBox 17">
              <a:extLst>
                <a:ext uri="{FF2B5EF4-FFF2-40B4-BE49-F238E27FC236}">
                  <a16:creationId xmlns:a16="http://schemas.microsoft.com/office/drawing/2014/main" id="{4EE81747-C316-93AD-4B10-4715B4B50DAD}"/>
                </a:ext>
              </a:extLst>
            </p:cNvPr>
            <p:cNvSpPr txBox="1"/>
            <p:nvPr/>
          </p:nvSpPr>
          <p:spPr>
            <a:xfrm>
              <a:off x="12290165" y="-1527222"/>
              <a:ext cx="2524125" cy="400110"/>
            </a:xfrm>
            <a:prstGeom prst="rect">
              <a:avLst/>
            </a:prstGeom>
            <a:noFill/>
          </p:spPr>
          <p:txBody>
            <a:bodyPr wrap="square" rtlCol="0">
              <a:spAutoFit/>
            </a:bodyPr>
            <a:lstStyle/>
            <a:p>
              <a:r>
                <a:rPr lang="en-GB" sz="2000" b="1" dirty="0"/>
                <a:t>Fatigue:</a:t>
              </a:r>
            </a:p>
          </p:txBody>
        </p:sp>
        <p:pic>
          <p:nvPicPr>
            <p:cNvPr id="19" name="Picture 18">
              <a:extLst>
                <a:ext uri="{FF2B5EF4-FFF2-40B4-BE49-F238E27FC236}">
                  <a16:creationId xmlns:a16="http://schemas.microsoft.com/office/drawing/2014/main" id="{043EB66A-BC1E-6FAC-47F3-2B6642A4C1C3}"/>
                </a:ext>
              </a:extLst>
            </p:cNvPr>
            <p:cNvPicPr>
              <a:picLocks noChangeAspect="1"/>
            </p:cNvPicPr>
            <p:nvPr/>
          </p:nvPicPr>
          <p:blipFill>
            <a:blip r:embed="rId10"/>
            <a:stretch>
              <a:fillRect/>
            </a:stretch>
          </p:blipFill>
          <p:spPr>
            <a:xfrm>
              <a:off x="8792845" y="463721"/>
              <a:ext cx="3125550" cy="1517651"/>
            </a:xfrm>
            <a:prstGeom prst="rect">
              <a:avLst/>
            </a:prstGeom>
          </p:spPr>
        </p:pic>
        <p:pic>
          <p:nvPicPr>
            <p:cNvPr id="20" name="Picture 19">
              <a:extLst>
                <a:ext uri="{FF2B5EF4-FFF2-40B4-BE49-F238E27FC236}">
                  <a16:creationId xmlns:a16="http://schemas.microsoft.com/office/drawing/2014/main" id="{C3311148-4D8F-ACD6-7FB4-95A585BFED66}"/>
                </a:ext>
              </a:extLst>
            </p:cNvPr>
            <p:cNvPicPr>
              <a:picLocks noChangeAspect="1"/>
            </p:cNvPicPr>
            <p:nvPr/>
          </p:nvPicPr>
          <p:blipFill>
            <a:blip r:embed="rId11"/>
            <a:stretch>
              <a:fillRect/>
            </a:stretch>
          </p:blipFill>
          <p:spPr>
            <a:xfrm>
              <a:off x="8704722" y="2153337"/>
              <a:ext cx="3325953" cy="878521"/>
            </a:xfrm>
            <a:prstGeom prst="rect">
              <a:avLst/>
            </a:prstGeom>
          </p:spPr>
        </p:pic>
      </p:grpSp>
      <p:sp>
        <p:nvSpPr>
          <p:cNvPr id="2" name="TextBox 1"/>
          <p:cNvSpPr txBox="1"/>
          <p:nvPr/>
        </p:nvSpPr>
        <p:spPr>
          <a:xfrm>
            <a:off x="4845258" y="6353750"/>
            <a:ext cx="1978876" cy="523220"/>
          </a:xfrm>
          <a:prstGeom prst="rect">
            <a:avLst/>
          </a:prstGeom>
          <a:noFill/>
        </p:spPr>
        <p:txBody>
          <a:bodyPr wrap="square" rtlCol="0">
            <a:spAutoFit/>
          </a:bodyPr>
          <a:lstStyle/>
          <a:p>
            <a:r>
              <a:rPr lang="en-GB" sz="1400" dirty="0" smtClean="0"/>
              <a:t>Deflections exaggerated for display purposes</a:t>
            </a:r>
            <a:endParaRPr lang="en-GB" sz="1400" dirty="0"/>
          </a:p>
        </p:txBody>
      </p:sp>
    </p:spTree>
    <p:extLst>
      <p:ext uri="{BB962C8B-B14F-4D97-AF65-F5344CB8AC3E}">
        <p14:creationId xmlns:p14="http://schemas.microsoft.com/office/powerpoint/2010/main" val="2732477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pproxDrivingFreq631Hz2pcDamping">
            <a:hlinkClick r:id="" action="ppaction://media"/>
            <a:extLst>
              <a:ext uri="{FF2B5EF4-FFF2-40B4-BE49-F238E27FC236}">
                <a16:creationId xmlns:a16="http://schemas.microsoft.com/office/drawing/2014/main" id="{8235C45C-66EE-6621-178D-B2BD070A46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2569" b="7532"/>
          <a:stretch/>
        </p:blipFill>
        <p:spPr>
          <a:xfrm>
            <a:off x="7960166" y="142239"/>
            <a:ext cx="4194014" cy="1773091"/>
          </a:xfrm>
          <a:prstGeom prst="rect">
            <a:avLst/>
          </a:prstGeom>
        </p:spPr>
      </p:pic>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012" t="4969" r="26165"/>
          <a:stretch/>
        </p:blipFill>
        <p:spPr>
          <a:xfrm>
            <a:off x="4282396" y="564650"/>
            <a:ext cx="5000969" cy="2858000"/>
          </a:xfrm>
          <a:prstGeom prst="rect">
            <a:avLst/>
          </a:prstGeom>
        </p:spPr>
      </p:pic>
      <p:sp>
        <p:nvSpPr>
          <p:cNvPr id="2" name="Title 1"/>
          <p:cNvSpPr>
            <a:spLocks noGrp="1"/>
          </p:cNvSpPr>
          <p:nvPr>
            <p:ph type="title"/>
          </p:nvPr>
        </p:nvSpPr>
        <p:spPr>
          <a:xfrm>
            <a:off x="0" y="207469"/>
            <a:ext cx="5200650" cy="1171751"/>
          </a:xfrm>
        </p:spPr>
        <p:txBody>
          <a:bodyPr>
            <a:normAutofit/>
          </a:bodyPr>
          <a:lstStyle/>
          <a:p>
            <a:r>
              <a:rPr lang="en-GB" sz="2800" dirty="0" smtClean="0"/>
              <a:t>Present Modelling Effort:</a:t>
            </a:r>
            <a:br>
              <a:rPr lang="en-GB" sz="2800" dirty="0" smtClean="0"/>
            </a:br>
            <a:r>
              <a:rPr lang="en-GB" sz="2800" dirty="0" smtClean="0"/>
              <a:t>“Full Transient”</a:t>
            </a:r>
            <a:endParaRPr lang="en-GB" sz="2800" dirty="0"/>
          </a:p>
        </p:txBody>
      </p:sp>
      <p:sp>
        <p:nvSpPr>
          <p:cNvPr id="4" name="Slide Number Placeholder 3"/>
          <p:cNvSpPr>
            <a:spLocks noGrp="1"/>
          </p:cNvSpPr>
          <p:nvPr>
            <p:ph type="sldNum" sz="quarter" idx="12"/>
          </p:nvPr>
        </p:nvSpPr>
        <p:spPr/>
        <p:txBody>
          <a:bodyPr/>
          <a:lstStyle/>
          <a:p>
            <a:pPr lvl="2">
              <a:lnSpc>
                <a:spcPct val="90000"/>
              </a:lnSpc>
              <a:spcBef>
                <a:spcPts val="500"/>
              </a:spcBef>
              <a:buClr>
                <a:schemeClr val="tx1"/>
              </a:buClr>
            </a:pPr>
            <a:r>
              <a:rPr lang="en-GB" smtClean="0"/>
              <a:t>Slide </a:t>
            </a:r>
            <a:fld id="{7E569216-649D-40FE-A193-2C061D61F110}" type="slidenum">
              <a:rPr smtClean="0"/>
              <a:pPr lvl="2">
                <a:lnSpc>
                  <a:spcPct val="90000"/>
                </a:lnSpc>
                <a:spcBef>
                  <a:spcPts val="500"/>
                </a:spcBef>
                <a:buClr>
                  <a:schemeClr val="tx1"/>
                </a:buClr>
              </a:pPr>
              <a:t>3</a:t>
            </a:fld>
            <a:r>
              <a:rPr smtClean="0"/>
              <a:t> </a:t>
            </a:r>
            <a:endParaRPr dirty="0"/>
          </a:p>
        </p:txBody>
      </p:sp>
      <p:sp>
        <p:nvSpPr>
          <p:cNvPr id="7" name="Content Placeholder 2"/>
          <p:cNvSpPr>
            <a:spLocks noGrp="1"/>
          </p:cNvSpPr>
          <p:nvPr>
            <p:ph idx="1"/>
          </p:nvPr>
        </p:nvSpPr>
        <p:spPr>
          <a:xfrm>
            <a:off x="143008" y="1484920"/>
            <a:ext cx="4248685" cy="4589822"/>
          </a:xfrm>
        </p:spPr>
        <p:txBody>
          <a:bodyPr>
            <a:normAutofit fontScale="85000" lnSpcReduction="20000"/>
          </a:bodyPr>
          <a:lstStyle/>
          <a:p>
            <a:r>
              <a:rPr lang="en-GB" dirty="0" smtClean="0"/>
              <a:t>Combined target + horn model with double thin-plate support</a:t>
            </a:r>
          </a:p>
          <a:p>
            <a:r>
              <a:rPr lang="en-GB" dirty="0" smtClean="0"/>
              <a:t>Full transient analysis </a:t>
            </a:r>
            <a:r>
              <a:rPr lang="en-GB" dirty="0"/>
              <a:t>with 300 kA, 1 </a:t>
            </a:r>
            <a:r>
              <a:rPr lang="en-GB" dirty="0" err="1"/>
              <a:t>ms</a:t>
            </a:r>
            <a:r>
              <a:rPr lang="en-GB" dirty="0"/>
              <a:t> </a:t>
            </a:r>
            <a:r>
              <a:rPr lang="en-GB" dirty="0" smtClean="0"/>
              <a:t>horn current pulse</a:t>
            </a:r>
          </a:p>
          <a:p>
            <a:r>
              <a:rPr lang="en-GB" dirty="0" smtClean="0"/>
              <a:t>Two-way dynamic coupling</a:t>
            </a:r>
          </a:p>
          <a:p>
            <a:r>
              <a:rPr lang="en-GB" dirty="0"/>
              <a:t>Driving frequency (axial deformation at the horn flange) is ~</a:t>
            </a:r>
            <a:r>
              <a:rPr lang="en-GB" dirty="0" smtClean="0"/>
              <a:t>640Hz, c.10 µm amplitude</a:t>
            </a:r>
            <a:endParaRPr lang="en-GB" dirty="0"/>
          </a:p>
          <a:p>
            <a:r>
              <a:rPr lang="en-GB" dirty="0" smtClean="0"/>
              <a:t>Similar </a:t>
            </a:r>
            <a:r>
              <a:rPr lang="en-GB" dirty="0"/>
              <a:t>frequency response </a:t>
            </a:r>
            <a:r>
              <a:rPr lang="en-GB" dirty="0" smtClean="0"/>
              <a:t>in target, but direction is lateral (</a:t>
            </a:r>
            <a:r>
              <a:rPr lang="en-GB" dirty="0"/>
              <a:t>c.50 µm </a:t>
            </a:r>
            <a:r>
              <a:rPr lang="en-GB" dirty="0" smtClean="0"/>
              <a:t>max. amplitude)</a:t>
            </a:r>
          </a:p>
          <a:p>
            <a:r>
              <a:rPr lang="en-GB" dirty="0" smtClean="0"/>
              <a:t>Safety factor of 2.5 for titanium fatigue life of 1.5 e9 cycles (c.1 year operation)</a:t>
            </a:r>
            <a:endParaRPr lang="en-GB" dirty="0"/>
          </a:p>
          <a:p>
            <a:r>
              <a:rPr lang="en-GB" dirty="0" smtClean="0"/>
              <a:t>On the limits of what we can solve with available computational fire-power!</a:t>
            </a:r>
            <a:endParaRPr lang="en-GB" dirty="0"/>
          </a:p>
        </p:txBody>
      </p:sp>
      <p:sp>
        <p:nvSpPr>
          <p:cNvPr id="5" name="5-Point Star 4"/>
          <p:cNvSpPr/>
          <p:nvPr/>
        </p:nvSpPr>
        <p:spPr>
          <a:xfrm>
            <a:off x="6971209" y="1746343"/>
            <a:ext cx="180000" cy="180000"/>
          </a:xfrm>
          <a:prstGeom prst="star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456545" y="349662"/>
            <a:ext cx="2738956" cy="830997"/>
          </a:xfrm>
          <a:prstGeom prst="rect">
            <a:avLst/>
          </a:prstGeom>
          <a:noFill/>
        </p:spPr>
        <p:txBody>
          <a:bodyPr wrap="square" rtlCol="0">
            <a:spAutoFit/>
          </a:bodyPr>
          <a:lstStyle/>
          <a:p>
            <a:pPr algn="ctr"/>
            <a:r>
              <a:rPr lang="en-GB" sz="1600" dirty="0" smtClean="0">
                <a:solidFill>
                  <a:srgbClr val="FF0000"/>
                </a:solidFill>
              </a:rPr>
              <a:t>Gauge point is on target titanium flow-divider</a:t>
            </a:r>
            <a:br>
              <a:rPr lang="en-GB" sz="1600" dirty="0" smtClean="0">
                <a:solidFill>
                  <a:srgbClr val="FF0000"/>
                </a:solidFill>
              </a:rPr>
            </a:br>
            <a:r>
              <a:rPr lang="en-GB" sz="1600" dirty="0" smtClean="0">
                <a:solidFill>
                  <a:srgbClr val="FF0000"/>
                </a:solidFill>
              </a:rPr>
              <a:t>(location of peak stress)</a:t>
            </a:r>
            <a:endParaRPr lang="en-GB" sz="1600" dirty="0">
              <a:solidFill>
                <a:srgbClr val="FF0000"/>
              </a:solidFill>
            </a:endParaRPr>
          </a:p>
        </p:txBody>
      </p:sp>
      <p:grpSp>
        <p:nvGrpSpPr>
          <p:cNvPr id="15" name="Group 14"/>
          <p:cNvGrpSpPr/>
          <p:nvPr/>
        </p:nvGrpSpPr>
        <p:grpSpPr>
          <a:xfrm>
            <a:off x="5456545" y="2957723"/>
            <a:ext cx="6233090" cy="3303099"/>
            <a:chOff x="5456545" y="2968466"/>
            <a:chExt cx="6233090" cy="3303099"/>
          </a:xfrm>
        </p:grpSpPr>
        <p:pic>
          <p:nvPicPr>
            <p:cNvPr id="6" name="Picture 5">
              <a:extLst>
                <a:ext uri="{FF2B5EF4-FFF2-40B4-BE49-F238E27FC236}">
                  <a16:creationId xmlns:a16="http://schemas.microsoft.com/office/drawing/2014/main" id="{B67FC6E6-23EC-BD57-60B5-1DDB39ECC61F}"/>
                </a:ext>
              </a:extLst>
            </p:cNvPr>
            <p:cNvPicPr>
              <a:picLocks noChangeAspect="1"/>
            </p:cNvPicPr>
            <p:nvPr/>
          </p:nvPicPr>
          <p:blipFill>
            <a:blip r:embed="rId6"/>
            <a:stretch>
              <a:fillRect/>
            </a:stretch>
          </p:blipFill>
          <p:spPr>
            <a:xfrm>
              <a:off x="5456545" y="2968466"/>
              <a:ext cx="6233090" cy="3303099"/>
            </a:xfrm>
            <a:prstGeom prst="rect">
              <a:avLst/>
            </a:prstGeom>
          </p:spPr>
        </p:pic>
        <p:cxnSp>
          <p:nvCxnSpPr>
            <p:cNvPr id="14" name="Straight Connector 13"/>
            <p:cNvCxnSpPr/>
            <p:nvPr/>
          </p:nvCxnSpPr>
          <p:spPr>
            <a:xfrm>
              <a:off x="6294120" y="3655282"/>
              <a:ext cx="0" cy="229886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a:off x="6053138" y="3365496"/>
            <a:ext cx="231775" cy="231779"/>
          </a:xfrm>
          <a:custGeom>
            <a:avLst/>
            <a:gdLst>
              <a:gd name="connsiteX0" fmla="*/ 0 w 231775"/>
              <a:gd name="connsiteY0" fmla="*/ 231779 h 231779"/>
              <a:gd name="connsiteX1" fmla="*/ 111125 w 231775"/>
              <a:gd name="connsiteY1" fmla="*/ 4 h 231779"/>
              <a:gd name="connsiteX2" fmla="*/ 231775 w 231775"/>
              <a:gd name="connsiteY2" fmla="*/ 227017 h 231779"/>
            </a:gdLst>
            <a:ahLst/>
            <a:cxnLst>
              <a:cxn ang="0">
                <a:pos x="connsiteX0" y="connsiteY0"/>
              </a:cxn>
              <a:cxn ang="0">
                <a:pos x="connsiteX1" y="connsiteY1"/>
              </a:cxn>
              <a:cxn ang="0">
                <a:pos x="connsiteX2" y="connsiteY2"/>
              </a:cxn>
            </a:cxnLst>
            <a:rect l="l" t="t" r="r" b="b"/>
            <a:pathLst>
              <a:path w="231775" h="231779">
                <a:moveTo>
                  <a:pt x="0" y="231779"/>
                </a:moveTo>
                <a:cubicBezTo>
                  <a:pt x="36248" y="116288"/>
                  <a:pt x="72496" y="798"/>
                  <a:pt x="111125" y="4"/>
                </a:cubicBezTo>
                <a:cubicBezTo>
                  <a:pt x="149754" y="-790"/>
                  <a:pt x="190764" y="113113"/>
                  <a:pt x="231775" y="2270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flipV="1">
            <a:off x="6051550" y="3248025"/>
            <a:ext cx="1588" cy="34925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07148" y="2957722"/>
            <a:ext cx="575733" cy="507831"/>
          </a:xfrm>
          <a:prstGeom prst="rect">
            <a:avLst/>
          </a:prstGeom>
          <a:noFill/>
        </p:spPr>
        <p:txBody>
          <a:bodyPr wrap="square" rtlCol="0">
            <a:spAutoFit/>
          </a:bodyPr>
          <a:lstStyle/>
          <a:p>
            <a:r>
              <a:rPr lang="en-GB" sz="900" dirty="0" smtClean="0"/>
              <a:t>Horn current 300 kA</a:t>
            </a:r>
            <a:endParaRPr lang="en-GB" sz="900" dirty="0"/>
          </a:p>
        </p:txBody>
      </p:sp>
      <p:cxnSp>
        <p:nvCxnSpPr>
          <p:cNvPr id="11" name="Straight Arrow Connector 10"/>
          <p:cNvCxnSpPr/>
          <p:nvPr/>
        </p:nvCxnSpPr>
        <p:spPr>
          <a:xfrm flipH="1">
            <a:off x="6797963" y="2447539"/>
            <a:ext cx="170474" cy="800486"/>
          </a:xfrm>
          <a:prstGeom prst="straightConnector1">
            <a:avLst/>
          </a:prstGeom>
          <a:ln w="19050">
            <a:solidFill>
              <a:srgbClr val="FF0000"/>
            </a:solidFill>
            <a:headEnd w="med"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34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736" y="1673157"/>
            <a:ext cx="12053314" cy="2757049"/>
          </a:xfrm>
          <a:prstGeom prst="rect">
            <a:avLst/>
          </a:prstGeom>
        </p:spPr>
      </p:pic>
      <p:sp>
        <p:nvSpPr>
          <p:cNvPr id="14" name="TextBox 13">
            <a:extLst>
              <a:ext uri="{FF2B5EF4-FFF2-40B4-BE49-F238E27FC236}">
                <a16:creationId xmlns:a16="http://schemas.microsoft.com/office/drawing/2014/main" id="{78DB0FE0-A4AF-D848-8925-91A37993D74D}"/>
              </a:ext>
            </a:extLst>
          </p:cNvPr>
          <p:cNvSpPr txBox="1"/>
          <p:nvPr/>
        </p:nvSpPr>
        <p:spPr>
          <a:xfrm>
            <a:off x="232012" y="163773"/>
            <a:ext cx="11377915" cy="707886"/>
          </a:xfrm>
          <a:prstGeom prst="rect">
            <a:avLst/>
          </a:prstGeom>
          <a:noFill/>
        </p:spPr>
        <p:txBody>
          <a:bodyPr wrap="square" rtlCol="0" anchor="t">
            <a:spAutoFit/>
          </a:bodyPr>
          <a:lstStyle/>
          <a:p>
            <a:r>
              <a:rPr lang="en-US" sz="4000" b="1" spc="-150" dirty="0" smtClean="0">
                <a:solidFill>
                  <a:srgbClr val="002060"/>
                </a:solidFill>
                <a:latin typeface="Arial" panose="020B0604020202020204" pitchFamily="34" charset="0"/>
                <a:cs typeface="Arial" panose="020B0604020202020204" pitchFamily="34" charset="0"/>
              </a:rPr>
              <a:t>Target container weld design rationalization</a:t>
            </a:r>
            <a:endParaRPr lang="en-US" sz="4000" b="1" spc="-150" dirty="0">
              <a:solidFill>
                <a:srgbClr val="002060"/>
              </a:solidFill>
              <a:latin typeface="Arial" panose="020B0604020202020204" pitchFamily="34" charset="0"/>
              <a:cs typeface="Arial" panose="020B0604020202020204" pitchFamily="34" charset="0"/>
            </a:endParaRPr>
          </a:p>
        </p:txBody>
      </p:sp>
      <p:sp>
        <p:nvSpPr>
          <p:cNvPr id="4" name="Oval Callout 3"/>
          <p:cNvSpPr/>
          <p:nvPr/>
        </p:nvSpPr>
        <p:spPr>
          <a:xfrm>
            <a:off x="518984" y="1811304"/>
            <a:ext cx="453081" cy="469557"/>
          </a:xfrm>
          <a:prstGeom prst="wedgeEllipseCallout">
            <a:avLst>
              <a:gd name="adj1" fmla="val -51742"/>
              <a:gd name="adj2" fmla="val 1589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7" name="Oval Callout 6"/>
          <p:cNvSpPr/>
          <p:nvPr/>
        </p:nvSpPr>
        <p:spPr>
          <a:xfrm>
            <a:off x="2582562" y="1795520"/>
            <a:ext cx="453081" cy="469557"/>
          </a:xfrm>
          <a:prstGeom prst="wedgeEllipseCallout">
            <a:avLst>
              <a:gd name="adj1" fmla="val -51742"/>
              <a:gd name="adj2" fmla="val 1589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a:t>
            </a:r>
            <a:endParaRPr lang="en-GB" dirty="0"/>
          </a:p>
        </p:txBody>
      </p:sp>
      <p:sp>
        <p:nvSpPr>
          <p:cNvPr id="8" name="Oval Callout 7"/>
          <p:cNvSpPr/>
          <p:nvPr/>
        </p:nvSpPr>
        <p:spPr>
          <a:xfrm>
            <a:off x="4643761" y="1795519"/>
            <a:ext cx="453081" cy="469557"/>
          </a:xfrm>
          <a:prstGeom prst="wedgeEllipseCallout">
            <a:avLst>
              <a:gd name="adj1" fmla="val -51742"/>
              <a:gd name="adj2" fmla="val 1589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9" name="Oval Callout 8"/>
          <p:cNvSpPr/>
          <p:nvPr/>
        </p:nvSpPr>
        <p:spPr>
          <a:xfrm>
            <a:off x="6674359" y="1754656"/>
            <a:ext cx="453081" cy="469557"/>
          </a:xfrm>
          <a:prstGeom prst="wedgeEllipseCallout">
            <a:avLst>
              <a:gd name="adj1" fmla="val -51742"/>
              <a:gd name="adj2" fmla="val 1589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4</a:t>
            </a:r>
            <a:endParaRPr lang="en-GB" dirty="0"/>
          </a:p>
        </p:txBody>
      </p:sp>
      <p:sp>
        <p:nvSpPr>
          <p:cNvPr id="10" name="Oval Callout 9"/>
          <p:cNvSpPr/>
          <p:nvPr/>
        </p:nvSpPr>
        <p:spPr>
          <a:xfrm>
            <a:off x="8548275" y="1715745"/>
            <a:ext cx="453081" cy="469557"/>
          </a:xfrm>
          <a:prstGeom prst="wedgeEllipseCallout">
            <a:avLst>
              <a:gd name="adj1" fmla="val 74931"/>
              <a:gd name="adj2" fmla="val 140346"/>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a:t>
            </a:r>
            <a:endParaRPr lang="en-GB" dirty="0"/>
          </a:p>
        </p:txBody>
      </p:sp>
      <p:sp>
        <p:nvSpPr>
          <p:cNvPr id="11" name="Oval Callout 10"/>
          <p:cNvSpPr/>
          <p:nvPr/>
        </p:nvSpPr>
        <p:spPr>
          <a:xfrm>
            <a:off x="9043519" y="1438378"/>
            <a:ext cx="453081" cy="469557"/>
          </a:xfrm>
          <a:prstGeom prst="wedgeEllipseCallout">
            <a:avLst>
              <a:gd name="adj1" fmla="val 10850"/>
              <a:gd name="adj2" fmla="val 125396"/>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6</a:t>
            </a:r>
            <a:endParaRPr lang="en-GB" dirty="0"/>
          </a:p>
        </p:txBody>
      </p:sp>
      <p:sp>
        <p:nvSpPr>
          <p:cNvPr id="12" name="Oval Callout 11"/>
          <p:cNvSpPr/>
          <p:nvPr/>
        </p:nvSpPr>
        <p:spPr>
          <a:xfrm>
            <a:off x="9822974" y="1285099"/>
            <a:ext cx="453081" cy="469557"/>
          </a:xfrm>
          <a:prstGeom prst="wedgeEllipseCallout">
            <a:avLst>
              <a:gd name="adj1" fmla="val -59073"/>
              <a:gd name="adj2" fmla="val 179111"/>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7</a:t>
            </a:r>
            <a:endParaRPr lang="en-GB" dirty="0"/>
          </a:p>
        </p:txBody>
      </p:sp>
      <p:sp>
        <p:nvSpPr>
          <p:cNvPr id="13" name="Oval Callout 12"/>
          <p:cNvSpPr/>
          <p:nvPr/>
        </p:nvSpPr>
        <p:spPr>
          <a:xfrm>
            <a:off x="11246850" y="1138428"/>
            <a:ext cx="453081" cy="469557"/>
          </a:xfrm>
          <a:prstGeom prst="wedgeEllipseCallout">
            <a:avLst>
              <a:gd name="adj1" fmla="val -126384"/>
              <a:gd name="adj2" fmla="val 287677"/>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9</a:t>
            </a:r>
            <a:endParaRPr lang="en-GB" dirty="0"/>
          </a:p>
        </p:txBody>
      </p:sp>
      <p:sp>
        <p:nvSpPr>
          <p:cNvPr id="15" name="Oval Callout 14"/>
          <p:cNvSpPr/>
          <p:nvPr/>
        </p:nvSpPr>
        <p:spPr>
          <a:xfrm>
            <a:off x="10602429" y="1180625"/>
            <a:ext cx="453081" cy="469557"/>
          </a:xfrm>
          <a:prstGeom prst="wedgeEllipseCallout">
            <a:avLst>
              <a:gd name="adj1" fmla="val -222420"/>
              <a:gd name="adj2" fmla="val 295068"/>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8</a:t>
            </a:r>
            <a:endParaRPr lang="en-GB" dirty="0"/>
          </a:p>
        </p:txBody>
      </p:sp>
      <p:sp>
        <p:nvSpPr>
          <p:cNvPr id="16" name="Oval Callout 15"/>
          <p:cNvSpPr/>
          <p:nvPr/>
        </p:nvSpPr>
        <p:spPr>
          <a:xfrm>
            <a:off x="10499455" y="3923370"/>
            <a:ext cx="659027" cy="469557"/>
          </a:xfrm>
          <a:prstGeom prst="wedgeEllipseCallout">
            <a:avLst>
              <a:gd name="adj1" fmla="val -161203"/>
              <a:gd name="adj2" fmla="val -18791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10</a:t>
            </a:r>
            <a:endParaRPr lang="en-GB" dirty="0"/>
          </a:p>
        </p:txBody>
      </p:sp>
      <p:graphicFrame>
        <p:nvGraphicFramePr>
          <p:cNvPr id="5" name="Table 4"/>
          <p:cNvGraphicFramePr>
            <a:graphicFrameLocks noGrp="1"/>
          </p:cNvGraphicFramePr>
          <p:nvPr>
            <p:extLst/>
          </p:nvPr>
        </p:nvGraphicFramePr>
        <p:xfrm>
          <a:off x="3272591" y="4682066"/>
          <a:ext cx="8757400" cy="1854200"/>
        </p:xfrm>
        <a:graphic>
          <a:graphicData uri="http://schemas.openxmlformats.org/drawingml/2006/table">
            <a:tbl>
              <a:tblPr firstRow="1" bandRow="1">
                <a:tableStyleId>{5C22544A-7EE6-4342-B048-85BDC9FD1C3A}</a:tableStyleId>
              </a:tblPr>
              <a:tblGrid>
                <a:gridCol w="2189350">
                  <a:extLst>
                    <a:ext uri="{9D8B030D-6E8A-4147-A177-3AD203B41FA5}">
                      <a16:colId xmlns:a16="http://schemas.microsoft.com/office/drawing/2014/main" val="3723295849"/>
                    </a:ext>
                  </a:extLst>
                </a:gridCol>
                <a:gridCol w="2189350">
                  <a:extLst>
                    <a:ext uri="{9D8B030D-6E8A-4147-A177-3AD203B41FA5}">
                      <a16:colId xmlns:a16="http://schemas.microsoft.com/office/drawing/2014/main" val="3012233732"/>
                    </a:ext>
                  </a:extLst>
                </a:gridCol>
                <a:gridCol w="2189350">
                  <a:extLst>
                    <a:ext uri="{9D8B030D-6E8A-4147-A177-3AD203B41FA5}">
                      <a16:colId xmlns:a16="http://schemas.microsoft.com/office/drawing/2014/main" val="2360843679"/>
                    </a:ext>
                  </a:extLst>
                </a:gridCol>
                <a:gridCol w="2189350">
                  <a:extLst>
                    <a:ext uri="{9D8B030D-6E8A-4147-A177-3AD203B41FA5}">
                      <a16:colId xmlns:a16="http://schemas.microsoft.com/office/drawing/2014/main" val="2538153352"/>
                    </a:ext>
                  </a:extLst>
                </a:gridCol>
              </a:tblGrid>
              <a:tr h="370840">
                <a:tc>
                  <a:txBody>
                    <a:bodyPr/>
                    <a:lstStyle/>
                    <a:p>
                      <a:r>
                        <a:rPr lang="en-GB" dirty="0" smtClean="0"/>
                        <a:t>Weld variant/Phase</a:t>
                      </a:r>
                      <a:endParaRPr lang="en-GB" dirty="0"/>
                    </a:p>
                  </a:txBody>
                  <a:tcPr>
                    <a:solidFill>
                      <a:schemeClr val="bg1">
                        <a:lumMod val="75000"/>
                      </a:schemeClr>
                    </a:solidFill>
                  </a:tcPr>
                </a:tc>
                <a:tc>
                  <a:txBody>
                    <a:bodyPr/>
                    <a:lstStyle/>
                    <a:p>
                      <a:r>
                        <a:rPr lang="en-GB" dirty="0" smtClean="0"/>
                        <a:t>Thickness</a:t>
                      </a:r>
                      <a:endParaRPr lang="en-GB" dirty="0"/>
                    </a:p>
                  </a:txBody>
                  <a:tcPr>
                    <a:solidFill>
                      <a:schemeClr val="bg1">
                        <a:lumMod val="75000"/>
                      </a:schemeClr>
                    </a:solidFill>
                  </a:tcPr>
                </a:tc>
                <a:tc>
                  <a:txBody>
                    <a:bodyPr/>
                    <a:lstStyle/>
                    <a:p>
                      <a:r>
                        <a:rPr lang="en-GB" dirty="0" smtClean="0"/>
                        <a:t>Angle</a:t>
                      </a:r>
                      <a:endParaRPr lang="en-GB" dirty="0"/>
                    </a:p>
                  </a:txBody>
                  <a:tcPr>
                    <a:solidFill>
                      <a:schemeClr val="bg1">
                        <a:lumMod val="75000"/>
                      </a:schemeClr>
                    </a:solidFill>
                  </a:tcPr>
                </a:tc>
                <a:tc>
                  <a:txBody>
                    <a:bodyPr/>
                    <a:lstStyle/>
                    <a:p>
                      <a:r>
                        <a:rPr lang="en-GB" dirty="0" smtClean="0"/>
                        <a:t>Welds included</a:t>
                      </a:r>
                      <a:endParaRPr lang="en-GB" dirty="0"/>
                    </a:p>
                  </a:txBody>
                  <a:tcPr>
                    <a:solidFill>
                      <a:schemeClr val="bg1">
                        <a:lumMod val="75000"/>
                      </a:schemeClr>
                    </a:solidFill>
                  </a:tcPr>
                </a:tc>
                <a:extLst>
                  <a:ext uri="{0D108BD9-81ED-4DB2-BD59-A6C34878D82A}">
                    <a16:rowId xmlns:a16="http://schemas.microsoft.com/office/drawing/2014/main" val="1975261358"/>
                  </a:ext>
                </a:extLst>
              </a:tr>
              <a:tr h="370840">
                <a:tc>
                  <a:txBody>
                    <a:bodyPr/>
                    <a:lstStyle/>
                    <a:p>
                      <a:r>
                        <a:rPr lang="en-GB" dirty="0" smtClean="0"/>
                        <a:t>A</a:t>
                      </a:r>
                      <a:endParaRPr lang="en-GB" dirty="0"/>
                    </a:p>
                  </a:txBody>
                  <a:tcPr>
                    <a:solidFill>
                      <a:srgbClr val="92D050"/>
                    </a:solidFill>
                  </a:tcPr>
                </a:tc>
                <a:tc>
                  <a:txBody>
                    <a:bodyPr/>
                    <a:lstStyle/>
                    <a:p>
                      <a:r>
                        <a:rPr lang="en-GB" dirty="0" smtClean="0"/>
                        <a:t>0.8mm</a:t>
                      </a:r>
                      <a:endParaRPr lang="en-GB" dirty="0"/>
                    </a:p>
                  </a:txBody>
                  <a:tcPr>
                    <a:solidFill>
                      <a:srgbClr val="92D050"/>
                    </a:solidFill>
                  </a:tcPr>
                </a:tc>
                <a:tc>
                  <a:txBody>
                    <a:bodyPr/>
                    <a:lstStyle/>
                    <a:p>
                      <a:r>
                        <a:rPr lang="en-GB" dirty="0" smtClean="0"/>
                        <a:t>.537°</a:t>
                      </a:r>
                      <a:endParaRPr lang="en-GB" dirty="0"/>
                    </a:p>
                  </a:txBody>
                  <a:tcPr>
                    <a:solidFill>
                      <a:srgbClr val="92D050"/>
                    </a:solidFill>
                  </a:tcPr>
                </a:tc>
                <a:tc>
                  <a:txBody>
                    <a:bodyPr/>
                    <a:lstStyle/>
                    <a:p>
                      <a:r>
                        <a:rPr lang="en-GB" dirty="0" smtClean="0"/>
                        <a:t>1, 2, 3, 4</a:t>
                      </a:r>
                      <a:endParaRPr lang="en-GB" dirty="0"/>
                    </a:p>
                  </a:txBody>
                  <a:tcPr>
                    <a:solidFill>
                      <a:srgbClr val="92D050"/>
                    </a:solidFill>
                  </a:tcPr>
                </a:tc>
                <a:extLst>
                  <a:ext uri="{0D108BD9-81ED-4DB2-BD59-A6C34878D82A}">
                    <a16:rowId xmlns:a16="http://schemas.microsoft.com/office/drawing/2014/main" val="3776410746"/>
                  </a:ext>
                </a:extLst>
              </a:tr>
              <a:tr h="370840">
                <a:tc>
                  <a:txBody>
                    <a:bodyPr/>
                    <a:lstStyle/>
                    <a:p>
                      <a:r>
                        <a:rPr lang="en-GB" dirty="0" smtClean="0"/>
                        <a:t>B1</a:t>
                      </a:r>
                      <a:endParaRPr lang="en-GB" dirty="0"/>
                    </a:p>
                  </a:txBody>
                  <a:tcPr>
                    <a:solidFill>
                      <a:schemeClr val="tx1">
                        <a:lumMod val="60000"/>
                        <a:lumOff val="40000"/>
                      </a:schemeClr>
                    </a:solidFill>
                  </a:tcPr>
                </a:tc>
                <a:tc>
                  <a:txBody>
                    <a:bodyPr/>
                    <a:lstStyle/>
                    <a:p>
                      <a:r>
                        <a:rPr lang="en-GB" dirty="0" smtClean="0"/>
                        <a:t>4mm</a:t>
                      </a:r>
                      <a:endParaRPr lang="en-GB" dirty="0"/>
                    </a:p>
                  </a:txBody>
                  <a:tcPr>
                    <a:solidFill>
                      <a:schemeClr val="tx1">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20°</a:t>
                      </a:r>
                    </a:p>
                  </a:txBody>
                  <a:tcPr>
                    <a:solidFill>
                      <a:schemeClr val="tx1">
                        <a:lumMod val="60000"/>
                        <a:lumOff val="40000"/>
                      </a:schemeClr>
                    </a:solidFill>
                  </a:tcPr>
                </a:tc>
                <a:tc>
                  <a:txBody>
                    <a:bodyPr/>
                    <a:lstStyle/>
                    <a:p>
                      <a:r>
                        <a:rPr lang="en-GB" dirty="0" smtClean="0"/>
                        <a:t>5, 6, 7</a:t>
                      </a:r>
                      <a:endParaRPr lang="en-GB" dirty="0"/>
                    </a:p>
                  </a:txBody>
                  <a:tcPr>
                    <a:solidFill>
                      <a:schemeClr val="tx1">
                        <a:lumMod val="60000"/>
                        <a:lumOff val="40000"/>
                      </a:schemeClr>
                    </a:solidFill>
                  </a:tcPr>
                </a:tc>
                <a:extLst>
                  <a:ext uri="{0D108BD9-81ED-4DB2-BD59-A6C34878D82A}">
                    <a16:rowId xmlns:a16="http://schemas.microsoft.com/office/drawing/2014/main" val="1735180941"/>
                  </a:ext>
                </a:extLst>
              </a:tr>
              <a:tr h="370840">
                <a:tc>
                  <a:txBody>
                    <a:bodyPr/>
                    <a:lstStyle/>
                    <a:p>
                      <a:r>
                        <a:rPr lang="en-GB" dirty="0" smtClean="0"/>
                        <a:t>B2</a:t>
                      </a:r>
                      <a:endParaRPr lang="en-GB" dirty="0"/>
                    </a:p>
                  </a:txBody>
                  <a:tcPr>
                    <a:solidFill>
                      <a:schemeClr val="tx1">
                        <a:lumMod val="40000"/>
                        <a:lumOff val="60000"/>
                      </a:schemeClr>
                    </a:solidFill>
                  </a:tcPr>
                </a:tc>
                <a:tc>
                  <a:txBody>
                    <a:bodyPr/>
                    <a:lstStyle/>
                    <a:p>
                      <a:r>
                        <a:rPr lang="en-GB" dirty="0" smtClean="0"/>
                        <a:t>4mm</a:t>
                      </a:r>
                      <a:endParaRPr lang="en-GB" dirty="0"/>
                    </a:p>
                  </a:txBody>
                  <a:tcPr>
                    <a:solidFill>
                      <a:schemeClr val="tx1">
                        <a:lumMod val="40000"/>
                        <a:lumOff val="60000"/>
                      </a:schemeClr>
                    </a:solidFill>
                  </a:tcPr>
                </a:tc>
                <a:tc>
                  <a:txBody>
                    <a:bodyPr/>
                    <a:lstStyle/>
                    <a:p>
                      <a:r>
                        <a:rPr lang="en-GB" dirty="0" smtClean="0"/>
                        <a:t>0°</a:t>
                      </a:r>
                      <a:endParaRPr lang="en-GB" dirty="0"/>
                    </a:p>
                  </a:txBody>
                  <a:tcPr>
                    <a:solidFill>
                      <a:schemeClr val="tx1">
                        <a:lumMod val="40000"/>
                        <a:lumOff val="60000"/>
                      </a:schemeClr>
                    </a:solidFill>
                  </a:tcPr>
                </a:tc>
                <a:tc>
                  <a:txBody>
                    <a:bodyPr/>
                    <a:lstStyle/>
                    <a:p>
                      <a:r>
                        <a:rPr lang="en-GB" dirty="0" smtClean="0"/>
                        <a:t>8, 9</a:t>
                      </a:r>
                      <a:endParaRPr lang="en-GB" dirty="0"/>
                    </a:p>
                  </a:txBody>
                  <a:tcPr>
                    <a:solidFill>
                      <a:schemeClr val="tx1">
                        <a:lumMod val="40000"/>
                        <a:lumOff val="60000"/>
                      </a:schemeClr>
                    </a:solidFill>
                  </a:tcPr>
                </a:tc>
                <a:extLst>
                  <a:ext uri="{0D108BD9-81ED-4DB2-BD59-A6C34878D82A}">
                    <a16:rowId xmlns:a16="http://schemas.microsoft.com/office/drawing/2014/main" val="1383690518"/>
                  </a:ext>
                </a:extLst>
              </a:tr>
              <a:tr h="370840">
                <a:tc>
                  <a:txBody>
                    <a:bodyPr/>
                    <a:lstStyle/>
                    <a:p>
                      <a:r>
                        <a:rPr lang="en-GB" dirty="0" smtClean="0"/>
                        <a:t>B3</a:t>
                      </a:r>
                      <a:endParaRPr lang="en-GB" dirty="0"/>
                    </a:p>
                  </a:txBody>
                  <a:tcPr>
                    <a:solidFill>
                      <a:schemeClr val="accent1">
                        <a:lumMod val="60000"/>
                        <a:lumOff val="40000"/>
                      </a:schemeClr>
                    </a:solidFill>
                  </a:tcPr>
                </a:tc>
                <a:tc>
                  <a:txBody>
                    <a:bodyPr/>
                    <a:lstStyle/>
                    <a:p>
                      <a:r>
                        <a:rPr lang="en-GB" dirty="0" smtClean="0"/>
                        <a:t>4mm</a:t>
                      </a:r>
                      <a:endParaRPr lang="en-GB" dirty="0"/>
                    </a:p>
                  </a:txBody>
                  <a:tcPr>
                    <a:solidFill>
                      <a:schemeClr val="accent1">
                        <a:lumMod val="60000"/>
                        <a:lumOff val="40000"/>
                      </a:schemeClr>
                    </a:solidFill>
                  </a:tcPr>
                </a:tc>
                <a:tc>
                  <a:txBody>
                    <a:bodyPr/>
                    <a:lstStyle/>
                    <a:p>
                      <a:r>
                        <a:rPr lang="en-GB" dirty="0" smtClean="0"/>
                        <a:t>90°</a:t>
                      </a:r>
                      <a:endParaRPr lang="en-GB" dirty="0"/>
                    </a:p>
                  </a:txBody>
                  <a:tcPr>
                    <a:solidFill>
                      <a:schemeClr val="accent1">
                        <a:lumMod val="60000"/>
                        <a:lumOff val="40000"/>
                      </a:schemeClr>
                    </a:solidFill>
                  </a:tcPr>
                </a:tc>
                <a:tc>
                  <a:txBody>
                    <a:bodyPr/>
                    <a:lstStyle/>
                    <a:p>
                      <a:r>
                        <a:rPr lang="en-GB" dirty="0" smtClean="0"/>
                        <a:t>10</a:t>
                      </a:r>
                      <a:endParaRPr lang="en-GB" dirty="0"/>
                    </a:p>
                  </a:txBody>
                  <a:tcPr>
                    <a:solidFill>
                      <a:schemeClr val="accent1">
                        <a:lumMod val="60000"/>
                        <a:lumOff val="40000"/>
                      </a:schemeClr>
                    </a:solidFill>
                  </a:tcPr>
                </a:tc>
                <a:extLst>
                  <a:ext uri="{0D108BD9-81ED-4DB2-BD59-A6C34878D82A}">
                    <a16:rowId xmlns:a16="http://schemas.microsoft.com/office/drawing/2014/main" val="2867192220"/>
                  </a:ext>
                </a:extLst>
              </a:tr>
            </a:tbl>
          </a:graphicData>
        </a:graphic>
      </p:graphicFrame>
    </p:spTree>
    <p:extLst>
      <p:ext uri="{BB962C8B-B14F-4D97-AF65-F5344CB8AC3E}">
        <p14:creationId xmlns:p14="http://schemas.microsoft.com/office/powerpoint/2010/main" val="3370954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2AA2BD-6B5D-E3DC-20F0-57E25435CE81}"/>
              </a:ext>
            </a:extLst>
          </p:cNvPr>
          <p:cNvSpPr>
            <a:spLocks noGrp="1"/>
          </p:cNvSpPr>
          <p:nvPr>
            <p:ph type="title"/>
          </p:nvPr>
        </p:nvSpPr>
        <p:spPr>
          <a:xfrm>
            <a:off x="375180" y="230195"/>
            <a:ext cx="4946641" cy="569268"/>
          </a:xfrm>
        </p:spPr>
        <p:txBody>
          <a:bodyPr>
            <a:noAutofit/>
          </a:bodyPr>
          <a:lstStyle/>
          <a:p>
            <a:r>
              <a:rPr lang="en-GB" sz="4000" spc="-150" dirty="0" smtClean="0">
                <a:solidFill>
                  <a:srgbClr val="002060"/>
                </a:solidFill>
                <a:latin typeface="Arial" panose="020B0604020202020204" pitchFamily="34" charset="0"/>
                <a:ea typeface="Geneva" charset="0"/>
              </a:rPr>
              <a:t>Prototyping update</a:t>
            </a:r>
            <a:endParaRPr lang="en-GB" sz="4000" spc="-150" dirty="0">
              <a:solidFill>
                <a:srgbClr val="002060"/>
              </a:solidFill>
              <a:latin typeface="Arial" panose="020B0604020202020204" pitchFamily="34" charset="0"/>
              <a:ea typeface="Geneva" charset="0"/>
            </a:endParaRPr>
          </a:p>
        </p:txBody>
      </p:sp>
      <p:sp>
        <p:nvSpPr>
          <p:cNvPr id="8" name="TextBox 7">
            <a:extLst>
              <a:ext uri="{FF2B5EF4-FFF2-40B4-BE49-F238E27FC236}">
                <a16:creationId xmlns:a16="http://schemas.microsoft.com/office/drawing/2014/main" id="{E2ECA048-9CA5-A878-FA4B-8E5090939074}"/>
              </a:ext>
            </a:extLst>
          </p:cNvPr>
          <p:cNvSpPr txBox="1"/>
          <p:nvPr/>
        </p:nvSpPr>
        <p:spPr>
          <a:xfrm>
            <a:off x="5251592" y="337798"/>
            <a:ext cx="2575287" cy="923330"/>
          </a:xfrm>
          <a:prstGeom prst="rect">
            <a:avLst/>
          </a:prstGeom>
          <a:noFill/>
        </p:spPr>
        <p:txBody>
          <a:bodyPr wrap="square" rtlCol="0">
            <a:spAutoFit/>
          </a:bodyPr>
          <a:lstStyle/>
          <a:p>
            <a:pPr algn="r"/>
            <a:r>
              <a:rPr lang="en-US" b="1" dirty="0"/>
              <a:t>Full length target core segment prototype completed:</a:t>
            </a:r>
          </a:p>
        </p:txBody>
      </p:sp>
      <p:sp>
        <p:nvSpPr>
          <p:cNvPr id="9" name="TextBox 8">
            <a:extLst>
              <a:ext uri="{FF2B5EF4-FFF2-40B4-BE49-F238E27FC236}">
                <a16:creationId xmlns:a16="http://schemas.microsoft.com/office/drawing/2014/main" id="{E13991DF-A6EC-D986-8462-C6EE8CDB0377}"/>
              </a:ext>
            </a:extLst>
          </p:cNvPr>
          <p:cNvSpPr txBox="1"/>
          <p:nvPr/>
        </p:nvSpPr>
        <p:spPr>
          <a:xfrm>
            <a:off x="255896" y="997203"/>
            <a:ext cx="5564479" cy="369332"/>
          </a:xfrm>
          <a:prstGeom prst="rect">
            <a:avLst/>
          </a:prstGeom>
          <a:noFill/>
        </p:spPr>
        <p:txBody>
          <a:bodyPr wrap="square" rtlCol="0">
            <a:spAutoFit/>
          </a:bodyPr>
          <a:lstStyle/>
          <a:p>
            <a:r>
              <a:rPr lang="en-GB" b="1" dirty="0"/>
              <a:t>Target core </a:t>
            </a:r>
            <a:r>
              <a:rPr lang="en-GB" b="1" dirty="0" smtClean="0"/>
              <a:t>installation &amp; welding</a:t>
            </a:r>
            <a:endParaRPr lang="en-US" b="1" dirty="0"/>
          </a:p>
        </p:txBody>
      </p:sp>
      <p:pic>
        <p:nvPicPr>
          <p:cNvPr id="13" name="Picture 12">
            <a:extLst>
              <a:ext uri="{FF2B5EF4-FFF2-40B4-BE49-F238E27FC236}">
                <a16:creationId xmlns:a16="http://schemas.microsoft.com/office/drawing/2014/main" id="{71924BA6-3F04-FA07-3FB9-14128AB00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9900" y="314403"/>
            <a:ext cx="3342747" cy="2507060"/>
          </a:xfrm>
          <a:prstGeom prst="rect">
            <a:avLst/>
          </a:prstGeom>
        </p:spPr>
      </p:pic>
      <p:pic>
        <p:nvPicPr>
          <p:cNvPr id="14" name="Picture 13">
            <a:extLst>
              <a:ext uri="{FF2B5EF4-FFF2-40B4-BE49-F238E27FC236}">
                <a16:creationId xmlns:a16="http://schemas.microsoft.com/office/drawing/2014/main" id="{730390CE-1141-1CD4-3AF5-AC583F225E70}"/>
              </a:ext>
            </a:extLst>
          </p:cNvPr>
          <p:cNvPicPr>
            <a:picLocks noChangeAspect="1"/>
          </p:cNvPicPr>
          <p:nvPr/>
        </p:nvPicPr>
        <p:blipFill rotWithShape="1">
          <a:blip r:embed="rId3">
            <a:extLst>
              <a:ext uri="{28A0092B-C50C-407E-A947-70E740481C1C}">
                <a14:useLocalDpi xmlns:a14="http://schemas.microsoft.com/office/drawing/2010/main" val="0"/>
              </a:ext>
            </a:extLst>
          </a:blip>
          <a:srcRect t="7304" b="30337"/>
          <a:stretch/>
        </p:blipFill>
        <p:spPr>
          <a:xfrm rot="16200000">
            <a:off x="3242643" y="2913532"/>
            <a:ext cx="5155463" cy="156280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1173" y="2944282"/>
            <a:ext cx="3731474" cy="3731474"/>
          </a:xfrm>
          <a:prstGeom prst="rect">
            <a:avLst/>
          </a:prstGeom>
        </p:spPr>
      </p:pic>
      <p:sp>
        <p:nvSpPr>
          <p:cNvPr id="16" name="TextBox 15">
            <a:extLst>
              <a:ext uri="{FF2B5EF4-FFF2-40B4-BE49-F238E27FC236}">
                <a16:creationId xmlns:a16="http://schemas.microsoft.com/office/drawing/2014/main" id="{E2ECA048-9CA5-A878-FA4B-8E5090939074}"/>
              </a:ext>
            </a:extLst>
          </p:cNvPr>
          <p:cNvSpPr txBox="1"/>
          <p:nvPr/>
        </p:nvSpPr>
        <p:spPr>
          <a:xfrm>
            <a:off x="7846898" y="5349336"/>
            <a:ext cx="3443076" cy="923330"/>
          </a:xfrm>
          <a:prstGeom prst="rect">
            <a:avLst/>
          </a:prstGeom>
          <a:solidFill>
            <a:schemeClr val="accent5">
              <a:lumMod val="40000"/>
              <a:lumOff val="60000"/>
            </a:schemeClr>
          </a:solidFill>
        </p:spPr>
        <p:txBody>
          <a:bodyPr wrap="square" rtlCol="0">
            <a:spAutoFit/>
          </a:bodyPr>
          <a:lstStyle/>
          <a:p>
            <a:pPr algn="r"/>
            <a:r>
              <a:rPr lang="en-US" b="1" dirty="0" smtClean="0"/>
              <a:t>Prototype EB welding at RAL:</a:t>
            </a:r>
          </a:p>
          <a:p>
            <a:pPr algn="r"/>
            <a:r>
              <a:rPr lang="en-US" b="1" dirty="0"/>
              <a:t>N</a:t>
            </a:r>
            <a:r>
              <a:rPr lang="en-US" b="1" dirty="0" smtClean="0"/>
              <a:t>ose cone flow guide  </a:t>
            </a:r>
          </a:p>
          <a:p>
            <a:pPr algn="r"/>
            <a:r>
              <a:rPr lang="en-US" b="1" dirty="0"/>
              <a:t>0.5 </a:t>
            </a:r>
            <a:r>
              <a:rPr lang="en-US" b="1" dirty="0" smtClean="0"/>
              <a:t>mm wall thickness  </a:t>
            </a:r>
            <a:endParaRPr lang="en-US" b="1"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9763" y="2098931"/>
            <a:ext cx="3959531" cy="2969648"/>
          </a:xfrm>
          <a:prstGeom prst="rect">
            <a:avLst/>
          </a:prstGeom>
        </p:spPr>
      </p:pic>
    </p:spTree>
    <p:extLst>
      <p:ext uri="{BB962C8B-B14F-4D97-AF65-F5344CB8AC3E}">
        <p14:creationId xmlns:p14="http://schemas.microsoft.com/office/powerpoint/2010/main" val="1356465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806450" marR="0" lvl="2" indent="0" algn="r" defTabSz="457200" rtl="0" eaLnBrk="1" fontAlgn="base" latinLnBrk="0" hangingPunct="1">
              <a:lnSpc>
                <a:spcPct val="90000"/>
              </a:lnSpc>
              <a:spcBef>
                <a:spcPts val="500"/>
              </a:spcBef>
              <a:spcAft>
                <a:spcPct val="0"/>
              </a:spcAft>
              <a:buClr>
                <a:srgbClr val="2E2C61"/>
              </a:buClr>
              <a:buSzTx/>
              <a:buFontTx/>
              <a:buNone/>
              <a:tabLst/>
              <a:defRPr/>
            </a:pPr>
            <a:r>
              <a:rPr kumimoji="0" lang="en-GB"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t>Slide </a:t>
            </a:r>
            <a:fld id="{7E569216-649D-40FE-A193-2C061D61F110}" type="slidenum">
              <a:rPr kumimoji="0" lang="en-US"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pPr marL="806450" marR="0" lvl="2" indent="0" algn="r" defTabSz="457200" rtl="0" eaLnBrk="1" fontAlgn="base" latinLnBrk="0" hangingPunct="1">
                <a:lnSpc>
                  <a:spcPct val="90000"/>
                </a:lnSpc>
                <a:spcBef>
                  <a:spcPts val="500"/>
                </a:spcBef>
                <a:spcAft>
                  <a:spcPct val="0"/>
                </a:spcAft>
                <a:buClr>
                  <a:srgbClr val="2E2C61"/>
                </a:buClr>
                <a:buSzTx/>
                <a:buFontTx/>
                <a:buNone/>
                <a:tabLst/>
                <a:defRPr/>
              </a:pPr>
              <a:t>6</a:t>
            </a:fld>
            <a:r>
              <a:rPr kumimoji="0" lang="en-US" sz="1400" b="0" i="0" u="none" strike="noStrike" kern="1200" cap="none" spc="0" normalizeH="0" baseline="0" noProof="0" smtClean="0">
                <a:ln>
                  <a:noFill/>
                </a:ln>
                <a:solidFill>
                  <a:srgbClr val="616161"/>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endParaRPr>
          </a:p>
        </p:txBody>
      </p:sp>
      <p:sp>
        <p:nvSpPr>
          <p:cNvPr id="6" name="Title 1"/>
          <p:cNvSpPr>
            <a:spLocks noGrp="1"/>
          </p:cNvSpPr>
          <p:nvPr>
            <p:ph type="title"/>
          </p:nvPr>
        </p:nvSpPr>
        <p:spPr>
          <a:xfrm>
            <a:off x="0" y="207470"/>
            <a:ext cx="12192000" cy="548280"/>
          </a:xfrm>
        </p:spPr>
        <p:txBody>
          <a:bodyPr>
            <a:noAutofit/>
          </a:bodyPr>
          <a:lstStyle/>
          <a:p>
            <a:r>
              <a:rPr lang="en-GB" sz="3600" dirty="0" smtClean="0"/>
              <a:t>UK/US Targetry Integration Schematic</a:t>
            </a:r>
            <a:endParaRPr lang="en-GB"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73" y="853718"/>
            <a:ext cx="11808854" cy="5518882"/>
          </a:xfrm>
          <a:prstGeom prst="rect">
            <a:avLst/>
          </a:prstGeom>
        </p:spPr>
      </p:pic>
    </p:spTree>
    <p:extLst>
      <p:ext uri="{BB962C8B-B14F-4D97-AF65-F5344CB8AC3E}">
        <p14:creationId xmlns:p14="http://schemas.microsoft.com/office/powerpoint/2010/main" val="229373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2">
              <a:lnSpc>
                <a:spcPct val="90000"/>
              </a:lnSpc>
              <a:spcBef>
                <a:spcPts val="500"/>
              </a:spcBef>
              <a:buClr>
                <a:schemeClr val="tx1"/>
              </a:buClr>
            </a:pPr>
            <a:r>
              <a:rPr lang="en-GB" smtClean="0"/>
              <a:t>Slide </a:t>
            </a:r>
            <a:fld id="{7E569216-649D-40FE-A193-2C061D61F110}" type="slidenum">
              <a:rPr smtClean="0"/>
              <a:pPr lvl="2">
                <a:lnSpc>
                  <a:spcPct val="90000"/>
                </a:lnSpc>
                <a:spcBef>
                  <a:spcPts val="500"/>
                </a:spcBef>
                <a:buClr>
                  <a:schemeClr val="tx1"/>
                </a:buClr>
              </a:pPr>
              <a:t>7</a:t>
            </a:fld>
            <a:r>
              <a:rPr smtClean="0"/>
              <a:t> </a:t>
            </a:r>
            <a:endParaRPr dirty="0"/>
          </a:p>
        </p:txBody>
      </p:sp>
      <p:sp>
        <p:nvSpPr>
          <p:cNvPr id="6" name="TextBox 5">
            <a:extLst>
              <a:ext uri="{FF2B5EF4-FFF2-40B4-BE49-F238E27FC236}">
                <a16:creationId xmlns:a16="http://schemas.microsoft.com/office/drawing/2014/main" id="{78DB0FE0-A4AF-D848-8925-91A37993D74D}"/>
              </a:ext>
            </a:extLst>
          </p:cNvPr>
          <p:cNvSpPr txBox="1"/>
          <p:nvPr/>
        </p:nvSpPr>
        <p:spPr>
          <a:xfrm>
            <a:off x="560879" y="100672"/>
            <a:ext cx="6296569" cy="954107"/>
          </a:xfrm>
          <a:prstGeom prst="rect">
            <a:avLst/>
          </a:prstGeom>
          <a:noFill/>
        </p:spPr>
        <p:txBody>
          <a:bodyPr wrap="square" rtlCol="0" anchor="t">
            <a:spAutoFit/>
          </a:bodyPr>
          <a:lstStyle/>
          <a:p>
            <a:r>
              <a:rPr lang="en-US" sz="2800" b="1" spc="-150" dirty="0" smtClean="0">
                <a:solidFill>
                  <a:srgbClr val="002060"/>
                </a:solidFill>
                <a:latin typeface="Arial" panose="020B0604020202020204" pitchFamily="34" charset="0"/>
                <a:cs typeface="Arial" panose="020B0604020202020204" pitchFamily="34" charset="0"/>
              </a:rPr>
              <a:t>Birmingham </a:t>
            </a:r>
            <a:r>
              <a:rPr lang="en-US" sz="2800" b="1" spc="-150" dirty="0">
                <a:solidFill>
                  <a:srgbClr val="002060"/>
                </a:solidFill>
                <a:latin typeface="Arial" panose="020B0604020202020204" pitchFamily="34" charset="0"/>
                <a:cs typeface="Arial" panose="020B0604020202020204" pitchFamily="34" charset="0"/>
              </a:rPr>
              <a:t>MC40 Cyclotron for </a:t>
            </a:r>
            <a:r>
              <a:rPr lang="en-US" sz="2800" b="1" spc="-150" dirty="0" smtClean="0">
                <a:solidFill>
                  <a:srgbClr val="002060"/>
                </a:solidFill>
                <a:latin typeface="Arial" panose="020B0604020202020204" pitchFamily="34" charset="0"/>
                <a:cs typeface="Arial" panose="020B0604020202020204" pitchFamily="34" charset="0"/>
              </a:rPr>
              <a:t>new materials </a:t>
            </a:r>
            <a:r>
              <a:rPr lang="en-US" sz="2800" b="1" spc="-150" dirty="0">
                <a:solidFill>
                  <a:srgbClr val="002060"/>
                </a:solidFill>
                <a:latin typeface="Arial" panose="020B0604020202020204" pitchFamily="34" charset="0"/>
                <a:cs typeface="Arial" panose="020B0604020202020204" pitchFamily="34" charset="0"/>
              </a:rPr>
              <a:t>irradiation studies:</a:t>
            </a:r>
          </a:p>
        </p:txBody>
      </p:sp>
      <p:sp>
        <p:nvSpPr>
          <p:cNvPr id="7" name="TextBox 6"/>
          <p:cNvSpPr txBox="1"/>
          <p:nvPr/>
        </p:nvSpPr>
        <p:spPr>
          <a:xfrm>
            <a:off x="485410" y="1115886"/>
            <a:ext cx="6395159" cy="861774"/>
          </a:xfrm>
          <a:prstGeom prst="rect">
            <a:avLst/>
          </a:prstGeom>
          <a:noFill/>
        </p:spPr>
        <p:txBody>
          <a:bodyPr wrap="square" rtlCol="0">
            <a:spAutoFit/>
          </a:bodyPr>
          <a:lstStyle/>
          <a:p>
            <a:pPr marL="285750" indent="-285750">
              <a:buFont typeface="Wingdings" panose="05000000000000000000" pitchFamily="2" charset="2"/>
              <a:buChar char="q"/>
            </a:pPr>
            <a:r>
              <a:rPr lang="en-GB" sz="1600" dirty="0"/>
              <a:t>Gas cooled </a:t>
            </a:r>
            <a:r>
              <a:rPr lang="en-GB" sz="1600" dirty="0" err="1"/>
              <a:t>meso</a:t>
            </a:r>
            <a:r>
              <a:rPr lang="en-GB" sz="1600" dirty="0"/>
              <a:t>-scale </a:t>
            </a:r>
            <a:r>
              <a:rPr lang="en-GB" sz="1600" dirty="0" smtClean="0"/>
              <a:t>samples </a:t>
            </a:r>
            <a:r>
              <a:rPr lang="en-GB" sz="1600" dirty="0"/>
              <a:t>of candidate </a:t>
            </a:r>
            <a:r>
              <a:rPr lang="en-GB" sz="1600" dirty="0" smtClean="0"/>
              <a:t>titanium alloy foils for future ultrasonic fatigue </a:t>
            </a:r>
            <a:r>
              <a:rPr lang="en-GB" sz="1600" dirty="0"/>
              <a:t>testing </a:t>
            </a:r>
          </a:p>
          <a:p>
            <a:pPr marL="285750" indent="-285750">
              <a:buFont typeface="Arial" panose="020B0604020202020204" pitchFamily="34" charset="0"/>
              <a:buChar char="•"/>
            </a:pPr>
            <a:endParaRPr lang="en-GB" dirty="0"/>
          </a:p>
        </p:txBody>
      </p:sp>
      <p:sp>
        <p:nvSpPr>
          <p:cNvPr id="9" name="Rounded Rectangle 8">
            <a:extLst>
              <a:ext uri="{FF2B5EF4-FFF2-40B4-BE49-F238E27FC236}">
                <a16:creationId xmlns:a16="http://schemas.microsoft.com/office/drawing/2014/main" id="{D3C59807-0735-44F8-895E-7D590D00160E}"/>
              </a:ext>
            </a:extLst>
          </p:cNvPr>
          <p:cNvSpPr/>
          <p:nvPr/>
        </p:nvSpPr>
        <p:spPr>
          <a:xfrm>
            <a:off x="344397" y="1754325"/>
            <a:ext cx="2129948" cy="1980726"/>
          </a:xfrm>
          <a:prstGeom prst="roundRect">
            <a:avLst/>
          </a:prstGeom>
          <a:solidFill>
            <a:srgbClr val="00308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close up of a machine&#10;&#10;Description automatically generated">
            <a:extLst>
              <a:ext uri="{FF2B5EF4-FFF2-40B4-BE49-F238E27FC236}">
                <a16:creationId xmlns:a16="http://schemas.microsoft.com/office/drawing/2014/main" id="{EE67DE18-F4FA-4B8B-9857-D2C5C3AC46A4}"/>
              </a:ext>
            </a:extLst>
          </p:cNvPr>
          <p:cNvPicPr>
            <a:picLocks noChangeAspect="1"/>
          </p:cNvPicPr>
          <p:nvPr/>
        </p:nvPicPr>
        <p:blipFill>
          <a:blip r:embed="rId2"/>
          <a:stretch>
            <a:fillRect/>
          </a:stretch>
        </p:blipFill>
        <p:spPr>
          <a:xfrm>
            <a:off x="446523" y="2094695"/>
            <a:ext cx="1076653" cy="1435538"/>
          </a:xfrm>
          <a:prstGeom prst="rect">
            <a:avLst/>
          </a:prstGeom>
        </p:spPr>
      </p:pic>
      <p:sp>
        <p:nvSpPr>
          <p:cNvPr id="11" name="TextBox 10">
            <a:extLst>
              <a:ext uri="{FF2B5EF4-FFF2-40B4-BE49-F238E27FC236}">
                <a16:creationId xmlns:a16="http://schemas.microsoft.com/office/drawing/2014/main" id="{9BB8947B-318B-470E-B521-6A9F15A55A10}"/>
              </a:ext>
            </a:extLst>
          </p:cNvPr>
          <p:cNvSpPr txBox="1"/>
          <p:nvPr/>
        </p:nvSpPr>
        <p:spPr>
          <a:xfrm>
            <a:off x="435255" y="1789883"/>
            <a:ext cx="193777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Sample &amp; environment</a:t>
            </a:r>
          </a:p>
        </p:txBody>
      </p:sp>
      <p:grpSp>
        <p:nvGrpSpPr>
          <p:cNvPr id="12" name="Group 11">
            <a:extLst>
              <a:ext uri="{FF2B5EF4-FFF2-40B4-BE49-F238E27FC236}">
                <a16:creationId xmlns:a16="http://schemas.microsoft.com/office/drawing/2014/main" id="{28AC918F-187D-415A-8A74-E7BFBD01B78B}"/>
              </a:ext>
            </a:extLst>
          </p:cNvPr>
          <p:cNvGrpSpPr/>
          <p:nvPr/>
        </p:nvGrpSpPr>
        <p:grpSpPr>
          <a:xfrm>
            <a:off x="2971419" y="1761546"/>
            <a:ext cx="2059879" cy="1980726"/>
            <a:chOff x="6561911" y="1077968"/>
            <a:chExt cx="2615478" cy="2905628"/>
          </a:xfrm>
          <a:solidFill>
            <a:srgbClr val="003088"/>
          </a:solidFill>
        </p:grpSpPr>
        <p:sp>
          <p:nvSpPr>
            <p:cNvPr id="13" name="Rounded Rectangle 10">
              <a:extLst>
                <a:ext uri="{FF2B5EF4-FFF2-40B4-BE49-F238E27FC236}">
                  <a16:creationId xmlns:a16="http://schemas.microsoft.com/office/drawing/2014/main" id="{9B6092F2-A741-4583-A3FE-2EDB3B5108B6}"/>
                </a:ext>
              </a:extLst>
            </p:cNvPr>
            <p:cNvSpPr/>
            <p:nvPr/>
          </p:nvSpPr>
          <p:spPr>
            <a:xfrm>
              <a:off x="6561911" y="1077968"/>
              <a:ext cx="2607733" cy="2905628"/>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alibri" panose="020F0502020204030204"/>
                  <a:ea typeface="+mn-ea"/>
                  <a:cs typeface="+mn-cs"/>
                </a:rPr>
                <a:t>(Birmingham)</a:t>
              </a: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ACFB0DE-E796-451A-8B7D-5B82FEEE1900}"/>
                </a:ext>
              </a:extLst>
            </p:cNvPr>
            <p:cNvSpPr txBox="1"/>
            <p:nvPr/>
          </p:nvSpPr>
          <p:spPr>
            <a:xfrm>
              <a:off x="6569656" y="1134060"/>
              <a:ext cx="2607733" cy="38376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MC40 irradiation </a:t>
              </a:r>
            </a:p>
          </p:txBody>
        </p:sp>
      </p:grpSp>
      <p:grpSp>
        <p:nvGrpSpPr>
          <p:cNvPr id="15" name="Group 14">
            <a:extLst>
              <a:ext uri="{FF2B5EF4-FFF2-40B4-BE49-F238E27FC236}">
                <a16:creationId xmlns:a16="http://schemas.microsoft.com/office/drawing/2014/main" id="{7803542B-F4EC-483F-BC65-A61B5890B1D5}"/>
              </a:ext>
            </a:extLst>
          </p:cNvPr>
          <p:cNvGrpSpPr/>
          <p:nvPr/>
        </p:nvGrpSpPr>
        <p:grpSpPr>
          <a:xfrm>
            <a:off x="5528372" y="1730149"/>
            <a:ext cx="1996976" cy="1995860"/>
            <a:chOff x="6324905" y="1055767"/>
            <a:chExt cx="2654667" cy="2927829"/>
          </a:xfrm>
          <a:solidFill>
            <a:srgbClr val="003088"/>
          </a:solidFill>
        </p:grpSpPr>
        <p:sp>
          <p:nvSpPr>
            <p:cNvPr id="16" name="Rounded Rectangle 10">
              <a:extLst>
                <a:ext uri="{FF2B5EF4-FFF2-40B4-BE49-F238E27FC236}">
                  <a16:creationId xmlns:a16="http://schemas.microsoft.com/office/drawing/2014/main" id="{6F56613D-6B68-4BCB-BA20-F16B76F33286}"/>
                </a:ext>
              </a:extLst>
            </p:cNvPr>
            <p:cNvSpPr/>
            <p:nvPr/>
          </p:nvSpPr>
          <p:spPr>
            <a:xfrm>
              <a:off x="6324905" y="1077968"/>
              <a:ext cx="2607733" cy="2905628"/>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DA6D52-8345-498D-ADFA-663AE376375F}"/>
                </a:ext>
              </a:extLst>
            </p:cNvPr>
            <p:cNvSpPr txBox="1"/>
            <p:nvPr/>
          </p:nvSpPr>
          <p:spPr>
            <a:xfrm>
              <a:off x="6371839" y="1055767"/>
              <a:ext cx="2607733" cy="109487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rPr>
                <a:t>PIE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Micro/nano indentation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High cycle fatigue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TEM/XRD</a:t>
              </a:r>
            </a:p>
          </p:txBody>
        </p:sp>
        <p:pic>
          <p:nvPicPr>
            <p:cNvPr id="18" name="Picture 2" descr="Advanced Materials Spotlight - Culham Science Centre - Culham Science  Centre combines world-class publicly funded research">
              <a:extLst>
                <a:ext uri="{FF2B5EF4-FFF2-40B4-BE49-F238E27FC236}">
                  <a16:creationId xmlns:a16="http://schemas.microsoft.com/office/drawing/2014/main" id="{AEB5F8FE-B819-4CAD-BD40-6A43828C1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994" y="2109469"/>
              <a:ext cx="2013424" cy="1315447"/>
            </a:xfrm>
            <a:prstGeom prst="rect">
              <a:avLst/>
            </a:prstGeom>
            <a:grpFill/>
            <a:ln>
              <a:noFill/>
            </a:ln>
          </p:spPr>
        </p:pic>
      </p:grpSp>
      <p:pic>
        <p:nvPicPr>
          <p:cNvPr id="19" name="Picture 18">
            <a:extLst>
              <a:ext uri="{FF2B5EF4-FFF2-40B4-BE49-F238E27FC236}">
                <a16:creationId xmlns:a16="http://schemas.microsoft.com/office/drawing/2014/main" id="{6A57042E-16F8-4E11-B2CF-B1F172749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994" y="2438615"/>
            <a:ext cx="1576628" cy="1049175"/>
          </a:xfrm>
          <a:prstGeom prst="rect">
            <a:avLst/>
          </a:prstGeom>
        </p:spPr>
      </p:pic>
      <p:sp>
        <p:nvSpPr>
          <p:cNvPr id="20" name="TextBox 19">
            <a:extLst>
              <a:ext uri="{FF2B5EF4-FFF2-40B4-BE49-F238E27FC236}">
                <a16:creationId xmlns:a16="http://schemas.microsoft.com/office/drawing/2014/main" id="{A1EA978E-D820-4E9F-A619-42BEC42CAB8E}"/>
              </a:ext>
            </a:extLst>
          </p:cNvPr>
          <p:cNvSpPr txBox="1"/>
          <p:nvPr/>
        </p:nvSpPr>
        <p:spPr>
          <a:xfrm>
            <a:off x="2745356" y="2000507"/>
            <a:ext cx="2083348"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rPr>
              <a:t>Proton and He irradiation at high energy</a:t>
            </a:r>
          </a:p>
        </p:txBody>
      </p:sp>
      <p:sp>
        <p:nvSpPr>
          <p:cNvPr id="21" name="Arrow: Right 59">
            <a:extLst>
              <a:ext uri="{FF2B5EF4-FFF2-40B4-BE49-F238E27FC236}">
                <a16:creationId xmlns:a16="http://schemas.microsoft.com/office/drawing/2014/main" id="{06392AF3-69A4-46F3-B375-2FA3373F7A27}"/>
              </a:ext>
            </a:extLst>
          </p:cNvPr>
          <p:cNvSpPr/>
          <p:nvPr/>
        </p:nvSpPr>
        <p:spPr>
          <a:xfrm>
            <a:off x="2474345" y="2586891"/>
            <a:ext cx="490974" cy="348013"/>
          </a:xfrm>
          <a:prstGeom prst="rightArrow">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p:cNvSpPr txBox="1"/>
          <p:nvPr/>
        </p:nvSpPr>
        <p:spPr>
          <a:xfrm>
            <a:off x="1523176" y="2106051"/>
            <a:ext cx="951169" cy="122341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rPr>
              <a:t>Sample design (</a:t>
            </a: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rPr>
              <a:t>Sample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Calibri" panose="020F0502020204030204"/>
                <a:ea typeface="+mn-ea"/>
                <a:cs typeface="+mn-cs"/>
              </a:rPr>
              <a:t>(RAL)</a:t>
            </a:r>
          </a:p>
        </p:txBody>
      </p:sp>
      <p:sp>
        <p:nvSpPr>
          <p:cNvPr id="23" name="TextBox 22"/>
          <p:cNvSpPr txBox="1"/>
          <p:nvPr/>
        </p:nvSpPr>
        <p:spPr>
          <a:xfrm>
            <a:off x="2842189" y="3480569"/>
            <a:ext cx="196936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alibri" panose="020F0502020204030204"/>
                <a:ea typeface="+mn-ea"/>
                <a:cs typeface="+mn-cs"/>
              </a:rPr>
              <a:t>(Birmingham)</a:t>
            </a:r>
          </a:p>
        </p:txBody>
      </p:sp>
      <p:sp>
        <p:nvSpPr>
          <p:cNvPr id="24" name="TextBox 23"/>
          <p:cNvSpPr txBox="1"/>
          <p:nvPr/>
        </p:nvSpPr>
        <p:spPr>
          <a:xfrm>
            <a:off x="5494540" y="3346770"/>
            <a:ext cx="18825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alibri" panose="020F0502020204030204"/>
                <a:ea typeface="+mn-ea"/>
                <a:cs typeface="+mn-cs"/>
              </a:rPr>
              <a:t>(Oxford, Birmingham @</a:t>
            </a:r>
            <a:r>
              <a:rPr kumimoji="0" lang="en-GB" sz="1100" b="1" i="0" u="none" strike="noStrike" kern="1200" cap="none" spc="0" normalizeH="0" baseline="0" noProof="0" dirty="0" err="1">
                <a:ln>
                  <a:noFill/>
                </a:ln>
                <a:solidFill>
                  <a:srgbClr val="FFFFFF"/>
                </a:solidFill>
                <a:effectLst/>
                <a:uLnTx/>
                <a:uFillTx/>
                <a:latin typeface="Calibri" panose="020F0502020204030204"/>
                <a:ea typeface="+mn-ea"/>
                <a:cs typeface="+mn-cs"/>
              </a:rPr>
              <a:t>Culham</a:t>
            </a:r>
            <a:r>
              <a:rPr kumimoji="0" lang="en-GB" sz="1100" b="1"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5" name="Arrow: Right 59">
            <a:extLst>
              <a:ext uri="{FF2B5EF4-FFF2-40B4-BE49-F238E27FC236}">
                <a16:creationId xmlns:a16="http://schemas.microsoft.com/office/drawing/2014/main" id="{06392AF3-69A4-46F3-B375-2FA3373F7A27}"/>
              </a:ext>
            </a:extLst>
          </p:cNvPr>
          <p:cNvSpPr/>
          <p:nvPr/>
        </p:nvSpPr>
        <p:spPr>
          <a:xfrm>
            <a:off x="5025197" y="2635629"/>
            <a:ext cx="497075" cy="315904"/>
          </a:xfrm>
          <a:prstGeom prst="rightArrow">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p:cNvSpPr txBox="1"/>
          <p:nvPr/>
        </p:nvSpPr>
        <p:spPr>
          <a:xfrm>
            <a:off x="977131" y="4367494"/>
            <a:ext cx="1416325" cy="1569660"/>
          </a:xfrm>
          <a:prstGeom prst="rect">
            <a:avLst/>
          </a:prstGeom>
          <a:noFill/>
        </p:spPr>
        <p:txBody>
          <a:bodyPr wrap="square" rtlCol="0">
            <a:spAutoFit/>
          </a:bodyPr>
          <a:lstStyle/>
          <a:p>
            <a:pPr algn="r"/>
            <a:r>
              <a:rPr lang="en-GB" sz="1600" dirty="0" smtClean="0"/>
              <a:t>Remotely </a:t>
            </a:r>
            <a:r>
              <a:rPr lang="en-GB" sz="1600" dirty="0" err="1" smtClean="0"/>
              <a:t>handleable</a:t>
            </a:r>
            <a:r>
              <a:rPr lang="en-GB" sz="1600" dirty="0" smtClean="0"/>
              <a:t> sample environment ready for manufacture</a:t>
            </a:r>
            <a:endParaRPr lang="en-GB" sz="1600" dirty="0"/>
          </a:p>
        </p:txBody>
      </p:sp>
      <p:sp>
        <p:nvSpPr>
          <p:cNvPr id="29" name="Arrow: Right 59">
            <a:extLst>
              <a:ext uri="{FF2B5EF4-FFF2-40B4-BE49-F238E27FC236}">
                <a16:creationId xmlns:a16="http://schemas.microsoft.com/office/drawing/2014/main" id="{06392AF3-69A4-46F3-B375-2FA3373F7A27}"/>
              </a:ext>
            </a:extLst>
          </p:cNvPr>
          <p:cNvSpPr/>
          <p:nvPr/>
        </p:nvSpPr>
        <p:spPr>
          <a:xfrm rot="2837028">
            <a:off x="1840677" y="3774264"/>
            <a:ext cx="663923" cy="312866"/>
          </a:xfrm>
          <a:prstGeom prst="rightArrow">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2CB3FAA8-B6BD-EF67-8C6B-643C0560A4F4}"/>
              </a:ext>
            </a:extLst>
          </p:cNvPr>
          <p:cNvPicPr>
            <a:picLocks noChangeAspect="1"/>
          </p:cNvPicPr>
          <p:nvPr/>
        </p:nvPicPr>
        <p:blipFill>
          <a:blip r:embed="rId5"/>
          <a:stretch>
            <a:fillRect/>
          </a:stretch>
        </p:blipFill>
        <p:spPr>
          <a:xfrm>
            <a:off x="2512766" y="4112273"/>
            <a:ext cx="2205370" cy="2332445"/>
          </a:xfrm>
          <a:prstGeom prst="rect">
            <a:avLst/>
          </a:prstGeom>
        </p:spPr>
      </p:pic>
      <p:pic>
        <p:nvPicPr>
          <p:cNvPr id="31" name="Picture 30">
            <a:extLst>
              <a:ext uri="{FF2B5EF4-FFF2-40B4-BE49-F238E27FC236}">
                <a16:creationId xmlns:a16="http://schemas.microsoft.com/office/drawing/2014/main" id="{24519748-D4F6-0220-68FF-0113012C73CF}"/>
              </a:ext>
            </a:extLst>
          </p:cNvPr>
          <p:cNvPicPr>
            <a:picLocks noChangeAspect="1"/>
          </p:cNvPicPr>
          <p:nvPr/>
        </p:nvPicPr>
        <p:blipFill>
          <a:blip r:embed="rId6"/>
          <a:stretch>
            <a:fillRect/>
          </a:stretch>
        </p:blipFill>
        <p:spPr>
          <a:xfrm>
            <a:off x="5175886" y="3966778"/>
            <a:ext cx="2615882" cy="2317871"/>
          </a:xfrm>
          <a:prstGeom prst="rect">
            <a:avLst/>
          </a:prstGeom>
        </p:spPr>
      </p:pic>
      <p:pic>
        <p:nvPicPr>
          <p:cNvPr id="32" name="Picture 31" descr="A machine in a room&#10;&#10;Description automatically generated">
            <a:extLst>
              <a:ext uri="{FF2B5EF4-FFF2-40B4-BE49-F238E27FC236}">
                <a16:creationId xmlns:a16="http://schemas.microsoft.com/office/drawing/2014/main" id="{C416636E-0B2C-6570-D47A-09B1FEBDC9BC}"/>
              </a:ext>
            </a:extLst>
          </p:cNvPr>
          <p:cNvPicPr>
            <a:picLocks noChangeAspect="1"/>
          </p:cNvPicPr>
          <p:nvPr/>
        </p:nvPicPr>
        <p:blipFill>
          <a:blip r:embed="rId7"/>
          <a:stretch>
            <a:fillRect/>
          </a:stretch>
        </p:blipFill>
        <p:spPr>
          <a:xfrm>
            <a:off x="8098091" y="1378096"/>
            <a:ext cx="3678597" cy="4906553"/>
          </a:xfrm>
          <a:prstGeom prst="rect">
            <a:avLst/>
          </a:prstGeom>
        </p:spPr>
      </p:pic>
      <p:cxnSp>
        <p:nvCxnSpPr>
          <p:cNvPr id="3" name="Straight Connector 2"/>
          <p:cNvCxnSpPr/>
          <p:nvPr/>
        </p:nvCxnSpPr>
        <p:spPr>
          <a:xfrm flipH="1">
            <a:off x="3376422" y="4280716"/>
            <a:ext cx="2550245" cy="87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3390008" y="5522418"/>
            <a:ext cx="2536659" cy="41473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346826" y="1546773"/>
            <a:ext cx="2197243" cy="369332"/>
          </a:xfrm>
          <a:prstGeom prst="rect">
            <a:avLst/>
          </a:prstGeom>
          <a:solidFill>
            <a:schemeClr val="accent2">
              <a:lumMod val="20000"/>
              <a:lumOff val="80000"/>
            </a:schemeClr>
          </a:solidFill>
        </p:spPr>
        <p:txBody>
          <a:bodyPr wrap="square" rtlCol="0">
            <a:spAutoFit/>
          </a:bodyPr>
          <a:lstStyle/>
          <a:p>
            <a:r>
              <a:rPr lang="en-GB" dirty="0" smtClean="0"/>
              <a:t>MC40 Beamline for </a:t>
            </a:r>
            <a:endParaRPr lang="en-GB" dirty="0"/>
          </a:p>
        </p:txBody>
      </p:sp>
    </p:spTree>
    <p:extLst>
      <p:ext uri="{BB962C8B-B14F-4D97-AF65-F5344CB8AC3E}">
        <p14:creationId xmlns:p14="http://schemas.microsoft.com/office/powerpoint/2010/main" val="1115151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2672FC-7660-4A5B-AC75-0F19BC1D52D1}"/>
              </a:ext>
            </a:extLst>
          </p:cNvPr>
          <p:cNvSpPr txBox="1"/>
          <p:nvPr/>
        </p:nvSpPr>
        <p:spPr>
          <a:xfrm>
            <a:off x="179239" y="1960323"/>
            <a:ext cx="5999085" cy="3968972"/>
          </a:xfrm>
          <a:prstGeom prst="rect">
            <a:avLst/>
          </a:prstGeom>
          <a:noFill/>
        </p:spPr>
        <p:txBody>
          <a:bodyPr wrap="square">
            <a:spAutoFit/>
          </a:bodyPr>
          <a:lstStyle/>
          <a:p>
            <a:pPr>
              <a:lnSpc>
                <a:spcPct val="107000"/>
              </a:lnSpc>
              <a:spcAft>
                <a:spcPts val="800"/>
              </a:spcAft>
            </a:pPr>
            <a:r>
              <a:rPr lang="en-GB" sz="1400" dirty="0">
                <a:effectLst/>
                <a:latin typeface="Arial" panose="020B0604020202020204" pitchFamily="34" charset="0"/>
                <a:ea typeface="Yu Mincho" panose="02020400000000000000" pitchFamily="18" charset="-128"/>
              </a:rPr>
              <a:t>The design for the sample environment enclosure is now relatively mature and approaching manufacture. The design now includes temperature diagnostics for the graphite beam stop, as well as electrical isolation of the sample section to enable beam current measurement (taken from the beam stop thermocouple sheath). </a:t>
            </a:r>
          </a:p>
          <a:p>
            <a:pPr>
              <a:lnSpc>
                <a:spcPct val="107000"/>
              </a:lnSpc>
              <a:spcAft>
                <a:spcPts val="800"/>
              </a:spcAft>
            </a:pPr>
            <a:r>
              <a:rPr lang="en-GB" sz="1400" dirty="0">
                <a:effectLst/>
                <a:latin typeface="Arial" panose="020B0604020202020204" pitchFamily="34" charset="0"/>
                <a:ea typeface="Yu Mincho" panose="02020400000000000000" pitchFamily="18" charset="-128"/>
              </a:rPr>
              <a:t>A WIP drawing package exists for the whole sample environment assembly, in anticipation of imminent manufacture for offline flow testing at RAL prior to any irradiation runs at MC40.</a:t>
            </a:r>
          </a:p>
          <a:p>
            <a:pPr>
              <a:lnSpc>
                <a:spcPct val="107000"/>
              </a:lnSpc>
              <a:spcAft>
                <a:spcPts val="800"/>
              </a:spcAft>
            </a:pPr>
            <a:r>
              <a:rPr lang="en-GB" sz="1400" dirty="0">
                <a:effectLst/>
                <a:latin typeface="Arial" panose="020B0604020202020204" pitchFamily="34" charset="0"/>
                <a:ea typeface="Yu Mincho" panose="02020400000000000000" pitchFamily="18" charset="-128"/>
              </a:rPr>
              <a:t>The contract for a positive displacement blower for circulating the elevated pressure nitrogen coolant has been placed. The specification released in the RFQ for this item includes technical flow specifications as well as handling and size constraints based on the installation location in the MC40 beamline hall. The delivery of the blower, motor and variable speed drive is anticipated at RAL within the next month – the individual components are all with the supplier in Chesterfield, awaiting fitment to their “skid” baseplate.</a:t>
            </a:r>
          </a:p>
        </p:txBody>
      </p:sp>
      <p:sp>
        <p:nvSpPr>
          <p:cNvPr id="4" name="TextBox 3">
            <a:extLst>
              <a:ext uri="{FF2B5EF4-FFF2-40B4-BE49-F238E27FC236}">
                <a16:creationId xmlns:a16="http://schemas.microsoft.com/office/drawing/2014/main" id="{86EDEF0C-D5D1-150F-B17B-23F1A3303A3B}"/>
              </a:ext>
            </a:extLst>
          </p:cNvPr>
          <p:cNvSpPr txBox="1"/>
          <p:nvPr/>
        </p:nvSpPr>
        <p:spPr>
          <a:xfrm>
            <a:off x="516744" y="61833"/>
            <a:ext cx="5542533" cy="1569660"/>
          </a:xfrm>
          <a:prstGeom prst="rect">
            <a:avLst/>
          </a:prstGeom>
          <a:noFill/>
        </p:spPr>
        <p:txBody>
          <a:bodyPr wrap="square" rtlCol="0" anchor="t">
            <a:spAutoFit/>
          </a:bodyPr>
          <a:lstStyle/>
          <a:p>
            <a:r>
              <a:rPr lang="en-US" sz="4800" b="1" spc="-150" dirty="0" smtClean="0">
                <a:solidFill>
                  <a:srgbClr val="002060"/>
                </a:solidFill>
                <a:latin typeface="Arial" panose="020B0604020202020204" pitchFamily="34" charset="0"/>
                <a:cs typeface="Arial" panose="020B0604020202020204" pitchFamily="34" charset="0"/>
              </a:rPr>
              <a:t>Status of Sample Environment</a:t>
            </a:r>
            <a:endParaRPr lang="en-US" sz="4800" b="1" spc="-150" dirty="0">
              <a:solidFill>
                <a:srgbClr val="002060"/>
              </a:solidFill>
              <a:latin typeface="Arial" panose="020B0604020202020204" pitchFamily="34" charset="0"/>
              <a:cs typeface="Arial" panose="020B0604020202020204" pitchFamily="34" charset="0"/>
            </a:endParaRPr>
          </a:p>
        </p:txBody>
      </p:sp>
      <p:pic>
        <p:nvPicPr>
          <p:cNvPr id="7" name="Picture 6" descr="A mechanical design of a machine&#10;&#10;Description automatically generated with medium confidence">
            <a:extLst>
              <a:ext uri="{FF2B5EF4-FFF2-40B4-BE49-F238E27FC236}">
                <a16:creationId xmlns:a16="http://schemas.microsoft.com/office/drawing/2014/main" id="{23DE5864-0172-9D72-3873-2A63C6A07FFB}"/>
              </a:ext>
            </a:extLst>
          </p:cNvPr>
          <p:cNvPicPr>
            <a:picLocks noChangeAspect="1"/>
          </p:cNvPicPr>
          <p:nvPr/>
        </p:nvPicPr>
        <p:blipFill>
          <a:blip r:embed="rId2"/>
          <a:stretch>
            <a:fillRect/>
          </a:stretch>
        </p:blipFill>
        <p:spPr>
          <a:xfrm>
            <a:off x="6536927" y="305922"/>
            <a:ext cx="4533528" cy="3308803"/>
          </a:xfrm>
          <a:prstGeom prst="rect">
            <a:avLst/>
          </a:prstGeom>
        </p:spPr>
      </p:pic>
      <p:sp>
        <p:nvSpPr>
          <p:cNvPr id="8" name="TextBox 7">
            <a:extLst>
              <a:ext uri="{FF2B5EF4-FFF2-40B4-BE49-F238E27FC236}">
                <a16:creationId xmlns:a16="http://schemas.microsoft.com/office/drawing/2014/main" id="{DA5EE17E-2734-A84D-3238-3399507DB4BA}"/>
              </a:ext>
            </a:extLst>
          </p:cNvPr>
          <p:cNvSpPr txBox="1"/>
          <p:nvPr/>
        </p:nvSpPr>
        <p:spPr>
          <a:xfrm>
            <a:off x="6536926" y="3590500"/>
            <a:ext cx="4533529" cy="430887"/>
          </a:xfrm>
          <a:prstGeom prst="rect">
            <a:avLst/>
          </a:prstGeom>
          <a:noFill/>
        </p:spPr>
        <p:txBody>
          <a:bodyPr wrap="square" rtlCol="0">
            <a:spAutoFit/>
          </a:bodyPr>
          <a:lstStyle/>
          <a:p>
            <a:r>
              <a:rPr lang="en-GB" sz="1100" dirty="0">
                <a:effectLst/>
                <a:latin typeface="Calibri" panose="020F0502020204030204" pitchFamily="34" charset="0"/>
                <a:ea typeface="Calibri" panose="020F0502020204030204" pitchFamily="34" charset="0"/>
                <a:cs typeface="Arial" panose="020B0604020202020204" pitchFamily="34" charset="0"/>
              </a:rPr>
              <a:t>Current sample environment containment CAD design. Note Macor isolation features (white) and downstream thermocouple compression fitting.</a:t>
            </a:r>
            <a:endParaRPr lang="en-GB" sz="600" dirty="0"/>
          </a:p>
        </p:txBody>
      </p:sp>
      <p:pic>
        <p:nvPicPr>
          <p:cNvPr id="9" name="Picture 8">
            <a:extLst>
              <a:ext uri="{FF2B5EF4-FFF2-40B4-BE49-F238E27FC236}">
                <a16:creationId xmlns:a16="http://schemas.microsoft.com/office/drawing/2014/main" id="{0BB8268D-EF6C-D56A-E7EC-D784B332C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6" t="15078" b="21729"/>
          <a:stretch/>
        </p:blipFill>
        <p:spPr bwMode="auto">
          <a:xfrm>
            <a:off x="6536927" y="4021387"/>
            <a:ext cx="4533528" cy="2290423"/>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5A586B14-1485-2563-9F53-4F64C79D78A8}"/>
              </a:ext>
            </a:extLst>
          </p:cNvPr>
          <p:cNvSpPr txBox="1"/>
          <p:nvPr/>
        </p:nvSpPr>
        <p:spPr>
          <a:xfrm>
            <a:off x="6536927" y="6287585"/>
            <a:ext cx="4533528" cy="430887"/>
          </a:xfrm>
          <a:prstGeom prst="rect">
            <a:avLst/>
          </a:prstGeom>
          <a:noFill/>
        </p:spPr>
        <p:txBody>
          <a:bodyPr wrap="square" rtlCol="0">
            <a:spAutoFit/>
          </a:bodyPr>
          <a:lstStyle/>
          <a:p>
            <a:r>
              <a:rPr lang="en-GB" sz="1050" dirty="0">
                <a:effectLst/>
                <a:latin typeface="Calibri" panose="020F0502020204030204" pitchFamily="34" charset="0"/>
                <a:ea typeface="Calibri" panose="020F0502020204030204" pitchFamily="34" charset="0"/>
                <a:cs typeface="Arial" panose="020B0604020202020204" pitchFamily="34" charset="0"/>
              </a:rPr>
              <a:t>Nitrogen blower, motor and VFD for MC40 sample irradiation flow loop (prior to skid installation)</a:t>
            </a:r>
            <a:endParaRPr lang="en-GB" sz="100" dirty="0"/>
          </a:p>
        </p:txBody>
      </p:sp>
    </p:spTree>
    <p:extLst>
      <p:ext uri="{BB962C8B-B14F-4D97-AF65-F5344CB8AC3E}">
        <p14:creationId xmlns:p14="http://schemas.microsoft.com/office/powerpoint/2010/main" val="3870270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3FAA8-B6BD-EF67-8C6B-643C0560A4F4}"/>
              </a:ext>
            </a:extLst>
          </p:cNvPr>
          <p:cNvPicPr>
            <a:picLocks noChangeAspect="1"/>
          </p:cNvPicPr>
          <p:nvPr/>
        </p:nvPicPr>
        <p:blipFill>
          <a:blip r:embed="rId2"/>
          <a:stretch>
            <a:fillRect/>
          </a:stretch>
        </p:blipFill>
        <p:spPr>
          <a:xfrm>
            <a:off x="459853" y="164599"/>
            <a:ext cx="5125165" cy="5420481"/>
          </a:xfrm>
          <a:prstGeom prst="rect">
            <a:avLst/>
          </a:prstGeom>
        </p:spPr>
      </p:pic>
      <p:cxnSp>
        <p:nvCxnSpPr>
          <p:cNvPr id="4" name="Straight Arrow Connector 3">
            <a:extLst>
              <a:ext uri="{FF2B5EF4-FFF2-40B4-BE49-F238E27FC236}">
                <a16:creationId xmlns:a16="http://schemas.microsoft.com/office/drawing/2014/main" id="{A15811C8-92C0-9185-1560-C08F57BBF26D}"/>
              </a:ext>
            </a:extLst>
          </p:cNvPr>
          <p:cNvCxnSpPr>
            <a:cxnSpLocks/>
          </p:cNvCxnSpPr>
          <p:nvPr/>
        </p:nvCxnSpPr>
        <p:spPr>
          <a:xfrm flipV="1">
            <a:off x="584036" y="3030482"/>
            <a:ext cx="1806617" cy="1151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E4ACEF-4F17-AEE5-6072-223D6842AB61}"/>
              </a:ext>
            </a:extLst>
          </p:cNvPr>
          <p:cNvCxnSpPr>
            <a:cxnSpLocks/>
          </p:cNvCxnSpPr>
          <p:nvPr/>
        </p:nvCxnSpPr>
        <p:spPr>
          <a:xfrm flipV="1">
            <a:off x="2575993" y="3955421"/>
            <a:ext cx="0" cy="1545078"/>
          </a:xfrm>
          <a:prstGeom prst="straightConnector1">
            <a:avLst/>
          </a:prstGeom>
          <a:ln w="28575">
            <a:solidFill>
              <a:srgbClr val="1E5DF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88CB09-1CB1-7F03-DE89-7C954A916191}"/>
              </a:ext>
            </a:extLst>
          </p:cNvPr>
          <p:cNvCxnSpPr>
            <a:cxnSpLocks/>
          </p:cNvCxnSpPr>
          <p:nvPr/>
        </p:nvCxnSpPr>
        <p:spPr>
          <a:xfrm flipV="1">
            <a:off x="2575993" y="425054"/>
            <a:ext cx="0" cy="1545078"/>
          </a:xfrm>
          <a:prstGeom prst="straightConnector1">
            <a:avLst/>
          </a:prstGeom>
          <a:ln w="28575">
            <a:solidFill>
              <a:srgbClr val="1E5DF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C54CE66-8F1A-D743-E817-A49D6F897C9E}"/>
              </a:ext>
            </a:extLst>
          </p:cNvPr>
          <p:cNvSpPr txBox="1"/>
          <p:nvPr/>
        </p:nvSpPr>
        <p:spPr>
          <a:xfrm>
            <a:off x="6096000" y="165608"/>
            <a:ext cx="5283844" cy="523220"/>
          </a:xfrm>
          <a:prstGeom prst="rect">
            <a:avLst/>
          </a:prstGeom>
          <a:noFill/>
        </p:spPr>
        <p:txBody>
          <a:bodyPr wrap="square" rtlCol="0">
            <a:spAutoFit/>
          </a:bodyPr>
          <a:lstStyle/>
          <a:p>
            <a:r>
              <a:rPr lang="en-GB" sz="1400" dirty="0"/>
              <a:t>Orientation of gas flow reconfigured (from horizontal to vertical) to allow for correct  orientation of raster profile (5x15mm)</a:t>
            </a:r>
          </a:p>
        </p:txBody>
      </p:sp>
      <p:sp>
        <p:nvSpPr>
          <p:cNvPr id="26" name="TextBox 25">
            <a:extLst>
              <a:ext uri="{FF2B5EF4-FFF2-40B4-BE49-F238E27FC236}">
                <a16:creationId xmlns:a16="http://schemas.microsoft.com/office/drawing/2014/main" id="{093DD5D4-FC81-DE1A-544C-9E4B9D0FFD24}"/>
              </a:ext>
            </a:extLst>
          </p:cNvPr>
          <p:cNvSpPr txBox="1"/>
          <p:nvPr/>
        </p:nvSpPr>
        <p:spPr>
          <a:xfrm rot="21414024">
            <a:off x="442883" y="2776321"/>
            <a:ext cx="810812" cy="369332"/>
          </a:xfrm>
          <a:prstGeom prst="rect">
            <a:avLst/>
          </a:prstGeom>
          <a:noFill/>
        </p:spPr>
        <p:txBody>
          <a:bodyPr wrap="square" rtlCol="0">
            <a:spAutoFit/>
          </a:bodyPr>
          <a:lstStyle/>
          <a:p>
            <a:r>
              <a:rPr lang="en-GB" dirty="0">
                <a:solidFill>
                  <a:srgbClr val="FF0000"/>
                </a:solidFill>
              </a:rPr>
              <a:t>Beam</a:t>
            </a:r>
          </a:p>
        </p:txBody>
      </p:sp>
      <p:sp>
        <p:nvSpPr>
          <p:cNvPr id="27" name="TextBox 26">
            <a:extLst>
              <a:ext uri="{FF2B5EF4-FFF2-40B4-BE49-F238E27FC236}">
                <a16:creationId xmlns:a16="http://schemas.microsoft.com/office/drawing/2014/main" id="{A6D713A1-5020-9C41-EF05-9E126EC21094}"/>
              </a:ext>
            </a:extLst>
          </p:cNvPr>
          <p:cNvSpPr txBox="1"/>
          <p:nvPr/>
        </p:nvSpPr>
        <p:spPr>
          <a:xfrm rot="16200000">
            <a:off x="1810695" y="4427941"/>
            <a:ext cx="1159918" cy="369332"/>
          </a:xfrm>
          <a:prstGeom prst="rect">
            <a:avLst/>
          </a:prstGeom>
          <a:noFill/>
        </p:spPr>
        <p:txBody>
          <a:bodyPr wrap="square" rtlCol="0">
            <a:spAutoFit/>
          </a:bodyPr>
          <a:lstStyle/>
          <a:p>
            <a:r>
              <a:rPr lang="en-GB" dirty="0">
                <a:solidFill>
                  <a:srgbClr val="1E5DF8"/>
                </a:solidFill>
              </a:rPr>
              <a:t>Nitrogen</a:t>
            </a:r>
          </a:p>
        </p:txBody>
      </p:sp>
      <p:pic>
        <p:nvPicPr>
          <p:cNvPr id="28" name="Picture 27">
            <a:extLst>
              <a:ext uri="{FF2B5EF4-FFF2-40B4-BE49-F238E27FC236}">
                <a16:creationId xmlns:a16="http://schemas.microsoft.com/office/drawing/2014/main" id="{24519748-D4F6-0220-68FF-0113012C73CF}"/>
              </a:ext>
            </a:extLst>
          </p:cNvPr>
          <p:cNvPicPr>
            <a:picLocks noChangeAspect="1"/>
          </p:cNvPicPr>
          <p:nvPr/>
        </p:nvPicPr>
        <p:blipFill>
          <a:blip r:embed="rId3"/>
          <a:stretch>
            <a:fillRect/>
          </a:stretch>
        </p:blipFill>
        <p:spPr>
          <a:xfrm>
            <a:off x="6096000" y="918413"/>
            <a:ext cx="5266667" cy="4666667"/>
          </a:xfrm>
          <a:prstGeom prst="rect">
            <a:avLst/>
          </a:prstGeom>
        </p:spPr>
      </p:pic>
    </p:spTree>
    <p:extLst>
      <p:ext uri="{BB962C8B-B14F-4D97-AF65-F5344CB8AC3E}">
        <p14:creationId xmlns:p14="http://schemas.microsoft.com/office/powerpoint/2010/main" val="4202408896"/>
      </p:ext>
    </p:extLst>
  </p:cSld>
  <p:clrMapOvr>
    <a:masterClrMapping/>
  </p:clrMapOvr>
</p:sld>
</file>

<file path=ppt/theme/theme1.xml><?xml version="1.0" encoding="utf-8"?>
<a:theme xmlns:a="http://schemas.openxmlformats.org/drawingml/2006/main" name="2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E136C6823184499040EF32FECB2863" ma:contentTypeVersion="14" ma:contentTypeDescription="Create a new document." ma:contentTypeScope="" ma:versionID="45e09b5f4f65b0de7870b91664cffb53">
  <xsd:schema xmlns:xsd="http://www.w3.org/2001/XMLSchema" xmlns:xs="http://www.w3.org/2001/XMLSchema" xmlns:p="http://schemas.microsoft.com/office/2006/metadata/properties" xmlns:ns1="http://schemas.microsoft.com/sharepoint/v3" xmlns:ns3="217384e2-1cc7-462a-88d5-a9f0c79de128" xmlns:ns4="47630a84-84bd-4c0e-8a4d-0e925dfde686" targetNamespace="http://schemas.microsoft.com/office/2006/metadata/properties" ma:root="true" ma:fieldsID="63698318d5d16a60d43227dcd190ee97" ns1:_="" ns3:_="" ns4:_="">
    <xsd:import namespace="http://schemas.microsoft.com/sharepoint/v3"/>
    <xsd:import namespace="217384e2-1cc7-462a-88d5-a9f0c79de128"/>
    <xsd:import namespace="47630a84-84bd-4c0e-8a4d-0e925dfde68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384e2-1cc7-462a-88d5-a9f0c79de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630a84-84bd-4c0e-8a4d-0e925dfde6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DF910D-0AE3-4CFE-AB1B-63FDC695CED4}">
  <ds:schemaRefs>
    <ds:schemaRef ds:uri="217384e2-1cc7-462a-88d5-a9f0c79de128"/>
    <ds:schemaRef ds:uri="47630a84-84bd-4c0e-8a4d-0e925dfde6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1AB8FB-521F-436B-8DB8-AF19661E6E7B}">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47630a84-84bd-4c0e-8a4d-0e925dfde686"/>
    <ds:schemaRef ds:uri="http://purl.org/dc/elements/1.1/"/>
    <ds:schemaRef ds:uri="217384e2-1cc7-462a-88d5-a9f0c79de12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65A8348-B893-480E-B73E-F68EF07244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41101</TotalTime>
  <Words>907</Words>
  <Application>Microsoft Office PowerPoint</Application>
  <PresentationFormat>Widescreen</PresentationFormat>
  <Paragraphs>142</Paragraphs>
  <Slides>17</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 Regular</vt:lpstr>
      <vt:lpstr>Calibri</vt:lpstr>
      <vt:lpstr>Geneva</vt:lpstr>
      <vt:lpstr>Helvetica</vt:lpstr>
      <vt:lpstr>Lucida Grande</vt:lpstr>
      <vt:lpstr>Wingdings</vt:lpstr>
      <vt:lpstr>Yu Mincho</vt:lpstr>
      <vt:lpstr>2_Font and logo master</vt:lpstr>
      <vt:lpstr>Font and logo master</vt:lpstr>
      <vt:lpstr>PowerPoint Presentation</vt:lpstr>
      <vt:lpstr>Engineering Analysis Work</vt:lpstr>
      <vt:lpstr>Present Modelling Effort: “Full Transient”</vt:lpstr>
      <vt:lpstr>PowerPoint Presentation</vt:lpstr>
      <vt:lpstr>Prototyping update</vt:lpstr>
      <vt:lpstr>UK/US Targetry Integration Schematic</vt:lpstr>
      <vt:lpstr>PowerPoint Presentation</vt:lpstr>
      <vt:lpstr>PowerPoint Presentation</vt:lpstr>
      <vt:lpstr>PowerPoint Presentation</vt:lpstr>
      <vt:lpstr>PowerPoint Presentation</vt:lpstr>
      <vt:lpstr>PowerPoint Presentation</vt:lpstr>
      <vt:lpstr>PowerPoint Presentation</vt:lpstr>
      <vt:lpstr>Sample cooldown times</vt:lpstr>
      <vt:lpstr>PowerPoint Presentation</vt:lpstr>
      <vt:lpstr>PowerPoint Presentation</vt:lpstr>
      <vt:lpstr>Status of STFC Approval - &amp; Actions Required</vt:lpstr>
      <vt:lpstr>Material Science Task Status – NEEDS UPDATING</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Densham, Chris (STFC,RAL,TECH)</cp:lastModifiedBy>
  <cp:revision>376</cp:revision>
  <cp:lastPrinted>2015-05-22T11:54:13Z</cp:lastPrinted>
  <dcterms:created xsi:type="dcterms:W3CDTF">2015-04-30T14:29:22Z</dcterms:created>
  <dcterms:modified xsi:type="dcterms:W3CDTF">2024-05-13T06:42:42Z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0x010100FDE136C6823184499040EF32FECB2863</vt:lpwstr>
  </property>
</Properties>
</file>