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9" r:id="rId7"/>
    <p:sldId id="263" r:id="rId8"/>
    <p:sldId id="267" r:id="rId9"/>
    <p:sldId id="262" r:id="rId10"/>
    <p:sldId id="258" r:id="rId11"/>
    <p:sldId id="266" r:id="rId12"/>
    <p:sldId id="269" r:id="rId13"/>
    <p:sldId id="268" r:id="rId14"/>
    <p:sldId id="265" r:id="rId15"/>
    <p:sldId id="272" r:id="rId16"/>
    <p:sldId id="273" r:id="rId17"/>
    <p:sldId id="274" r:id="rId18"/>
    <p:sldId id="275" r:id="rId19"/>
    <p:sldId id="276" r:id="rId20"/>
    <p:sldId id="277" r:id="rId21"/>
    <p:sldId id="278" r:id="rId22"/>
    <p:sldId id="279" r:id="rId23"/>
    <p:sldId id="283" r:id="rId24"/>
    <p:sldId id="284" r:id="rId25"/>
    <p:sldId id="285" r:id="rId26"/>
    <p:sldId id="280" r:id="rId27"/>
    <p:sldId id="286" r:id="rId28"/>
    <p:sldId id="281" r:id="rId29"/>
    <p:sldId id="282"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2" r:id="rId45"/>
    <p:sldId id="301"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2" d="100"/>
          <a:sy n="82" d="100"/>
        </p:scale>
        <p:origin x="44" y="8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A58C6B4-E866-4705-9269-BA134A51A2A0}" type="datetimeFigureOut">
              <a:rPr lang="en-GB" smtClean="0"/>
              <a:t>11/11/2024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1A43AB-F6A0-4AFA-A0B5-70BD7C6D8CEB}" type="slidenum">
              <a:rPr lang="en-GB" smtClean="0"/>
              <a:t>‹#›</a:t>
            </a:fld>
            <a:endParaRPr lang="en-GB"/>
          </a:p>
        </p:txBody>
      </p:sp>
    </p:spTree>
    <p:extLst>
      <p:ext uri="{BB962C8B-B14F-4D97-AF65-F5344CB8AC3E}">
        <p14:creationId xmlns:p14="http://schemas.microsoft.com/office/powerpoint/2010/main" val="3165411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A58C6B4-E866-4705-9269-BA134A51A2A0}" type="datetimeFigureOut">
              <a:rPr lang="en-GB" smtClean="0"/>
              <a:t>11/11/2024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1A43AB-F6A0-4AFA-A0B5-70BD7C6D8CEB}" type="slidenum">
              <a:rPr lang="en-GB" smtClean="0"/>
              <a:t>‹#›</a:t>
            </a:fld>
            <a:endParaRPr lang="en-GB"/>
          </a:p>
        </p:txBody>
      </p:sp>
    </p:spTree>
    <p:extLst>
      <p:ext uri="{BB962C8B-B14F-4D97-AF65-F5344CB8AC3E}">
        <p14:creationId xmlns:p14="http://schemas.microsoft.com/office/powerpoint/2010/main" val="1136407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A58C6B4-E866-4705-9269-BA134A51A2A0}" type="datetimeFigureOut">
              <a:rPr lang="en-GB" smtClean="0"/>
              <a:t>11/11/2024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1A43AB-F6A0-4AFA-A0B5-70BD7C6D8CEB}" type="slidenum">
              <a:rPr lang="en-GB" smtClean="0"/>
              <a:t>‹#›</a:t>
            </a:fld>
            <a:endParaRPr lang="en-GB"/>
          </a:p>
        </p:txBody>
      </p:sp>
    </p:spTree>
    <p:extLst>
      <p:ext uri="{BB962C8B-B14F-4D97-AF65-F5344CB8AC3E}">
        <p14:creationId xmlns:p14="http://schemas.microsoft.com/office/powerpoint/2010/main" val="3651329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A58C6B4-E866-4705-9269-BA134A51A2A0}" type="datetimeFigureOut">
              <a:rPr lang="en-GB" smtClean="0"/>
              <a:t>11/11/2024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1A43AB-F6A0-4AFA-A0B5-70BD7C6D8CEB}" type="slidenum">
              <a:rPr lang="en-GB" smtClean="0"/>
              <a:t>‹#›</a:t>
            </a:fld>
            <a:endParaRPr lang="en-GB"/>
          </a:p>
        </p:txBody>
      </p:sp>
    </p:spTree>
    <p:extLst>
      <p:ext uri="{BB962C8B-B14F-4D97-AF65-F5344CB8AC3E}">
        <p14:creationId xmlns:p14="http://schemas.microsoft.com/office/powerpoint/2010/main" val="1832560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A58C6B4-E866-4705-9269-BA134A51A2A0}" type="datetimeFigureOut">
              <a:rPr lang="en-GB" smtClean="0"/>
              <a:t>11/11/2024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1A43AB-F6A0-4AFA-A0B5-70BD7C6D8CEB}" type="slidenum">
              <a:rPr lang="en-GB" smtClean="0"/>
              <a:t>‹#›</a:t>
            </a:fld>
            <a:endParaRPr lang="en-GB"/>
          </a:p>
        </p:txBody>
      </p:sp>
    </p:spTree>
    <p:extLst>
      <p:ext uri="{BB962C8B-B14F-4D97-AF65-F5344CB8AC3E}">
        <p14:creationId xmlns:p14="http://schemas.microsoft.com/office/powerpoint/2010/main" val="3101447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A58C6B4-E866-4705-9269-BA134A51A2A0}" type="datetimeFigureOut">
              <a:rPr lang="en-GB" smtClean="0"/>
              <a:t>11/11/2024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1A43AB-F6A0-4AFA-A0B5-70BD7C6D8CEB}" type="slidenum">
              <a:rPr lang="en-GB" smtClean="0"/>
              <a:t>‹#›</a:t>
            </a:fld>
            <a:endParaRPr lang="en-GB"/>
          </a:p>
        </p:txBody>
      </p:sp>
    </p:spTree>
    <p:extLst>
      <p:ext uri="{BB962C8B-B14F-4D97-AF65-F5344CB8AC3E}">
        <p14:creationId xmlns:p14="http://schemas.microsoft.com/office/powerpoint/2010/main" val="2712150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A58C6B4-E866-4705-9269-BA134A51A2A0}" type="datetimeFigureOut">
              <a:rPr lang="en-GB" smtClean="0"/>
              <a:t>11/11/2024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C1A43AB-F6A0-4AFA-A0B5-70BD7C6D8CEB}" type="slidenum">
              <a:rPr lang="en-GB" smtClean="0"/>
              <a:t>‹#›</a:t>
            </a:fld>
            <a:endParaRPr lang="en-GB"/>
          </a:p>
        </p:txBody>
      </p:sp>
    </p:spTree>
    <p:extLst>
      <p:ext uri="{BB962C8B-B14F-4D97-AF65-F5344CB8AC3E}">
        <p14:creationId xmlns:p14="http://schemas.microsoft.com/office/powerpoint/2010/main" val="2845646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A58C6B4-E866-4705-9269-BA134A51A2A0}" type="datetimeFigureOut">
              <a:rPr lang="en-GB" smtClean="0"/>
              <a:t>11/11/2024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C1A43AB-F6A0-4AFA-A0B5-70BD7C6D8CEB}" type="slidenum">
              <a:rPr lang="en-GB" smtClean="0"/>
              <a:t>‹#›</a:t>
            </a:fld>
            <a:endParaRPr lang="en-GB"/>
          </a:p>
        </p:txBody>
      </p:sp>
    </p:spTree>
    <p:extLst>
      <p:ext uri="{BB962C8B-B14F-4D97-AF65-F5344CB8AC3E}">
        <p14:creationId xmlns:p14="http://schemas.microsoft.com/office/powerpoint/2010/main" val="680783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58C6B4-E866-4705-9269-BA134A51A2A0}" type="datetimeFigureOut">
              <a:rPr lang="en-GB" smtClean="0"/>
              <a:t>11/11/2024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C1A43AB-F6A0-4AFA-A0B5-70BD7C6D8CEB}" type="slidenum">
              <a:rPr lang="en-GB" smtClean="0"/>
              <a:t>‹#›</a:t>
            </a:fld>
            <a:endParaRPr lang="en-GB"/>
          </a:p>
        </p:txBody>
      </p:sp>
    </p:spTree>
    <p:extLst>
      <p:ext uri="{BB962C8B-B14F-4D97-AF65-F5344CB8AC3E}">
        <p14:creationId xmlns:p14="http://schemas.microsoft.com/office/powerpoint/2010/main" val="2063568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A58C6B4-E866-4705-9269-BA134A51A2A0}" type="datetimeFigureOut">
              <a:rPr lang="en-GB" smtClean="0"/>
              <a:t>11/11/2024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1A43AB-F6A0-4AFA-A0B5-70BD7C6D8CEB}" type="slidenum">
              <a:rPr lang="en-GB" smtClean="0"/>
              <a:t>‹#›</a:t>
            </a:fld>
            <a:endParaRPr lang="en-GB"/>
          </a:p>
        </p:txBody>
      </p:sp>
    </p:spTree>
    <p:extLst>
      <p:ext uri="{BB962C8B-B14F-4D97-AF65-F5344CB8AC3E}">
        <p14:creationId xmlns:p14="http://schemas.microsoft.com/office/powerpoint/2010/main" val="3716618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A58C6B4-E866-4705-9269-BA134A51A2A0}" type="datetimeFigureOut">
              <a:rPr lang="en-GB" smtClean="0"/>
              <a:t>11/11/2024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1A43AB-F6A0-4AFA-A0B5-70BD7C6D8CEB}" type="slidenum">
              <a:rPr lang="en-GB" smtClean="0"/>
              <a:t>‹#›</a:t>
            </a:fld>
            <a:endParaRPr lang="en-GB"/>
          </a:p>
        </p:txBody>
      </p:sp>
    </p:spTree>
    <p:extLst>
      <p:ext uri="{BB962C8B-B14F-4D97-AF65-F5344CB8AC3E}">
        <p14:creationId xmlns:p14="http://schemas.microsoft.com/office/powerpoint/2010/main" val="1023399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58C6B4-E866-4705-9269-BA134A51A2A0}" type="datetimeFigureOut">
              <a:rPr lang="en-GB" smtClean="0"/>
              <a:t>11/11/2024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1A43AB-F6A0-4AFA-A0B5-70BD7C6D8CEB}" type="slidenum">
              <a:rPr lang="en-GB" smtClean="0"/>
              <a:t>‹#›</a:t>
            </a:fld>
            <a:endParaRPr lang="en-GB"/>
          </a:p>
        </p:txBody>
      </p:sp>
    </p:spTree>
    <p:extLst>
      <p:ext uri="{BB962C8B-B14F-4D97-AF65-F5344CB8AC3E}">
        <p14:creationId xmlns:p14="http://schemas.microsoft.com/office/powerpoint/2010/main" val="4107687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git.proxmox.com/" TargetMode="External"/><Relationship Id="rId2" Type="http://schemas.openxmlformats.org/officeDocument/2006/relationships/hyperlink" Target="https://www.gnu.org/licenses/agpl-3.0.en.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pve.proxmox.com/wiki/Proxmox_VE_Mobil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pve.proxmox.com/pve-docs/pve-admin-guide.html#qm_migration"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pve.proxmox.com/wiki/Software-Defined_Network"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pve.proxmox.com/wiki/Network_Configuration"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pve.proxmox.com/wiki/ZF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proxmox.com/en/proxmox-backup-server"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forum.proxmox.com/" TargetMode="External"/><Relationship Id="rId2" Type="http://schemas.openxmlformats.org/officeDocument/2006/relationships/hyperlink" Target="https://www.proxmox.com/en/proxmox-virtual-environment/" TargetMode="External"/><Relationship Id="rId1" Type="http://schemas.openxmlformats.org/officeDocument/2006/relationships/slideLayout" Target="../slideLayouts/slideLayout2.xml"/><Relationship Id="rId4" Type="http://schemas.openxmlformats.org/officeDocument/2006/relationships/hyperlink" Target="https://www.nakivo.com/blog/proxmox-vs-esxi/" TargetMode="External"/></Relationships>
</file>

<file path=ppt/slides/_rels/slide36.xml.rels><?xml version="1.0" encoding="UTF-8" standalone="yes"?>
<Relationships xmlns="http://schemas.openxmlformats.org/package/2006/relationships"><Relationship Id="rId2" Type="http://schemas.openxmlformats.org/officeDocument/2006/relationships/hyperlink" Target="https://www.nakivo.com/blog/proxmox-vs-esxi/"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stfc.atlassian.net/wiki/spaces/CI/pages/21364917/VMWare+Infrastructure"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spinnakersupport.com/vmware/"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solidFill>
                  <a:srgbClr val="0070C0"/>
                </a:solidFill>
              </a:rPr>
              <a:t>VMware </a:t>
            </a:r>
            <a:r>
              <a:rPr lang="en-GB" b="1" dirty="0" smtClean="0">
                <a:solidFill>
                  <a:srgbClr val="0070C0"/>
                </a:solidFill>
              </a:rPr>
              <a:t>Replacement</a:t>
            </a:r>
            <a:endParaRPr lang="en-GB" b="1" dirty="0">
              <a:solidFill>
                <a:srgbClr val="0070C0"/>
              </a:solidFill>
            </a:endParaRPr>
          </a:p>
        </p:txBody>
      </p:sp>
      <p:sp>
        <p:nvSpPr>
          <p:cNvPr id="3" name="Subtitle 2"/>
          <p:cNvSpPr>
            <a:spLocks noGrp="1"/>
          </p:cNvSpPr>
          <p:nvPr>
            <p:ph type="subTitle" idx="1"/>
          </p:nvPr>
        </p:nvSpPr>
        <p:spPr/>
        <p:txBody>
          <a:bodyPr/>
          <a:lstStyle/>
          <a:p>
            <a:r>
              <a:rPr lang="en-GB" sz="2800" i="1" dirty="0" smtClean="0"/>
              <a:t>A new virtualisation platform for </a:t>
            </a:r>
            <a:r>
              <a:rPr lang="en-GB" sz="2800" i="1" dirty="0" smtClean="0"/>
              <a:t>SCD?</a:t>
            </a:r>
            <a:endParaRPr lang="en-GB" sz="2800" i="1" dirty="0" smtClean="0"/>
          </a:p>
          <a:p>
            <a:endParaRPr lang="en-GB" dirty="0"/>
          </a:p>
        </p:txBody>
      </p:sp>
    </p:spTree>
    <p:extLst>
      <p:ext uri="{BB962C8B-B14F-4D97-AF65-F5344CB8AC3E}">
        <p14:creationId xmlns:p14="http://schemas.microsoft.com/office/powerpoint/2010/main" val="3020740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252" y="333810"/>
            <a:ext cx="10515600" cy="1325563"/>
          </a:xfrm>
        </p:spPr>
        <p:txBody>
          <a:bodyPr/>
          <a:lstStyle/>
          <a:p>
            <a:r>
              <a:rPr lang="en-GB" dirty="0" smtClean="0">
                <a:solidFill>
                  <a:srgbClr val="00B050"/>
                </a:solidFill>
              </a:rPr>
              <a:t>RIG / Adventure</a:t>
            </a:r>
            <a:endParaRPr lang="en-GB" dirty="0">
              <a:solidFill>
                <a:srgbClr val="00B050"/>
              </a:solidFill>
            </a:endParaRPr>
          </a:p>
        </p:txBody>
      </p:sp>
      <p:pic>
        <p:nvPicPr>
          <p:cNvPr id="4" name="Picture 3"/>
          <p:cNvPicPr>
            <a:picLocks noChangeAspect="1"/>
          </p:cNvPicPr>
          <p:nvPr/>
        </p:nvPicPr>
        <p:blipFill>
          <a:blip r:embed="rId2"/>
          <a:stretch>
            <a:fillRect/>
          </a:stretch>
        </p:blipFill>
        <p:spPr>
          <a:xfrm>
            <a:off x="5324694" y="211483"/>
            <a:ext cx="1469351" cy="6030158"/>
          </a:xfrm>
          <a:prstGeom prst="rect">
            <a:avLst/>
          </a:prstGeom>
        </p:spPr>
      </p:pic>
      <p:pic>
        <p:nvPicPr>
          <p:cNvPr id="5" name="Content Placeholder 4"/>
          <p:cNvPicPr>
            <a:picLocks noGrp="1" noChangeAspect="1"/>
          </p:cNvPicPr>
          <p:nvPr>
            <p:ph idx="1"/>
          </p:nvPr>
        </p:nvPicPr>
        <p:blipFill>
          <a:blip r:embed="rId3"/>
          <a:stretch>
            <a:fillRect/>
          </a:stretch>
        </p:blipFill>
        <p:spPr>
          <a:xfrm>
            <a:off x="7044684" y="211483"/>
            <a:ext cx="1473236" cy="6030158"/>
          </a:xfrm>
          <a:prstGeom prst="rect">
            <a:avLst/>
          </a:prstGeom>
        </p:spPr>
      </p:pic>
      <p:pic>
        <p:nvPicPr>
          <p:cNvPr id="6" name="Picture 5"/>
          <p:cNvPicPr>
            <a:picLocks noChangeAspect="1"/>
          </p:cNvPicPr>
          <p:nvPr/>
        </p:nvPicPr>
        <p:blipFill>
          <a:blip r:embed="rId4"/>
          <a:stretch>
            <a:fillRect/>
          </a:stretch>
        </p:blipFill>
        <p:spPr>
          <a:xfrm>
            <a:off x="8824228" y="211483"/>
            <a:ext cx="1462077" cy="6030158"/>
          </a:xfrm>
          <a:prstGeom prst="rect">
            <a:avLst/>
          </a:prstGeom>
        </p:spPr>
      </p:pic>
      <p:pic>
        <p:nvPicPr>
          <p:cNvPr id="7" name="Picture 6"/>
          <p:cNvPicPr>
            <a:picLocks noChangeAspect="1"/>
          </p:cNvPicPr>
          <p:nvPr/>
        </p:nvPicPr>
        <p:blipFill>
          <a:blip r:embed="rId5"/>
          <a:stretch>
            <a:fillRect/>
          </a:stretch>
        </p:blipFill>
        <p:spPr>
          <a:xfrm>
            <a:off x="10443881" y="211483"/>
            <a:ext cx="1445786" cy="6030158"/>
          </a:xfrm>
          <a:prstGeom prst="rect">
            <a:avLst/>
          </a:prstGeom>
        </p:spPr>
      </p:pic>
      <p:sp>
        <p:nvSpPr>
          <p:cNvPr id="3" name="TextBox 2"/>
          <p:cNvSpPr txBox="1"/>
          <p:nvPr/>
        </p:nvSpPr>
        <p:spPr>
          <a:xfrm>
            <a:off x="951035" y="2296972"/>
            <a:ext cx="3650226" cy="2308324"/>
          </a:xfrm>
          <a:prstGeom prst="rect">
            <a:avLst/>
          </a:prstGeom>
          <a:noFill/>
        </p:spPr>
        <p:txBody>
          <a:bodyPr wrap="square" rtlCol="0">
            <a:spAutoFit/>
          </a:bodyPr>
          <a:lstStyle/>
          <a:p>
            <a:r>
              <a:rPr lang="en-GB" sz="3600" dirty="0" smtClean="0"/>
              <a:t>RIG</a:t>
            </a:r>
          </a:p>
          <a:p>
            <a:r>
              <a:rPr lang="en-GB" sz="3600" dirty="0" smtClean="0"/>
              <a:t>Tier1</a:t>
            </a:r>
          </a:p>
          <a:p>
            <a:r>
              <a:rPr lang="en-GB" sz="3600" dirty="0" smtClean="0"/>
              <a:t>FDS</a:t>
            </a:r>
          </a:p>
          <a:p>
            <a:endParaRPr lang="en-GB" sz="3600" dirty="0"/>
          </a:p>
        </p:txBody>
      </p:sp>
    </p:spTree>
    <p:extLst>
      <p:ext uri="{BB962C8B-B14F-4D97-AF65-F5344CB8AC3E}">
        <p14:creationId xmlns:p14="http://schemas.microsoft.com/office/powerpoint/2010/main" val="2349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775" y="350536"/>
            <a:ext cx="6285390" cy="6233229"/>
          </a:xfrm>
          <a:prstGeom prst="rect">
            <a:avLst/>
          </a:prstGeom>
        </p:spPr>
      </p:pic>
    </p:spTree>
    <p:extLst>
      <p:ext uri="{BB962C8B-B14F-4D97-AF65-F5344CB8AC3E}">
        <p14:creationId xmlns:p14="http://schemas.microsoft.com/office/powerpoint/2010/main" val="37751343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Choosing an Alternative to VMWare</a:t>
            </a:r>
            <a:endParaRPr lang="en-GB" b="1" dirty="0"/>
          </a:p>
        </p:txBody>
      </p:sp>
      <p:sp>
        <p:nvSpPr>
          <p:cNvPr id="3" name="Content Placeholder 2"/>
          <p:cNvSpPr>
            <a:spLocks noGrp="1"/>
          </p:cNvSpPr>
          <p:nvPr>
            <p:ph idx="1"/>
          </p:nvPr>
        </p:nvSpPr>
        <p:spPr/>
        <p:txBody>
          <a:bodyPr/>
          <a:lstStyle/>
          <a:p>
            <a:r>
              <a:rPr lang="en-GB" dirty="0" smtClean="0"/>
              <a:t>A number of potential alternatives were considered, both open-source and not.</a:t>
            </a:r>
          </a:p>
          <a:p>
            <a:r>
              <a:rPr lang="en-GB" b="1" dirty="0" err="1" smtClean="0"/>
              <a:t>Proxmox</a:t>
            </a:r>
            <a:r>
              <a:rPr lang="en-GB" dirty="0" smtClean="0"/>
              <a:t> 	(free, but with support subscriptions) </a:t>
            </a:r>
            <a:r>
              <a:rPr lang="en-GB" dirty="0" err="1" smtClean="0">
                <a:solidFill>
                  <a:srgbClr val="00B050"/>
                </a:solidFill>
              </a:rPr>
              <a:t>Hartree</a:t>
            </a:r>
            <a:r>
              <a:rPr lang="en-GB" dirty="0" smtClean="0">
                <a:solidFill>
                  <a:srgbClr val="00B050"/>
                </a:solidFill>
              </a:rPr>
              <a:t>, UKATC</a:t>
            </a:r>
          </a:p>
          <a:p>
            <a:r>
              <a:rPr lang="en-GB" b="1" dirty="0" smtClean="0"/>
              <a:t>XCP-NG</a:t>
            </a:r>
            <a:r>
              <a:rPr lang="en-GB" dirty="0" smtClean="0"/>
              <a:t>	(free, but with support subscriptions)</a:t>
            </a:r>
          </a:p>
          <a:p>
            <a:endParaRPr lang="en-GB" dirty="0"/>
          </a:p>
          <a:p>
            <a:r>
              <a:rPr lang="en-GB" b="1" dirty="0" err="1" smtClean="0"/>
              <a:t>Nutanix</a:t>
            </a:r>
            <a:r>
              <a:rPr lang="en-GB" dirty="0" smtClean="0"/>
              <a:t>	(Paid, commercial product) HCI, no iSCSI</a:t>
            </a:r>
          </a:p>
          <a:p>
            <a:r>
              <a:rPr lang="en-GB" b="1" dirty="0" err="1" smtClean="0"/>
              <a:t>VergeIO</a:t>
            </a:r>
            <a:r>
              <a:rPr lang="en-GB" dirty="0" smtClean="0"/>
              <a:t>	(paid, commercial product) HCI, no iSCSI</a:t>
            </a:r>
            <a:endParaRPr lang="en-GB" dirty="0"/>
          </a:p>
        </p:txBody>
      </p:sp>
    </p:spTree>
    <p:extLst>
      <p:ext uri="{BB962C8B-B14F-4D97-AF65-F5344CB8AC3E}">
        <p14:creationId xmlns:p14="http://schemas.microsoft.com/office/powerpoint/2010/main" val="25182422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Cost Comparisons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08024489"/>
              </p:ext>
            </p:extLst>
          </p:nvPr>
        </p:nvGraphicFramePr>
        <p:xfrm>
          <a:off x="607512" y="1578282"/>
          <a:ext cx="9651305" cy="4690994"/>
        </p:xfrm>
        <a:graphic>
          <a:graphicData uri="http://schemas.openxmlformats.org/drawingml/2006/table">
            <a:tbl>
              <a:tblPr firstRow="1" firstCol="1" bandRow="1">
                <a:tableStyleId>{5C22544A-7EE6-4342-B048-85BDC9FD1C3A}</a:tableStyleId>
              </a:tblPr>
              <a:tblGrid>
                <a:gridCol w="2620656">
                  <a:extLst>
                    <a:ext uri="{9D8B030D-6E8A-4147-A177-3AD203B41FA5}">
                      <a16:colId xmlns:a16="http://schemas.microsoft.com/office/drawing/2014/main" val="3008318048"/>
                    </a:ext>
                  </a:extLst>
                </a:gridCol>
                <a:gridCol w="2145059">
                  <a:extLst>
                    <a:ext uri="{9D8B030D-6E8A-4147-A177-3AD203B41FA5}">
                      <a16:colId xmlns:a16="http://schemas.microsoft.com/office/drawing/2014/main" val="3453794885"/>
                    </a:ext>
                  </a:extLst>
                </a:gridCol>
                <a:gridCol w="1369290">
                  <a:extLst>
                    <a:ext uri="{9D8B030D-6E8A-4147-A177-3AD203B41FA5}">
                      <a16:colId xmlns:a16="http://schemas.microsoft.com/office/drawing/2014/main" val="2582530830"/>
                    </a:ext>
                  </a:extLst>
                </a:gridCol>
                <a:gridCol w="1758150">
                  <a:extLst>
                    <a:ext uri="{9D8B030D-6E8A-4147-A177-3AD203B41FA5}">
                      <a16:colId xmlns:a16="http://schemas.microsoft.com/office/drawing/2014/main" val="973160810"/>
                    </a:ext>
                  </a:extLst>
                </a:gridCol>
                <a:gridCol w="1758150">
                  <a:extLst>
                    <a:ext uri="{9D8B030D-6E8A-4147-A177-3AD203B41FA5}">
                      <a16:colId xmlns:a16="http://schemas.microsoft.com/office/drawing/2014/main" val="3391341853"/>
                    </a:ext>
                  </a:extLst>
                </a:gridCol>
              </a:tblGrid>
              <a:tr h="426454">
                <a:tc>
                  <a:txBody>
                    <a:bodyPr/>
                    <a:lstStyle/>
                    <a:p>
                      <a:pPr>
                        <a:lnSpc>
                          <a:spcPct val="107000"/>
                        </a:lnSpc>
                        <a:spcAft>
                          <a:spcPts val="0"/>
                        </a:spcAft>
                      </a:pPr>
                      <a:r>
                        <a:rPr lang="en-GB" sz="1100" dirty="0">
                          <a:effectLst/>
                        </a:rPr>
                        <a:t>Product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Pricing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Discount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$k per year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Compare to VCF</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85642965"/>
                  </a:ext>
                </a:extLst>
              </a:tr>
              <a:tr h="426454">
                <a:tc>
                  <a:txBody>
                    <a:bodyPr/>
                    <a:lstStyle/>
                    <a:p>
                      <a:pPr>
                        <a:lnSpc>
                          <a:spcPct val="107000"/>
                        </a:lnSpc>
                        <a:spcAft>
                          <a:spcPts val="0"/>
                        </a:spcAft>
                      </a:pPr>
                      <a:r>
                        <a:rPr lang="en-GB" sz="1100">
                          <a:effectLst/>
                        </a:rPr>
                        <a:t>VMware VCF (50% off)</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$350 / core / year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55%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143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a:solidFill>
                            <a:srgbClr val="FF0000"/>
                          </a:solidFill>
                          <a:effectLst/>
                        </a:rPr>
                        <a:t>1</a:t>
                      </a:r>
                      <a:endPar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4063728"/>
                  </a:ext>
                </a:extLst>
              </a:tr>
              <a:tr h="426454">
                <a:tc>
                  <a:txBody>
                    <a:bodyPr/>
                    <a:lstStyle/>
                    <a:p>
                      <a:pPr>
                        <a:lnSpc>
                          <a:spcPct val="107000"/>
                        </a:lnSpc>
                        <a:spcAft>
                          <a:spcPts val="0"/>
                        </a:spcAft>
                      </a:pPr>
                      <a:r>
                        <a:rPr lang="en-GB" sz="1100">
                          <a:effectLst/>
                        </a:rPr>
                        <a:t>VMware VVF (15% off)</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$135 / core / year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15%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103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a:solidFill>
                            <a:schemeClr val="accent2"/>
                          </a:solidFill>
                          <a:effectLst/>
                        </a:rPr>
                        <a:t>0.66</a:t>
                      </a:r>
                      <a:endParaRPr lang="en-GB" sz="11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9425137"/>
                  </a:ext>
                </a:extLst>
              </a:tr>
              <a:tr h="426454">
                <a:tc>
                  <a:txBody>
                    <a:bodyPr/>
                    <a:lstStyle/>
                    <a:p>
                      <a:pPr>
                        <a:lnSpc>
                          <a:spcPct val="107000"/>
                        </a:lnSpc>
                        <a:spcAft>
                          <a:spcPts val="0"/>
                        </a:spcAft>
                      </a:pPr>
                      <a:r>
                        <a:rPr lang="en-GB" sz="1100">
                          <a:effectLst/>
                        </a:rPr>
                        <a:t>Proxmox Premium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$1132 / socket / year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36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dirty="0">
                          <a:solidFill>
                            <a:schemeClr val="accent2"/>
                          </a:solidFill>
                          <a:effectLst/>
                        </a:rPr>
                        <a:t>0.24</a:t>
                      </a:r>
                      <a:endParaRPr lang="en-GB" sz="20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6424662"/>
                  </a:ext>
                </a:extLst>
              </a:tr>
              <a:tr h="426454">
                <a:tc>
                  <a:txBody>
                    <a:bodyPr/>
                    <a:lstStyle/>
                    <a:p>
                      <a:pPr>
                        <a:lnSpc>
                          <a:spcPct val="107000"/>
                        </a:lnSpc>
                        <a:spcAft>
                          <a:spcPts val="0"/>
                        </a:spcAft>
                      </a:pPr>
                      <a:r>
                        <a:rPr lang="en-GB" sz="1100">
                          <a:effectLst/>
                        </a:rPr>
                        <a:t>Proxmox Standard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$566 / socket / year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18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dirty="0">
                          <a:solidFill>
                            <a:schemeClr val="accent6"/>
                          </a:solidFill>
                          <a:effectLst/>
                        </a:rPr>
                        <a:t>0.12</a:t>
                      </a:r>
                      <a:endParaRPr lang="en-GB" sz="20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62731097"/>
                  </a:ext>
                </a:extLst>
              </a:tr>
              <a:tr h="426454">
                <a:tc>
                  <a:txBody>
                    <a:bodyPr/>
                    <a:lstStyle/>
                    <a:p>
                      <a:pPr>
                        <a:lnSpc>
                          <a:spcPct val="107000"/>
                        </a:lnSpc>
                        <a:spcAft>
                          <a:spcPts val="0"/>
                        </a:spcAft>
                      </a:pPr>
                      <a:r>
                        <a:rPr lang="en-GB" sz="1100">
                          <a:effectLst/>
                        </a:rPr>
                        <a:t>Proxmox Basic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$377 / socket / year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a:solidFill>
                            <a:schemeClr val="accent6"/>
                          </a:solidFill>
                          <a:effectLst/>
                        </a:rPr>
                        <a:t>0.08</a:t>
                      </a:r>
                      <a:endParaRPr lang="en-GB" sz="1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59975435"/>
                  </a:ext>
                </a:extLst>
              </a:tr>
              <a:tr h="426454">
                <a:tc>
                  <a:txBody>
                    <a:bodyPr/>
                    <a:lstStyle/>
                    <a:p>
                      <a:pPr>
                        <a:lnSpc>
                          <a:spcPct val="107000"/>
                        </a:lnSpc>
                        <a:spcAft>
                          <a:spcPts val="0"/>
                        </a:spcAft>
                      </a:pPr>
                      <a:r>
                        <a:rPr lang="en-GB" sz="1100">
                          <a:effectLst/>
                        </a:rPr>
                        <a:t>Proxmox Community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$122 / socket / year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a:solidFill>
                            <a:schemeClr val="accent6"/>
                          </a:solidFill>
                          <a:effectLst/>
                        </a:rPr>
                        <a:t>0.03</a:t>
                      </a:r>
                      <a:endParaRPr lang="en-GB" sz="1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6867857"/>
                  </a:ext>
                </a:extLst>
              </a:tr>
              <a:tr h="426454">
                <a:tc>
                  <a:txBody>
                    <a:bodyPr/>
                    <a:lstStyle/>
                    <a:p>
                      <a:pPr>
                        <a:lnSpc>
                          <a:spcPct val="107000"/>
                        </a:lnSpc>
                        <a:spcAft>
                          <a:spcPts val="0"/>
                        </a:spcAft>
                      </a:pPr>
                      <a:r>
                        <a:rPr lang="en-GB" sz="1100">
                          <a:effectLst/>
                        </a:rPr>
                        <a:t>XCP-NG Enterprise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$1800 / host / year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29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a:solidFill>
                            <a:schemeClr val="accent2"/>
                          </a:solidFill>
                          <a:effectLst/>
                        </a:rPr>
                        <a:t>0.18</a:t>
                      </a:r>
                      <a:endParaRPr lang="en-GB" sz="11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37781736"/>
                  </a:ext>
                </a:extLst>
              </a:tr>
              <a:tr h="426454">
                <a:tc>
                  <a:txBody>
                    <a:bodyPr/>
                    <a:lstStyle/>
                    <a:p>
                      <a:pPr>
                        <a:lnSpc>
                          <a:spcPct val="107000"/>
                        </a:lnSpc>
                        <a:spcAft>
                          <a:spcPts val="0"/>
                        </a:spcAft>
                      </a:pPr>
                      <a:r>
                        <a:rPr lang="en-GB" sz="1100">
                          <a:effectLst/>
                        </a:rPr>
                        <a:t>XCP-NG Pro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$1000 / host / year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16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a:solidFill>
                            <a:schemeClr val="accent6"/>
                          </a:solidFill>
                          <a:effectLst/>
                        </a:rPr>
                        <a:t>0.10</a:t>
                      </a:r>
                      <a:endParaRPr lang="en-GB" sz="1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71270835"/>
                  </a:ext>
                </a:extLst>
              </a:tr>
              <a:tr h="426454">
                <a:tc>
                  <a:txBody>
                    <a:bodyPr/>
                    <a:lstStyle/>
                    <a:p>
                      <a:pPr>
                        <a:lnSpc>
                          <a:spcPct val="107000"/>
                        </a:lnSpc>
                        <a:spcAft>
                          <a:spcPts val="0"/>
                        </a:spcAft>
                      </a:pPr>
                      <a:r>
                        <a:rPr lang="en-GB" sz="1100">
                          <a:effectLst/>
                        </a:rPr>
                        <a:t>VergeIO (need SSDs)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$5500 / host / year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88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smtClean="0">
                          <a:solidFill>
                            <a:srgbClr val="FF0000"/>
                          </a:solidFill>
                          <a:effectLst/>
                        </a:rPr>
                        <a:t>0.56 (HCI)</a:t>
                      </a:r>
                      <a:endPar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77352851"/>
                  </a:ext>
                </a:extLst>
              </a:tr>
              <a:tr h="426454">
                <a:tc>
                  <a:txBody>
                    <a:bodyPr/>
                    <a:lstStyle/>
                    <a:p>
                      <a:pPr>
                        <a:lnSpc>
                          <a:spcPct val="107000"/>
                        </a:lnSpc>
                        <a:spcAft>
                          <a:spcPts val="0"/>
                        </a:spcAft>
                      </a:pPr>
                      <a:r>
                        <a:rPr lang="en-GB" sz="1100">
                          <a:effectLst/>
                        </a:rPr>
                        <a:t>Nutanix (need SSDs)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unknown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a:effectLst/>
                        </a:rPr>
                        <a:t> </a:t>
                      </a:r>
                      <a:r>
                        <a:rPr lang="en-GB" sz="1100" dirty="0" smtClean="0">
                          <a:effectLst/>
                        </a:rPr>
                        <a:t>TBD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smtClean="0">
                          <a:solidFill>
                            <a:srgbClr val="FF0000"/>
                          </a:solidFill>
                          <a:effectLst/>
                        </a:rPr>
                        <a:t>TBD</a:t>
                      </a:r>
                      <a:r>
                        <a:rPr lang="en-GB" sz="1100" baseline="0" dirty="0" smtClean="0">
                          <a:solidFill>
                            <a:srgbClr val="FF0000"/>
                          </a:solidFill>
                          <a:effectLst/>
                        </a:rPr>
                        <a:t> (HCI)</a:t>
                      </a:r>
                      <a:endPar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6024571"/>
                  </a:ext>
                </a:extLst>
              </a:tr>
            </a:tbl>
          </a:graphicData>
        </a:graphic>
      </p:graphicFrame>
    </p:spTree>
    <p:extLst>
      <p:ext uri="{BB962C8B-B14F-4D97-AF65-F5344CB8AC3E}">
        <p14:creationId xmlns:p14="http://schemas.microsoft.com/office/powerpoint/2010/main" val="2842580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And the winner is….</a:t>
            </a:r>
            <a:endParaRPr lang="en-GB" dirty="0"/>
          </a:p>
        </p:txBody>
      </p:sp>
      <p:sp>
        <p:nvSpPr>
          <p:cNvPr id="3" name="Content Placeholder 2"/>
          <p:cNvSpPr>
            <a:spLocks noGrp="1"/>
          </p:cNvSpPr>
          <p:nvPr>
            <p:ph idx="1"/>
          </p:nvPr>
        </p:nvSpPr>
        <p:spPr/>
        <p:txBody>
          <a:bodyPr/>
          <a:lstStyle/>
          <a:p>
            <a:r>
              <a:rPr lang="en-GB" dirty="0" smtClean="0"/>
              <a:t>VMware!</a:t>
            </a:r>
          </a:p>
          <a:p>
            <a:r>
              <a:rPr lang="en-GB" dirty="0" smtClean="0"/>
              <a:t>Runner up: </a:t>
            </a:r>
            <a:r>
              <a:rPr lang="en-GB" dirty="0" err="1" smtClean="0"/>
              <a:t>Proxmox</a:t>
            </a:r>
            <a:endParaRPr lang="en-GB" dirty="0" smtClean="0"/>
          </a:p>
          <a:p>
            <a:pPr marL="0" indent="0">
              <a:buNone/>
            </a:pPr>
            <a:endParaRPr lang="en-GB" dirty="0"/>
          </a:p>
        </p:txBody>
      </p:sp>
    </p:spTree>
    <p:extLst>
      <p:ext uri="{BB962C8B-B14F-4D97-AF65-F5344CB8AC3E}">
        <p14:creationId xmlns:p14="http://schemas.microsoft.com/office/powerpoint/2010/main" val="70523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 of </a:t>
            </a:r>
            <a:r>
              <a:rPr lang="en-GB" dirty="0" err="1" smtClean="0"/>
              <a:t>Proxmox</a:t>
            </a:r>
            <a:r>
              <a:rPr lang="en-GB" dirty="0" smtClean="0"/>
              <a:t> </a:t>
            </a:r>
            <a:endParaRPr lang="en-GB" dirty="0"/>
          </a:p>
        </p:txBody>
      </p:sp>
      <p:sp>
        <p:nvSpPr>
          <p:cNvPr id="3" name="Content Placeholder 2"/>
          <p:cNvSpPr>
            <a:spLocks noGrp="1"/>
          </p:cNvSpPr>
          <p:nvPr>
            <p:ph idx="1"/>
          </p:nvPr>
        </p:nvSpPr>
        <p:spPr>
          <a:xfrm>
            <a:off x="838200" y="2154827"/>
            <a:ext cx="10515600" cy="4351338"/>
          </a:xfrm>
        </p:spPr>
        <p:txBody>
          <a:bodyPr/>
          <a:lstStyle/>
          <a:p>
            <a:r>
              <a:rPr lang="en-GB" dirty="0" err="1" smtClean="0"/>
              <a:t>Proxmox</a:t>
            </a:r>
            <a:r>
              <a:rPr lang="en-GB" dirty="0" smtClean="0"/>
              <a:t> Server Solutions GmbH started in 2005</a:t>
            </a:r>
          </a:p>
          <a:p>
            <a:r>
              <a:rPr lang="en-GB" dirty="0" smtClean="0"/>
              <a:t>Martin Maurer and </a:t>
            </a:r>
            <a:r>
              <a:rPr lang="en-GB" dirty="0" err="1" smtClean="0"/>
              <a:t>Dietmar</a:t>
            </a:r>
            <a:r>
              <a:rPr lang="en-GB" dirty="0" smtClean="0"/>
              <a:t> Maurer released </a:t>
            </a:r>
            <a:r>
              <a:rPr lang="en-GB" dirty="0" err="1" smtClean="0"/>
              <a:t>Proxmox</a:t>
            </a:r>
            <a:r>
              <a:rPr lang="en-GB" dirty="0" smtClean="0"/>
              <a:t> gateway, an email security software product, in 2005</a:t>
            </a:r>
          </a:p>
          <a:p>
            <a:r>
              <a:rPr lang="en-GB" dirty="0" smtClean="0"/>
              <a:t>In April 2008, published open source virtualisation platform </a:t>
            </a:r>
            <a:r>
              <a:rPr lang="en-GB" dirty="0" err="1" smtClean="0"/>
              <a:t>Proxmox</a:t>
            </a:r>
            <a:r>
              <a:rPr lang="en-GB" dirty="0" smtClean="0"/>
              <a:t> Virtual Environment.</a:t>
            </a:r>
          </a:p>
          <a:p>
            <a:r>
              <a:rPr lang="en-GB" dirty="0" smtClean="0"/>
              <a:t>“A complete server virtualisation management solution combining container-based virtualisation and KVM hypervisor on one web-based management interface.”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495686"/>
            <a:ext cx="2378451" cy="1427071"/>
          </a:xfrm>
          <a:prstGeom prst="rect">
            <a:avLst/>
          </a:prstGeom>
        </p:spPr>
      </p:pic>
    </p:spTree>
    <p:extLst>
      <p:ext uri="{BB962C8B-B14F-4D97-AF65-F5344CB8AC3E}">
        <p14:creationId xmlns:p14="http://schemas.microsoft.com/office/powerpoint/2010/main" val="375040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Server Virtualisation</a:t>
            </a:r>
            <a:endParaRPr lang="en-GB" dirty="0"/>
          </a:p>
        </p:txBody>
      </p:sp>
      <p:sp>
        <p:nvSpPr>
          <p:cNvPr id="3" name="Content Placeholder 2"/>
          <p:cNvSpPr>
            <a:spLocks noGrp="1"/>
          </p:cNvSpPr>
          <p:nvPr>
            <p:ph idx="1"/>
          </p:nvPr>
        </p:nvSpPr>
        <p:spPr/>
        <p:txBody>
          <a:bodyPr>
            <a:normAutofit fontScale="92500" lnSpcReduction="10000"/>
          </a:bodyPr>
          <a:lstStyle/>
          <a:p>
            <a:r>
              <a:rPr lang="en-GB" dirty="0" err="1"/>
              <a:t>Proxmox</a:t>
            </a:r>
            <a:r>
              <a:rPr lang="en-GB" dirty="0"/>
              <a:t> Virtual Environment is based on </a:t>
            </a:r>
            <a:r>
              <a:rPr lang="en-GB" dirty="0" err="1"/>
              <a:t>Debian</a:t>
            </a:r>
            <a:r>
              <a:rPr lang="en-GB" dirty="0"/>
              <a:t> GNU/Linux and uses a custom Linux Kernel. The </a:t>
            </a:r>
            <a:r>
              <a:rPr lang="en-GB" dirty="0" err="1"/>
              <a:t>Proxmox</a:t>
            </a:r>
            <a:r>
              <a:rPr lang="en-GB" dirty="0"/>
              <a:t> VE source code is free, released under the </a:t>
            </a:r>
            <a:r>
              <a:rPr lang="en-GB" dirty="0">
                <a:hlinkClick r:id="rId2" tooltip="Read the GNU Affero General Public License"/>
              </a:rPr>
              <a:t>GNU </a:t>
            </a:r>
            <a:r>
              <a:rPr lang="en-GB" dirty="0" err="1">
                <a:hlinkClick r:id="rId2" tooltip="Read the GNU Affero General Public License"/>
              </a:rPr>
              <a:t>Affero</a:t>
            </a:r>
            <a:r>
              <a:rPr lang="en-GB" dirty="0">
                <a:hlinkClick r:id="rId2" tooltip="Read the GNU Affero General Public License"/>
              </a:rPr>
              <a:t> General Public License, v3</a:t>
            </a:r>
            <a:r>
              <a:rPr lang="en-GB" dirty="0"/>
              <a:t> (GNU AGPLv3). This means that you are free to use the software, inspect the source code at any time and contribute to the project yourself. You can download the </a:t>
            </a:r>
            <a:r>
              <a:rPr lang="en-GB" dirty="0" err="1"/>
              <a:t>Proxmox</a:t>
            </a:r>
            <a:r>
              <a:rPr lang="en-GB" dirty="0"/>
              <a:t> VE ISO installer or inspect the code in the public </a:t>
            </a:r>
            <a:r>
              <a:rPr lang="en-GB" dirty="0">
                <a:hlinkClick r:id="rId3" tooltip="Download source code at Git"/>
              </a:rPr>
              <a:t>code repository (git)</a:t>
            </a:r>
            <a:r>
              <a:rPr lang="en-GB" dirty="0"/>
              <a:t>.</a:t>
            </a:r>
            <a:br>
              <a:rPr lang="en-GB" dirty="0"/>
            </a:br>
            <a:r>
              <a:rPr lang="en-GB" dirty="0"/>
              <a:t/>
            </a:r>
            <a:br>
              <a:rPr lang="en-GB" dirty="0"/>
            </a:br>
            <a:r>
              <a:rPr lang="en-GB" dirty="0"/>
              <a:t>Using open-source software guarantees full access to all functionality, as well as a high level of reliability and security. We encourage everybody to contribute to the </a:t>
            </a:r>
            <a:r>
              <a:rPr lang="en-GB" dirty="0" err="1"/>
              <a:t>Proxmox</a:t>
            </a:r>
            <a:r>
              <a:rPr lang="en-GB" dirty="0"/>
              <a:t> VE project, while </a:t>
            </a:r>
            <a:r>
              <a:rPr lang="en-GB" dirty="0" err="1"/>
              <a:t>Proxmox</a:t>
            </a:r>
            <a:r>
              <a:rPr lang="en-GB" dirty="0"/>
              <a:t>, the company behind it, ensures that the product meets consistent, enterprise-class quality criteria.</a:t>
            </a:r>
          </a:p>
        </p:txBody>
      </p:sp>
    </p:spTree>
    <p:extLst>
      <p:ext uri="{BB962C8B-B14F-4D97-AF65-F5344CB8AC3E}">
        <p14:creationId xmlns:p14="http://schemas.microsoft.com/office/powerpoint/2010/main" val="40340446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Kernel-based Virtual Machine (KVM)</a:t>
            </a:r>
          </a:p>
        </p:txBody>
      </p:sp>
      <p:sp>
        <p:nvSpPr>
          <p:cNvPr id="3" name="Content Placeholder 2"/>
          <p:cNvSpPr>
            <a:spLocks noGrp="1"/>
          </p:cNvSpPr>
          <p:nvPr>
            <p:ph idx="1"/>
          </p:nvPr>
        </p:nvSpPr>
        <p:spPr/>
        <p:txBody>
          <a:bodyPr>
            <a:normAutofit fontScale="92500" lnSpcReduction="20000"/>
          </a:bodyPr>
          <a:lstStyle/>
          <a:p>
            <a:r>
              <a:rPr lang="en-GB" dirty="0"/>
              <a:t>KVM is the industry-leading Linux virtualization technology for full virtualization. It's a kernel module, that's merged into the mainline Linux kernel, and it runs with near-native performance on all x86 hardware with virtualization support—either Intel VT-x or AMD-V.</a:t>
            </a:r>
            <a:br>
              <a:rPr lang="en-GB" dirty="0"/>
            </a:br>
            <a:r>
              <a:rPr lang="en-GB" dirty="0"/>
              <a:t/>
            </a:r>
            <a:br>
              <a:rPr lang="en-GB" dirty="0"/>
            </a:br>
            <a:r>
              <a:rPr lang="en-GB" dirty="0"/>
              <a:t>With KVM you can run both Windows and Linux in virtual machines (VMs), where each VM has private, virtualized hardware: a network card, disk, graphics adapter, etc. Running several applications in VMs on a single system, enables you to save power and reduce costs, while at the same time, giving you the flexibility to build an agile and scalable software-defined data </a:t>
            </a:r>
            <a:r>
              <a:rPr lang="en-GB" dirty="0" err="1"/>
              <a:t>center</a:t>
            </a:r>
            <a:r>
              <a:rPr lang="en-GB" dirty="0"/>
              <a:t>, that meets your business demands.</a:t>
            </a:r>
            <a:br>
              <a:rPr lang="en-GB" dirty="0"/>
            </a:br>
            <a:r>
              <a:rPr lang="en-GB" dirty="0"/>
              <a:t/>
            </a:r>
            <a:br>
              <a:rPr lang="en-GB" dirty="0"/>
            </a:br>
            <a:r>
              <a:rPr lang="en-GB" dirty="0" err="1"/>
              <a:t>Proxmox</a:t>
            </a:r>
            <a:r>
              <a:rPr lang="en-GB" dirty="0"/>
              <a:t> VE has included KVM support since the beginning of the project, back in 2008 (that is since version 0.9beta2).</a:t>
            </a:r>
          </a:p>
        </p:txBody>
      </p:sp>
    </p:spTree>
    <p:extLst>
      <p:ext uri="{BB962C8B-B14F-4D97-AF65-F5344CB8AC3E}">
        <p14:creationId xmlns:p14="http://schemas.microsoft.com/office/powerpoint/2010/main" val="2541924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Container-based virtualization</a:t>
            </a:r>
          </a:p>
        </p:txBody>
      </p:sp>
      <p:sp>
        <p:nvSpPr>
          <p:cNvPr id="3" name="Content Placeholder 2"/>
          <p:cNvSpPr>
            <a:spLocks noGrp="1"/>
          </p:cNvSpPr>
          <p:nvPr>
            <p:ph idx="1"/>
          </p:nvPr>
        </p:nvSpPr>
        <p:spPr/>
        <p:txBody>
          <a:bodyPr/>
          <a:lstStyle/>
          <a:p>
            <a:r>
              <a:rPr lang="en-GB" dirty="0"/>
              <a:t>Container-based virtualization technology is a lightweight alternative to full machine virtualization, because it shares the host system's kernel.</a:t>
            </a:r>
          </a:p>
          <a:p>
            <a:r>
              <a:rPr lang="en-GB" b="1" dirty="0"/>
              <a:t>Linux Containers (LXC)</a:t>
            </a:r>
          </a:p>
          <a:p>
            <a:r>
              <a:rPr lang="en-GB" dirty="0"/>
              <a:t>LXC is an operating-system-level virtualization environment for running multiple, isolated Linux systems on a single Linux control host. LXC works as a </a:t>
            </a:r>
            <a:r>
              <a:rPr lang="en-GB" dirty="0" err="1"/>
              <a:t>userspace</a:t>
            </a:r>
            <a:r>
              <a:rPr lang="en-GB" dirty="0"/>
              <a:t> interface for the Linux kernel containment features. Users can easily create and manage system or application containers with a powerful API and simple tools.</a:t>
            </a:r>
          </a:p>
          <a:p>
            <a:endParaRPr lang="en-GB" dirty="0"/>
          </a:p>
        </p:txBody>
      </p:sp>
    </p:spTree>
    <p:extLst>
      <p:ext uri="{BB962C8B-B14F-4D97-AF65-F5344CB8AC3E}">
        <p14:creationId xmlns:p14="http://schemas.microsoft.com/office/powerpoint/2010/main" val="42020155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Central Management</a:t>
            </a:r>
            <a:endParaRPr lang="en-GB" dirty="0"/>
          </a:p>
        </p:txBody>
      </p:sp>
      <p:sp>
        <p:nvSpPr>
          <p:cNvPr id="3" name="Content Placeholder 2"/>
          <p:cNvSpPr>
            <a:spLocks noGrp="1"/>
          </p:cNvSpPr>
          <p:nvPr>
            <p:ph idx="1"/>
          </p:nvPr>
        </p:nvSpPr>
        <p:spPr/>
        <p:txBody>
          <a:bodyPr/>
          <a:lstStyle/>
          <a:p>
            <a:r>
              <a:rPr lang="en-GB" dirty="0"/>
              <a:t>Web-based management interface </a:t>
            </a:r>
            <a:r>
              <a:rPr lang="en-GB" dirty="0" err="1"/>
              <a:t>Proxmox</a:t>
            </a:r>
            <a:r>
              <a:rPr lang="en-GB" dirty="0"/>
              <a:t> VE is easy to use. You can do all management tasks with the integrated graphical user interface (GUI), there is no need to install a separate management tool. The central web interface is based on the </a:t>
            </a:r>
            <a:r>
              <a:rPr lang="en-GB" dirty="0" err="1"/>
              <a:t>ExtJS</a:t>
            </a:r>
            <a:r>
              <a:rPr lang="en-GB" dirty="0"/>
              <a:t> JavaScript framework and can be accessed from any modern browser. In addition to management tasks, it also provides an overview of the task history and system logs of each node. This includes running backup tasks, live migration, software-defined storage, or HA triggered activities. The multi-master tool allows you to manage your whole cluster from any node of your cluster; you don't need a dedicated manager node.</a:t>
            </a:r>
          </a:p>
          <a:p>
            <a:endParaRPr lang="en-GB" dirty="0"/>
          </a:p>
        </p:txBody>
      </p:sp>
    </p:spTree>
    <p:extLst>
      <p:ext uri="{BB962C8B-B14F-4D97-AF65-F5344CB8AC3E}">
        <p14:creationId xmlns:p14="http://schemas.microsoft.com/office/powerpoint/2010/main" val="30868439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a:t>
            </a:r>
            <a:r>
              <a:rPr lang="en-GB" dirty="0" smtClean="0"/>
              <a:t>may</a:t>
            </a:r>
            <a:r>
              <a:rPr lang="en-GB" dirty="0" smtClean="0"/>
              <a:t> </a:t>
            </a:r>
            <a:r>
              <a:rPr lang="en-GB" dirty="0" smtClean="0"/>
              <a:t>we need to replace VMWare?</a:t>
            </a:r>
            <a:endParaRPr lang="en-GB" dirty="0"/>
          </a:p>
        </p:txBody>
      </p:sp>
      <p:sp>
        <p:nvSpPr>
          <p:cNvPr id="3" name="Content Placeholder 2"/>
          <p:cNvSpPr>
            <a:spLocks noGrp="1"/>
          </p:cNvSpPr>
          <p:nvPr>
            <p:ph idx="1"/>
          </p:nvPr>
        </p:nvSpPr>
        <p:spPr/>
        <p:txBody>
          <a:bodyPr/>
          <a:lstStyle/>
          <a:p>
            <a:r>
              <a:rPr lang="en-GB" dirty="0" smtClean="0"/>
              <a:t>BROADCOM acquired VMWare on 22 Nov 2023</a:t>
            </a:r>
          </a:p>
          <a:p>
            <a:r>
              <a:rPr lang="en-GB" dirty="0" smtClean="0"/>
              <a:t>Broadcom transitioning away from Perpetual Licensing</a:t>
            </a:r>
          </a:p>
          <a:p>
            <a:r>
              <a:rPr lang="en-GB" dirty="0" smtClean="0"/>
              <a:t>vSphere Hypervisor (free edition) no longer available</a:t>
            </a:r>
          </a:p>
          <a:p>
            <a:r>
              <a:rPr lang="en-GB" dirty="0" smtClean="0"/>
              <a:t>Move to Subscription licensing (a lot more expensive)</a:t>
            </a:r>
          </a:p>
          <a:p>
            <a:r>
              <a:rPr lang="en-GB" dirty="0" smtClean="0"/>
              <a:t>Move from processor to core-based licensing</a:t>
            </a:r>
          </a:p>
          <a:p>
            <a:r>
              <a:rPr lang="en-GB" dirty="0"/>
              <a:t>N</a:t>
            </a:r>
            <a:r>
              <a:rPr lang="en-GB" dirty="0" smtClean="0"/>
              <a:t>o more </a:t>
            </a:r>
            <a:r>
              <a:rPr lang="en-GB" dirty="0" smtClean="0"/>
              <a:t>Support </a:t>
            </a:r>
            <a:r>
              <a:rPr lang="en-GB" dirty="0" smtClean="0"/>
              <a:t>and Subscription </a:t>
            </a:r>
            <a:r>
              <a:rPr lang="en-GB" dirty="0" err="1" smtClean="0"/>
              <a:t>SnS</a:t>
            </a:r>
            <a:r>
              <a:rPr lang="en-GB" dirty="0" smtClean="0"/>
              <a:t> renewals for perpetual offerings.</a:t>
            </a:r>
          </a:p>
          <a:p>
            <a:endParaRPr lang="en-GB" dirty="0" smtClean="0"/>
          </a:p>
          <a:p>
            <a:endParaRPr lang="en-GB" dirty="0" smtClean="0"/>
          </a:p>
          <a:p>
            <a:endParaRPr lang="en-GB" dirty="0"/>
          </a:p>
        </p:txBody>
      </p:sp>
    </p:spTree>
    <p:extLst>
      <p:ext uri="{BB962C8B-B14F-4D97-AF65-F5344CB8AC3E}">
        <p14:creationId xmlns:p14="http://schemas.microsoft.com/office/powerpoint/2010/main" val="31263001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631387" cy="819937"/>
          </a:xfrm>
        </p:spPr>
        <p:txBody>
          <a:bodyPr/>
          <a:lstStyle/>
          <a:p>
            <a:r>
              <a:rPr lang="en-GB" dirty="0" smtClean="0"/>
              <a:t>Web Interface</a:t>
            </a:r>
            <a:endParaRPr lang="en-GB" dirty="0"/>
          </a:p>
        </p:txBody>
      </p:sp>
      <p:pic>
        <p:nvPicPr>
          <p:cNvPr id="4" name="Content Placeholder 3"/>
          <p:cNvPicPr>
            <a:picLocks noGrp="1" noChangeAspect="1"/>
          </p:cNvPicPr>
          <p:nvPr>
            <p:ph idx="1"/>
          </p:nvPr>
        </p:nvPicPr>
        <p:blipFill>
          <a:blip r:embed="rId2"/>
          <a:stretch>
            <a:fillRect/>
          </a:stretch>
        </p:blipFill>
        <p:spPr>
          <a:xfrm>
            <a:off x="994868" y="1052075"/>
            <a:ext cx="9612172" cy="5511875"/>
          </a:xfrm>
          <a:prstGeom prst="rect">
            <a:avLst/>
          </a:prstGeom>
        </p:spPr>
      </p:pic>
    </p:spTree>
    <p:extLst>
      <p:ext uri="{BB962C8B-B14F-4D97-AF65-F5344CB8AC3E}">
        <p14:creationId xmlns:p14="http://schemas.microsoft.com/office/powerpoint/2010/main" val="20752775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712" y="262713"/>
            <a:ext cx="3375355" cy="980872"/>
          </a:xfrm>
        </p:spPr>
        <p:txBody>
          <a:bodyPr/>
          <a:lstStyle/>
          <a:p>
            <a:r>
              <a:rPr lang="en-GB" dirty="0" smtClean="0"/>
              <a:t>VM Summary</a:t>
            </a:r>
            <a:endParaRPr lang="en-GB" dirty="0"/>
          </a:p>
        </p:txBody>
      </p:sp>
      <p:pic>
        <p:nvPicPr>
          <p:cNvPr id="4" name="Content Placeholder 3"/>
          <p:cNvPicPr>
            <a:picLocks noGrp="1" noChangeAspect="1"/>
          </p:cNvPicPr>
          <p:nvPr>
            <p:ph idx="1"/>
          </p:nvPr>
        </p:nvPicPr>
        <p:blipFill>
          <a:blip r:embed="rId2"/>
          <a:stretch>
            <a:fillRect/>
          </a:stretch>
        </p:blipFill>
        <p:spPr>
          <a:xfrm>
            <a:off x="181175" y="1433778"/>
            <a:ext cx="11644829" cy="5054803"/>
          </a:xfrm>
          <a:prstGeom prst="rect">
            <a:avLst/>
          </a:prstGeom>
        </p:spPr>
      </p:pic>
    </p:spTree>
    <p:extLst>
      <p:ext uri="{BB962C8B-B14F-4D97-AF65-F5344CB8AC3E}">
        <p14:creationId xmlns:p14="http://schemas.microsoft.com/office/powerpoint/2010/main" val="40028591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245" y="248082"/>
            <a:ext cx="2190293" cy="863829"/>
          </a:xfrm>
        </p:spPr>
        <p:txBody>
          <a:bodyPr/>
          <a:lstStyle/>
          <a:p>
            <a:r>
              <a:rPr lang="en-GB" dirty="0" smtClean="0"/>
              <a:t>Console</a:t>
            </a:r>
            <a:endParaRPr lang="en-GB" dirty="0"/>
          </a:p>
        </p:txBody>
      </p:sp>
      <p:pic>
        <p:nvPicPr>
          <p:cNvPr id="4" name="Content Placeholder 3"/>
          <p:cNvPicPr>
            <a:picLocks noGrp="1" noChangeAspect="1"/>
          </p:cNvPicPr>
          <p:nvPr>
            <p:ph idx="1"/>
          </p:nvPr>
        </p:nvPicPr>
        <p:blipFill>
          <a:blip r:embed="rId2"/>
          <a:stretch>
            <a:fillRect/>
          </a:stretch>
        </p:blipFill>
        <p:spPr>
          <a:xfrm>
            <a:off x="89147" y="1345996"/>
            <a:ext cx="11732926" cy="5186477"/>
          </a:xfrm>
          <a:prstGeom prst="rect">
            <a:avLst/>
          </a:prstGeom>
        </p:spPr>
      </p:pic>
    </p:spTree>
    <p:extLst>
      <p:ext uri="{BB962C8B-B14F-4D97-AF65-F5344CB8AC3E}">
        <p14:creationId xmlns:p14="http://schemas.microsoft.com/office/powerpoint/2010/main" val="16281821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Command Line Interface</a:t>
            </a:r>
            <a:endParaRPr lang="en-GB" dirty="0"/>
          </a:p>
        </p:txBody>
      </p:sp>
      <p:sp>
        <p:nvSpPr>
          <p:cNvPr id="3" name="Content Placeholder 2"/>
          <p:cNvSpPr>
            <a:spLocks noGrp="1"/>
          </p:cNvSpPr>
          <p:nvPr>
            <p:ph idx="1"/>
          </p:nvPr>
        </p:nvSpPr>
        <p:spPr/>
        <p:txBody>
          <a:bodyPr/>
          <a:lstStyle/>
          <a:p>
            <a:r>
              <a:rPr lang="en-GB" dirty="0"/>
              <a:t>Command line interface (CLI) For advanced users who are used to the comfort of the Unix shell or Windows </a:t>
            </a:r>
            <a:r>
              <a:rPr lang="en-GB" dirty="0" err="1"/>
              <a:t>Powershell</a:t>
            </a:r>
            <a:r>
              <a:rPr lang="en-GB" dirty="0"/>
              <a:t>, </a:t>
            </a:r>
            <a:r>
              <a:rPr lang="en-GB" dirty="0" err="1"/>
              <a:t>Proxmox</a:t>
            </a:r>
            <a:r>
              <a:rPr lang="en-GB" dirty="0"/>
              <a:t> VE provides a command line interface to manage all the components of your virtual environment. This command line interface has intelligent tab completion and full documentation in the form of UNIX man pages.</a:t>
            </a:r>
          </a:p>
        </p:txBody>
      </p:sp>
    </p:spTree>
    <p:extLst>
      <p:ext uri="{BB962C8B-B14F-4D97-AF65-F5344CB8AC3E}">
        <p14:creationId xmlns:p14="http://schemas.microsoft.com/office/powerpoint/2010/main" val="15202107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2885237" cy="1032078"/>
          </a:xfrm>
        </p:spPr>
        <p:txBody>
          <a:bodyPr/>
          <a:lstStyle/>
          <a:p>
            <a:r>
              <a:rPr lang="en-GB" dirty="0" smtClean="0"/>
              <a:t>REST API</a:t>
            </a:r>
            <a:endParaRPr lang="en-GB" dirty="0"/>
          </a:p>
        </p:txBody>
      </p:sp>
      <p:sp>
        <p:nvSpPr>
          <p:cNvPr id="3" name="Content Placeholder 2"/>
          <p:cNvSpPr>
            <a:spLocks noGrp="1"/>
          </p:cNvSpPr>
          <p:nvPr>
            <p:ph idx="1"/>
          </p:nvPr>
        </p:nvSpPr>
        <p:spPr/>
        <p:txBody>
          <a:bodyPr/>
          <a:lstStyle/>
          <a:p>
            <a:r>
              <a:rPr lang="en-GB" dirty="0" err="1"/>
              <a:t>Proxmox</a:t>
            </a:r>
            <a:r>
              <a:rPr lang="en-GB" dirty="0"/>
              <a:t> VE uses a RESTful API. We chose JSON as the primary data format, and the whole API is formally defined using JSON Schema. This enables fast and easy integration for third party management tools, such as custom hosting environments.</a:t>
            </a:r>
          </a:p>
        </p:txBody>
      </p:sp>
    </p:spTree>
    <p:extLst>
      <p:ext uri="{BB962C8B-B14F-4D97-AF65-F5344CB8AC3E}">
        <p14:creationId xmlns:p14="http://schemas.microsoft.com/office/powerpoint/2010/main" val="36221186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Proxmox</a:t>
            </a:r>
            <a:r>
              <a:rPr lang="en-GB" dirty="0" smtClean="0"/>
              <a:t> VE mobile</a:t>
            </a:r>
            <a:endParaRPr lang="en-GB" dirty="0"/>
          </a:p>
        </p:txBody>
      </p:sp>
      <p:sp>
        <p:nvSpPr>
          <p:cNvPr id="3" name="Content Placeholder 2"/>
          <p:cNvSpPr>
            <a:spLocks noGrp="1"/>
          </p:cNvSpPr>
          <p:nvPr>
            <p:ph idx="1"/>
          </p:nvPr>
        </p:nvSpPr>
        <p:spPr/>
        <p:txBody>
          <a:bodyPr/>
          <a:lstStyle/>
          <a:p>
            <a:r>
              <a:rPr lang="en-GB" dirty="0" err="1"/>
              <a:t>Proxmox</a:t>
            </a:r>
            <a:r>
              <a:rPr lang="en-GB" dirty="0"/>
              <a:t> VE mobile You can </a:t>
            </a:r>
            <a:r>
              <a:rPr lang="en-GB" dirty="0">
                <a:hlinkClick r:id="rId2" tooltip="https://pve.proxmox.com/wiki/Proxmox_VE_Mobile"/>
              </a:rPr>
              <a:t>access </a:t>
            </a:r>
            <a:r>
              <a:rPr lang="en-GB" dirty="0" err="1">
                <a:hlinkClick r:id="rId2" tooltip="https://pve.proxmox.com/wiki/Proxmox_VE_Mobile"/>
              </a:rPr>
              <a:t>Proxmox</a:t>
            </a:r>
            <a:r>
              <a:rPr lang="en-GB" dirty="0">
                <a:hlinkClick r:id="rId2" tooltip="https://pve.proxmox.com/wiki/Proxmox_VE_Mobile"/>
              </a:rPr>
              <a:t> VE on mobile devices </a:t>
            </a:r>
            <a:r>
              <a:rPr lang="en-GB" dirty="0"/>
              <a:t>either via an Android app or via the HTML5-based mobile version of the web interface. The </a:t>
            </a:r>
            <a:r>
              <a:rPr lang="en-GB" dirty="0" err="1"/>
              <a:t>Proxmox</a:t>
            </a:r>
            <a:r>
              <a:rPr lang="en-GB" dirty="0"/>
              <a:t> VE Android app is based on the Flutter framework, and allows you to access your </a:t>
            </a:r>
            <a:r>
              <a:rPr lang="en-GB" dirty="0" err="1"/>
              <a:t>Proxmox</a:t>
            </a:r>
            <a:r>
              <a:rPr lang="en-GB" dirty="0"/>
              <a:t> VE server and manage your cluster, nodes, VMs, and containers. The </a:t>
            </a:r>
            <a:r>
              <a:rPr lang="en-GB" dirty="0" err="1"/>
              <a:t>Proxmox</a:t>
            </a:r>
            <a:r>
              <a:rPr lang="en-GB" dirty="0"/>
              <a:t> VE HTML5 mobile client enables you to manage </a:t>
            </a:r>
            <a:r>
              <a:rPr lang="en-GB" dirty="0" err="1"/>
              <a:t>Proxmox</a:t>
            </a:r>
            <a:r>
              <a:rPr lang="en-GB" dirty="0"/>
              <a:t> VE on the go, including access to the SPICE and HTML5 console. This allows you to manage VMs and containers, and view their configuration.</a:t>
            </a:r>
          </a:p>
          <a:p>
            <a:endParaRPr lang="en-GB" dirty="0"/>
          </a:p>
        </p:txBody>
      </p:sp>
    </p:spTree>
    <p:extLst>
      <p:ext uri="{BB962C8B-B14F-4D97-AF65-F5344CB8AC3E}">
        <p14:creationId xmlns:p14="http://schemas.microsoft.com/office/powerpoint/2010/main" val="3067161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Mobile Interface</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49983"/>
            <a:ext cx="2117457" cy="435133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0321" y="1949983"/>
            <a:ext cx="2144829" cy="440758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1664" y="1949982"/>
            <a:ext cx="2381491" cy="423905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6355" y="2048316"/>
            <a:ext cx="2313707" cy="4118398"/>
          </a:xfrm>
          <a:prstGeom prst="rect">
            <a:avLst/>
          </a:prstGeom>
        </p:spPr>
      </p:pic>
    </p:spTree>
    <p:extLst>
      <p:ext uri="{BB962C8B-B14F-4D97-AF65-F5344CB8AC3E}">
        <p14:creationId xmlns:p14="http://schemas.microsoft.com/office/powerpoint/2010/main" val="16889446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Clustering</a:t>
            </a:r>
            <a:endParaRPr lang="en-GB" dirty="0"/>
          </a:p>
        </p:txBody>
      </p:sp>
      <p:sp>
        <p:nvSpPr>
          <p:cNvPr id="3" name="Content Placeholder 2"/>
          <p:cNvSpPr>
            <a:spLocks noGrp="1"/>
          </p:cNvSpPr>
          <p:nvPr>
            <p:ph idx="1"/>
          </p:nvPr>
        </p:nvSpPr>
        <p:spPr/>
        <p:txBody>
          <a:bodyPr>
            <a:normAutofit lnSpcReduction="10000"/>
          </a:bodyPr>
          <a:lstStyle/>
          <a:p>
            <a:r>
              <a:rPr lang="en-GB" dirty="0"/>
              <a:t>While many people start with a single node, </a:t>
            </a:r>
            <a:r>
              <a:rPr lang="en-GB" dirty="0" err="1"/>
              <a:t>Proxmox</a:t>
            </a:r>
            <a:r>
              <a:rPr lang="en-GB" dirty="0"/>
              <a:t> Virtual Environment can scale out to a large set of clustered nodes. The cluster stack is fully integrated and ships with the default installation</a:t>
            </a:r>
            <a:r>
              <a:rPr lang="en-GB" dirty="0" smtClean="0"/>
              <a:t>.</a:t>
            </a:r>
          </a:p>
          <a:p>
            <a:pPr marL="0" indent="0">
              <a:buNone/>
            </a:pPr>
            <a:endParaRPr lang="en-GB" dirty="0"/>
          </a:p>
          <a:p>
            <a:r>
              <a:rPr lang="en-GB" dirty="0" smtClean="0"/>
              <a:t>Unique </a:t>
            </a:r>
            <a:r>
              <a:rPr lang="en-GB" dirty="0"/>
              <a:t>multi-master design To simplify the management of a cluster, you can carry out maintenance tasks cluster-wide, from any node. The integrated web-based management interface gives you a clean overview of all your KVM guests and Linux containers across your cluster. You can easily manage your VMs and containers, storage or cluster from the GUI. There is no need to install a separate, complex, and pricey management server.</a:t>
            </a:r>
          </a:p>
          <a:p>
            <a:endParaRPr lang="en-GB" dirty="0"/>
          </a:p>
        </p:txBody>
      </p:sp>
    </p:spTree>
    <p:extLst>
      <p:ext uri="{BB962C8B-B14F-4D97-AF65-F5344CB8AC3E}">
        <p14:creationId xmlns:p14="http://schemas.microsoft.com/office/powerpoint/2010/main" val="3255605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Live/Online migration</a:t>
            </a:r>
          </a:p>
        </p:txBody>
      </p:sp>
      <p:sp>
        <p:nvSpPr>
          <p:cNvPr id="3" name="Content Placeholder 2"/>
          <p:cNvSpPr>
            <a:spLocks noGrp="1"/>
          </p:cNvSpPr>
          <p:nvPr>
            <p:ph idx="1"/>
          </p:nvPr>
        </p:nvSpPr>
        <p:spPr/>
        <p:txBody>
          <a:bodyPr/>
          <a:lstStyle/>
          <a:p>
            <a:r>
              <a:rPr lang="en-GB" dirty="0"/>
              <a:t>With the integrated </a:t>
            </a:r>
            <a:r>
              <a:rPr lang="en-GB" dirty="0">
                <a:hlinkClick r:id="rId2" tooltip="https://pve.proxmox.com/pve-docs/pve-admin-guide.html#qm_migration"/>
              </a:rPr>
              <a:t>live/online migration feature</a:t>
            </a:r>
            <a:r>
              <a:rPr lang="en-GB" dirty="0"/>
              <a:t>, you can move running virtual machines from one </a:t>
            </a:r>
            <a:r>
              <a:rPr lang="en-GB" dirty="0" err="1"/>
              <a:t>Proxmox</a:t>
            </a:r>
            <a:r>
              <a:rPr lang="en-GB" dirty="0"/>
              <a:t> VE cluster node to another, without any downtime or noticeable effect from the end-user side.</a:t>
            </a:r>
          </a:p>
          <a:p>
            <a:r>
              <a:rPr lang="en-GB" dirty="0"/>
              <a:t>Administrators can initiate this process from either the web interface or the command line. This enables you to minimize downtime, in case you need to take the host system offline for maintenance.</a:t>
            </a:r>
          </a:p>
          <a:p>
            <a:endParaRPr lang="en-GB" dirty="0"/>
          </a:p>
        </p:txBody>
      </p:sp>
    </p:spTree>
    <p:extLst>
      <p:ext uri="{BB962C8B-B14F-4D97-AF65-F5344CB8AC3E}">
        <p14:creationId xmlns:p14="http://schemas.microsoft.com/office/powerpoint/2010/main" val="20719922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High Availability</a:t>
            </a:r>
            <a:endParaRPr lang="en-GB" dirty="0"/>
          </a:p>
        </p:txBody>
      </p:sp>
      <p:sp>
        <p:nvSpPr>
          <p:cNvPr id="3" name="Content Placeholder 2"/>
          <p:cNvSpPr>
            <a:spLocks noGrp="1"/>
          </p:cNvSpPr>
          <p:nvPr>
            <p:ph idx="1"/>
          </p:nvPr>
        </p:nvSpPr>
        <p:spPr/>
        <p:txBody>
          <a:bodyPr/>
          <a:lstStyle/>
          <a:p>
            <a:r>
              <a:rPr lang="en-GB" dirty="0" err="1"/>
              <a:t>Proxmox</a:t>
            </a:r>
            <a:r>
              <a:rPr lang="en-GB" dirty="0"/>
              <a:t> VE HA Manager The resource manager, </a:t>
            </a:r>
            <a:r>
              <a:rPr lang="en-GB" dirty="0" err="1"/>
              <a:t>Proxmox</a:t>
            </a:r>
            <a:r>
              <a:rPr lang="en-GB" dirty="0"/>
              <a:t> VE HA Manager, monitors all VMs and containers in the cluster and automatically comes into action if one of them fails. The </a:t>
            </a:r>
            <a:r>
              <a:rPr lang="en-GB" dirty="0" err="1"/>
              <a:t>Proxmox</a:t>
            </a:r>
            <a:r>
              <a:rPr lang="en-GB" dirty="0"/>
              <a:t> VE HA Manager works out-of-the-box. Zero configuration is needed. Additionally, the watchdog-based fencing dramatically simplifies deployment.</a:t>
            </a:r>
          </a:p>
          <a:p>
            <a:endParaRPr lang="en-GB" dirty="0"/>
          </a:p>
        </p:txBody>
      </p:sp>
    </p:spTree>
    <p:extLst>
      <p:ext uri="{BB962C8B-B14F-4D97-AF65-F5344CB8AC3E}">
        <p14:creationId xmlns:p14="http://schemas.microsoft.com/office/powerpoint/2010/main" val="20120588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Broadcom concession on security patches</a:t>
            </a:r>
            <a:endParaRPr lang="en-GB" dirty="0"/>
          </a:p>
        </p:txBody>
      </p:sp>
      <p:sp>
        <p:nvSpPr>
          <p:cNvPr id="3" name="Content Placeholder 2"/>
          <p:cNvSpPr>
            <a:spLocks noGrp="1"/>
          </p:cNvSpPr>
          <p:nvPr>
            <p:ph idx="1"/>
          </p:nvPr>
        </p:nvSpPr>
        <p:spPr/>
        <p:txBody>
          <a:bodyPr/>
          <a:lstStyle/>
          <a:p>
            <a:r>
              <a:rPr lang="en-GB" dirty="0" smtClean="0"/>
              <a:t>"We are announcing free access to zero-day security patches for supported versions of vSphere, and we'll add other VMware products over time," Tan wrote, describing the measure as aimed at ensuring that customers "whose maintenance and support contracts have expired and choose to not continue on one of our subscription offerings." The change means such customers "are able to use perpetual licenses in a safe and secure fashion.“</a:t>
            </a:r>
          </a:p>
          <a:p>
            <a:endParaRPr lang="en-GB" dirty="0"/>
          </a:p>
          <a:p>
            <a:r>
              <a:rPr lang="en-GB" dirty="0" smtClean="0"/>
              <a:t>So a minor reprieve – watch this space for further concessions!</a:t>
            </a:r>
            <a:endParaRPr lang="en-GB" dirty="0"/>
          </a:p>
        </p:txBody>
      </p:sp>
    </p:spTree>
    <p:extLst>
      <p:ext uri="{BB962C8B-B14F-4D97-AF65-F5344CB8AC3E}">
        <p14:creationId xmlns:p14="http://schemas.microsoft.com/office/powerpoint/2010/main" val="10637041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Networking</a:t>
            </a:r>
            <a:endParaRPr lang="en-GB" dirty="0"/>
          </a:p>
        </p:txBody>
      </p:sp>
      <p:sp>
        <p:nvSpPr>
          <p:cNvPr id="3" name="Content Placeholder 2"/>
          <p:cNvSpPr>
            <a:spLocks noGrp="1"/>
          </p:cNvSpPr>
          <p:nvPr>
            <p:ph idx="1"/>
          </p:nvPr>
        </p:nvSpPr>
        <p:spPr/>
        <p:txBody>
          <a:bodyPr/>
          <a:lstStyle/>
          <a:p>
            <a:r>
              <a:rPr lang="en-GB" dirty="0"/>
              <a:t>Software-Defined Network (SDN) The Software-defined Networking (SDN) feature allows </a:t>
            </a:r>
            <a:r>
              <a:rPr lang="en-GB" dirty="0" err="1"/>
              <a:t>Proxmox</a:t>
            </a:r>
            <a:r>
              <a:rPr lang="en-GB" dirty="0"/>
              <a:t> VE to manage advanced networking configurations and multitenancy setups across </a:t>
            </a:r>
            <a:r>
              <a:rPr lang="en-GB" dirty="0" err="1"/>
              <a:t>Proxmox</a:t>
            </a:r>
            <a:r>
              <a:rPr lang="en-GB" dirty="0"/>
              <a:t> VE clusters. Possible use cases range from an isolated private network on each individual node to complex overlay networks across multiple </a:t>
            </a:r>
            <a:r>
              <a:rPr lang="en-GB" dirty="0" err="1"/>
              <a:t>Proxmox</a:t>
            </a:r>
            <a:r>
              <a:rPr lang="en-GB" dirty="0"/>
              <a:t> VE clusters on different locations.</a:t>
            </a:r>
          </a:p>
          <a:p>
            <a:r>
              <a:rPr lang="en-GB" dirty="0"/>
              <a:t>It is applicable to all sizes of networks, from a simple routed NAT setup, traditional separation into 802.1q VLANs, to features like </a:t>
            </a:r>
            <a:r>
              <a:rPr lang="en-GB" dirty="0" err="1"/>
              <a:t>QinQ</a:t>
            </a:r>
            <a:r>
              <a:rPr lang="en-GB" dirty="0"/>
              <a:t>, VXLAN </a:t>
            </a:r>
            <a:r>
              <a:rPr lang="en-GB" dirty="0" err="1"/>
              <a:t>tunneling</a:t>
            </a:r>
            <a:r>
              <a:rPr lang="en-GB" dirty="0"/>
              <a:t>, and BGP-based EVPN infrastructures.</a:t>
            </a:r>
          </a:p>
          <a:p>
            <a:pPr marL="0" indent="0">
              <a:buNone/>
            </a:pPr>
            <a:r>
              <a:rPr lang="en-GB" dirty="0"/>
              <a:t>Read more about </a:t>
            </a:r>
            <a:r>
              <a:rPr lang="en-GB" dirty="0">
                <a:hlinkClick r:id="rId2"/>
              </a:rPr>
              <a:t>Software-Defined Network (SDN)</a:t>
            </a:r>
            <a:endParaRPr lang="en-GB" dirty="0"/>
          </a:p>
          <a:p>
            <a:endParaRPr lang="en-GB" dirty="0"/>
          </a:p>
        </p:txBody>
      </p:sp>
    </p:spTree>
    <p:extLst>
      <p:ext uri="{BB962C8B-B14F-4D97-AF65-F5344CB8AC3E}">
        <p14:creationId xmlns:p14="http://schemas.microsoft.com/office/powerpoint/2010/main" val="16122747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Networking</a:t>
            </a:r>
            <a:endParaRPr lang="en-GB" dirty="0"/>
          </a:p>
        </p:txBody>
      </p:sp>
      <p:sp>
        <p:nvSpPr>
          <p:cNvPr id="3" name="Content Placeholder 2"/>
          <p:cNvSpPr>
            <a:spLocks noGrp="1"/>
          </p:cNvSpPr>
          <p:nvPr>
            <p:ph idx="1"/>
          </p:nvPr>
        </p:nvSpPr>
        <p:spPr/>
        <p:txBody>
          <a:bodyPr/>
          <a:lstStyle/>
          <a:p>
            <a:r>
              <a:rPr lang="en-GB" dirty="0"/>
              <a:t>Linux Networking Stack</a:t>
            </a:r>
            <a:br>
              <a:rPr lang="en-GB" dirty="0"/>
            </a:br>
            <a:r>
              <a:rPr lang="en-GB" dirty="0"/>
              <a:t>For simple setups, </a:t>
            </a:r>
            <a:r>
              <a:rPr lang="en-GB" dirty="0" err="1"/>
              <a:t>Proxmox</a:t>
            </a:r>
            <a:r>
              <a:rPr lang="en-GB" dirty="0"/>
              <a:t> VE provides flexible network configuration options for local nodes. A bridged network model is used to provide seamless connectivity between virtualized environments and the external network. Bridges are comparable to physical network switches, but implemented as software on the </a:t>
            </a:r>
            <a:r>
              <a:rPr lang="en-GB" dirty="0" err="1"/>
              <a:t>Proxmox</a:t>
            </a:r>
            <a:r>
              <a:rPr lang="en-GB" dirty="0"/>
              <a:t> VE host.</a:t>
            </a:r>
          </a:p>
          <a:p>
            <a:r>
              <a:rPr lang="en-GB" dirty="0"/>
              <a:t>For additional flexibility, you can set up VLANs, create a bond interface, and manage basic network routing.</a:t>
            </a:r>
          </a:p>
          <a:p>
            <a:r>
              <a:rPr lang="en-GB" dirty="0"/>
              <a:t>Read more on the </a:t>
            </a:r>
            <a:r>
              <a:rPr lang="en-GB" dirty="0" err="1">
                <a:hlinkClick r:id="rId2"/>
              </a:rPr>
              <a:t>Proxmox</a:t>
            </a:r>
            <a:r>
              <a:rPr lang="en-GB" dirty="0">
                <a:hlinkClick r:id="rId2"/>
              </a:rPr>
              <a:t> VE Network Configuration</a:t>
            </a:r>
            <a:endParaRPr lang="en-GB" dirty="0"/>
          </a:p>
          <a:p>
            <a:endParaRPr lang="en-GB" dirty="0"/>
          </a:p>
        </p:txBody>
      </p:sp>
    </p:spTree>
    <p:extLst>
      <p:ext uri="{BB962C8B-B14F-4D97-AF65-F5344CB8AC3E}">
        <p14:creationId xmlns:p14="http://schemas.microsoft.com/office/powerpoint/2010/main" val="29504950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Storage</a:t>
            </a:r>
            <a:endParaRPr lang="en-GB" dirty="0"/>
          </a:p>
        </p:txBody>
      </p:sp>
      <p:sp>
        <p:nvSpPr>
          <p:cNvPr id="3" name="Content Placeholder 2"/>
          <p:cNvSpPr>
            <a:spLocks noGrp="1"/>
          </p:cNvSpPr>
          <p:nvPr>
            <p:ph idx="1"/>
          </p:nvPr>
        </p:nvSpPr>
        <p:spPr/>
        <p:txBody>
          <a:bodyPr>
            <a:normAutofit lnSpcReduction="10000"/>
          </a:bodyPr>
          <a:lstStyle/>
          <a:p>
            <a:r>
              <a:rPr lang="en-GB" dirty="0"/>
              <a:t>Network storage types </a:t>
            </a:r>
            <a:endParaRPr lang="en-GB" dirty="0"/>
          </a:p>
          <a:p>
            <a:r>
              <a:rPr lang="en-GB" dirty="0" smtClean="0"/>
              <a:t>LVM </a:t>
            </a:r>
            <a:r>
              <a:rPr lang="en-GB" dirty="0"/>
              <a:t>Group (network backing with iSCSI targets)</a:t>
            </a:r>
          </a:p>
          <a:p>
            <a:r>
              <a:rPr lang="en-GB" dirty="0"/>
              <a:t>iSCSI target</a:t>
            </a:r>
          </a:p>
          <a:p>
            <a:r>
              <a:rPr lang="en-GB" dirty="0"/>
              <a:t>NFS Share</a:t>
            </a:r>
          </a:p>
          <a:p>
            <a:r>
              <a:rPr lang="en-GB" dirty="0"/>
              <a:t>SMB/CIFS</a:t>
            </a:r>
          </a:p>
          <a:p>
            <a:r>
              <a:rPr lang="en-GB" dirty="0" err="1"/>
              <a:t>Ceph</a:t>
            </a:r>
            <a:r>
              <a:rPr lang="en-GB" dirty="0"/>
              <a:t> RBD</a:t>
            </a:r>
          </a:p>
          <a:p>
            <a:r>
              <a:rPr lang="en-GB" dirty="0"/>
              <a:t>Direct to iSCSI LUN</a:t>
            </a:r>
          </a:p>
          <a:p>
            <a:r>
              <a:rPr lang="en-GB" dirty="0" err="1"/>
              <a:t>GlusterFS</a:t>
            </a:r>
            <a:endParaRPr lang="en-GB" dirty="0"/>
          </a:p>
          <a:p>
            <a:r>
              <a:rPr lang="en-GB" dirty="0" err="1"/>
              <a:t>CephFS</a:t>
            </a:r>
            <a:endParaRPr lang="en-GB" dirty="0"/>
          </a:p>
          <a:p>
            <a:endParaRPr lang="en-GB" dirty="0"/>
          </a:p>
        </p:txBody>
      </p:sp>
    </p:spTree>
    <p:extLst>
      <p:ext uri="{BB962C8B-B14F-4D97-AF65-F5344CB8AC3E}">
        <p14:creationId xmlns:p14="http://schemas.microsoft.com/office/powerpoint/2010/main" val="30115655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Storage</a:t>
            </a:r>
            <a:endParaRPr lang="en-GB" dirty="0"/>
          </a:p>
        </p:txBody>
      </p:sp>
      <p:sp>
        <p:nvSpPr>
          <p:cNvPr id="3" name="Content Placeholder 2"/>
          <p:cNvSpPr>
            <a:spLocks noGrp="1"/>
          </p:cNvSpPr>
          <p:nvPr>
            <p:ph idx="1"/>
          </p:nvPr>
        </p:nvSpPr>
        <p:spPr/>
        <p:txBody>
          <a:bodyPr/>
          <a:lstStyle/>
          <a:p>
            <a:r>
              <a:rPr lang="en-GB" dirty="0"/>
              <a:t>Local storage types </a:t>
            </a:r>
            <a:endParaRPr lang="en-GB" dirty="0" smtClean="0"/>
          </a:p>
          <a:p>
            <a:r>
              <a:rPr lang="en-GB" dirty="0" smtClean="0"/>
              <a:t>LVM </a:t>
            </a:r>
            <a:r>
              <a:rPr lang="en-GB" dirty="0"/>
              <a:t>Group</a:t>
            </a:r>
          </a:p>
          <a:p>
            <a:r>
              <a:rPr lang="en-GB" dirty="0"/>
              <a:t>Directory (storage on an existing </a:t>
            </a:r>
            <a:r>
              <a:rPr lang="en-GB" dirty="0" err="1"/>
              <a:t>filesystem</a:t>
            </a:r>
            <a:r>
              <a:rPr lang="en-GB" dirty="0"/>
              <a:t>)</a:t>
            </a:r>
          </a:p>
          <a:p>
            <a:r>
              <a:rPr lang="en-GB" dirty="0">
                <a:hlinkClick r:id="rId2" tooltip="How to use local ZFS pools"/>
              </a:rPr>
              <a:t>ZFS</a:t>
            </a:r>
            <a:endParaRPr lang="en-GB" dirty="0"/>
          </a:p>
          <a:p>
            <a:endParaRPr lang="en-GB" dirty="0"/>
          </a:p>
        </p:txBody>
      </p:sp>
    </p:spTree>
    <p:extLst>
      <p:ext uri="{BB962C8B-B14F-4D97-AF65-F5344CB8AC3E}">
        <p14:creationId xmlns:p14="http://schemas.microsoft.com/office/powerpoint/2010/main" val="13731756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Backup/Restore</a:t>
            </a:r>
            <a:br>
              <a:rPr lang="en-GB" b="1" dirty="0"/>
            </a:br>
            <a:endParaRPr lang="en-GB" dirty="0"/>
          </a:p>
        </p:txBody>
      </p:sp>
      <p:sp>
        <p:nvSpPr>
          <p:cNvPr id="3" name="Content Placeholder 2"/>
          <p:cNvSpPr>
            <a:spLocks noGrp="1"/>
          </p:cNvSpPr>
          <p:nvPr>
            <p:ph idx="1"/>
          </p:nvPr>
        </p:nvSpPr>
        <p:spPr/>
        <p:txBody>
          <a:bodyPr>
            <a:normAutofit lnSpcReduction="10000"/>
          </a:bodyPr>
          <a:lstStyle/>
          <a:p>
            <a:r>
              <a:rPr lang="en-GB" b="1" dirty="0" err="1"/>
              <a:t>Proxmox</a:t>
            </a:r>
            <a:r>
              <a:rPr lang="en-GB" b="1" dirty="0"/>
              <a:t> Backup Server Integration</a:t>
            </a:r>
          </a:p>
          <a:p>
            <a:r>
              <a:rPr lang="en-GB" dirty="0" err="1">
                <a:hlinkClick r:id="rId2"/>
              </a:rPr>
              <a:t>Proxmox</a:t>
            </a:r>
            <a:r>
              <a:rPr lang="en-GB" dirty="0">
                <a:hlinkClick r:id="rId2"/>
              </a:rPr>
              <a:t> Backup Server</a:t>
            </a:r>
            <a:r>
              <a:rPr lang="en-GB" dirty="0"/>
              <a:t> is our enterprise-class backup solution, that is capable of backing up VMs, containers, and physical hosts. Support for this is fully integrated into </a:t>
            </a:r>
            <a:r>
              <a:rPr lang="en-GB" dirty="0" err="1"/>
              <a:t>Proxmox</a:t>
            </a:r>
            <a:r>
              <a:rPr lang="en-GB" dirty="0"/>
              <a:t> VE, meaning you can seamlessly back up and restore guests using the same common interface that the other storage types use.</a:t>
            </a:r>
            <a:br>
              <a:rPr lang="en-GB" dirty="0"/>
            </a:br>
            <a:r>
              <a:rPr lang="en-GB" dirty="0"/>
              <a:t/>
            </a:r>
            <a:br>
              <a:rPr lang="en-GB" dirty="0"/>
            </a:br>
            <a:r>
              <a:rPr lang="en-GB" dirty="0"/>
              <a:t>These backups are incremental, only transferring newly changed data over the network. This is highly beneficial in terms of network bandwidth and backup job run time. Data can also be easily encrypted on the client side, so that your backed up data is inaccessible to attackers.</a:t>
            </a:r>
          </a:p>
          <a:p>
            <a:endParaRPr lang="en-GB" dirty="0"/>
          </a:p>
        </p:txBody>
      </p:sp>
    </p:spTree>
    <p:extLst>
      <p:ext uri="{BB962C8B-B14F-4D97-AF65-F5344CB8AC3E}">
        <p14:creationId xmlns:p14="http://schemas.microsoft.com/office/powerpoint/2010/main" val="34375310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Further information:</a:t>
            </a:r>
            <a:endParaRPr lang="en-GB" dirty="0"/>
          </a:p>
        </p:txBody>
      </p:sp>
      <p:sp>
        <p:nvSpPr>
          <p:cNvPr id="3" name="Content Placeholder 2"/>
          <p:cNvSpPr>
            <a:spLocks noGrp="1"/>
          </p:cNvSpPr>
          <p:nvPr>
            <p:ph idx="1"/>
          </p:nvPr>
        </p:nvSpPr>
        <p:spPr/>
        <p:txBody>
          <a:bodyPr/>
          <a:lstStyle/>
          <a:p>
            <a:r>
              <a:rPr lang="en-GB" dirty="0">
                <a:hlinkClick r:id="rId2"/>
              </a:rPr>
              <a:t>https://www.proxmox.com/en/proxmox-virtual-environment</a:t>
            </a:r>
            <a:r>
              <a:rPr lang="en-GB" dirty="0" smtClean="0">
                <a:hlinkClick r:id="rId2"/>
              </a:rPr>
              <a:t>/</a:t>
            </a:r>
            <a:endParaRPr lang="en-GB" dirty="0" smtClean="0"/>
          </a:p>
          <a:p>
            <a:endParaRPr lang="en-GB" dirty="0"/>
          </a:p>
          <a:p>
            <a:r>
              <a:rPr lang="en-GB" dirty="0">
                <a:hlinkClick r:id="rId3"/>
              </a:rPr>
              <a:t>https://forum.proxmox.com</a:t>
            </a:r>
            <a:r>
              <a:rPr lang="en-GB" dirty="0" smtClean="0">
                <a:hlinkClick r:id="rId3"/>
              </a:rPr>
              <a:t>/</a:t>
            </a:r>
            <a:endParaRPr lang="en-GB" dirty="0" smtClean="0"/>
          </a:p>
          <a:p>
            <a:endParaRPr lang="en-GB" dirty="0" smtClean="0"/>
          </a:p>
          <a:p>
            <a:r>
              <a:rPr lang="en-GB" dirty="0">
                <a:hlinkClick r:id="rId4"/>
              </a:rPr>
              <a:t>https://www.nakivo.com/blog/proxmox-vs-esxi</a:t>
            </a:r>
            <a:r>
              <a:rPr lang="en-GB" dirty="0" smtClean="0">
                <a:hlinkClick r:id="rId4"/>
              </a:rPr>
              <a:t>/</a:t>
            </a:r>
            <a:endParaRPr lang="en-GB" dirty="0" smtClean="0"/>
          </a:p>
          <a:p>
            <a:endParaRPr lang="en-GB" dirty="0"/>
          </a:p>
          <a:p>
            <a:endParaRPr lang="en-GB" dirty="0"/>
          </a:p>
        </p:txBody>
      </p:sp>
    </p:spTree>
    <p:extLst>
      <p:ext uri="{BB962C8B-B14F-4D97-AF65-F5344CB8AC3E}">
        <p14:creationId xmlns:p14="http://schemas.microsoft.com/office/powerpoint/2010/main" val="3120586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Key differences between </a:t>
            </a:r>
            <a:r>
              <a:rPr lang="en-GB" sz="4000" dirty="0" err="1" smtClean="0"/>
              <a:t>Proxmox</a:t>
            </a:r>
            <a:r>
              <a:rPr lang="en-GB" sz="4000" dirty="0" smtClean="0"/>
              <a:t> and VMware</a:t>
            </a:r>
            <a:endParaRPr lang="en-GB" sz="4000" dirty="0"/>
          </a:p>
        </p:txBody>
      </p:sp>
      <p:sp>
        <p:nvSpPr>
          <p:cNvPr id="3" name="Content Placeholder 2"/>
          <p:cNvSpPr>
            <a:spLocks noGrp="1"/>
          </p:cNvSpPr>
          <p:nvPr>
            <p:ph idx="1"/>
          </p:nvPr>
        </p:nvSpPr>
        <p:spPr/>
        <p:txBody>
          <a:bodyPr>
            <a:normAutofit fontScale="92500" lnSpcReduction="10000"/>
          </a:bodyPr>
          <a:lstStyle/>
          <a:p>
            <a:r>
              <a:rPr lang="en-GB" dirty="0" smtClean="0"/>
              <a:t>NOT a like-for-like replacement for VMware</a:t>
            </a:r>
          </a:p>
          <a:p>
            <a:r>
              <a:rPr lang="en-GB" dirty="0"/>
              <a:t>O</a:t>
            </a:r>
            <a:r>
              <a:rPr lang="en-GB" dirty="0" smtClean="0"/>
              <a:t>pen source but with paid support options</a:t>
            </a:r>
          </a:p>
          <a:p>
            <a:r>
              <a:rPr lang="en-GB" dirty="0" smtClean="0"/>
              <a:t>Management tool is integrated, not separate like </a:t>
            </a:r>
            <a:r>
              <a:rPr lang="en-GB" dirty="0" err="1"/>
              <a:t>v</a:t>
            </a:r>
            <a:r>
              <a:rPr lang="en-GB" dirty="0" err="1" smtClean="0"/>
              <a:t>Center</a:t>
            </a:r>
            <a:endParaRPr lang="en-GB" dirty="0" smtClean="0"/>
          </a:p>
          <a:p>
            <a:r>
              <a:rPr lang="en-GB" dirty="0" smtClean="0"/>
              <a:t>No DRS (Distributed resource scheduler) for automated load balancing or Initial </a:t>
            </a:r>
            <a:r>
              <a:rPr lang="en-GB" dirty="0" err="1" smtClean="0"/>
              <a:t>Workoad</a:t>
            </a:r>
            <a:r>
              <a:rPr lang="en-GB" dirty="0" smtClean="0"/>
              <a:t> Placement</a:t>
            </a:r>
          </a:p>
          <a:p>
            <a:r>
              <a:rPr lang="en-GB" dirty="0" smtClean="0"/>
              <a:t>No Snapshots on iSCSI </a:t>
            </a:r>
            <a:r>
              <a:rPr lang="en-GB" dirty="0" smtClean="0"/>
              <a:t>currently</a:t>
            </a:r>
          </a:p>
          <a:p>
            <a:r>
              <a:rPr lang="en-GB" dirty="0" smtClean="0"/>
              <a:t>What salesmen say does not necessarily match the reality!</a:t>
            </a:r>
            <a:endParaRPr lang="en-GB" dirty="0" smtClean="0"/>
          </a:p>
          <a:p>
            <a:r>
              <a:rPr lang="en-GB" dirty="0" smtClean="0"/>
              <a:t>A good feature comparison can be found here:</a:t>
            </a:r>
          </a:p>
          <a:p>
            <a:pPr marL="0" indent="0">
              <a:buNone/>
            </a:pPr>
            <a:endParaRPr lang="en-GB" dirty="0">
              <a:hlinkClick r:id="rId2"/>
            </a:endParaRPr>
          </a:p>
          <a:p>
            <a:pPr marL="0" indent="0">
              <a:buNone/>
            </a:pPr>
            <a:r>
              <a:rPr lang="en-GB" dirty="0" smtClean="0">
                <a:hlinkClick r:id="rId2"/>
              </a:rPr>
              <a:t>https</a:t>
            </a:r>
            <a:r>
              <a:rPr lang="en-GB" dirty="0">
                <a:hlinkClick r:id="rId2"/>
              </a:rPr>
              <a:t>://www.nakivo.com/blog/proxmox-vs-esxi</a:t>
            </a:r>
            <a:r>
              <a:rPr lang="en-GB" dirty="0" smtClean="0">
                <a:hlinkClick r:id="rId2"/>
              </a:rPr>
              <a:t>/</a:t>
            </a:r>
            <a:endParaRPr lang="en-GB" dirty="0" smtClean="0"/>
          </a:p>
          <a:p>
            <a:endParaRPr lang="en-GB" dirty="0"/>
          </a:p>
        </p:txBody>
      </p:sp>
    </p:spTree>
    <p:extLst>
      <p:ext uri="{BB962C8B-B14F-4D97-AF65-F5344CB8AC3E}">
        <p14:creationId xmlns:p14="http://schemas.microsoft.com/office/powerpoint/2010/main" val="12378894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proof of Concept for </a:t>
            </a:r>
            <a:r>
              <a:rPr lang="en-GB" dirty="0" err="1" smtClean="0"/>
              <a:t>Proxmox</a:t>
            </a:r>
            <a:endParaRPr lang="en-GB" dirty="0"/>
          </a:p>
        </p:txBody>
      </p:sp>
      <p:sp>
        <p:nvSpPr>
          <p:cNvPr id="3" name="Content Placeholder 2"/>
          <p:cNvSpPr>
            <a:spLocks noGrp="1"/>
          </p:cNvSpPr>
          <p:nvPr>
            <p:ph idx="1"/>
          </p:nvPr>
        </p:nvSpPr>
        <p:spPr/>
        <p:txBody>
          <a:bodyPr/>
          <a:lstStyle/>
          <a:p>
            <a:r>
              <a:rPr lang="en-GB" dirty="0" smtClean="0"/>
              <a:t>We have 16 x Dell </a:t>
            </a:r>
            <a:r>
              <a:rPr lang="en-GB" dirty="0" err="1" smtClean="0"/>
              <a:t>Poweredge</a:t>
            </a:r>
            <a:r>
              <a:rPr lang="en-GB" dirty="0" smtClean="0"/>
              <a:t> R650 servers, purchased for the “centralised </a:t>
            </a:r>
            <a:r>
              <a:rPr lang="en-GB" dirty="0" err="1" smtClean="0"/>
              <a:t>Vmware</a:t>
            </a:r>
            <a:r>
              <a:rPr lang="en-GB" dirty="0" smtClean="0"/>
              <a:t> cluster” project.</a:t>
            </a:r>
          </a:p>
          <a:p>
            <a:r>
              <a:rPr lang="en-GB" dirty="0" smtClean="0"/>
              <a:t>Utilising 4 of these for a proof-of-concept</a:t>
            </a:r>
          </a:p>
          <a:p>
            <a:r>
              <a:rPr lang="en-GB" dirty="0" smtClean="0"/>
              <a:t>3 for </a:t>
            </a:r>
            <a:r>
              <a:rPr lang="en-GB" dirty="0" err="1" smtClean="0"/>
              <a:t>Proxmox</a:t>
            </a:r>
            <a:r>
              <a:rPr lang="en-GB" dirty="0" smtClean="0"/>
              <a:t> Cluster, 1 for </a:t>
            </a:r>
            <a:r>
              <a:rPr lang="en-GB" dirty="0" err="1" smtClean="0"/>
              <a:t>proxmox</a:t>
            </a:r>
            <a:r>
              <a:rPr lang="en-GB" dirty="0" smtClean="0"/>
              <a:t> Backup Server</a:t>
            </a:r>
          </a:p>
          <a:p>
            <a:r>
              <a:rPr lang="en-GB" dirty="0" smtClean="0"/>
              <a:t>Software installed and basic networking for initial tests</a:t>
            </a:r>
          </a:p>
          <a:p>
            <a:r>
              <a:rPr lang="en-GB" dirty="0" smtClean="0"/>
              <a:t>Proper networking in progress (redundant 25GB for data and iSCSI)</a:t>
            </a:r>
          </a:p>
          <a:p>
            <a:r>
              <a:rPr lang="en-GB" dirty="0">
                <a:hlinkClick r:id="rId2"/>
              </a:rPr>
              <a:t>https://</a:t>
            </a:r>
            <a:r>
              <a:rPr lang="en-GB" dirty="0" smtClean="0">
                <a:hlinkClick r:id="rId2"/>
              </a:rPr>
              <a:t>stfc.atlassian.net/wiki/spaces/CI/pages/21364917/VMWare+Infrastructure</a:t>
            </a:r>
            <a:endParaRPr lang="en-GB" dirty="0" smtClean="0"/>
          </a:p>
          <a:p>
            <a:endParaRPr lang="en-GB" dirty="0"/>
          </a:p>
        </p:txBody>
      </p:sp>
    </p:spTree>
    <p:extLst>
      <p:ext uri="{BB962C8B-B14F-4D97-AF65-F5344CB8AC3E}">
        <p14:creationId xmlns:p14="http://schemas.microsoft.com/office/powerpoint/2010/main" val="13235807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R650 Specs</a:t>
            </a:r>
            <a:endParaRPr lang="en-GB" dirty="0"/>
          </a:p>
        </p:txBody>
      </p:sp>
      <p:sp>
        <p:nvSpPr>
          <p:cNvPr id="3" name="Content Placeholder 2"/>
          <p:cNvSpPr>
            <a:spLocks noGrp="1"/>
          </p:cNvSpPr>
          <p:nvPr>
            <p:ph idx="1"/>
          </p:nvPr>
        </p:nvSpPr>
        <p:spPr/>
        <p:txBody>
          <a:bodyPr/>
          <a:lstStyle/>
          <a:p>
            <a:r>
              <a:rPr lang="en-GB" dirty="0"/>
              <a:t>The following hardware has already been purchased for this new cluster using 2022/23 FY funds</a:t>
            </a:r>
          </a:p>
          <a:p>
            <a:r>
              <a:rPr lang="en-GB" dirty="0"/>
              <a:t>16 DELL R650 servers to act as hypervisors:</a:t>
            </a:r>
          </a:p>
          <a:p>
            <a:pPr lvl="1"/>
            <a:r>
              <a:rPr lang="en-GB" dirty="0"/>
              <a:t>Dual socket Intel Gold 6348 2.6G 28C/56T</a:t>
            </a:r>
          </a:p>
          <a:p>
            <a:pPr lvl="1"/>
            <a:r>
              <a:rPr lang="en-GB" dirty="0"/>
              <a:t>768GB memory</a:t>
            </a:r>
          </a:p>
          <a:p>
            <a:pPr lvl="1"/>
            <a:r>
              <a:rPr lang="en-GB" dirty="0"/>
              <a:t>8 x 10/25Gb SFP28 </a:t>
            </a:r>
            <a:r>
              <a:rPr lang="en-GB" dirty="0" err="1"/>
              <a:t>Nics</a:t>
            </a:r>
            <a:endParaRPr lang="en-GB" dirty="0"/>
          </a:p>
          <a:p>
            <a:pPr lvl="1"/>
            <a:r>
              <a:rPr lang="en-GB" dirty="0"/>
              <a:t>4 x 1Gb UTP </a:t>
            </a:r>
            <a:r>
              <a:rPr lang="en-GB" dirty="0" err="1"/>
              <a:t>Nics</a:t>
            </a:r>
            <a:endParaRPr lang="en-GB" dirty="0"/>
          </a:p>
          <a:p>
            <a:pPr lvl="1"/>
            <a:r>
              <a:rPr lang="en-GB" dirty="0"/>
              <a:t>2 x 489GB SSD</a:t>
            </a:r>
          </a:p>
          <a:p>
            <a:r>
              <a:rPr lang="en-GB" dirty="0"/>
              <a:t>4 x </a:t>
            </a:r>
            <a:r>
              <a:rPr lang="en-GB" dirty="0" err="1"/>
              <a:t>Mellanox</a:t>
            </a:r>
            <a:r>
              <a:rPr lang="en-GB" dirty="0"/>
              <a:t> 2410 10/25/100 Gb switches ( possibly 2 more available)</a:t>
            </a:r>
          </a:p>
          <a:p>
            <a:endParaRPr lang="en-GB" dirty="0"/>
          </a:p>
        </p:txBody>
      </p:sp>
    </p:spTree>
    <p:extLst>
      <p:ext uri="{BB962C8B-B14F-4D97-AF65-F5344CB8AC3E}">
        <p14:creationId xmlns:p14="http://schemas.microsoft.com/office/powerpoint/2010/main" val="32306772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 Timelines</a:t>
            </a:r>
            <a:endParaRPr lang="en-GB" dirty="0"/>
          </a:p>
        </p:txBody>
      </p:sp>
      <p:sp>
        <p:nvSpPr>
          <p:cNvPr id="5" name="Content Placeholder 4"/>
          <p:cNvSpPr>
            <a:spLocks noGrp="1"/>
          </p:cNvSpPr>
          <p:nvPr>
            <p:ph idx="1"/>
          </p:nvPr>
        </p:nvSpPr>
        <p:spPr/>
        <p:txBody>
          <a:bodyPr/>
          <a:lstStyle/>
          <a:p>
            <a:r>
              <a:rPr lang="en-GB" dirty="0" smtClean="0"/>
              <a:t>Compete evaluation of POC by Xmas with </a:t>
            </a:r>
            <a:r>
              <a:rPr lang="en-GB" dirty="0"/>
              <a:t>Go/No-go milestone</a:t>
            </a:r>
          </a:p>
          <a:p>
            <a:r>
              <a:rPr lang="en-GB" dirty="0" smtClean="0"/>
              <a:t>Build out full Production Cluster by end of January</a:t>
            </a:r>
          </a:p>
          <a:p>
            <a:r>
              <a:rPr lang="en-GB" dirty="0" smtClean="0"/>
              <a:t>February / March / April VM Migration</a:t>
            </a:r>
          </a:p>
          <a:p>
            <a:r>
              <a:rPr lang="en-GB" dirty="0" smtClean="0"/>
              <a:t>May Bedding in Period</a:t>
            </a:r>
          </a:p>
          <a:p>
            <a:r>
              <a:rPr lang="en-GB" dirty="0" smtClean="0"/>
              <a:t>June – go/no-go to decommission VMware</a:t>
            </a:r>
          </a:p>
        </p:txBody>
      </p:sp>
    </p:spTree>
    <p:extLst>
      <p:ext uri="{BB962C8B-B14F-4D97-AF65-F5344CB8AC3E}">
        <p14:creationId xmlns:p14="http://schemas.microsoft.com/office/powerpoint/2010/main" val="1175363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Previous Costs</a:t>
            </a:r>
            <a:endParaRPr lang="en-GB" dirty="0"/>
          </a:p>
        </p:txBody>
      </p:sp>
      <p:sp>
        <p:nvSpPr>
          <p:cNvPr id="3" name="Content Placeholder 2"/>
          <p:cNvSpPr>
            <a:spLocks noGrp="1"/>
          </p:cNvSpPr>
          <p:nvPr>
            <p:ph idx="1"/>
          </p:nvPr>
        </p:nvSpPr>
        <p:spPr/>
        <p:txBody>
          <a:bodyPr/>
          <a:lstStyle/>
          <a:p>
            <a:r>
              <a:rPr lang="en-GB" dirty="0" smtClean="0"/>
              <a:t>Previously, had perpetual licences, so only paid for support costs.</a:t>
            </a:r>
          </a:p>
          <a:p>
            <a:endParaRPr lang="en-GB" dirty="0"/>
          </a:p>
          <a:p>
            <a:r>
              <a:rPr lang="en-GB" dirty="0" smtClean="0"/>
              <a:t>Example costs:</a:t>
            </a:r>
          </a:p>
          <a:p>
            <a:r>
              <a:rPr lang="en-GB" dirty="0" err="1" smtClean="0"/>
              <a:t>Approx</a:t>
            </a:r>
            <a:r>
              <a:rPr lang="en-GB" dirty="0" smtClean="0"/>
              <a:t> £720 for </a:t>
            </a:r>
            <a:r>
              <a:rPr lang="en-GB" dirty="0" err="1" smtClean="0"/>
              <a:t>Vcenter</a:t>
            </a:r>
            <a:endParaRPr lang="en-GB" dirty="0" smtClean="0"/>
          </a:p>
          <a:p>
            <a:r>
              <a:rPr lang="en-GB" dirty="0" err="1" smtClean="0"/>
              <a:t>Approx</a:t>
            </a:r>
            <a:r>
              <a:rPr lang="en-GB" dirty="0" smtClean="0"/>
              <a:t> £250/CPU for each hypervisor</a:t>
            </a:r>
          </a:p>
          <a:p>
            <a:r>
              <a:rPr lang="en-GB" dirty="0" smtClean="0"/>
              <a:t>RIG Adventure Cluster – 58 sockets = </a:t>
            </a:r>
            <a:r>
              <a:rPr lang="en-GB" dirty="0" smtClean="0">
                <a:solidFill>
                  <a:srgbClr val="FF0000"/>
                </a:solidFill>
              </a:rPr>
              <a:t>£14500</a:t>
            </a:r>
          </a:p>
          <a:p>
            <a:r>
              <a:rPr lang="en-GB" dirty="0" smtClean="0"/>
              <a:t>JASMIN – 30 sockets - </a:t>
            </a:r>
            <a:r>
              <a:rPr lang="en-GB" dirty="0" smtClean="0">
                <a:solidFill>
                  <a:srgbClr val="FF0000"/>
                </a:solidFill>
              </a:rPr>
              <a:t>£7500</a:t>
            </a:r>
            <a:endParaRPr lang="en-GB" dirty="0">
              <a:solidFill>
                <a:srgbClr val="FF0000"/>
              </a:solidFill>
            </a:endParaRPr>
          </a:p>
          <a:p>
            <a:endParaRPr lang="en-GB" dirty="0"/>
          </a:p>
        </p:txBody>
      </p:sp>
    </p:spTree>
    <p:extLst>
      <p:ext uri="{BB962C8B-B14F-4D97-AF65-F5344CB8AC3E}">
        <p14:creationId xmlns:p14="http://schemas.microsoft.com/office/powerpoint/2010/main" val="35280092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Options</a:t>
            </a:r>
            <a:endParaRPr lang="en-GB" dirty="0"/>
          </a:p>
        </p:txBody>
      </p:sp>
      <p:sp>
        <p:nvSpPr>
          <p:cNvPr id="3" name="Content Placeholder 2"/>
          <p:cNvSpPr>
            <a:spLocks noGrp="1"/>
          </p:cNvSpPr>
          <p:nvPr>
            <p:ph idx="1"/>
          </p:nvPr>
        </p:nvSpPr>
        <p:spPr/>
        <p:txBody>
          <a:bodyPr/>
          <a:lstStyle/>
          <a:p>
            <a:r>
              <a:rPr lang="en-GB" dirty="0" smtClean="0"/>
              <a:t>Pay to continue </a:t>
            </a:r>
            <a:r>
              <a:rPr lang="en-GB" dirty="0" err="1" smtClean="0"/>
              <a:t>Vmware</a:t>
            </a:r>
            <a:endParaRPr lang="en-GB" dirty="0" smtClean="0"/>
          </a:p>
          <a:p>
            <a:r>
              <a:rPr lang="en-GB" dirty="0" smtClean="0"/>
              <a:t>Pay for 3</a:t>
            </a:r>
            <a:r>
              <a:rPr lang="en-GB" baseline="30000" dirty="0" smtClean="0"/>
              <a:t>rd</a:t>
            </a:r>
            <a:r>
              <a:rPr lang="en-GB" dirty="0" smtClean="0"/>
              <a:t> </a:t>
            </a:r>
            <a:r>
              <a:rPr lang="en-GB" dirty="0"/>
              <a:t>Party </a:t>
            </a:r>
            <a:r>
              <a:rPr lang="en-GB" dirty="0" smtClean="0"/>
              <a:t>Support to give more time</a:t>
            </a:r>
          </a:p>
          <a:p>
            <a:pPr marL="0" indent="0">
              <a:buNone/>
            </a:pPr>
            <a:r>
              <a:rPr lang="en-GB" dirty="0" smtClean="0">
                <a:hlinkClick r:id="rId2"/>
              </a:rPr>
              <a:t>https</a:t>
            </a:r>
            <a:r>
              <a:rPr lang="en-GB" dirty="0">
                <a:hlinkClick r:id="rId2"/>
              </a:rPr>
              <a:t>://www.spinnakersupport.com/vmware</a:t>
            </a:r>
            <a:r>
              <a:rPr lang="en-GB" dirty="0" smtClean="0">
                <a:hlinkClick r:id="rId2"/>
              </a:rPr>
              <a:t>/</a:t>
            </a:r>
            <a:endParaRPr lang="en-GB" dirty="0" smtClean="0"/>
          </a:p>
          <a:p>
            <a:pPr marL="0" indent="0">
              <a:buNone/>
            </a:pPr>
            <a:endParaRPr lang="en-GB" dirty="0" smtClean="0"/>
          </a:p>
          <a:p>
            <a:r>
              <a:rPr lang="en-GB" dirty="0" smtClean="0"/>
              <a:t>Full migration from </a:t>
            </a:r>
            <a:r>
              <a:rPr lang="en-GB" dirty="0" err="1" smtClean="0"/>
              <a:t>Vmware</a:t>
            </a:r>
            <a:r>
              <a:rPr lang="en-GB" dirty="0" smtClean="0"/>
              <a:t> to </a:t>
            </a:r>
            <a:r>
              <a:rPr lang="en-GB" dirty="0" err="1" smtClean="0"/>
              <a:t>Proxmox</a:t>
            </a:r>
            <a:endParaRPr lang="en-GB" dirty="0" smtClean="0"/>
          </a:p>
          <a:p>
            <a:r>
              <a:rPr lang="en-GB" dirty="0" smtClean="0"/>
              <a:t>Migrate some to </a:t>
            </a:r>
            <a:r>
              <a:rPr lang="en-GB" dirty="0" err="1" smtClean="0"/>
              <a:t>Proxmox</a:t>
            </a:r>
            <a:r>
              <a:rPr lang="en-GB" dirty="0" smtClean="0"/>
              <a:t>, keep core of </a:t>
            </a:r>
            <a:r>
              <a:rPr lang="en-GB" dirty="0" err="1" smtClean="0"/>
              <a:t>Vmware</a:t>
            </a:r>
            <a:endParaRPr lang="en-GB" dirty="0" smtClean="0"/>
          </a:p>
          <a:p>
            <a:r>
              <a:rPr lang="en-GB" dirty="0" smtClean="0"/>
              <a:t>Migrate some to Cloud</a:t>
            </a:r>
          </a:p>
          <a:p>
            <a:endParaRPr lang="en-GB" dirty="0" smtClean="0"/>
          </a:p>
        </p:txBody>
      </p:sp>
    </p:spTree>
    <p:extLst>
      <p:ext uri="{BB962C8B-B14F-4D97-AF65-F5344CB8AC3E}">
        <p14:creationId xmlns:p14="http://schemas.microsoft.com/office/powerpoint/2010/main" val="350345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p:txBody>
          <a:bodyPr/>
          <a:lstStyle/>
          <a:p>
            <a:r>
              <a:rPr lang="en-GB" dirty="0" smtClean="0"/>
              <a:t>There is no perfect replacement for </a:t>
            </a:r>
            <a:r>
              <a:rPr lang="en-GB" dirty="0" err="1" smtClean="0"/>
              <a:t>Vmware</a:t>
            </a:r>
            <a:endParaRPr lang="en-GB" dirty="0" smtClean="0"/>
          </a:p>
          <a:p>
            <a:r>
              <a:rPr lang="en-GB" dirty="0" smtClean="0"/>
              <a:t>Commercial solutions mainly geared towards HCI and still costly</a:t>
            </a:r>
          </a:p>
          <a:p>
            <a:r>
              <a:rPr lang="en-GB" dirty="0" err="1" smtClean="0"/>
              <a:t>Proxmox</a:t>
            </a:r>
            <a:r>
              <a:rPr lang="en-GB" dirty="0" smtClean="0"/>
              <a:t> MAY be an adequate alternative</a:t>
            </a:r>
          </a:p>
          <a:p>
            <a:r>
              <a:rPr lang="en-GB" dirty="0" smtClean="0"/>
              <a:t>Proof-Of-Concept to determine viability</a:t>
            </a:r>
          </a:p>
          <a:p>
            <a:r>
              <a:rPr lang="en-GB" dirty="0" smtClean="0"/>
              <a:t>Still learning what </a:t>
            </a:r>
            <a:r>
              <a:rPr lang="en-GB" dirty="0" err="1" smtClean="0"/>
              <a:t>Proxmox</a:t>
            </a:r>
            <a:r>
              <a:rPr lang="en-GB" dirty="0" smtClean="0"/>
              <a:t> can / cannot do!</a:t>
            </a:r>
          </a:p>
          <a:p>
            <a:r>
              <a:rPr lang="en-GB" dirty="0" smtClean="0"/>
              <a:t>Moving target – Broadcom may make further announcements and </a:t>
            </a:r>
            <a:r>
              <a:rPr lang="en-GB" dirty="0" err="1" smtClean="0"/>
              <a:t>Proxmox</a:t>
            </a:r>
            <a:r>
              <a:rPr lang="en-GB" dirty="0" smtClean="0"/>
              <a:t> / other vendors continue to develop their product features.</a:t>
            </a:r>
            <a:endParaRPr lang="en-GB" dirty="0"/>
          </a:p>
          <a:p>
            <a:pPr marL="0" indent="0">
              <a:buNone/>
            </a:pPr>
            <a:endParaRPr lang="en-GB" dirty="0"/>
          </a:p>
        </p:txBody>
      </p:sp>
    </p:spTree>
    <p:extLst>
      <p:ext uri="{BB962C8B-B14F-4D97-AF65-F5344CB8AC3E}">
        <p14:creationId xmlns:p14="http://schemas.microsoft.com/office/powerpoint/2010/main" val="98057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6310" y="735141"/>
            <a:ext cx="7601495" cy="5570561"/>
          </a:xfrm>
        </p:spPr>
      </p:pic>
    </p:spTree>
    <p:extLst>
      <p:ext uri="{BB962C8B-B14F-4D97-AF65-F5344CB8AC3E}">
        <p14:creationId xmlns:p14="http://schemas.microsoft.com/office/powerpoint/2010/main" val="1695477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Costs for VCF and VVF</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endParaRPr lang="en-GB" dirty="0" smtClean="0"/>
          </a:p>
          <a:p>
            <a:pPr marL="0" indent="0">
              <a:buNone/>
            </a:pPr>
            <a:r>
              <a:rPr lang="en-GB" dirty="0" smtClean="0"/>
              <a:t>VCF: </a:t>
            </a:r>
            <a:r>
              <a:rPr lang="en-GB" strike="sngStrike" dirty="0" smtClean="0"/>
              <a:t>$350</a:t>
            </a:r>
            <a:r>
              <a:rPr lang="en-GB" dirty="0" smtClean="0"/>
              <a:t> $193 / core / year with 55% discount</a:t>
            </a:r>
          </a:p>
          <a:p>
            <a:pPr marL="0" indent="0">
              <a:buNone/>
            </a:pPr>
            <a:r>
              <a:rPr lang="en-GB" dirty="0" smtClean="0"/>
              <a:t>VVF: </a:t>
            </a:r>
            <a:r>
              <a:rPr lang="en-GB" strike="sngStrike" dirty="0" smtClean="0"/>
              <a:t>$135</a:t>
            </a:r>
            <a:r>
              <a:rPr lang="en-GB" dirty="0" smtClean="0"/>
              <a:t> $115/ core / year with 15% discount</a:t>
            </a:r>
          </a:p>
          <a:p>
            <a:pPr marL="0" indent="0">
              <a:buNone/>
            </a:pPr>
            <a:endParaRPr lang="en-GB" dirty="0" smtClean="0"/>
          </a:p>
          <a:p>
            <a:pPr marL="0" indent="0">
              <a:buNone/>
            </a:pPr>
            <a:r>
              <a:rPr lang="en-GB" dirty="0" smtClean="0"/>
              <a:t>55</a:t>
            </a:r>
            <a:r>
              <a:rPr lang="en-GB" dirty="0"/>
              <a:t>% Discount for VCF</a:t>
            </a:r>
          </a:p>
          <a:p>
            <a:pPr marL="0" indent="0">
              <a:buNone/>
            </a:pPr>
            <a:r>
              <a:rPr lang="en-GB" dirty="0"/>
              <a:t>15% Discount for VVF</a:t>
            </a:r>
          </a:p>
          <a:p>
            <a:pPr marL="0" indent="0">
              <a:buNone/>
            </a:pPr>
            <a:endParaRPr lang="en-GB" dirty="0"/>
          </a:p>
          <a:p>
            <a:r>
              <a:rPr lang="en-GB" dirty="0"/>
              <a:t>Licensing based on </a:t>
            </a:r>
            <a:r>
              <a:rPr lang="en-GB" b="1" dirty="0"/>
              <a:t>cores</a:t>
            </a:r>
            <a:r>
              <a:rPr lang="en-GB" dirty="0"/>
              <a:t> not sockets</a:t>
            </a:r>
          </a:p>
          <a:p>
            <a:r>
              <a:rPr lang="en-GB" dirty="0" smtClean="0"/>
              <a:t>16 </a:t>
            </a:r>
            <a:r>
              <a:rPr lang="en-GB" dirty="0"/>
              <a:t>core </a:t>
            </a:r>
            <a:r>
              <a:rPr lang="en-GB" b="1" dirty="0"/>
              <a:t>minimum</a:t>
            </a:r>
            <a:r>
              <a:rPr lang="en-GB" dirty="0"/>
              <a:t> per </a:t>
            </a:r>
            <a:r>
              <a:rPr lang="en-GB" dirty="0" smtClean="0"/>
              <a:t>processor</a:t>
            </a:r>
            <a:endParaRPr lang="en-GB" dirty="0"/>
          </a:p>
          <a:p>
            <a:r>
              <a:rPr lang="en-GB" dirty="0" smtClean="0"/>
              <a:t>Works </a:t>
            </a:r>
            <a:r>
              <a:rPr lang="en-GB" dirty="0"/>
              <a:t>against you if you have many cores per socket.</a:t>
            </a:r>
          </a:p>
          <a:p>
            <a:endParaRPr lang="en-GB" dirty="0"/>
          </a:p>
        </p:txBody>
      </p:sp>
    </p:spTree>
    <p:extLst>
      <p:ext uri="{BB962C8B-B14F-4D97-AF65-F5344CB8AC3E}">
        <p14:creationId xmlns:p14="http://schemas.microsoft.com/office/powerpoint/2010/main" val="2175555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5219" y="1984512"/>
            <a:ext cx="10515600" cy="4351338"/>
          </a:xfrm>
        </p:spPr>
        <p:txBody>
          <a:bodyPr/>
          <a:lstStyle/>
          <a:p>
            <a:pPr marL="0" indent="0">
              <a:buNone/>
            </a:pPr>
            <a:r>
              <a:rPr lang="en-GB" b="1" dirty="0" smtClean="0"/>
              <a:t>RIG</a:t>
            </a:r>
            <a:r>
              <a:rPr lang="en-GB" dirty="0" smtClean="0"/>
              <a:t> “Adventure” has:</a:t>
            </a:r>
          </a:p>
          <a:p>
            <a:pPr marL="0" indent="0">
              <a:buNone/>
            </a:pPr>
            <a:r>
              <a:rPr lang="en-GB" dirty="0" smtClean="0"/>
              <a:t>RIG Production Cluster: 304 cores (416 chargeable)</a:t>
            </a:r>
          </a:p>
          <a:p>
            <a:pPr marL="0" indent="0">
              <a:buNone/>
            </a:pPr>
            <a:r>
              <a:rPr lang="en-GB" dirty="0" smtClean="0"/>
              <a:t>RIG TEST Cluster: 12 cores (32 chargeable)</a:t>
            </a:r>
          </a:p>
          <a:p>
            <a:pPr marL="0" indent="0">
              <a:buNone/>
            </a:pPr>
            <a:r>
              <a:rPr lang="en-GB" dirty="0" smtClean="0"/>
              <a:t>Tier1 Cluster: 240 cores (320 chargeable)</a:t>
            </a:r>
          </a:p>
          <a:p>
            <a:pPr marL="0" indent="0">
              <a:buNone/>
            </a:pPr>
            <a:r>
              <a:rPr lang="en-GB" dirty="0" smtClean="0"/>
              <a:t>FDC Cluster: 120 cores (168 chargeable)</a:t>
            </a:r>
          </a:p>
          <a:p>
            <a:pPr marL="0" indent="0">
              <a:buNone/>
            </a:pPr>
            <a:endParaRPr lang="en-GB" dirty="0"/>
          </a:p>
          <a:p>
            <a:pPr marL="0" indent="0">
              <a:buNone/>
            </a:pPr>
            <a:r>
              <a:rPr lang="en-GB" dirty="0" smtClean="0"/>
              <a:t>A total of 676 cores (936 chargeable)</a:t>
            </a:r>
          </a:p>
          <a:p>
            <a:pPr marL="0" indent="0">
              <a:buNone/>
            </a:pPr>
            <a:r>
              <a:rPr lang="en-GB" b="1" dirty="0">
                <a:solidFill>
                  <a:srgbClr val="FF0000"/>
                </a:solidFill>
              </a:rPr>
              <a:t>For VCF, </a:t>
            </a:r>
            <a:r>
              <a:rPr lang="en-GB" b="1" dirty="0" smtClean="0">
                <a:solidFill>
                  <a:srgbClr val="FF0000"/>
                </a:solidFill>
              </a:rPr>
              <a:t>£147k </a:t>
            </a:r>
            <a:r>
              <a:rPr lang="en-GB" b="1" dirty="0">
                <a:solidFill>
                  <a:srgbClr val="FF0000"/>
                </a:solidFill>
              </a:rPr>
              <a:t>p.a. For VVF, </a:t>
            </a:r>
            <a:r>
              <a:rPr lang="en-GB" b="1" dirty="0" smtClean="0">
                <a:solidFill>
                  <a:srgbClr val="FF0000"/>
                </a:solidFill>
              </a:rPr>
              <a:t>£91k </a:t>
            </a:r>
            <a:r>
              <a:rPr lang="en-GB" b="1" dirty="0">
                <a:solidFill>
                  <a:srgbClr val="FF0000"/>
                </a:solidFill>
              </a:rPr>
              <a:t>p.a.</a:t>
            </a:r>
          </a:p>
          <a:p>
            <a:pPr marL="0" indent="0">
              <a:buNone/>
            </a:pPr>
            <a:endParaRPr lang="en-GB" dirty="0"/>
          </a:p>
          <a:p>
            <a:pPr marL="0" indent="0">
              <a:buNone/>
            </a:pPr>
            <a:endParaRPr lang="en-GB" dirty="0" smtClean="0"/>
          </a:p>
          <a:p>
            <a:pPr marL="0" indent="0">
              <a:buNone/>
            </a:pPr>
            <a:endParaRPr lang="en-GB" dirty="0" smtClean="0"/>
          </a:p>
          <a:p>
            <a:pPr marL="0" indent="0">
              <a:buNone/>
            </a:pPr>
            <a:endParaRPr lang="en-GB" dirty="0" smtClean="0"/>
          </a:p>
          <a:p>
            <a:endParaRPr lang="en-GB" dirty="0" smtClean="0"/>
          </a:p>
          <a:p>
            <a:endParaRPr lang="en-GB" dirty="0"/>
          </a:p>
        </p:txBody>
      </p:sp>
      <p:sp>
        <p:nvSpPr>
          <p:cNvPr id="4" name="Title 1"/>
          <p:cNvSpPr>
            <a:spLocks noGrp="1"/>
          </p:cNvSpPr>
          <p:nvPr>
            <p:ph type="title"/>
          </p:nvPr>
        </p:nvSpPr>
        <p:spPr>
          <a:xfrm>
            <a:off x="838200" y="365125"/>
            <a:ext cx="10515600" cy="1325563"/>
          </a:xfrm>
        </p:spPr>
        <p:txBody>
          <a:bodyPr/>
          <a:lstStyle/>
          <a:p>
            <a:r>
              <a:rPr lang="en-GB" dirty="0" smtClean="0"/>
              <a:t>Licence Subscription Cost Examples</a:t>
            </a:r>
            <a:endParaRPr lang="en-GB" dirty="0"/>
          </a:p>
        </p:txBody>
      </p:sp>
    </p:spTree>
    <p:extLst>
      <p:ext uri="{BB962C8B-B14F-4D97-AF65-F5344CB8AC3E}">
        <p14:creationId xmlns:p14="http://schemas.microsoft.com/office/powerpoint/2010/main" val="1698145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Licence Subscription Cost Examples</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endParaRPr lang="en-GB" dirty="0"/>
          </a:p>
          <a:p>
            <a:pPr marL="0" indent="0">
              <a:buNone/>
            </a:pPr>
            <a:r>
              <a:rPr lang="en-GB" b="1" dirty="0" err="1" smtClean="0"/>
              <a:t>vJASMIN</a:t>
            </a:r>
            <a:r>
              <a:rPr lang="en-GB" dirty="0" smtClean="0"/>
              <a:t> cluster has:</a:t>
            </a:r>
          </a:p>
          <a:p>
            <a:pPr marL="0" indent="0">
              <a:buNone/>
            </a:pPr>
            <a:endParaRPr lang="en-GB" dirty="0"/>
          </a:p>
          <a:p>
            <a:pPr marL="0" indent="0">
              <a:buNone/>
            </a:pPr>
            <a:r>
              <a:rPr lang="en-GB" dirty="0" err="1" smtClean="0"/>
              <a:t>vmhost</a:t>
            </a:r>
            <a:r>
              <a:rPr lang="en-GB" dirty="0" smtClean="0"/>
              <a:t>[001-006] each with 2 x 10 core processors = 20 cores each = 120 cores (192 chargeable)</a:t>
            </a:r>
          </a:p>
          <a:p>
            <a:pPr marL="0" indent="0">
              <a:buNone/>
            </a:pPr>
            <a:r>
              <a:rPr lang="en-GB" dirty="0" err="1" smtClean="0"/>
              <a:t>vmhost</a:t>
            </a:r>
            <a:r>
              <a:rPr lang="en-GB" dirty="0" smtClean="0"/>
              <a:t>[007-015] each with 2 x 28 core processors = 56 cores each = 504 cores (504 chargeable)</a:t>
            </a:r>
          </a:p>
          <a:p>
            <a:pPr marL="0" indent="0">
              <a:buNone/>
            </a:pPr>
            <a:r>
              <a:rPr lang="en-GB" dirty="0" smtClean="0"/>
              <a:t>A total of 624 cores.</a:t>
            </a:r>
          </a:p>
          <a:p>
            <a:pPr marL="0" indent="0">
              <a:buNone/>
            </a:pPr>
            <a:r>
              <a:rPr lang="en-GB" dirty="0" smtClean="0"/>
              <a:t>However, 16 core minimum per CPU, therefore we actually have to pay for 696 cores!</a:t>
            </a:r>
          </a:p>
          <a:p>
            <a:pPr marL="0" indent="0">
              <a:buNone/>
            </a:pPr>
            <a:r>
              <a:rPr lang="en-GB" b="1" dirty="0" smtClean="0">
                <a:solidFill>
                  <a:srgbClr val="FF0000"/>
                </a:solidFill>
              </a:rPr>
              <a:t>For VCF, £110k p.a. For VVF, £80k p.a.</a:t>
            </a:r>
          </a:p>
          <a:p>
            <a:pPr marL="0" indent="0">
              <a:buNone/>
            </a:pPr>
            <a:endParaRPr lang="en-GB" dirty="0"/>
          </a:p>
          <a:p>
            <a:pPr marL="0" indent="0">
              <a:buNone/>
            </a:pPr>
            <a:endParaRPr lang="en-GB" dirty="0" smtClean="0"/>
          </a:p>
          <a:p>
            <a:pPr marL="0" indent="0">
              <a:buNone/>
            </a:pPr>
            <a:endParaRPr lang="en-GB" dirty="0" smtClean="0"/>
          </a:p>
        </p:txBody>
      </p:sp>
    </p:spTree>
    <p:extLst>
      <p:ext uri="{BB962C8B-B14F-4D97-AF65-F5344CB8AC3E}">
        <p14:creationId xmlns:p14="http://schemas.microsoft.com/office/powerpoint/2010/main" val="583454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JASMIN</a:t>
            </a:r>
            <a:endParaRPr lang="en-GB" dirty="0"/>
          </a:p>
        </p:txBody>
      </p:sp>
      <p:sp>
        <p:nvSpPr>
          <p:cNvPr id="3" name="Content Placeholder 2"/>
          <p:cNvSpPr>
            <a:spLocks noGrp="1"/>
          </p:cNvSpPr>
          <p:nvPr>
            <p:ph idx="1"/>
          </p:nvPr>
        </p:nvSpPr>
        <p:spPr/>
        <p:txBody>
          <a:bodyPr/>
          <a:lstStyle/>
          <a:p>
            <a:r>
              <a:rPr lang="en-GB" dirty="0" smtClean="0"/>
              <a:t>15 Hypervisor hosts</a:t>
            </a:r>
          </a:p>
          <a:p>
            <a:r>
              <a:rPr lang="en-GB" dirty="0" smtClean="0"/>
              <a:t>2 iSCSI storage flash arrays</a:t>
            </a:r>
          </a:p>
          <a:p>
            <a:r>
              <a:rPr lang="en-GB" dirty="0" smtClean="0"/>
              <a:t>(Pure Storage FA-X50R3)</a:t>
            </a:r>
            <a:endParaRPr lang="en-GB" dirty="0"/>
          </a:p>
        </p:txBody>
      </p:sp>
      <p:pic>
        <p:nvPicPr>
          <p:cNvPr id="4" name="Content Placeholder 3"/>
          <p:cNvPicPr>
            <a:picLocks noChangeAspect="1"/>
          </p:cNvPicPr>
          <p:nvPr/>
        </p:nvPicPr>
        <p:blipFill>
          <a:blip r:embed="rId2"/>
          <a:stretch>
            <a:fillRect/>
          </a:stretch>
        </p:blipFill>
        <p:spPr>
          <a:xfrm>
            <a:off x="6902450" y="102677"/>
            <a:ext cx="1590197" cy="6445706"/>
          </a:xfrm>
          <a:prstGeom prst="rect">
            <a:avLst/>
          </a:prstGeom>
        </p:spPr>
      </p:pic>
    </p:spTree>
    <p:extLst>
      <p:ext uri="{BB962C8B-B14F-4D97-AF65-F5344CB8AC3E}">
        <p14:creationId xmlns:p14="http://schemas.microsoft.com/office/powerpoint/2010/main" val="23028994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DAFNI</a:t>
            </a:r>
            <a:endParaRPr lang="en-GB" dirty="0"/>
          </a:p>
        </p:txBody>
      </p:sp>
      <p:sp>
        <p:nvSpPr>
          <p:cNvPr id="3" name="Content Placeholder 2"/>
          <p:cNvSpPr>
            <a:spLocks noGrp="1"/>
          </p:cNvSpPr>
          <p:nvPr>
            <p:ph idx="1"/>
          </p:nvPr>
        </p:nvSpPr>
        <p:spPr>
          <a:xfrm>
            <a:off x="838200" y="1825625"/>
            <a:ext cx="9057362" cy="4351338"/>
          </a:xfrm>
        </p:spPr>
        <p:txBody>
          <a:bodyPr>
            <a:normAutofit/>
          </a:bodyPr>
          <a:lstStyle/>
          <a:p>
            <a:r>
              <a:rPr lang="en-GB" dirty="0" smtClean="0"/>
              <a:t>According to Jens the plan for DAFNI is:</a:t>
            </a:r>
          </a:p>
          <a:p>
            <a:endParaRPr lang="en-GB" dirty="0"/>
          </a:p>
          <a:p>
            <a:r>
              <a:rPr lang="en-GB" dirty="0"/>
              <a:t>1. Upgrade to VMware 8 before our licence expires in September: this will at least buy us time if the licence is not renewed. AIUI, we continue to get security patches but no new versions.</a:t>
            </a:r>
            <a:br>
              <a:rPr lang="en-GB" dirty="0"/>
            </a:br>
            <a:r>
              <a:rPr lang="en-GB" dirty="0"/>
              <a:t>2. We're investigating moving all of DAFNI into SCD cloud. In this case we will have DAFNI on Kubernetes on OpenStack hosted infrastructure. This is partly based on consultancy by </a:t>
            </a:r>
            <a:r>
              <a:rPr lang="en-GB" dirty="0" err="1"/>
              <a:t>StackHPC</a:t>
            </a:r>
            <a:r>
              <a:rPr lang="en-GB" dirty="0"/>
              <a:t> who were also looking at JASMIN cloud. </a:t>
            </a:r>
          </a:p>
          <a:p>
            <a:endParaRPr lang="en-GB" dirty="0"/>
          </a:p>
        </p:txBody>
      </p:sp>
      <p:pic>
        <p:nvPicPr>
          <p:cNvPr id="4" name="Picture 3"/>
          <p:cNvPicPr>
            <a:picLocks noChangeAspect="1"/>
          </p:cNvPicPr>
          <p:nvPr/>
        </p:nvPicPr>
        <p:blipFill>
          <a:blip r:embed="rId2"/>
          <a:stretch>
            <a:fillRect/>
          </a:stretch>
        </p:blipFill>
        <p:spPr>
          <a:xfrm>
            <a:off x="10252555" y="534226"/>
            <a:ext cx="1383764" cy="5742620"/>
          </a:xfrm>
          <a:prstGeom prst="rect">
            <a:avLst/>
          </a:prstGeom>
        </p:spPr>
      </p:pic>
    </p:spTree>
    <p:extLst>
      <p:ext uri="{BB962C8B-B14F-4D97-AF65-F5344CB8AC3E}">
        <p14:creationId xmlns:p14="http://schemas.microsoft.com/office/powerpoint/2010/main" val="39925924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3CC3299CFCC941B66C9D6B6DF62262" ma:contentTypeVersion="13" ma:contentTypeDescription="Create a new document." ma:contentTypeScope="" ma:versionID="9d07a1bbf9629f73efd0f29f726fe86e">
  <xsd:schema xmlns:xsd="http://www.w3.org/2001/XMLSchema" xmlns:xs="http://www.w3.org/2001/XMLSchema" xmlns:p="http://schemas.microsoft.com/office/2006/metadata/properties" xmlns:ns3="dcb15fdb-5990-420a-90e1-818a321ec658" xmlns:ns4="96d963c8-14b2-4ac1-ba54-0e384287cfb8" targetNamespace="http://schemas.microsoft.com/office/2006/metadata/properties" ma:root="true" ma:fieldsID="ae6a94ce429db4bc9e323bfeb4a261cb" ns3:_="" ns4:_="">
    <xsd:import namespace="dcb15fdb-5990-420a-90e1-818a321ec658"/>
    <xsd:import namespace="96d963c8-14b2-4ac1-ba54-0e384287cfb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b15fdb-5990-420a-90e1-818a321ec6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d963c8-14b2-4ac1-ba54-0e384287cfb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BA6167-052F-4E92-94AB-CB32CFCCAC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b15fdb-5990-420a-90e1-818a321ec658"/>
    <ds:schemaRef ds:uri="96d963c8-14b2-4ac1-ba54-0e384287cf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25E748-E6AE-4BED-AC16-0212E5DFCC9A}">
  <ds:schemaRefs>
    <ds:schemaRef ds:uri="http://purl.org/dc/terms/"/>
    <ds:schemaRef ds:uri="http://schemas.microsoft.com/office/2006/documentManagement/types"/>
    <ds:schemaRef ds:uri="dcb15fdb-5990-420a-90e1-818a321ec658"/>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96d963c8-14b2-4ac1-ba54-0e384287cfb8"/>
    <ds:schemaRef ds:uri="http://www.w3.org/XML/1998/namespace"/>
    <ds:schemaRef ds:uri="http://purl.org/dc/dcmitype/"/>
  </ds:schemaRefs>
</ds:datastoreItem>
</file>

<file path=customXml/itemProps3.xml><?xml version="1.0" encoding="utf-8"?>
<ds:datastoreItem xmlns:ds="http://schemas.openxmlformats.org/officeDocument/2006/customXml" ds:itemID="{68E721D9-F12A-444D-8BB6-6CBFFE954E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11991</TotalTime>
  <Words>2450</Words>
  <Application>Microsoft Office PowerPoint</Application>
  <PresentationFormat>Widescreen</PresentationFormat>
  <Paragraphs>247</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Times New Roman</vt:lpstr>
      <vt:lpstr>Office Theme</vt:lpstr>
      <vt:lpstr>VMware Replacement</vt:lpstr>
      <vt:lpstr>Why may we need to replace VMWare?</vt:lpstr>
      <vt:lpstr>Broadcom concession on security patches</vt:lpstr>
      <vt:lpstr>Previous Costs</vt:lpstr>
      <vt:lpstr>New Costs for VCF and VVF</vt:lpstr>
      <vt:lpstr>Licence Subscription Cost Examples</vt:lpstr>
      <vt:lpstr>Licence Subscription Cost Examples</vt:lpstr>
      <vt:lpstr>JASMIN</vt:lpstr>
      <vt:lpstr>DAFNI</vt:lpstr>
      <vt:lpstr>RIG / Adventure</vt:lpstr>
      <vt:lpstr>PowerPoint Presentation</vt:lpstr>
      <vt:lpstr>Choosing an Alternative to VMWare</vt:lpstr>
      <vt:lpstr>Cost Comparisons</vt:lpstr>
      <vt:lpstr>And the winner is….</vt:lpstr>
      <vt:lpstr>Overview of Proxmox </vt:lpstr>
      <vt:lpstr>Server Virtualisation</vt:lpstr>
      <vt:lpstr>Kernel-based Virtual Machine (KVM)</vt:lpstr>
      <vt:lpstr>Container-based virtualization</vt:lpstr>
      <vt:lpstr>Central Management</vt:lpstr>
      <vt:lpstr>Web Interface</vt:lpstr>
      <vt:lpstr>VM Summary</vt:lpstr>
      <vt:lpstr>Console</vt:lpstr>
      <vt:lpstr>Command Line Interface</vt:lpstr>
      <vt:lpstr>REST API</vt:lpstr>
      <vt:lpstr>Proxmox VE mobile</vt:lpstr>
      <vt:lpstr>Mobile Interface</vt:lpstr>
      <vt:lpstr>Clustering</vt:lpstr>
      <vt:lpstr>Live/Online migration</vt:lpstr>
      <vt:lpstr>High Availability</vt:lpstr>
      <vt:lpstr>Networking</vt:lpstr>
      <vt:lpstr>Networking</vt:lpstr>
      <vt:lpstr>Storage</vt:lpstr>
      <vt:lpstr>Storage</vt:lpstr>
      <vt:lpstr>Backup/Restore </vt:lpstr>
      <vt:lpstr>Further information:</vt:lpstr>
      <vt:lpstr>Key differences between Proxmox and VMware</vt:lpstr>
      <vt:lpstr>A proof of Concept for Proxmox</vt:lpstr>
      <vt:lpstr>R650 Specs</vt:lpstr>
      <vt:lpstr>Project Timelines</vt:lpstr>
      <vt:lpstr>Options</vt:lpstr>
      <vt:lpstr>Summary</vt:lpstr>
      <vt:lpstr>PowerPoint Presentation</vt:lpstr>
    </vt:vector>
  </TitlesOfParts>
  <Company>STFC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VMWare Replacement</dc:title>
  <dc:creator>Pavelin, Philip (STFC,RAL,SC)</dc:creator>
  <cp:lastModifiedBy>Pavelin, Philip (STFC,RAL,SC)</cp:lastModifiedBy>
  <cp:revision>53</cp:revision>
  <dcterms:created xsi:type="dcterms:W3CDTF">2024-04-23T13:31:36Z</dcterms:created>
  <dcterms:modified xsi:type="dcterms:W3CDTF">2024-11-11T13:09:34Z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0x010100543CC3299CFCC941B66C9D6B6DF62262</vt:lpwstr>
  </property>
</Properties>
</file>