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1" r:id="rId1"/>
    <p:sldMasterId id="2147483700" r:id="rId2"/>
  </p:sldMasterIdLst>
  <p:notesMasterIdLst>
    <p:notesMasterId r:id="rId12"/>
  </p:notesMasterIdLst>
  <p:handoutMasterIdLst>
    <p:handoutMasterId r:id="rId13"/>
  </p:handoutMasterIdLst>
  <p:sldIdLst>
    <p:sldId id="257" r:id="rId3"/>
    <p:sldId id="341" r:id="rId4"/>
    <p:sldId id="339" r:id="rId5"/>
    <p:sldId id="340" r:id="rId6"/>
    <p:sldId id="344" r:id="rId7"/>
    <p:sldId id="342" r:id="rId8"/>
    <p:sldId id="345" r:id="rId9"/>
    <p:sldId id="343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626262"/>
    <a:srgbClr val="003088"/>
    <a:srgbClr val="F08900"/>
    <a:srgbClr val="FF6900"/>
    <a:srgbClr val="1E5DF8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7990B-564D-3242-A286-66DCFE84446A}" v="25" dt="2024-07-16T13:43:17.6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52"/>
    <p:restoredTop sz="94645"/>
  </p:normalViewPr>
  <p:slideViewPr>
    <p:cSldViewPr snapToGrid="0" snapToObjects="1">
      <p:cViewPr>
        <p:scale>
          <a:sx n="180" d="100"/>
          <a:sy n="180" d="100"/>
        </p:scale>
        <p:origin x="424" y="144"/>
      </p:cViewPr>
      <p:guideLst>
        <p:guide orient="horz" pos="323"/>
        <p:guide pos="325"/>
        <p:guide orient="horz" pos="3974"/>
        <p:guide pos="7355"/>
        <p:guide pos="3840"/>
        <p:guide orient="horz" pos="867"/>
        <p:guide orient="horz" pos="3634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3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8FFA334-088A-234C-ADBB-6C7BB315D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5BC48-C97F-484F-89A8-806F108B10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11D46-9CE9-B041-815F-A1F5F5613F8A}" type="datetimeFigureOut">
              <a:rPr lang="en-US" smtClean="0"/>
              <a:t>7/16/24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2C45F-303A-1548-A712-9D3173ADBB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6A55EB-EA47-5A4A-BFE7-CE278E191F4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9CA25-3822-EF4C-85D4-8CF62D0165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90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7/16/24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672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abstract pattern can be removed or repositioned if required. Be careful to ‘Send to Back’ so that it does not obscure any important information.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46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C6FA2D3-DEDF-B246-972B-691B3DCD2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7261B4-859C-9C47-863F-59A78F2C4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61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1760" y="182562"/>
            <a:ext cx="462280" cy="365125"/>
          </a:xfrm>
        </p:spPr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874"/>
            <a:ext cx="5181600" cy="4891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A2CE04-59A3-C04F-AA6C-DC38E766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69688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F97B46-4485-E047-8737-FACD437EF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19D7CA-022A-584B-87B0-B814446D0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FFAF64-DF42-2E47-807F-1272FDA4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FA68DFC-A4A9-514B-BCAE-000DBB4A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FED766-DADC-604F-A11D-9505DF06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662"/>
            <a:ext cx="10515600" cy="10652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74"/>
            <a:ext cx="10515600" cy="4891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2080" y="182562"/>
            <a:ext cx="431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6194100"/>
            <a:ext cx="2111379" cy="539751"/>
          </a:xfrm>
          <a:prstGeom prst="rect">
            <a:avLst/>
          </a:prstGeom>
        </p:spPr>
      </p:pic>
      <p:pic>
        <p:nvPicPr>
          <p:cNvPr id="1026" name="Picture 2" descr="Image result for GridPP logo">
            <a:extLst>
              <a:ext uri="{FF2B5EF4-FFF2-40B4-BE49-F238E27FC236}">
                <a16:creationId xmlns:a16="http://schemas.microsoft.com/office/drawing/2014/main" id="{4E79E1C3-7C13-A343-B05B-9DFFA9A2C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717" y="6176963"/>
            <a:ext cx="1818343" cy="5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90136AD-903A-FD40-8C6C-D6B745641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2054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Alastair Dewhurst, 9</a:t>
            </a:r>
            <a:r>
              <a:rPr lang="en-US" baseline="30000" dirty="0"/>
              <a:t>th</a:t>
            </a:r>
            <a:r>
              <a:rPr lang="en-US" dirty="0"/>
              <a:t> March 2020</a:t>
            </a:r>
          </a:p>
        </p:txBody>
      </p:sp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Alastair Dewhurst, 9th March 2020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968828" y="2160730"/>
            <a:ext cx="6535943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Decommissioning legacy Tier-1 Network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968829" y="3940278"/>
            <a:ext cx="5745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Alastair Dewhurst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82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778A-0F16-3545-A194-3ECBBF0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3"/>
            <a:ext cx="10515600" cy="485366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historical reasons there are a significant number of non-Tier-1 services in the Legacy Tier-1 network.</a:t>
            </a:r>
          </a:p>
          <a:p>
            <a:r>
              <a:rPr lang="en-US" dirty="0"/>
              <a:t>The Tier-1 has been migrating to a new Network since November 2022.</a:t>
            </a:r>
          </a:p>
          <a:p>
            <a:pPr lvl="1"/>
            <a:r>
              <a:rPr lang="en-US" dirty="0"/>
              <a:t>New Network provides LHCOPN and LHCONE access as well as IPv6.</a:t>
            </a:r>
          </a:p>
          <a:p>
            <a:r>
              <a:rPr lang="en-US" dirty="0"/>
              <a:t>Plan: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Tier-1 migrates remaining services needing LHCOPN/ONE access.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Tier-1 migrates remaining Tier-1 services.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?????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Decommission Legacy Tier-1 network.</a:t>
            </a:r>
          </a:p>
          <a:p>
            <a:r>
              <a:rPr lang="en-US" dirty="0"/>
              <a:t>Once 2. is completed motivation of Tier-1 staff to look after network diminishes.</a:t>
            </a:r>
          </a:p>
          <a:p>
            <a:pPr lvl="1"/>
            <a:r>
              <a:rPr lang="en-US" dirty="0"/>
              <a:t>People need to be aware of risk and take appropriate actions.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422899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Tier-1 Legacy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778A-0F16-3545-A194-3ECBBF0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3"/>
            <a:ext cx="10515600" cy="4853669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  <p:pic>
        <p:nvPicPr>
          <p:cNvPr id="7" name="Picture 6" descr="A computer screen shot of a network&#10;&#10;Description automatically generated">
            <a:extLst>
              <a:ext uri="{FF2B5EF4-FFF2-40B4-BE49-F238E27FC236}">
                <a16:creationId xmlns:a16="http://schemas.microsoft.com/office/drawing/2014/main" id="{D06B14A9-5A4D-55F3-2244-598A26B4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133" y="1074420"/>
            <a:ext cx="9159733" cy="515637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0F64F50-AAFB-74BB-5A79-06ABDD44CCBF}"/>
              </a:ext>
            </a:extLst>
          </p:cNvPr>
          <p:cNvSpPr/>
          <p:nvPr/>
        </p:nvSpPr>
        <p:spPr>
          <a:xfrm>
            <a:off x="8321040" y="1874520"/>
            <a:ext cx="2231136" cy="11612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FBE84-03F3-8775-6D61-D96865FACBC4}"/>
              </a:ext>
            </a:extLst>
          </p:cNvPr>
          <p:cNvSpPr txBox="1"/>
          <p:nvPr/>
        </p:nvSpPr>
        <p:spPr>
          <a:xfrm>
            <a:off x="7827264" y="1475487"/>
            <a:ext cx="2919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Facilities part of the Tier-1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CA993-6D2D-28AC-0DC9-AF293BB400C7}"/>
              </a:ext>
            </a:extLst>
          </p:cNvPr>
          <p:cNvSpPr txBox="1"/>
          <p:nvPr/>
        </p:nvSpPr>
        <p:spPr>
          <a:xfrm>
            <a:off x="1880616" y="2455164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OPNR (warranty expired 2018)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5A2C3C-ADBC-9463-10C9-23AC571E228B}"/>
              </a:ext>
            </a:extLst>
          </p:cNvPr>
          <p:cNvCxnSpPr/>
          <p:nvPr/>
        </p:nvCxnSpPr>
        <p:spPr>
          <a:xfrm flipV="1">
            <a:off x="3675888" y="2139632"/>
            <a:ext cx="612648" cy="31553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946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87F9689-7629-DA4C-58C0-5D8D3FAF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186" y="2244164"/>
            <a:ext cx="4020574" cy="376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Tier-1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778A-0F16-3545-A194-3ECBBF0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3"/>
            <a:ext cx="10515600" cy="4853669"/>
          </a:xfrm>
        </p:spPr>
        <p:txBody>
          <a:bodyPr>
            <a:normAutofit/>
          </a:bodyPr>
          <a:lstStyle/>
          <a:p>
            <a:r>
              <a:rPr lang="en-US" dirty="0"/>
              <a:t>Decommission Echo and Batch Farm nodes from 2018 (or earlier)</a:t>
            </a:r>
          </a:p>
          <a:p>
            <a:r>
              <a:rPr lang="en-US" dirty="0"/>
              <a:t>Migrate Echo and Batch Farm nodes from 2019.</a:t>
            </a:r>
          </a:p>
          <a:p>
            <a:r>
              <a:rPr lang="en-US" dirty="0"/>
              <a:t>Migrate VMWare cluster</a:t>
            </a:r>
          </a:p>
          <a:p>
            <a:r>
              <a:rPr lang="en-US" dirty="0"/>
              <a:t>Migrate CVMFS service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16318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Racks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C363BEF-B540-5A93-8DB9-AE9B4E4E0277}"/>
              </a:ext>
            </a:extLst>
          </p:cNvPr>
          <p:cNvGrpSpPr/>
          <p:nvPr/>
        </p:nvGrpSpPr>
        <p:grpSpPr>
          <a:xfrm>
            <a:off x="2219195" y="1237963"/>
            <a:ext cx="1331770" cy="4814744"/>
            <a:chOff x="3260200" y="1233801"/>
            <a:chExt cx="1331770" cy="48147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FBFFA2-8E8F-8F67-9D08-E12F1BBBE3FA}"/>
                </a:ext>
              </a:extLst>
            </p:cNvPr>
            <p:cNvSpPr txBox="1"/>
            <p:nvPr/>
          </p:nvSpPr>
          <p:spPr>
            <a:xfrm>
              <a:off x="3260200" y="1233801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S4810p-10</a:t>
              </a:r>
            </a:p>
          </p:txBody>
        </p:sp>
        <p:pic>
          <p:nvPicPr>
            <p:cNvPr id="12" name="Picture 11" descr="A close-up of a notepad&#10;&#10;Description automatically generated">
              <a:extLst>
                <a:ext uri="{FF2B5EF4-FFF2-40B4-BE49-F238E27FC236}">
                  <a16:creationId xmlns:a16="http://schemas.microsoft.com/office/drawing/2014/main" id="{8C77CDAF-9982-BBF7-BA40-22118286C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410" y="1559383"/>
              <a:ext cx="1311560" cy="4489162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3C636B-1276-9401-3049-FA208380E30C}"/>
              </a:ext>
            </a:extLst>
          </p:cNvPr>
          <p:cNvGrpSpPr/>
          <p:nvPr/>
        </p:nvGrpSpPr>
        <p:grpSpPr>
          <a:xfrm>
            <a:off x="636851" y="1181727"/>
            <a:ext cx="1291692" cy="4866816"/>
            <a:chOff x="1496742" y="1181728"/>
            <a:chExt cx="1291692" cy="4866816"/>
          </a:xfrm>
        </p:grpSpPr>
        <p:pic>
          <p:nvPicPr>
            <p:cNvPr id="9" name="Picture 8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95786C7-139F-6E14-5FF6-6477EBD16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96742" y="1559383"/>
              <a:ext cx="1291692" cy="448916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68F62B-E8BA-86C0-DA52-363D202D4B95}"/>
                </a:ext>
              </a:extLst>
            </p:cNvPr>
            <p:cNvSpPr txBox="1"/>
            <p:nvPr/>
          </p:nvSpPr>
          <p:spPr>
            <a:xfrm>
              <a:off x="1761714" y="118172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s60-9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4EF4B7E-C309-694C-13E7-738B0144A477}"/>
              </a:ext>
            </a:extLst>
          </p:cNvPr>
          <p:cNvGrpSpPr/>
          <p:nvPr/>
        </p:nvGrpSpPr>
        <p:grpSpPr>
          <a:xfrm>
            <a:off x="3828642" y="1242121"/>
            <a:ext cx="1350361" cy="4806422"/>
            <a:chOff x="5045146" y="1233801"/>
            <a:chExt cx="1350361" cy="4806422"/>
          </a:xfrm>
        </p:grpSpPr>
        <p:pic>
          <p:nvPicPr>
            <p:cNvPr id="15" name="Picture 1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750AA232-32D5-F3AA-9D5C-2848AA782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3946" y="1551060"/>
              <a:ext cx="1311561" cy="448916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627DA62-3356-CB7F-C196-426129B96B5C}"/>
                </a:ext>
              </a:extLst>
            </p:cNvPr>
            <p:cNvSpPr txBox="1"/>
            <p:nvPr/>
          </p:nvSpPr>
          <p:spPr>
            <a:xfrm>
              <a:off x="5045146" y="1233801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S4810p-18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9467E7-E879-C888-61AC-DFACB2C77B20}"/>
              </a:ext>
            </a:extLst>
          </p:cNvPr>
          <p:cNvGrpSpPr/>
          <p:nvPr/>
        </p:nvGrpSpPr>
        <p:grpSpPr>
          <a:xfrm>
            <a:off x="5419499" y="1237963"/>
            <a:ext cx="1375453" cy="4802260"/>
            <a:chOff x="6807042" y="1237963"/>
            <a:chExt cx="1375453" cy="4802260"/>
          </a:xfrm>
        </p:grpSpPr>
        <p:pic>
          <p:nvPicPr>
            <p:cNvPr id="18" name="Picture 17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AEDBBFE3-BDFF-B7CC-A320-871C4606B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0302" y="1542739"/>
              <a:ext cx="1332193" cy="449748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74ECC6-2B41-4370-D06F-B1E0D8AC2120}"/>
                </a:ext>
              </a:extLst>
            </p:cNvPr>
            <p:cNvSpPr txBox="1"/>
            <p:nvPr/>
          </p:nvSpPr>
          <p:spPr>
            <a:xfrm>
              <a:off x="6807042" y="1237963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S4810p-1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B0664A7-F480-8666-867B-B661444A048D}"/>
              </a:ext>
            </a:extLst>
          </p:cNvPr>
          <p:cNvGrpSpPr/>
          <p:nvPr/>
        </p:nvGrpSpPr>
        <p:grpSpPr>
          <a:xfrm>
            <a:off x="7078038" y="1221321"/>
            <a:ext cx="1297147" cy="4818902"/>
            <a:chOff x="8440698" y="1229641"/>
            <a:chExt cx="1297147" cy="4818902"/>
          </a:xfrm>
        </p:grpSpPr>
        <p:pic>
          <p:nvPicPr>
            <p:cNvPr id="21" name="Picture 2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921D3AE-73F2-F9F2-32AB-E910872B4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40698" y="1551058"/>
              <a:ext cx="1297147" cy="4497485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0D12DCD-CE10-2A45-62A3-6D749E125B57}"/>
                </a:ext>
              </a:extLst>
            </p:cNvPr>
            <p:cNvSpPr txBox="1"/>
            <p:nvPr/>
          </p:nvSpPr>
          <p:spPr>
            <a:xfrm>
              <a:off x="8440698" y="1229641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S3048-01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46EF9A8-B4CD-5F74-4294-98DEDF89AAAF}"/>
              </a:ext>
            </a:extLst>
          </p:cNvPr>
          <p:cNvGrpSpPr/>
          <p:nvPr/>
        </p:nvGrpSpPr>
        <p:grpSpPr>
          <a:xfrm>
            <a:off x="8659611" y="1198368"/>
            <a:ext cx="1292626" cy="4850175"/>
            <a:chOff x="10074354" y="1190048"/>
            <a:chExt cx="1292626" cy="48501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DC59F12-A396-9E5B-68BB-70087A53E4BC}"/>
                </a:ext>
              </a:extLst>
            </p:cNvPr>
            <p:cNvSpPr txBox="1"/>
            <p:nvPr/>
          </p:nvSpPr>
          <p:spPr>
            <a:xfrm>
              <a:off x="10267283" y="1190048"/>
              <a:ext cx="7617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s60-4</a:t>
              </a:r>
            </a:p>
          </p:txBody>
        </p:sp>
        <p:pic>
          <p:nvPicPr>
            <p:cNvPr id="25" name="Picture 2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398A26FE-8D7F-106C-CA26-53AE08013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074354" y="1542738"/>
              <a:ext cx="1292626" cy="4497485"/>
            </a:xfrm>
            <a:prstGeom prst="rect">
              <a:avLst/>
            </a:prstGeom>
          </p:spPr>
        </p:pic>
      </p:grpSp>
      <p:pic>
        <p:nvPicPr>
          <p:cNvPr id="33" name="Picture 32" descr="A screenshot of a computer&#10;&#10;Description automatically generated">
            <a:extLst>
              <a:ext uri="{FF2B5EF4-FFF2-40B4-BE49-F238E27FC236}">
                <a16:creationId xmlns:a16="http://schemas.microsoft.com/office/drawing/2014/main" id="{0C495D0B-C714-33B9-B4A5-0F376B3548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663" y="1538295"/>
            <a:ext cx="1332193" cy="452301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9C1AF69-C899-D16A-5866-3AC88098B3F8}"/>
              </a:ext>
            </a:extLst>
          </p:cNvPr>
          <p:cNvSpPr txBox="1"/>
          <p:nvPr/>
        </p:nvSpPr>
        <p:spPr>
          <a:xfrm>
            <a:off x="10505670" y="1237963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S4810p-19</a:t>
            </a:r>
          </a:p>
        </p:txBody>
      </p:sp>
    </p:spTree>
    <p:extLst>
      <p:ext uri="{BB962C8B-B14F-4D97-AF65-F5344CB8AC3E}">
        <p14:creationId xmlns:p14="http://schemas.microsoft.com/office/powerpoint/2010/main" val="232240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778A-0F16-3545-A194-3ECBBF0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3"/>
            <a:ext cx="10515600" cy="4853669"/>
          </a:xfrm>
        </p:spPr>
        <p:txBody>
          <a:bodyPr>
            <a:normAutofit/>
          </a:bodyPr>
          <a:lstStyle/>
          <a:p>
            <a:r>
              <a:rPr lang="en-US" dirty="0"/>
              <a:t>Elastic Search → Olaf OpenSearch (Cloud Network)</a:t>
            </a:r>
          </a:p>
          <a:p>
            <a:r>
              <a:rPr lang="en-US" dirty="0" err="1"/>
              <a:t>InfluxDB</a:t>
            </a:r>
            <a:r>
              <a:rPr lang="en-US" dirty="0"/>
              <a:t> → Timon Victoria Metrics (Cloud Network)</a:t>
            </a:r>
          </a:p>
          <a:p>
            <a:r>
              <a:rPr lang="en-US" dirty="0" err="1"/>
              <a:t>Icinga</a:t>
            </a:r>
            <a:r>
              <a:rPr lang="en-US" dirty="0"/>
              <a:t> → ? → Shared SCD Infrastructure Pod</a:t>
            </a:r>
          </a:p>
          <a:p>
            <a:r>
              <a:rPr lang="en-US" dirty="0" err="1"/>
              <a:t>Aquilon</a:t>
            </a:r>
            <a:r>
              <a:rPr lang="en-US" dirty="0"/>
              <a:t> + Mirrors → ? → Shared SCD Infrastructure Pod</a:t>
            </a:r>
          </a:p>
          <a:p>
            <a:r>
              <a:rPr lang="en-US" dirty="0"/>
              <a:t>Loggers → Shared SCD Infrastructure Pod or </a:t>
            </a:r>
            <a:r>
              <a:rPr lang="en-US" dirty="0" err="1"/>
              <a:t>SecOP</a:t>
            </a:r>
            <a:r>
              <a:rPr lang="en-US" dirty="0"/>
              <a:t> Pod</a:t>
            </a:r>
          </a:p>
          <a:p>
            <a:r>
              <a:rPr lang="en-US" dirty="0"/>
              <a:t>Postgres Database → 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70296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778A-0F16-3545-A194-3ECBBF0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3"/>
            <a:ext cx="10703560" cy="4853669"/>
          </a:xfrm>
        </p:spPr>
        <p:txBody>
          <a:bodyPr>
            <a:normAutofit/>
          </a:bodyPr>
          <a:lstStyle/>
          <a:p>
            <a:r>
              <a:rPr lang="en-US" dirty="0"/>
              <a:t>In the facilities part of the Legacy Tier-1 Network there is:</a:t>
            </a:r>
          </a:p>
          <a:p>
            <a:pPr lvl="1"/>
            <a:r>
              <a:rPr lang="en-US" dirty="0" err="1"/>
              <a:t>StorageD</a:t>
            </a:r>
            <a:endParaRPr lang="en-US" dirty="0"/>
          </a:p>
          <a:p>
            <a:pPr lvl="1"/>
            <a:r>
              <a:rPr lang="en-US" dirty="0"/>
              <a:t>ADS service</a:t>
            </a:r>
          </a:p>
          <a:p>
            <a:pPr lvl="1"/>
            <a:r>
              <a:rPr lang="en-US" dirty="0"/>
              <a:t>DMF</a:t>
            </a:r>
          </a:p>
          <a:p>
            <a:pPr lvl="1"/>
            <a:r>
              <a:rPr lang="en-US" dirty="0"/>
              <a:t>Tape Libraries</a:t>
            </a:r>
          </a:p>
          <a:p>
            <a:pPr lvl="1"/>
            <a:r>
              <a:rPr lang="en-US" dirty="0"/>
              <a:t>Numerous Databases, </a:t>
            </a:r>
            <a:r>
              <a:rPr lang="en-US" dirty="0" err="1"/>
              <a:t>eg</a:t>
            </a:r>
            <a:r>
              <a:rPr lang="en-US" dirty="0"/>
              <a:t> Galera, Bellona</a:t>
            </a:r>
          </a:p>
          <a:p>
            <a:r>
              <a:rPr lang="en-US" dirty="0"/>
              <a:t>Assume these service are all waiting on new Facilities Pod to be migrated to?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766954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F0B5B-227B-F148-AD7C-93AE59B77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778A-0F16-3545-A194-3ECBBF066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73"/>
            <a:ext cx="10515600" cy="4853669"/>
          </a:xfrm>
        </p:spPr>
        <p:txBody>
          <a:bodyPr>
            <a:normAutofit/>
          </a:bodyPr>
          <a:lstStyle/>
          <a:p>
            <a:r>
              <a:rPr lang="en-US" dirty="0"/>
              <a:t>Waiting on the creation of:</a:t>
            </a:r>
          </a:p>
          <a:p>
            <a:pPr lvl="1"/>
            <a:r>
              <a:rPr lang="en-US" dirty="0"/>
              <a:t>Facilities Network Pod.</a:t>
            </a:r>
          </a:p>
          <a:p>
            <a:pPr lvl="1"/>
            <a:r>
              <a:rPr lang="en-US" dirty="0"/>
              <a:t>Shared SCD infrastructure Pod.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8D983-A863-BE47-931D-C10DB22EA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EF77C6-7B10-9244-85C3-582A7D944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22054"/>
            <a:ext cx="4114800" cy="365125"/>
          </a:xfrm>
        </p:spPr>
        <p:txBody>
          <a:bodyPr/>
          <a:lstStyle/>
          <a:p>
            <a:pPr algn="ctr"/>
            <a:r>
              <a:rPr lang="en-US" dirty="0"/>
              <a:t>Alastair Dewhurst, 16</a:t>
            </a:r>
            <a:r>
              <a:rPr lang="en-US" baseline="30000" dirty="0"/>
              <a:t>th</a:t>
            </a:r>
            <a:r>
              <a:rPr lang="en-US" dirty="0"/>
              <a:t> July 2024</a:t>
            </a:r>
          </a:p>
        </p:txBody>
      </p:sp>
    </p:spTree>
    <p:extLst>
      <p:ext uri="{BB962C8B-B14F-4D97-AF65-F5344CB8AC3E}">
        <p14:creationId xmlns:p14="http://schemas.microsoft.com/office/powerpoint/2010/main" val="333701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D8578B-06B8-D44F-871B-381E169CC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3F8DB5-D875-CF4D-A96F-70F080421F1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38" y="412403"/>
            <a:ext cx="3770785" cy="963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6DB885-21B5-F244-A9B6-E73EA79D1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538" y="2851150"/>
            <a:ext cx="69342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236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12669</TotalTime>
  <Words>370</Words>
  <Application>Microsoft Macintosh PowerPoint</Application>
  <PresentationFormat>Widescreen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Regular</vt:lpstr>
      <vt:lpstr>Calibri</vt:lpstr>
      <vt:lpstr>Wingdings</vt:lpstr>
      <vt:lpstr>Font and logo master</vt:lpstr>
      <vt:lpstr>Font WITHOUT logo master</vt:lpstr>
      <vt:lpstr>PowerPoint Presentation</vt:lpstr>
      <vt:lpstr>Motivation</vt:lpstr>
      <vt:lpstr>Tier-1 Legacy Network</vt:lpstr>
      <vt:lpstr>Tier-1 services</vt:lpstr>
      <vt:lpstr>Some Racks</vt:lpstr>
      <vt:lpstr>Other services</vt:lpstr>
      <vt:lpstr>Facilities</vt:lpstr>
      <vt:lpstr>Dependencies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Dewhurst, Alastair (STFC,RAL,SC)</dc:creator>
  <cp:lastModifiedBy>Dewhurst, Alastair (STFC,RAL,SC)</cp:lastModifiedBy>
  <cp:revision>143</cp:revision>
  <dcterms:created xsi:type="dcterms:W3CDTF">2020-03-09T09:47:27Z</dcterms:created>
  <dcterms:modified xsi:type="dcterms:W3CDTF">2024-07-16T13:51:41Z</dcterms:modified>
</cp:coreProperties>
</file>