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17" r:id="rId2"/>
    <p:sldId id="257" r:id="rId3"/>
    <p:sldId id="328" r:id="rId4"/>
    <p:sldId id="267" r:id="rId5"/>
    <p:sldId id="301" r:id="rId6"/>
    <p:sldId id="305" r:id="rId7"/>
    <p:sldId id="329" r:id="rId8"/>
    <p:sldId id="311" r:id="rId9"/>
    <p:sldId id="330" r:id="rId10"/>
    <p:sldId id="331" r:id="rId11"/>
    <p:sldId id="503" r:id="rId12"/>
    <p:sldId id="504" r:id="rId13"/>
    <p:sldId id="310" r:id="rId14"/>
    <p:sldId id="505" r:id="rId15"/>
    <p:sldId id="655" r:id="rId16"/>
    <p:sldId id="656" r:id="rId17"/>
    <p:sldId id="266" r:id="rId18"/>
    <p:sldId id="307" r:id="rId19"/>
    <p:sldId id="295" r:id="rId20"/>
    <p:sldId id="659" r:id="rId21"/>
    <p:sldId id="271" r:id="rId22"/>
    <p:sldId id="313" r:id="rId23"/>
    <p:sldId id="273" r:id="rId24"/>
    <p:sldId id="660" r:id="rId25"/>
    <p:sldId id="661" r:id="rId26"/>
    <p:sldId id="663" r:id="rId27"/>
    <p:sldId id="272" r:id="rId28"/>
    <p:sldId id="318" r:id="rId29"/>
    <p:sldId id="319" r:id="rId30"/>
    <p:sldId id="278" r:id="rId31"/>
    <p:sldId id="667" r:id="rId32"/>
    <p:sldId id="279" r:id="rId33"/>
    <p:sldId id="275" r:id="rId34"/>
    <p:sldId id="316" r:id="rId35"/>
    <p:sldId id="265" r:id="rId36"/>
    <p:sldId id="322" r:id="rId37"/>
    <p:sldId id="323" r:id="rId38"/>
    <p:sldId id="666" r:id="rId39"/>
    <p:sldId id="321" r:id="rId40"/>
    <p:sldId id="324" r:id="rId41"/>
    <p:sldId id="325" r:id="rId42"/>
    <p:sldId id="664" r:id="rId43"/>
    <p:sldId id="259" r:id="rId44"/>
    <p:sldId id="326" r:id="rId45"/>
    <p:sldId id="327" r:id="rId46"/>
    <p:sldId id="304" r:id="rId47"/>
    <p:sldId id="66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22" d="100"/>
          <a:sy n="122" d="100"/>
        </p:scale>
        <p:origin x="1293" y="63"/>
      </p:cViewPr>
      <p:guideLst>
        <p:guide orient="horz" pos="2160"/>
        <p:guide pos="2880"/>
      </p:guideLst>
    </p:cSldViewPr>
  </p:slideViewPr>
  <p:outlineViewPr>
    <p:cViewPr>
      <p:scale>
        <a:sx n="33" d="100"/>
        <a:sy n="33" d="100"/>
      </p:scale>
      <p:origin x="48" y="51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63A4D7-9220-4F62-9F06-D8E5B6A0BB15}" type="datetimeFigureOut">
              <a:rPr lang="en-GB" smtClean="0"/>
              <a:pPr/>
              <a:t>12/05/2024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96B14-FD4F-4A78-880A-76F91140101B}" type="slidenum">
              <a:rPr lang="en-GB" smtClean="0"/>
              <a:pPr/>
              <a:t>‹#›</a:t>
            </a:fld>
            <a:endParaRPr lang="en-GB"/>
          </a:p>
        </p:txBody>
      </p:sp>
    </p:spTree>
    <p:extLst>
      <p:ext uri="{BB962C8B-B14F-4D97-AF65-F5344CB8AC3E}">
        <p14:creationId xmlns:p14="http://schemas.microsoft.com/office/powerpoint/2010/main" val="2695851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3AC16C-E948-4B40-83AD-3E7E574C1864}" type="slidenum">
              <a:rPr lang="en-GB" smtClean="0"/>
              <a:t>11</a:t>
            </a:fld>
            <a:endParaRPr lang="en-GB"/>
          </a:p>
        </p:txBody>
      </p:sp>
    </p:spTree>
    <p:extLst>
      <p:ext uri="{BB962C8B-B14F-4D97-AF65-F5344CB8AC3E}">
        <p14:creationId xmlns:p14="http://schemas.microsoft.com/office/powerpoint/2010/main" val="266410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3FBBE-ABCF-40EF-99E4-A52362A68D13}" type="slidenum">
              <a:rPr lang="en-GB"/>
              <a:pPr/>
              <a:t>30</a:t>
            </a:fld>
            <a:endParaRPr lang="en-GB"/>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p:txBody>
          <a:bodyPr/>
          <a:lstStyle/>
          <a:p>
            <a:r>
              <a:rPr lang="en-GB"/>
              <a:t>A discharge is the passage of a conduction current (i.e. not a displacement current) through a medium that does not normally have any charge carriers.</a:t>
            </a:r>
          </a:p>
        </p:txBody>
      </p:sp>
    </p:spTree>
    <p:extLst>
      <p:ext uri="{BB962C8B-B14F-4D97-AF65-F5344CB8AC3E}">
        <p14:creationId xmlns:p14="http://schemas.microsoft.com/office/powerpoint/2010/main" val="381106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9F6C501-7039-41B7-847C-9A883E1EF9D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2D902-C113-467A-B0AF-810D52506957}" type="datetimeFigureOut">
              <a:rPr lang="en-GB" smtClean="0"/>
              <a:pPr/>
              <a:t>12/05/2024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2D902-C113-467A-B0AF-810D52506957}" type="datetimeFigureOut">
              <a:rPr lang="en-GB" smtClean="0"/>
              <a:pPr/>
              <a:t>12/05/2024</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C43A8-974B-43A1-BD9C-9C0BF1D0F56B}" type="slidenum">
              <a:rPr lang="en-GB" smtClean="0"/>
              <a:pPr/>
              <a:t>‹#›</a:t>
            </a:fld>
            <a:endParaRPr lang="en-GB"/>
          </a:p>
        </p:txBody>
      </p:sp>
      <p:pic>
        <p:nvPicPr>
          <p:cNvPr id="7" name="Picture 4" descr="CI_logo_small"/>
          <p:cNvPicPr>
            <a:picLocks noChangeAspect="1" noChangeArrowheads="1"/>
          </p:cNvPicPr>
          <p:nvPr userDrawn="1"/>
        </p:nvPicPr>
        <p:blipFill>
          <a:blip r:embed="rId14" cstate="print"/>
          <a:srcRect/>
          <a:stretch>
            <a:fillRect/>
          </a:stretch>
        </p:blipFill>
        <p:spPr bwMode="auto">
          <a:xfrm>
            <a:off x="-15552" y="21980"/>
            <a:ext cx="1059160" cy="598708"/>
          </a:xfrm>
          <a:prstGeom prst="rect">
            <a:avLst/>
          </a:prstGeom>
          <a:noFill/>
          <a:ln w="9525">
            <a:noFill/>
            <a:miter lim="800000"/>
            <a:headEnd/>
            <a:tailEnd/>
          </a:ln>
        </p:spPr>
      </p:pic>
      <p:pic>
        <p:nvPicPr>
          <p:cNvPr id="8" name="Picture 2"/>
          <p:cNvPicPr>
            <a:picLocks noChangeAspect="1"/>
          </p:cNvPicPr>
          <p:nvPr userDrawn="1"/>
        </p:nvPicPr>
        <p:blipFill>
          <a:blip r:embed="rId15" cstate="print"/>
          <a:srcRect/>
          <a:stretch>
            <a:fillRect/>
          </a:stretch>
        </p:blipFill>
        <p:spPr bwMode="auto">
          <a:xfrm>
            <a:off x="8206222" y="0"/>
            <a:ext cx="937778" cy="57606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5.wmf"/><Relationship Id="rId7" Type="http://schemas.openxmlformats.org/officeDocument/2006/relationships/image" Target="../media/image37.wmf"/><Relationship Id="rId2"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36.wmf"/><Relationship Id="rId4" Type="http://schemas.openxmlformats.org/officeDocument/2006/relationships/oleObject" Target="../embeddings/oleObject5.bin"/><Relationship Id="rId9" Type="http://schemas.openxmlformats.org/officeDocument/2006/relationships/image" Target="../media/image38.w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hyperlink" Target="https://mmm.cern.ch/owa/redir.aspx?C=XbYjEUmfFk66byUyCjp-2yBFYFmTzc8IC7Rq023b7XQoJ_vyMcJl8cTzM1nQJkKY6Dv0bNS4Z3M.&amp;URL=http://arxiv.org/abs/1206.1930v2"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3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wmf"/><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RF Linear accelerators</a:t>
            </a:r>
            <a:br>
              <a:rPr lang="en-GB" dirty="0"/>
            </a:br>
            <a:r>
              <a:rPr lang="en-GB" dirty="0"/>
              <a:t>L7: Gradient limits: Breakdown</a:t>
            </a:r>
          </a:p>
        </p:txBody>
      </p:sp>
      <p:sp>
        <p:nvSpPr>
          <p:cNvPr id="3" name="Subtitle 2"/>
          <p:cNvSpPr>
            <a:spLocks noGrp="1"/>
          </p:cNvSpPr>
          <p:nvPr>
            <p:ph type="subTitle" idx="1"/>
          </p:nvPr>
        </p:nvSpPr>
        <p:spPr/>
        <p:txBody>
          <a:bodyPr/>
          <a:lstStyle/>
          <a:p>
            <a:r>
              <a:rPr lang="en-GB" dirty="0">
                <a:solidFill>
                  <a:srgbClr val="FF0000"/>
                </a:solidFill>
              </a:rPr>
              <a:t>Prof Graeme Burt</a:t>
            </a:r>
          </a:p>
          <a:p>
            <a:r>
              <a:rPr lang="en-GB" dirty="0">
                <a:solidFill>
                  <a:srgbClr val="FF0000"/>
                </a:solidFill>
              </a:rPr>
              <a:t>Lancaster University</a:t>
            </a:r>
          </a:p>
        </p:txBody>
      </p:sp>
      <p:pic>
        <p:nvPicPr>
          <p:cNvPr id="4" name="Picture 4" descr="CI_logo_small"/>
          <p:cNvPicPr>
            <a:picLocks noChangeAspect="1" noChangeArrowheads="1"/>
          </p:cNvPicPr>
          <p:nvPr/>
        </p:nvPicPr>
        <p:blipFill>
          <a:blip r:embed="rId2" cstate="print"/>
          <a:srcRect/>
          <a:stretch>
            <a:fillRect/>
          </a:stretch>
        </p:blipFill>
        <p:spPr bwMode="auto">
          <a:xfrm>
            <a:off x="1088" y="0"/>
            <a:ext cx="2626696" cy="1484784"/>
          </a:xfrm>
          <a:prstGeom prst="rect">
            <a:avLst/>
          </a:prstGeom>
          <a:noFill/>
          <a:ln w="9525">
            <a:noFill/>
            <a:miter lim="800000"/>
            <a:headEnd/>
            <a:tailEnd/>
          </a:ln>
        </p:spPr>
      </p:pic>
      <p:pic>
        <p:nvPicPr>
          <p:cNvPr id="5" name="Picture 2"/>
          <p:cNvPicPr>
            <a:picLocks noChangeAspect="1"/>
          </p:cNvPicPr>
          <p:nvPr/>
        </p:nvPicPr>
        <p:blipFill>
          <a:blip r:embed="rId3" cstate="print"/>
          <a:srcRect/>
          <a:stretch>
            <a:fillRect/>
          </a:stretch>
        </p:blipFill>
        <p:spPr bwMode="auto">
          <a:xfrm>
            <a:off x="6764058" y="44624"/>
            <a:ext cx="2344446" cy="144016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680" y="1042989"/>
            <a:ext cx="7787208" cy="698485"/>
          </a:xfrm>
        </p:spPr>
        <p:txBody>
          <a:bodyPr>
            <a:normAutofit fontScale="90000"/>
          </a:bodyPr>
          <a:lstStyle/>
          <a:p>
            <a:r>
              <a:rPr lang="en-GB" dirty="0"/>
              <a:t>Breakdown field </a:t>
            </a:r>
            <a:r>
              <a:rPr lang="en-GB" dirty="0" err="1"/>
              <a:t>vs</a:t>
            </a:r>
            <a:r>
              <a:rPr lang="en-GB" dirty="0"/>
              <a:t> Material</a:t>
            </a:r>
          </a:p>
        </p:txBody>
      </p:sp>
      <p:sp>
        <p:nvSpPr>
          <p:cNvPr id="3" name="Content Placeholder 2"/>
          <p:cNvSpPr>
            <a:spLocks noGrp="1"/>
          </p:cNvSpPr>
          <p:nvPr>
            <p:ph idx="1"/>
          </p:nvPr>
        </p:nvSpPr>
        <p:spPr/>
        <p:txBody>
          <a:bodyPr>
            <a:normAutofit/>
          </a:bodyPr>
          <a:lstStyle/>
          <a:p>
            <a:r>
              <a:rPr lang="en-GB" sz="2400" dirty="0"/>
              <a:t>DC Breakdown strength is correlated with crystal structure. This would suggest the dominant cause is dislocations.</a:t>
            </a:r>
          </a:p>
          <a:p>
            <a:r>
              <a:rPr lang="en-GB" sz="2400" dirty="0"/>
              <a:t>The stress can come from pulsed heating or the electric field itself.</a:t>
            </a:r>
          </a:p>
        </p:txBody>
      </p:sp>
      <p:pic>
        <p:nvPicPr>
          <p:cNvPr id="83970" name="Picture 2"/>
          <p:cNvPicPr>
            <a:picLocks noChangeAspect="1" noChangeArrowheads="1"/>
          </p:cNvPicPr>
          <p:nvPr/>
        </p:nvPicPr>
        <p:blipFill>
          <a:blip r:embed="rId2" cstate="print"/>
          <a:srcRect/>
          <a:stretch>
            <a:fillRect/>
          </a:stretch>
        </p:blipFill>
        <p:spPr bwMode="auto">
          <a:xfrm>
            <a:off x="2493690" y="3023444"/>
            <a:ext cx="5750719" cy="26574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DAFDFA9B-8D38-47D3-8B2C-D4FA303153C4}"/>
              </a:ext>
            </a:extLst>
          </p:cNvPr>
          <p:cNvCxnSpPr/>
          <p:nvPr/>
        </p:nvCxnSpPr>
        <p:spPr>
          <a:xfrm>
            <a:off x="716578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938" name="Rectangle 2">
            <a:extLst>
              <a:ext uri="{FF2B5EF4-FFF2-40B4-BE49-F238E27FC236}">
                <a16:creationId xmlns:a16="http://schemas.microsoft.com/office/drawing/2014/main" id="{EBF2C586-324C-4F0D-B28F-820260635EF1}"/>
              </a:ext>
            </a:extLst>
          </p:cNvPr>
          <p:cNvSpPr>
            <a:spLocks noGrp="1" noChangeArrowheads="1"/>
          </p:cNvSpPr>
          <p:nvPr>
            <p:ph type="title"/>
          </p:nvPr>
        </p:nvSpPr>
        <p:spPr/>
        <p:txBody>
          <a:bodyPr/>
          <a:lstStyle/>
          <a:p>
            <a:pPr eaLnBrk="1" hangingPunct="1"/>
            <a:r>
              <a:rPr lang="en-GB" altLang="en-US" dirty="0"/>
              <a:t>Vacuum Breakdown</a:t>
            </a:r>
          </a:p>
        </p:txBody>
      </p:sp>
      <p:sp>
        <p:nvSpPr>
          <p:cNvPr id="39939" name="Rectangle 3">
            <a:extLst>
              <a:ext uri="{FF2B5EF4-FFF2-40B4-BE49-F238E27FC236}">
                <a16:creationId xmlns:a16="http://schemas.microsoft.com/office/drawing/2014/main" id="{611EEB1B-B8E2-416B-92F3-6BB91E7CC45F}"/>
              </a:ext>
            </a:extLst>
          </p:cNvPr>
          <p:cNvSpPr>
            <a:spLocks noGrp="1" noChangeArrowheads="1"/>
          </p:cNvSpPr>
          <p:nvPr>
            <p:ph idx="1"/>
          </p:nvPr>
        </p:nvSpPr>
        <p:spPr>
          <a:xfrm>
            <a:off x="695329" y="1811056"/>
            <a:ext cx="4808534" cy="3724178"/>
          </a:xfrm>
          <a:prstGeom prst="rect">
            <a:avLst/>
          </a:prstGeom>
        </p:spPr>
        <p:txBody>
          <a:bodyPr>
            <a:normAutofit/>
          </a:bodyPr>
          <a:lstStyle/>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Breakdown occurs when a  plasma discharge is generated in the cavity.</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The stress of the electric field on a defect creates an emitter tip</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causes extensive heating and evaporation via field emission</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The vapor is then ionised by field emission.</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melts a crater into the cavity surface</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is the major limitation to gradient in most pulsed RF cavities and can permanently damage the structure.</a:t>
            </a:r>
          </a:p>
        </p:txBody>
      </p:sp>
      <p:pic>
        <p:nvPicPr>
          <p:cNvPr id="4" name="Picture 3">
            <a:extLst>
              <a:ext uri="{FF2B5EF4-FFF2-40B4-BE49-F238E27FC236}">
                <a16:creationId xmlns:a16="http://schemas.microsoft.com/office/drawing/2014/main" id="{35F58F1F-49DD-406B-8C7D-4024C7FDD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74" y="3695864"/>
            <a:ext cx="2857500" cy="2143125"/>
          </a:xfrm>
          <a:prstGeom prst="rect">
            <a:avLst/>
          </a:prstGeom>
        </p:spPr>
      </p:pic>
      <p:sp>
        <p:nvSpPr>
          <p:cNvPr id="2" name="Rectangle 1">
            <a:extLst>
              <a:ext uri="{FF2B5EF4-FFF2-40B4-BE49-F238E27FC236}">
                <a16:creationId xmlns:a16="http://schemas.microsoft.com/office/drawing/2014/main" id="{10CA4741-0F20-40FD-97DA-7F0A8884569E}"/>
              </a:ext>
            </a:extLst>
          </p:cNvPr>
          <p:cNvSpPr/>
          <p:nvPr/>
        </p:nvSpPr>
        <p:spPr>
          <a:xfrm>
            <a:off x="5753174" y="2970537"/>
            <a:ext cx="2857500" cy="6228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Oval 2">
            <a:extLst>
              <a:ext uri="{FF2B5EF4-FFF2-40B4-BE49-F238E27FC236}">
                <a16:creationId xmlns:a16="http://schemas.microsoft.com/office/drawing/2014/main" id="{10386829-C92A-4E28-BD16-FD027022B0AF}"/>
              </a:ext>
            </a:extLst>
          </p:cNvPr>
          <p:cNvSpPr/>
          <p:nvPr/>
        </p:nvSpPr>
        <p:spPr>
          <a:xfrm>
            <a:off x="6943993" y="3018292"/>
            <a:ext cx="475862" cy="258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Oval 5">
            <a:extLst>
              <a:ext uri="{FF2B5EF4-FFF2-40B4-BE49-F238E27FC236}">
                <a16:creationId xmlns:a16="http://schemas.microsoft.com/office/drawing/2014/main" id="{96D807CA-FD9C-459C-9A48-0C32855D51BA}"/>
              </a:ext>
            </a:extLst>
          </p:cNvPr>
          <p:cNvSpPr/>
          <p:nvPr/>
        </p:nvSpPr>
        <p:spPr>
          <a:xfrm>
            <a:off x="6703181" y="2667164"/>
            <a:ext cx="957486" cy="62281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Oval 6">
            <a:extLst>
              <a:ext uri="{FF2B5EF4-FFF2-40B4-BE49-F238E27FC236}">
                <a16:creationId xmlns:a16="http://schemas.microsoft.com/office/drawing/2014/main" id="{8FC6C6DF-F4F4-40B8-97EA-B241A339CAD2}"/>
              </a:ext>
            </a:extLst>
          </p:cNvPr>
          <p:cNvSpPr/>
          <p:nvPr/>
        </p:nvSpPr>
        <p:spPr>
          <a:xfrm>
            <a:off x="6849046" y="2801970"/>
            <a:ext cx="665756" cy="384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19133728-2EF3-4094-AB42-DCF1F8CF4BA3}"/>
              </a:ext>
            </a:extLst>
          </p:cNvPr>
          <p:cNvSpPr/>
          <p:nvPr/>
        </p:nvSpPr>
        <p:spPr>
          <a:xfrm>
            <a:off x="7103998" y="2207760"/>
            <a:ext cx="111968" cy="121064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0" name="Straight Arrow Connector 9">
            <a:extLst>
              <a:ext uri="{FF2B5EF4-FFF2-40B4-BE49-F238E27FC236}">
                <a16:creationId xmlns:a16="http://schemas.microsoft.com/office/drawing/2014/main" id="{BC6655DE-6914-4267-8665-626E362C231C}"/>
              </a:ext>
            </a:extLst>
          </p:cNvPr>
          <p:cNvCxnSpPr/>
          <p:nvPr/>
        </p:nvCxnSpPr>
        <p:spPr>
          <a:xfrm>
            <a:off x="590956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0D0A17-8A2F-4DDB-8F0B-C169A6F6367C}"/>
              </a:ext>
            </a:extLst>
          </p:cNvPr>
          <p:cNvCxnSpPr/>
          <p:nvPr/>
        </p:nvCxnSpPr>
        <p:spPr>
          <a:xfrm>
            <a:off x="6433673"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BFFD9D-AE37-40F8-8747-C4B95D3FB7ED}"/>
              </a:ext>
            </a:extLst>
          </p:cNvPr>
          <p:cNvCxnSpPr/>
          <p:nvPr/>
        </p:nvCxnSpPr>
        <p:spPr>
          <a:xfrm>
            <a:off x="778854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24DC3E4-7C72-4650-952B-C494A6EAB270}"/>
              </a:ext>
            </a:extLst>
          </p:cNvPr>
          <p:cNvCxnSpPr/>
          <p:nvPr/>
        </p:nvCxnSpPr>
        <p:spPr>
          <a:xfrm>
            <a:off x="8373985"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BC93C8EA-2C63-40A9-AEF3-D2BED0B9F974}"/>
              </a:ext>
            </a:extLst>
          </p:cNvPr>
          <p:cNvSpPr/>
          <p:nvPr/>
        </p:nvSpPr>
        <p:spPr>
          <a:xfrm rot="10800000">
            <a:off x="7095531" y="1505977"/>
            <a:ext cx="111953" cy="68626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Cloud 11">
            <a:extLst>
              <a:ext uri="{FF2B5EF4-FFF2-40B4-BE49-F238E27FC236}">
                <a16:creationId xmlns:a16="http://schemas.microsoft.com/office/drawing/2014/main" id="{043B8DE8-0DA9-47DA-9D92-9A60150CE8F7}"/>
              </a:ext>
            </a:extLst>
          </p:cNvPr>
          <p:cNvSpPr/>
          <p:nvPr/>
        </p:nvSpPr>
        <p:spPr>
          <a:xfrm>
            <a:off x="6330114" y="1516156"/>
            <a:ext cx="1703621" cy="466644"/>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Lightning Bolt 12">
            <a:extLst>
              <a:ext uri="{FF2B5EF4-FFF2-40B4-BE49-F238E27FC236}">
                <a16:creationId xmlns:a16="http://schemas.microsoft.com/office/drawing/2014/main" id="{0282A803-44F2-4D27-97A6-D92D3D2FE178}"/>
              </a:ext>
            </a:extLst>
          </p:cNvPr>
          <p:cNvSpPr/>
          <p:nvPr/>
        </p:nvSpPr>
        <p:spPr>
          <a:xfrm>
            <a:off x="6433673" y="1607983"/>
            <a:ext cx="1354871" cy="198537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a:extLst>
              <a:ext uri="{FF2B5EF4-FFF2-40B4-BE49-F238E27FC236}">
                <a16:creationId xmlns:a16="http://schemas.microsoft.com/office/drawing/2014/main" id="{DA956547-41D1-4D73-BBDE-D06E03D0B65C}"/>
              </a:ext>
            </a:extLst>
          </p:cNvPr>
          <p:cNvSpPr/>
          <p:nvPr/>
        </p:nvSpPr>
        <p:spPr>
          <a:xfrm>
            <a:off x="6831889" y="2398873"/>
            <a:ext cx="716666" cy="938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939">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939">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ntr" presetSubtype="0" fill="hold" grpId="2"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939">
                                            <p:txEl>
                                              <p:pRg st="4" end="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6" grpId="2" animBg="1"/>
      <p:bldP spid="7" grpId="0" animBg="1"/>
      <p:bldP spid="7" grpId="1" animBg="1"/>
      <p:bldP spid="7" grpId="2" animBg="1"/>
      <p:bldP spid="8" grpId="0" animBg="1"/>
      <p:bldP spid="8" grpId="1" animBg="1"/>
      <p:bldP spid="11" grpId="0" animBg="1"/>
      <p:bldP spid="11" grpId="1" animBg="1"/>
      <p:bldP spid="12" grpId="0" animBg="1"/>
      <p:bldP spid="12" grpId="1" animBg="1"/>
      <p:bldP spid="13" grpId="0" animBg="1"/>
      <p:bldP spid="13" grpId="1"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Stress model</a:t>
            </a:r>
          </a:p>
        </p:txBody>
      </p:sp>
      <p:sp>
        <p:nvSpPr>
          <p:cNvPr id="3" name="Content Placeholder 2"/>
          <p:cNvSpPr>
            <a:spLocks noGrp="1"/>
          </p:cNvSpPr>
          <p:nvPr>
            <p:ph idx="1"/>
          </p:nvPr>
        </p:nvSpPr>
        <p:spPr>
          <a:xfrm>
            <a:off x="804342" y="1491969"/>
            <a:ext cx="7787208" cy="3724178"/>
          </a:xfrm>
        </p:spPr>
        <p:txBody>
          <a:bodyPr>
            <a:normAutofit fontScale="85000" lnSpcReduction="20000"/>
          </a:bodyPr>
          <a:lstStyle/>
          <a:p>
            <a:r>
              <a:rPr lang="en-GB" dirty="0"/>
              <a:t>The stress model suggests the Lorentz force on the cavity surface creates defects from voids in the bulk near the surface.</a:t>
            </a:r>
          </a:p>
          <a:p>
            <a:r>
              <a:rPr lang="en-GB" dirty="0"/>
              <a:t>The BDR is proportional to</a:t>
            </a:r>
          </a:p>
          <a:p>
            <a:endParaRPr lang="en-GB" dirty="0"/>
          </a:p>
          <a:p>
            <a:endParaRPr lang="en-GB" dirty="0"/>
          </a:p>
          <a:p>
            <a:endParaRPr lang="en-GB" dirty="0"/>
          </a:p>
          <a:p>
            <a:r>
              <a:rPr lang="en-GB" dirty="0"/>
              <a:t>Where </a:t>
            </a:r>
            <a:r>
              <a:rPr lang="en-GB" dirty="0">
                <a:latin typeface="Symbol" pitchFamily="18" charset="2"/>
              </a:rPr>
              <a:t>D</a:t>
            </a:r>
            <a:r>
              <a:rPr lang="en-GB" dirty="0"/>
              <a:t>V is the defect volume and T is temperature</a:t>
            </a:r>
          </a:p>
        </p:txBody>
      </p:sp>
      <p:pic>
        <p:nvPicPr>
          <p:cNvPr id="84994" name="Picture 2"/>
          <p:cNvPicPr>
            <a:picLocks noChangeAspect="1" noChangeArrowheads="1"/>
          </p:cNvPicPr>
          <p:nvPr/>
        </p:nvPicPr>
        <p:blipFill>
          <a:blip r:embed="rId2" cstate="print"/>
          <a:srcRect/>
          <a:stretch>
            <a:fillRect/>
          </a:stretch>
        </p:blipFill>
        <p:spPr bwMode="auto">
          <a:xfrm>
            <a:off x="3534175" y="4869160"/>
            <a:ext cx="2233613" cy="1667957"/>
          </a:xfrm>
          <a:prstGeom prst="rect">
            <a:avLst/>
          </a:prstGeom>
          <a:noFill/>
          <a:ln w="9525">
            <a:noFill/>
            <a:miter lim="800000"/>
            <a:headEnd/>
            <a:tailEnd/>
          </a:ln>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50000"/>
          <a:stretch/>
        </p:blipFill>
        <p:spPr bwMode="auto">
          <a:xfrm>
            <a:off x="5920532" y="2332286"/>
            <a:ext cx="2113806" cy="163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4996" name="Object 4"/>
          <p:cNvGraphicFramePr>
            <a:graphicFrameLocks noChangeAspect="1"/>
          </p:cNvGraphicFramePr>
          <p:nvPr/>
        </p:nvGraphicFramePr>
        <p:xfrm>
          <a:off x="1944663" y="3004548"/>
          <a:ext cx="3179024" cy="848904"/>
        </p:xfrm>
        <a:graphic>
          <a:graphicData uri="http://schemas.openxmlformats.org/presentationml/2006/ole">
            <mc:AlternateContent xmlns:mc="http://schemas.openxmlformats.org/markup-compatibility/2006">
              <mc:Choice xmlns:v="urn:schemas-microsoft-com:vml" Requires="v">
                <p:oleObj name="Equation" r:id="rId4" imgW="1612800" imgH="431640" progId="Equation.DSMT4">
                  <p:embed/>
                </p:oleObj>
              </mc:Choice>
              <mc:Fallback>
                <p:oleObj name="Equation" r:id="rId4" imgW="1612800" imgH="431640" progId="Equation.DSMT4">
                  <p:embed/>
                  <p:pic>
                    <p:nvPicPr>
                      <p:cNvPr id="849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663" y="3004548"/>
                        <a:ext cx="3179024" cy="848904"/>
                      </a:xfrm>
                      <a:prstGeom prst="rect">
                        <a:avLst/>
                      </a:prstGeom>
                      <a:noFill/>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Curve fitting</a:t>
            </a:r>
          </a:p>
        </p:txBody>
      </p:sp>
      <p:sp>
        <p:nvSpPr>
          <p:cNvPr id="3" name="Content Placeholder 2"/>
          <p:cNvSpPr>
            <a:spLocks noGrp="1"/>
          </p:cNvSpPr>
          <p:nvPr>
            <p:ph idx="1"/>
          </p:nvPr>
        </p:nvSpPr>
        <p:spPr/>
        <p:txBody>
          <a:bodyPr/>
          <a:lstStyle/>
          <a:p>
            <a:endParaRPr lang="en-GB"/>
          </a:p>
        </p:txBody>
      </p:sp>
      <p:pic>
        <p:nvPicPr>
          <p:cNvPr id="86018" name="Picture 2"/>
          <p:cNvPicPr>
            <a:picLocks noChangeAspect="1" noChangeArrowheads="1"/>
          </p:cNvPicPr>
          <p:nvPr/>
        </p:nvPicPr>
        <p:blipFill>
          <a:blip r:embed="rId2" cstate="print"/>
          <a:srcRect/>
          <a:stretch>
            <a:fillRect/>
          </a:stretch>
        </p:blipFill>
        <p:spPr bwMode="auto">
          <a:xfrm>
            <a:off x="179512" y="1700808"/>
            <a:ext cx="8908690" cy="489654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98E50-0680-4A50-9C7B-7B35489F68EE}"/>
              </a:ext>
            </a:extLst>
          </p:cNvPr>
          <p:cNvSpPr>
            <a:spLocks noGrp="1"/>
          </p:cNvSpPr>
          <p:nvPr>
            <p:ph type="title"/>
          </p:nvPr>
        </p:nvSpPr>
        <p:spPr/>
        <p:txBody>
          <a:bodyPr/>
          <a:lstStyle/>
          <a:p>
            <a:r>
              <a:rPr lang="en-US" dirty="0"/>
              <a:t>Copper Alloys</a:t>
            </a:r>
            <a:endParaRPr lang="en-GB" dirty="0"/>
          </a:p>
        </p:txBody>
      </p:sp>
      <p:sp>
        <p:nvSpPr>
          <p:cNvPr id="6" name="Content Placeholder 5">
            <a:extLst>
              <a:ext uri="{FF2B5EF4-FFF2-40B4-BE49-F238E27FC236}">
                <a16:creationId xmlns:a16="http://schemas.microsoft.com/office/drawing/2014/main" id="{819237D0-F581-42F7-8AC5-3E63004B438E}"/>
              </a:ext>
            </a:extLst>
          </p:cNvPr>
          <p:cNvSpPr>
            <a:spLocks noGrp="1"/>
          </p:cNvSpPr>
          <p:nvPr>
            <p:ph idx="1"/>
          </p:nvPr>
        </p:nvSpPr>
        <p:spPr>
          <a:xfrm>
            <a:off x="851967" y="1731021"/>
            <a:ext cx="7787208" cy="1556031"/>
          </a:xfrm>
        </p:spPr>
        <p:txBody>
          <a:bodyPr/>
          <a:lstStyle/>
          <a:p>
            <a:r>
              <a:rPr lang="en-US" sz="1800" dirty="0"/>
              <a:t>We were already aware that DC breakdown was related to crystal structure</a:t>
            </a:r>
          </a:p>
          <a:p>
            <a:r>
              <a:rPr lang="en-US" sz="1800" dirty="0"/>
              <a:t>Studies have been performed on different alloys of copper, hard or soft to find if the BDR was affected</a:t>
            </a:r>
          </a:p>
          <a:p>
            <a:r>
              <a:rPr lang="en-US" sz="1800" dirty="0"/>
              <a:t>Hard alloys tended to withstand higher surface field</a:t>
            </a:r>
            <a:endParaRPr lang="en-GB" sz="1800" dirty="0"/>
          </a:p>
        </p:txBody>
      </p:sp>
      <p:pic>
        <p:nvPicPr>
          <p:cNvPr id="109570" name="Picture 2"/>
          <p:cNvPicPr>
            <a:picLocks noChangeAspect="1" noChangeArrowheads="1"/>
          </p:cNvPicPr>
          <p:nvPr/>
        </p:nvPicPr>
        <p:blipFill rotWithShape="1">
          <a:blip r:embed="rId2" cstate="print"/>
          <a:srcRect t="51465" b="8765"/>
          <a:stretch/>
        </p:blipFill>
        <p:spPr bwMode="auto">
          <a:xfrm>
            <a:off x="1012629" y="3338512"/>
            <a:ext cx="8131371" cy="2423468"/>
          </a:xfrm>
          <a:prstGeom prst="rect">
            <a:avLst/>
          </a:prstGeom>
          <a:noFill/>
          <a:ln w="9525">
            <a:noFill/>
            <a:miter lim="800000"/>
            <a:headEnd/>
            <a:tailEnd/>
          </a:ln>
        </p:spPr>
      </p:pic>
      <p:sp>
        <p:nvSpPr>
          <p:cNvPr id="7" name="Rectangle: Rounded Corners 6">
            <a:extLst>
              <a:ext uri="{FF2B5EF4-FFF2-40B4-BE49-F238E27FC236}">
                <a16:creationId xmlns:a16="http://schemas.microsoft.com/office/drawing/2014/main" id="{39B6BEDC-4279-4D75-9C26-CC31913F00AC}"/>
              </a:ext>
            </a:extLst>
          </p:cNvPr>
          <p:cNvSpPr/>
          <p:nvPr/>
        </p:nvSpPr>
        <p:spPr>
          <a:xfrm>
            <a:off x="5334598" y="3243262"/>
            <a:ext cx="3133725" cy="2905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A910-1DA3-4D3D-8086-FB56DEFADA58}"/>
              </a:ext>
            </a:extLst>
          </p:cNvPr>
          <p:cNvSpPr>
            <a:spLocks noGrp="1"/>
          </p:cNvSpPr>
          <p:nvPr>
            <p:ph type="title"/>
          </p:nvPr>
        </p:nvSpPr>
        <p:spPr/>
        <p:txBody>
          <a:bodyPr/>
          <a:lstStyle/>
          <a:p>
            <a:r>
              <a:rPr lang="en-US" dirty="0"/>
              <a:t>Cryogenic Copper</a:t>
            </a:r>
            <a:endParaRPr lang="en-GB" dirty="0"/>
          </a:p>
        </p:txBody>
      </p:sp>
      <p:sp>
        <p:nvSpPr>
          <p:cNvPr id="3" name="Content Placeholder 2">
            <a:extLst>
              <a:ext uri="{FF2B5EF4-FFF2-40B4-BE49-F238E27FC236}">
                <a16:creationId xmlns:a16="http://schemas.microsoft.com/office/drawing/2014/main" id="{46E6C19B-5C1F-4175-966A-F4DBFFB4CBEE}"/>
              </a:ext>
            </a:extLst>
          </p:cNvPr>
          <p:cNvSpPr>
            <a:spLocks noGrp="1"/>
          </p:cNvSpPr>
          <p:nvPr>
            <p:ph idx="1"/>
          </p:nvPr>
        </p:nvSpPr>
        <p:spPr>
          <a:xfrm>
            <a:off x="675755" y="1811056"/>
            <a:ext cx="3780486" cy="3724178"/>
          </a:xfrm>
        </p:spPr>
        <p:txBody>
          <a:bodyPr>
            <a:normAutofit lnSpcReduction="10000"/>
          </a:bodyPr>
          <a:lstStyle/>
          <a:p>
            <a:r>
              <a:rPr lang="en-US" sz="1800" dirty="0"/>
              <a:t>The stress model gives a temperature dependence of the BDR, hence SLAC did a pioneering experiment to measure the BDR of a copper linac at low temperature</a:t>
            </a:r>
          </a:p>
          <a:p>
            <a:r>
              <a:rPr lang="en-US" sz="1800" dirty="0"/>
              <a:t>It was found that there was a significant increase in allowed peak surface electric field at a given BDR at 45 K compared to room temperature</a:t>
            </a:r>
          </a:p>
          <a:p>
            <a:r>
              <a:rPr lang="en-US" sz="1800" dirty="0"/>
              <a:t>SLAC have now measured acceleration of a beam at 150 MV/m in prototype cryomodule</a:t>
            </a:r>
            <a:endParaRPr lang="en-GB" sz="1800" dirty="0"/>
          </a:p>
        </p:txBody>
      </p:sp>
      <p:pic>
        <p:nvPicPr>
          <p:cNvPr id="4" name="Picture 3">
            <a:extLst>
              <a:ext uri="{FF2B5EF4-FFF2-40B4-BE49-F238E27FC236}">
                <a16:creationId xmlns:a16="http://schemas.microsoft.com/office/drawing/2014/main" id="{FAC67989-EF8A-4745-996D-8974E6D46DC0}"/>
              </a:ext>
            </a:extLst>
          </p:cNvPr>
          <p:cNvPicPr>
            <a:picLocks noChangeAspect="1"/>
          </p:cNvPicPr>
          <p:nvPr/>
        </p:nvPicPr>
        <p:blipFill>
          <a:blip r:embed="rId2"/>
          <a:stretch>
            <a:fillRect/>
          </a:stretch>
        </p:blipFill>
        <p:spPr>
          <a:xfrm>
            <a:off x="4964977" y="1162260"/>
            <a:ext cx="3892244" cy="2480579"/>
          </a:xfrm>
          <a:prstGeom prst="rect">
            <a:avLst/>
          </a:prstGeom>
        </p:spPr>
      </p:pic>
      <p:pic>
        <p:nvPicPr>
          <p:cNvPr id="5" name="Picture 4">
            <a:extLst>
              <a:ext uri="{FF2B5EF4-FFF2-40B4-BE49-F238E27FC236}">
                <a16:creationId xmlns:a16="http://schemas.microsoft.com/office/drawing/2014/main" id="{069F7AF7-B889-4BFD-8309-E43572522FBF}"/>
              </a:ext>
            </a:extLst>
          </p:cNvPr>
          <p:cNvPicPr>
            <a:picLocks noChangeAspect="1"/>
          </p:cNvPicPr>
          <p:nvPr/>
        </p:nvPicPr>
        <p:blipFill>
          <a:blip r:embed="rId3"/>
          <a:stretch>
            <a:fillRect/>
          </a:stretch>
        </p:blipFill>
        <p:spPr>
          <a:xfrm>
            <a:off x="4852113" y="3544741"/>
            <a:ext cx="1174174" cy="2420348"/>
          </a:xfrm>
          <a:prstGeom prst="rect">
            <a:avLst/>
          </a:prstGeom>
        </p:spPr>
      </p:pic>
      <p:pic>
        <p:nvPicPr>
          <p:cNvPr id="6" name="Picture 5">
            <a:extLst>
              <a:ext uri="{FF2B5EF4-FFF2-40B4-BE49-F238E27FC236}">
                <a16:creationId xmlns:a16="http://schemas.microsoft.com/office/drawing/2014/main" id="{242DD5CC-D0D6-4014-B181-D184677B64BC}"/>
              </a:ext>
            </a:extLst>
          </p:cNvPr>
          <p:cNvPicPr>
            <a:picLocks noChangeAspect="1"/>
          </p:cNvPicPr>
          <p:nvPr/>
        </p:nvPicPr>
        <p:blipFill>
          <a:blip r:embed="rId4"/>
          <a:stretch>
            <a:fillRect/>
          </a:stretch>
        </p:blipFill>
        <p:spPr>
          <a:xfrm>
            <a:off x="6180746" y="3814845"/>
            <a:ext cx="2790497" cy="1638826"/>
          </a:xfrm>
          <a:prstGeom prst="rect">
            <a:avLst/>
          </a:prstGeom>
        </p:spPr>
      </p:pic>
    </p:spTree>
    <p:extLst>
      <p:ext uri="{BB962C8B-B14F-4D97-AF65-F5344CB8AC3E}">
        <p14:creationId xmlns:p14="http://schemas.microsoft.com/office/powerpoint/2010/main" val="130740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17" y="1110903"/>
            <a:ext cx="7787208" cy="698485"/>
          </a:xfrm>
        </p:spPr>
        <p:txBody>
          <a:bodyPr>
            <a:normAutofit fontScale="90000"/>
          </a:bodyPr>
          <a:lstStyle/>
          <a:p>
            <a:r>
              <a:rPr lang="en-GB" dirty="0"/>
              <a:t>Peak surface Electric field</a:t>
            </a:r>
          </a:p>
        </p:txBody>
      </p:sp>
      <p:sp>
        <p:nvSpPr>
          <p:cNvPr id="3" name="Content Placeholder 2"/>
          <p:cNvSpPr>
            <a:spLocks noGrp="1"/>
          </p:cNvSpPr>
          <p:nvPr>
            <p:ph idx="1"/>
          </p:nvPr>
        </p:nvSpPr>
        <p:spPr/>
        <p:txBody>
          <a:bodyPr>
            <a:normAutofit/>
          </a:bodyPr>
          <a:lstStyle/>
          <a:p>
            <a:r>
              <a:rPr lang="en-GB" sz="1800" dirty="0"/>
              <a:t>You would expect that for RF the breakdown electric field on the surface would be constant for all copper cavities.</a:t>
            </a:r>
          </a:p>
          <a:p>
            <a:r>
              <a:rPr lang="en-GB" sz="1800" dirty="0"/>
              <a:t>The plot below from CERN would suggest otherwise hence electric field might not be the full story.</a:t>
            </a:r>
          </a:p>
        </p:txBody>
      </p:sp>
      <p:pic>
        <p:nvPicPr>
          <p:cNvPr id="51202" name="Picture 2"/>
          <p:cNvPicPr>
            <a:picLocks noChangeAspect="1" noChangeArrowheads="1"/>
          </p:cNvPicPr>
          <p:nvPr/>
        </p:nvPicPr>
        <p:blipFill>
          <a:blip r:embed="rId2" cstate="print"/>
          <a:srcRect b="12516"/>
          <a:stretch>
            <a:fillRect/>
          </a:stretch>
        </p:blipFill>
        <p:spPr bwMode="auto">
          <a:xfrm>
            <a:off x="899593" y="3140304"/>
            <a:ext cx="3723353" cy="2757583"/>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71184"/>
          <a:stretch>
            <a:fillRect/>
          </a:stretch>
        </p:blipFill>
        <p:spPr bwMode="auto">
          <a:xfrm>
            <a:off x="4920817" y="3873168"/>
            <a:ext cx="3936206" cy="1175445"/>
          </a:xfrm>
          <a:prstGeom prst="rect">
            <a:avLst/>
          </a:prstGeom>
          <a:noFill/>
          <a:ln w="9525">
            <a:noFill/>
            <a:miter lim="800000"/>
            <a:headEnd/>
            <a:tailEnd/>
          </a:ln>
        </p:spPr>
      </p:pic>
      <p:sp>
        <p:nvSpPr>
          <p:cNvPr id="6" name="TextBox 5"/>
          <p:cNvSpPr txBox="1"/>
          <p:nvPr/>
        </p:nvSpPr>
        <p:spPr>
          <a:xfrm>
            <a:off x="5230602" y="5038627"/>
            <a:ext cx="2052228" cy="300082"/>
          </a:xfrm>
          <a:prstGeom prst="rect">
            <a:avLst/>
          </a:prstGeom>
          <a:noFill/>
        </p:spPr>
        <p:txBody>
          <a:bodyPr wrap="square" rtlCol="0">
            <a:spAutoFit/>
          </a:bodyPr>
          <a:lstStyle/>
          <a:p>
            <a:r>
              <a:rPr lang="en-GB" sz="1350" dirty="0"/>
              <a:t>From W. </a:t>
            </a:r>
            <a:r>
              <a:rPr lang="en-GB" sz="1350" dirty="0" err="1"/>
              <a:t>Weunch</a:t>
            </a:r>
            <a:endParaRPr lang="en-GB"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srcRect/>
          <a:stretch>
            <a:fillRect/>
          </a:stretch>
        </p:blipFill>
        <p:spPr bwMode="auto">
          <a:xfrm>
            <a:off x="4932040" y="4265937"/>
            <a:ext cx="3983206" cy="2592065"/>
          </a:xfrm>
          <a:prstGeom prst="rect">
            <a:avLst/>
          </a:prstGeom>
          <a:noFill/>
          <a:ln w="9525">
            <a:noFill/>
            <a:miter lim="800000"/>
            <a:headEnd/>
            <a:tailEnd/>
          </a:ln>
          <a:effectLst/>
        </p:spPr>
      </p:pic>
      <p:sp>
        <p:nvSpPr>
          <p:cNvPr id="13314" name="Rectangle 2"/>
          <p:cNvSpPr>
            <a:spLocks noGrp="1" noChangeArrowheads="1"/>
          </p:cNvSpPr>
          <p:nvPr>
            <p:ph type="title"/>
          </p:nvPr>
        </p:nvSpPr>
        <p:spPr/>
        <p:txBody>
          <a:bodyPr/>
          <a:lstStyle/>
          <a:p>
            <a:r>
              <a:rPr lang="en-GB"/>
              <a:t>Pulsed Heating</a:t>
            </a:r>
          </a:p>
        </p:txBody>
      </p:sp>
      <p:pic>
        <p:nvPicPr>
          <p:cNvPr id="13317" name="Picture 5"/>
          <p:cNvPicPr>
            <a:picLocks noChangeAspect="1" noChangeArrowheads="1"/>
          </p:cNvPicPr>
          <p:nvPr/>
        </p:nvPicPr>
        <p:blipFill>
          <a:blip r:embed="rId3" cstate="print"/>
          <a:srcRect/>
          <a:stretch>
            <a:fillRect/>
          </a:stretch>
        </p:blipFill>
        <p:spPr bwMode="auto">
          <a:xfrm>
            <a:off x="251520" y="1196752"/>
            <a:ext cx="3916362" cy="2967038"/>
          </a:xfrm>
          <a:prstGeom prst="rect">
            <a:avLst/>
          </a:prstGeom>
          <a:noFill/>
          <a:ln w="9525">
            <a:noFill/>
            <a:miter lim="800000"/>
            <a:headEnd/>
            <a:tailEnd/>
          </a:ln>
          <a:effectLst/>
        </p:spPr>
      </p:pic>
      <p:sp>
        <p:nvSpPr>
          <p:cNvPr id="13319" name="Text Box 7"/>
          <p:cNvSpPr txBox="1">
            <a:spLocks noChangeArrowheads="1"/>
          </p:cNvSpPr>
          <p:nvPr/>
        </p:nvSpPr>
        <p:spPr bwMode="auto">
          <a:xfrm>
            <a:off x="179390" y="4076702"/>
            <a:ext cx="4752975" cy="2585323"/>
          </a:xfrm>
          <a:prstGeom prst="rect">
            <a:avLst/>
          </a:prstGeom>
          <a:noFill/>
          <a:ln w="9525">
            <a:noFill/>
            <a:miter lim="800000"/>
            <a:headEnd/>
            <a:tailEnd/>
          </a:ln>
          <a:effectLst/>
        </p:spPr>
        <p:txBody>
          <a:bodyPr>
            <a:spAutoFit/>
          </a:bodyPr>
          <a:lstStyle/>
          <a:p>
            <a:pPr>
              <a:spcBef>
                <a:spcPct val="50000"/>
              </a:spcBef>
            </a:pPr>
            <a:r>
              <a:rPr lang="en-GB" dirty="0"/>
              <a:t>Pulsed RF however has problems due to heat diffusion effects.</a:t>
            </a:r>
          </a:p>
          <a:p>
            <a:pPr>
              <a:spcBef>
                <a:spcPct val="50000"/>
              </a:spcBef>
            </a:pPr>
            <a:r>
              <a:rPr lang="en-GB" dirty="0"/>
              <a:t>Over short timescales (&lt;10ms) the heat doesn’t diffuse far enough into the material to reach the water cooling. This means that all the heat is deposited in a small volume with no cooling.</a:t>
            </a:r>
          </a:p>
          <a:p>
            <a:pPr>
              <a:spcBef>
                <a:spcPct val="50000"/>
              </a:spcBef>
            </a:pPr>
            <a:r>
              <a:rPr lang="en-GB" dirty="0"/>
              <a:t>Cyclic heating can lead to surface damage if the temperature rise creates thermal stress (~40 K) .</a:t>
            </a:r>
          </a:p>
        </p:txBody>
      </p:sp>
      <p:graphicFrame>
        <p:nvGraphicFramePr>
          <p:cNvPr id="26625" name="Object 1"/>
          <p:cNvGraphicFramePr>
            <a:graphicFrameLocks noChangeAspect="1"/>
          </p:cNvGraphicFramePr>
          <p:nvPr/>
        </p:nvGraphicFramePr>
        <p:xfrm>
          <a:off x="4572002" y="1916834"/>
          <a:ext cx="1546225" cy="750887"/>
        </p:xfrm>
        <a:graphic>
          <a:graphicData uri="http://schemas.openxmlformats.org/presentationml/2006/ole">
            <mc:AlternateContent xmlns:mc="http://schemas.openxmlformats.org/markup-compatibility/2006">
              <mc:Choice xmlns:v="urn:schemas-microsoft-com:vml" Requires="v">
                <p:oleObj name="Equation" r:id="rId4" imgW="863280" imgH="419040" progId="Equation.DSMT4">
                  <p:embed/>
                </p:oleObj>
              </mc:Choice>
              <mc:Fallback>
                <p:oleObj name="Equation" r:id="rId4" imgW="863280" imgH="41904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2" y="1916834"/>
                        <a:ext cx="1546225" cy="7508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6627" name="Object 3"/>
          <p:cNvGraphicFramePr>
            <a:graphicFrameLocks noChangeAspect="1"/>
          </p:cNvGraphicFramePr>
          <p:nvPr/>
        </p:nvGraphicFramePr>
        <p:xfrm>
          <a:off x="6660234" y="1844826"/>
          <a:ext cx="1317625" cy="796925"/>
        </p:xfrm>
        <a:graphic>
          <a:graphicData uri="http://schemas.openxmlformats.org/presentationml/2006/ole">
            <mc:AlternateContent xmlns:mc="http://schemas.openxmlformats.org/markup-compatibility/2006">
              <mc:Choice xmlns:v="urn:schemas-microsoft-com:vml" Requires="v">
                <p:oleObj name="Equation" r:id="rId6" imgW="736560" imgH="444240" progId="Equation.DSMT4">
                  <p:embed/>
                </p:oleObj>
              </mc:Choice>
              <mc:Fallback>
                <p:oleObj name="Equation" r:id="rId6" imgW="736560" imgH="4442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4" y="1844826"/>
                        <a:ext cx="1317625" cy="7969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0" name="TextBox 9"/>
          <p:cNvSpPr txBox="1"/>
          <p:nvPr/>
        </p:nvSpPr>
        <p:spPr>
          <a:xfrm>
            <a:off x="4572000" y="1475492"/>
            <a:ext cx="4464496" cy="369332"/>
          </a:xfrm>
          <a:prstGeom prst="rect">
            <a:avLst/>
          </a:prstGeom>
          <a:noFill/>
        </p:spPr>
        <p:txBody>
          <a:bodyPr wrap="square" rtlCol="0">
            <a:spAutoFit/>
          </a:bodyPr>
          <a:lstStyle/>
          <a:p>
            <a:r>
              <a:rPr lang="en-GB" dirty="0"/>
              <a:t>The power deposited is</a:t>
            </a:r>
          </a:p>
        </p:txBody>
      </p:sp>
      <p:sp>
        <p:nvSpPr>
          <p:cNvPr id="11" name="TextBox 10"/>
          <p:cNvSpPr txBox="1"/>
          <p:nvPr/>
        </p:nvSpPr>
        <p:spPr>
          <a:xfrm>
            <a:off x="4644008" y="2636912"/>
            <a:ext cx="3960440" cy="369332"/>
          </a:xfrm>
          <a:prstGeom prst="rect">
            <a:avLst/>
          </a:prstGeom>
          <a:noFill/>
        </p:spPr>
        <p:txBody>
          <a:bodyPr wrap="square" rtlCol="0">
            <a:spAutoFit/>
          </a:bodyPr>
          <a:lstStyle/>
          <a:p>
            <a:r>
              <a:rPr lang="en-GB" dirty="0"/>
              <a:t>And the temperature on the surface is</a:t>
            </a:r>
          </a:p>
        </p:txBody>
      </p:sp>
      <p:sp>
        <p:nvSpPr>
          <p:cNvPr id="12" name="TextBox 11"/>
          <p:cNvSpPr txBox="1"/>
          <p:nvPr/>
        </p:nvSpPr>
        <p:spPr>
          <a:xfrm>
            <a:off x="4716016" y="3789042"/>
            <a:ext cx="4427984" cy="646331"/>
          </a:xfrm>
          <a:prstGeom prst="rect">
            <a:avLst/>
          </a:prstGeom>
          <a:noFill/>
        </p:spPr>
        <p:txBody>
          <a:bodyPr wrap="square" rtlCol="0">
            <a:spAutoFit/>
          </a:bodyPr>
          <a:lstStyle/>
          <a:p>
            <a:r>
              <a:rPr lang="en-GB" dirty="0">
                <a:latin typeface="Symbol" pitchFamily="18" charset="2"/>
              </a:rPr>
              <a:t>r</a:t>
            </a:r>
            <a:r>
              <a:rPr lang="en-GB" dirty="0"/>
              <a:t> is density, </a:t>
            </a:r>
            <a:r>
              <a:rPr lang="en-GB" dirty="0">
                <a:latin typeface="Symbol" pitchFamily="18" charset="2"/>
              </a:rPr>
              <a:t>k</a:t>
            </a:r>
            <a:r>
              <a:rPr lang="en-GB" dirty="0"/>
              <a:t> is thermal conductivity and </a:t>
            </a:r>
            <a:r>
              <a:rPr lang="en-GB" dirty="0" err="1"/>
              <a:t>c</a:t>
            </a:r>
            <a:r>
              <a:rPr lang="en-GB" baseline="-25000" dirty="0" err="1"/>
              <a:t>e</a:t>
            </a:r>
            <a:r>
              <a:rPr lang="en-GB" dirty="0"/>
              <a:t> is specific heat</a:t>
            </a:r>
          </a:p>
        </p:txBody>
      </p:sp>
      <p:graphicFrame>
        <p:nvGraphicFramePr>
          <p:cNvPr id="2" name="Object 1"/>
          <p:cNvGraphicFramePr>
            <a:graphicFrameLocks noChangeAspect="1"/>
          </p:cNvGraphicFramePr>
          <p:nvPr>
            <p:extLst>
              <p:ext uri="{D42A27DB-BD31-4B8C-83A1-F6EECF244321}">
                <p14:modId xmlns:p14="http://schemas.microsoft.com/office/powerpoint/2010/main" val="907477627"/>
              </p:ext>
            </p:extLst>
          </p:nvPr>
        </p:nvGraphicFramePr>
        <p:xfrm>
          <a:off x="5680005" y="3003083"/>
          <a:ext cx="1960457" cy="868839"/>
        </p:xfrm>
        <a:graphic>
          <a:graphicData uri="http://schemas.openxmlformats.org/presentationml/2006/ole">
            <mc:AlternateContent xmlns:mc="http://schemas.openxmlformats.org/markup-compatibility/2006">
              <mc:Choice xmlns:v="urn:schemas-microsoft-com:vml" Requires="v">
                <p:oleObj name="Equation" r:id="rId8" imgW="1117440" imgH="495000" progId="Equation.3">
                  <p:embed/>
                </p:oleObj>
              </mc:Choice>
              <mc:Fallback>
                <p:oleObj name="Equation" r:id="rId8" imgW="1117440" imgH="495000" progId="Equation.3">
                  <p:embed/>
                  <p:pic>
                    <p:nvPicPr>
                      <p:cNvPr id="0" name=""/>
                      <p:cNvPicPr/>
                      <p:nvPr/>
                    </p:nvPicPr>
                    <p:blipFill>
                      <a:blip r:embed="rId9"/>
                      <a:stretch>
                        <a:fillRect/>
                      </a:stretch>
                    </p:blipFill>
                    <p:spPr>
                      <a:xfrm>
                        <a:off x="5680005" y="3003083"/>
                        <a:ext cx="1960457" cy="868839"/>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Flow model</a:t>
            </a:r>
          </a:p>
        </p:txBody>
      </p:sp>
      <p:sp>
        <p:nvSpPr>
          <p:cNvPr id="3" name="Content Placeholder 2"/>
          <p:cNvSpPr>
            <a:spLocks noGrp="1"/>
          </p:cNvSpPr>
          <p:nvPr>
            <p:ph idx="1"/>
          </p:nvPr>
        </p:nvSpPr>
        <p:spPr>
          <a:xfrm>
            <a:off x="457200" y="1600201"/>
            <a:ext cx="4546848" cy="3052936"/>
          </a:xfrm>
        </p:spPr>
        <p:txBody>
          <a:bodyPr>
            <a:normAutofit fontScale="70000" lnSpcReduction="20000"/>
          </a:bodyPr>
          <a:lstStyle/>
          <a:p>
            <a:r>
              <a:rPr lang="en-GB" dirty="0"/>
              <a:t>Another recent theory suggests that the breakdown rate depends on the maximum poynting flux near the surface.</a:t>
            </a:r>
          </a:p>
          <a:p>
            <a:r>
              <a:rPr lang="en-GB" dirty="0"/>
              <a:t>This is because the RF power is often larger than the field emitted power.</a:t>
            </a:r>
          </a:p>
          <a:p>
            <a:r>
              <a:rPr lang="en-GB" dirty="0"/>
              <a:t>This is mainly based on fitting the data to lots of different cavities.</a:t>
            </a:r>
          </a:p>
        </p:txBody>
      </p:sp>
      <p:pic>
        <p:nvPicPr>
          <p:cNvPr id="4" name="Picture 2"/>
          <p:cNvPicPr>
            <a:picLocks noChangeAspect="1" noChangeArrowheads="1"/>
          </p:cNvPicPr>
          <p:nvPr/>
        </p:nvPicPr>
        <p:blipFill>
          <a:blip r:embed="rId2" cstate="print"/>
          <a:srcRect b="42834"/>
          <a:stretch>
            <a:fillRect/>
          </a:stretch>
        </p:blipFill>
        <p:spPr bwMode="auto">
          <a:xfrm>
            <a:off x="4932042" y="1772816"/>
            <a:ext cx="3664561" cy="256490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55577" y="4869162"/>
            <a:ext cx="6710009" cy="550713"/>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64225" y="5373216"/>
            <a:ext cx="4771873" cy="86409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flow model</a:t>
            </a:r>
          </a:p>
        </p:txBody>
      </p:sp>
      <p:sp>
        <p:nvSpPr>
          <p:cNvPr id="3" name="Content Placeholder 2"/>
          <p:cNvSpPr>
            <a:spLocks noGrp="1"/>
          </p:cNvSpPr>
          <p:nvPr>
            <p:ph idx="1"/>
          </p:nvPr>
        </p:nvSpPr>
        <p:spPr>
          <a:xfrm>
            <a:off x="457200" y="1600201"/>
            <a:ext cx="3466728" cy="2980928"/>
          </a:xfrm>
        </p:spPr>
        <p:txBody>
          <a:bodyPr>
            <a:normAutofit fontScale="70000" lnSpcReduction="20000"/>
          </a:bodyPr>
          <a:lstStyle/>
          <a:p>
            <a:r>
              <a:rPr lang="en-GB" dirty="0"/>
              <a:t>CERN have created a modified poynting vector to account for the fit to SW and TW cavities.</a:t>
            </a:r>
          </a:p>
          <a:p>
            <a:r>
              <a:rPr lang="en-GB" dirty="0"/>
              <a:t>Relates to local power flow near the breakdown site.</a:t>
            </a:r>
          </a:p>
          <a:p>
            <a:r>
              <a:rPr lang="en-GB" dirty="0"/>
              <a:t>It can be seen that all structure breakdown at roughly Sc= 2 Watt/cm</a:t>
            </a:r>
            <a:r>
              <a:rPr lang="en-GB" baseline="30000" dirty="0"/>
              <a:t>2</a:t>
            </a:r>
          </a:p>
        </p:txBody>
      </p:sp>
      <p:pic>
        <p:nvPicPr>
          <p:cNvPr id="56322" name="Picture 2"/>
          <p:cNvPicPr>
            <a:picLocks noChangeAspect="1" noChangeArrowheads="1"/>
          </p:cNvPicPr>
          <p:nvPr/>
        </p:nvPicPr>
        <p:blipFill>
          <a:blip r:embed="rId2" cstate="print"/>
          <a:srcRect b="11828"/>
          <a:stretch>
            <a:fillRect/>
          </a:stretch>
        </p:blipFill>
        <p:spPr bwMode="auto">
          <a:xfrm>
            <a:off x="3905250" y="1268760"/>
            <a:ext cx="4483174" cy="332761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4858120" y="3140970"/>
            <a:ext cx="2362200" cy="46672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220074" y="4461095"/>
            <a:ext cx="3847359" cy="2407171"/>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2915816" y="4596369"/>
            <a:ext cx="2341164" cy="2119644"/>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1610" y="4596371"/>
            <a:ext cx="2917427" cy="21598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7C9681-BB5D-4C55-BB38-7EDCE9C1A9DB}"/>
              </a:ext>
            </a:extLst>
          </p:cNvPr>
          <p:cNvPicPr>
            <a:picLocks noChangeAspect="1"/>
          </p:cNvPicPr>
          <p:nvPr/>
        </p:nvPicPr>
        <p:blipFill>
          <a:blip r:embed="rId2"/>
          <a:stretch>
            <a:fillRect/>
          </a:stretch>
        </p:blipFill>
        <p:spPr>
          <a:xfrm>
            <a:off x="886948" y="1628912"/>
            <a:ext cx="7626200" cy="3827576"/>
          </a:xfrm>
          <a:prstGeom prst="rect">
            <a:avLst/>
          </a:prstGeom>
        </p:spPr>
      </p:pic>
      <p:sp>
        <p:nvSpPr>
          <p:cNvPr id="12" name="TextBox 11">
            <a:extLst>
              <a:ext uri="{FF2B5EF4-FFF2-40B4-BE49-F238E27FC236}">
                <a16:creationId xmlns:a16="http://schemas.microsoft.com/office/drawing/2014/main" id="{BBBB26A3-11C7-4ACB-B35C-C81E76D11B44}"/>
              </a:ext>
            </a:extLst>
          </p:cNvPr>
          <p:cNvSpPr txBox="1"/>
          <p:nvPr/>
        </p:nvSpPr>
        <p:spPr>
          <a:xfrm>
            <a:off x="2045727" y="3215236"/>
            <a:ext cx="5144959" cy="507831"/>
          </a:xfrm>
          <a:prstGeom prst="rect">
            <a:avLst/>
          </a:prstGeom>
          <a:noFill/>
        </p:spPr>
        <p:txBody>
          <a:bodyPr wrap="square" rtlCol="0">
            <a:spAutoFit/>
          </a:bodyPr>
          <a:lstStyle/>
          <a:p>
            <a:pPr algn="l"/>
            <a:r>
              <a:rPr lang="en-US" sz="1350" dirty="0"/>
              <a:t>The first large scale linac was developed by Sloan and Lawrence using 30 drift tube linacs, giving 1.26 MV in 1.1 m, just over 1 MV/m</a:t>
            </a:r>
            <a:endParaRPr lang="en-GB" sz="1350" dirty="0"/>
          </a:p>
        </p:txBody>
      </p:sp>
      <p:pic>
        <p:nvPicPr>
          <p:cNvPr id="10" name="Picture 9">
            <a:extLst>
              <a:ext uri="{FF2B5EF4-FFF2-40B4-BE49-F238E27FC236}">
                <a16:creationId xmlns:a16="http://schemas.microsoft.com/office/drawing/2014/main" id="{7FC86284-1EF4-4DF6-BB31-865E0A4E5325}"/>
              </a:ext>
            </a:extLst>
          </p:cNvPr>
          <p:cNvPicPr>
            <a:picLocks noChangeAspect="1"/>
          </p:cNvPicPr>
          <p:nvPr/>
        </p:nvPicPr>
        <p:blipFill>
          <a:blip r:embed="rId3"/>
          <a:stretch>
            <a:fillRect/>
          </a:stretch>
        </p:blipFill>
        <p:spPr>
          <a:xfrm>
            <a:off x="886948" y="1628911"/>
            <a:ext cx="7626201" cy="3827577"/>
          </a:xfrm>
          <a:prstGeom prst="rect">
            <a:avLst/>
          </a:prstGeom>
        </p:spPr>
      </p:pic>
      <p:sp>
        <p:nvSpPr>
          <p:cNvPr id="13" name="TextBox 12">
            <a:extLst>
              <a:ext uri="{FF2B5EF4-FFF2-40B4-BE49-F238E27FC236}">
                <a16:creationId xmlns:a16="http://schemas.microsoft.com/office/drawing/2014/main" id="{AA1A3D00-05E2-41ED-A620-1932BE882B7A}"/>
              </a:ext>
            </a:extLst>
          </p:cNvPr>
          <p:cNvSpPr txBox="1"/>
          <p:nvPr/>
        </p:nvSpPr>
        <p:spPr>
          <a:xfrm>
            <a:off x="2045726" y="3388255"/>
            <a:ext cx="5847191" cy="715581"/>
          </a:xfrm>
          <a:prstGeom prst="rect">
            <a:avLst/>
          </a:prstGeom>
          <a:noFill/>
        </p:spPr>
        <p:txBody>
          <a:bodyPr wrap="square" rtlCol="0">
            <a:spAutoFit/>
          </a:bodyPr>
          <a:lstStyle/>
          <a:p>
            <a:pPr algn="l"/>
            <a:r>
              <a:rPr lang="en-US" sz="1350" dirty="0"/>
              <a:t>The development of </a:t>
            </a:r>
            <a:r>
              <a:rPr lang="en-US" sz="1350" dirty="0" err="1"/>
              <a:t>RaDAR</a:t>
            </a:r>
            <a:r>
              <a:rPr lang="en-US" sz="1350" dirty="0"/>
              <a:t> during the 2</a:t>
            </a:r>
            <a:r>
              <a:rPr lang="en-US" sz="1350" baseline="30000" dirty="0"/>
              <a:t>nd</a:t>
            </a:r>
            <a:r>
              <a:rPr lang="en-US" sz="1350" dirty="0"/>
              <a:t> world war had produced high power RF sources, allowing the Alvarez linac to more than double the gradient of the Sloan linac reaching 32 MeV in 12 meters</a:t>
            </a:r>
            <a:endParaRPr lang="en-GB" sz="1350" dirty="0"/>
          </a:p>
        </p:txBody>
      </p:sp>
      <p:pic>
        <p:nvPicPr>
          <p:cNvPr id="9" name="Picture 8">
            <a:extLst>
              <a:ext uri="{FF2B5EF4-FFF2-40B4-BE49-F238E27FC236}">
                <a16:creationId xmlns:a16="http://schemas.microsoft.com/office/drawing/2014/main" id="{D6F86EA0-6E56-4ACA-8568-7C1C417D4819}"/>
              </a:ext>
            </a:extLst>
          </p:cNvPr>
          <p:cNvPicPr>
            <a:picLocks noChangeAspect="1"/>
          </p:cNvPicPr>
          <p:nvPr/>
        </p:nvPicPr>
        <p:blipFill>
          <a:blip r:embed="rId4"/>
          <a:stretch>
            <a:fillRect/>
          </a:stretch>
        </p:blipFill>
        <p:spPr>
          <a:xfrm>
            <a:off x="886948" y="1628910"/>
            <a:ext cx="7626202" cy="3827577"/>
          </a:xfrm>
          <a:prstGeom prst="rect">
            <a:avLst/>
          </a:prstGeom>
        </p:spPr>
      </p:pic>
      <p:sp>
        <p:nvSpPr>
          <p:cNvPr id="4" name="Title 3">
            <a:extLst>
              <a:ext uri="{FF2B5EF4-FFF2-40B4-BE49-F238E27FC236}">
                <a16:creationId xmlns:a16="http://schemas.microsoft.com/office/drawing/2014/main" id="{084852C3-C297-44DD-AC45-229748C23156}"/>
              </a:ext>
            </a:extLst>
          </p:cNvPr>
          <p:cNvSpPr>
            <a:spLocks noGrp="1"/>
          </p:cNvSpPr>
          <p:nvPr>
            <p:ph type="title"/>
          </p:nvPr>
        </p:nvSpPr>
        <p:spPr>
          <a:xfrm>
            <a:off x="838307" y="973524"/>
            <a:ext cx="7787208" cy="698485"/>
          </a:xfrm>
        </p:spPr>
        <p:txBody>
          <a:bodyPr>
            <a:normAutofit fontScale="90000"/>
          </a:bodyPr>
          <a:lstStyle/>
          <a:p>
            <a:r>
              <a:rPr lang="en-US" dirty="0"/>
              <a:t>History of RF gradients</a:t>
            </a:r>
            <a:endParaRPr lang="en-GB" dirty="0"/>
          </a:p>
        </p:txBody>
      </p:sp>
      <p:sp>
        <p:nvSpPr>
          <p:cNvPr id="14" name="TextBox 13">
            <a:extLst>
              <a:ext uri="{FF2B5EF4-FFF2-40B4-BE49-F238E27FC236}">
                <a16:creationId xmlns:a16="http://schemas.microsoft.com/office/drawing/2014/main" id="{566567CF-C6BA-48E1-BB22-8F0125A818C0}"/>
              </a:ext>
            </a:extLst>
          </p:cNvPr>
          <p:cNvSpPr txBox="1"/>
          <p:nvPr/>
        </p:nvSpPr>
        <p:spPr>
          <a:xfrm>
            <a:off x="1989895" y="2661033"/>
            <a:ext cx="5653378" cy="715581"/>
          </a:xfrm>
          <a:prstGeom prst="rect">
            <a:avLst/>
          </a:prstGeom>
          <a:noFill/>
        </p:spPr>
        <p:txBody>
          <a:bodyPr wrap="square" rtlCol="0">
            <a:spAutoFit/>
          </a:bodyPr>
          <a:lstStyle/>
          <a:p>
            <a:pPr algn="l"/>
            <a:r>
              <a:rPr lang="en-US" sz="1350" dirty="0"/>
              <a:t>The Stanford linear accelerator moved to higher frequencies and yet higher powers to achieve 17 MV/m helped by the faster velocity of electrons compared to ions</a:t>
            </a:r>
            <a:endParaRPr lang="en-GB" sz="1350" dirty="0"/>
          </a:p>
        </p:txBody>
      </p:sp>
      <p:pic>
        <p:nvPicPr>
          <p:cNvPr id="8" name="Picture 7">
            <a:extLst>
              <a:ext uri="{FF2B5EF4-FFF2-40B4-BE49-F238E27FC236}">
                <a16:creationId xmlns:a16="http://schemas.microsoft.com/office/drawing/2014/main" id="{439EC91F-9FFC-4000-A6CA-D292690D068F}"/>
              </a:ext>
            </a:extLst>
          </p:cNvPr>
          <p:cNvPicPr>
            <a:picLocks noChangeAspect="1"/>
          </p:cNvPicPr>
          <p:nvPr/>
        </p:nvPicPr>
        <p:blipFill>
          <a:blip r:embed="rId5"/>
          <a:stretch>
            <a:fillRect/>
          </a:stretch>
        </p:blipFill>
        <p:spPr>
          <a:xfrm>
            <a:off x="886947" y="1628910"/>
            <a:ext cx="7626202" cy="3827577"/>
          </a:xfrm>
          <a:prstGeom prst="rect">
            <a:avLst/>
          </a:prstGeom>
        </p:spPr>
      </p:pic>
      <p:sp>
        <p:nvSpPr>
          <p:cNvPr id="15" name="TextBox 14">
            <a:extLst>
              <a:ext uri="{FF2B5EF4-FFF2-40B4-BE49-F238E27FC236}">
                <a16:creationId xmlns:a16="http://schemas.microsoft.com/office/drawing/2014/main" id="{569D98DB-B8AE-48F1-BC19-020E40AA7C1F}"/>
              </a:ext>
            </a:extLst>
          </p:cNvPr>
          <p:cNvSpPr txBox="1"/>
          <p:nvPr/>
        </p:nvSpPr>
        <p:spPr>
          <a:xfrm>
            <a:off x="4924591" y="1684741"/>
            <a:ext cx="3154680" cy="715581"/>
          </a:xfrm>
          <a:prstGeom prst="rect">
            <a:avLst/>
          </a:prstGeom>
          <a:noFill/>
        </p:spPr>
        <p:txBody>
          <a:bodyPr wrap="square" rtlCol="0">
            <a:spAutoFit/>
          </a:bodyPr>
          <a:lstStyle/>
          <a:p>
            <a:pPr algn="l"/>
            <a:r>
              <a:rPr lang="en-US" sz="1350" dirty="0"/>
              <a:t>Modern 3 GHz accelerators similar to the SLC have settled to a limit of around 30 MV/m</a:t>
            </a:r>
            <a:endParaRPr lang="en-GB" sz="1350" dirty="0"/>
          </a:p>
        </p:txBody>
      </p:sp>
      <p:pic>
        <p:nvPicPr>
          <p:cNvPr id="16" name="Picture 15">
            <a:extLst>
              <a:ext uri="{FF2B5EF4-FFF2-40B4-BE49-F238E27FC236}">
                <a16:creationId xmlns:a16="http://schemas.microsoft.com/office/drawing/2014/main" id="{E8EED55D-9002-4B4E-B4A6-8573BD388631}"/>
              </a:ext>
            </a:extLst>
          </p:cNvPr>
          <p:cNvPicPr>
            <a:picLocks noChangeAspect="1"/>
          </p:cNvPicPr>
          <p:nvPr/>
        </p:nvPicPr>
        <p:blipFill>
          <a:blip r:embed="rId6"/>
          <a:stretch>
            <a:fillRect/>
          </a:stretch>
        </p:blipFill>
        <p:spPr>
          <a:xfrm>
            <a:off x="886946" y="1628910"/>
            <a:ext cx="7631019" cy="3827576"/>
          </a:xfrm>
          <a:prstGeom prst="rect">
            <a:avLst/>
          </a:prstGeom>
        </p:spPr>
      </p:pic>
      <p:sp>
        <p:nvSpPr>
          <p:cNvPr id="17" name="TextBox 16">
            <a:extLst>
              <a:ext uri="{FF2B5EF4-FFF2-40B4-BE49-F238E27FC236}">
                <a16:creationId xmlns:a16="http://schemas.microsoft.com/office/drawing/2014/main" id="{D1C5C30B-C54D-419C-B061-F919CA8B6C98}"/>
              </a:ext>
            </a:extLst>
          </p:cNvPr>
          <p:cNvSpPr txBox="1"/>
          <p:nvPr/>
        </p:nvSpPr>
        <p:spPr>
          <a:xfrm>
            <a:off x="3292900" y="2642451"/>
            <a:ext cx="3920987" cy="923330"/>
          </a:xfrm>
          <a:prstGeom prst="rect">
            <a:avLst/>
          </a:prstGeom>
          <a:noFill/>
        </p:spPr>
        <p:txBody>
          <a:bodyPr wrap="square" rtlCol="0">
            <a:spAutoFit/>
          </a:bodyPr>
          <a:lstStyle/>
          <a:p>
            <a:pPr algn="l"/>
            <a:r>
              <a:rPr lang="en-US" sz="1350" dirty="0"/>
              <a:t>Moving to higher frequencies have allowed higher gradients with C-band (6 GHz) around 35-40 MV/m and X-band (12 GHz) at 65-100 MV/m depending on duty cycle</a:t>
            </a:r>
            <a:endParaRPr lang="en-GB" sz="1350" dirty="0"/>
          </a:p>
        </p:txBody>
      </p:sp>
    </p:spTree>
    <p:extLst>
      <p:ext uri="{BB962C8B-B14F-4D97-AF65-F5344CB8AC3E}">
        <p14:creationId xmlns:p14="http://schemas.microsoft.com/office/powerpoint/2010/main" val="53745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flow model</a:t>
            </a:r>
          </a:p>
        </p:txBody>
      </p:sp>
      <p:sp>
        <p:nvSpPr>
          <p:cNvPr id="3" name="Content Placeholder 2"/>
          <p:cNvSpPr>
            <a:spLocks noGrp="1"/>
          </p:cNvSpPr>
          <p:nvPr>
            <p:ph idx="1"/>
          </p:nvPr>
        </p:nvSpPr>
        <p:spPr>
          <a:xfrm>
            <a:off x="323528" y="1340369"/>
            <a:ext cx="4392488" cy="4426256"/>
          </a:xfrm>
        </p:spPr>
        <p:txBody>
          <a:bodyPr>
            <a:normAutofit fontScale="70000" lnSpcReduction="20000"/>
          </a:bodyPr>
          <a:lstStyle/>
          <a:p>
            <a:r>
              <a:rPr lang="en-GB" dirty="0"/>
              <a:t>CERN have created a modified </a:t>
            </a:r>
            <a:r>
              <a:rPr lang="en-GB" dirty="0" err="1"/>
              <a:t>poynting</a:t>
            </a:r>
            <a:r>
              <a:rPr lang="en-GB" dirty="0"/>
              <a:t> vector, S</a:t>
            </a:r>
            <a:r>
              <a:rPr lang="en-GB" baseline="-25000" dirty="0"/>
              <a:t>c</a:t>
            </a:r>
            <a:r>
              <a:rPr lang="en-GB" dirty="0"/>
              <a:t>, to account for the fit to SW and TW cavities.</a:t>
            </a:r>
          </a:p>
          <a:p>
            <a:r>
              <a:rPr lang="en-GB" dirty="0"/>
              <a:t>Relates to local power flow near the breakdown site.</a:t>
            </a:r>
          </a:p>
          <a:p>
            <a:r>
              <a:rPr lang="en-GB" dirty="0"/>
              <a:t>It can be seen that all structure breakdown at roughly S</a:t>
            </a:r>
            <a:r>
              <a:rPr lang="en-GB" baseline="-25000" dirty="0"/>
              <a:t>c</a:t>
            </a:r>
            <a:r>
              <a:rPr lang="en-GB" dirty="0"/>
              <a:t>= 2 MW/mm</a:t>
            </a:r>
            <a:r>
              <a:rPr lang="en-GB" baseline="30000" dirty="0"/>
              <a:t>2</a:t>
            </a:r>
            <a:r>
              <a:rPr lang="en-GB" dirty="0"/>
              <a:t> when scaled to the same pulse length (shorter pulses of 200 ns </a:t>
            </a:r>
            <a:r>
              <a:rPr lang="en-GB" dirty="0" err="1"/>
              <a:t>achive</a:t>
            </a:r>
            <a:r>
              <a:rPr lang="en-GB" dirty="0"/>
              <a:t>  ~ 4 MW/mm</a:t>
            </a:r>
            <a:r>
              <a:rPr lang="en-GB" baseline="30000" dirty="0"/>
              <a:t>2 </a:t>
            </a:r>
            <a:r>
              <a:rPr lang="en-GB" dirty="0"/>
              <a:t>)</a:t>
            </a:r>
          </a:p>
          <a:p>
            <a:r>
              <a:rPr lang="en-US" dirty="0"/>
              <a:t>Improved understanding of the field limits allows better structure geometries to minimize S</a:t>
            </a:r>
            <a:r>
              <a:rPr lang="en-US" baseline="-25000" dirty="0"/>
              <a:t>c</a:t>
            </a:r>
            <a:endParaRPr lang="en-GB" baseline="-25000" dirty="0"/>
          </a:p>
        </p:txBody>
      </p:sp>
      <p:pic>
        <p:nvPicPr>
          <p:cNvPr id="56322" name="Picture 2"/>
          <p:cNvPicPr>
            <a:picLocks noChangeAspect="1" noChangeArrowheads="1"/>
          </p:cNvPicPr>
          <p:nvPr/>
        </p:nvPicPr>
        <p:blipFill>
          <a:blip r:embed="rId2" cstate="print"/>
          <a:srcRect b="11828"/>
          <a:stretch>
            <a:fillRect/>
          </a:stretch>
        </p:blipFill>
        <p:spPr bwMode="auto">
          <a:xfrm>
            <a:off x="4905703" y="1268760"/>
            <a:ext cx="3842761" cy="285226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971600" y="5438146"/>
            <a:ext cx="3290887" cy="650216"/>
          </a:xfrm>
          <a:prstGeom prst="rect">
            <a:avLst/>
          </a:prstGeom>
          <a:noFill/>
          <a:ln w="9525">
            <a:noFill/>
            <a:miter lim="800000"/>
            <a:headEnd/>
            <a:tailEnd/>
          </a:ln>
        </p:spPr>
      </p:pic>
      <p:pic>
        <p:nvPicPr>
          <p:cNvPr id="6" name="Picture 2">
            <a:extLst>
              <a:ext uri="{FF2B5EF4-FFF2-40B4-BE49-F238E27FC236}">
                <a16:creationId xmlns:a16="http://schemas.microsoft.com/office/drawing/2014/main" id="{C2EBE67D-BC53-47B5-8305-F9ABE05D2B48}"/>
              </a:ext>
            </a:extLst>
          </p:cNvPr>
          <p:cNvPicPr>
            <a:picLocks noChangeAspect="1" noChangeArrowheads="1"/>
          </p:cNvPicPr>
          <p:nvPr/>
        </p:nvPicPr>
        <p:blipFill>
          <a:blip r:embed="rId4" cstate="print"/>
          <a:srcRect/>
          <a:stretch>
            <a:fillRect/>
          </a:stretch>
        </p:blipFill>
        <p:spPr bwMode="auto">
          <a:xfrm>
            <a:off x="5508104" y="4121027"/>
            <a:ext cx="2870179" cy="259860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dirty="0"/>
              <a:t>RF Conditioning</a:t>
            </a:r>
          </a:p>
        </p:txBody>
      </p:sp>
      <p:sp>
        <p:nvSpPr>
          <p:cNvPr id="46083" name="Rectangle 3"/>
          <p:cNvSpPr>
            <a:spLocks noGrp="1" noChangeArrowheads="1"/>
          </p:cNvSpPr>
          <p:nvPr>
            <p:ph type="body" idx="1"/>
          </p:nvPr>
        </p:nvSpPr>
        <p:spPr>
          <a:xfrm>
            <a:off x="395536" y="1340770"/>
            <a:ext cx="3826768" cy="3773015"/>
          </a:xfrm>
        </p:spPr>
        <p:txBody>
          <a:bodyPr>
            <a:normAutofit fontScale="92500" lnSpcReduction="20000"/>
          </a:bodyPr>
          <a:lstStyle/>
          <a:p>
            <a:pPr>
              <a:lnSpc>
                <a:spcPct val="80000"/>
              </a:lnSpc>
            </a:pPr>
            <a:r>
              <a:rPr lang="en-GB" sz="2400" dirty="0"/>
              <a:t>As a cavity is often manufactured with a number of nucleation sites for breakdown it is necessary to condition the cavity. </a:t>
            </a:r>
          </a:p>
          <a:p>
            <a:pPr>
              <a:lnSpc>
                <a:spcPct val="80000"/>
              </a:lnSpc>
            </a:pPr>
            <a:r>
              <a:rPr lang="en-GB" sz="2400" dirty="0">
                <a:solidFill>
                  <a:schemeClr val="accent2"/>
                </a:solidFill>
              </a:rPr>
              <a:t>This consists of a number of semi-controlled RF breakdowns, caused by increasing the RF power or pulse length very slowly over a number of days/hours.</a:t>
            </a:r>
          </a:p>
          <a:p>
            <a:pPr>
              <a:lnSpc>
                <a:spcPct val="80000"/>
              </a:lnSpc>
            </a:pPr>
            <a:r>
              <a:rPr lang="en-GB" sz="2400" dirty="0"/>
              <a:t>This causes vaporisation of the nucleation sites (sharp points) just above the breakdown threshold causing a minimum amount of damage.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4517" y="1340770"/>
            <a:ext cx="4719485" cy="317965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49683" y="1814629"/>
            <a:ext cx="1148391" cy="369332"/>
          </a:xfrm>
          <a:prstGeom prst="rect">
            <a:avLst/>
          </a:prstGeom>
          <a:noFill/>
        </p:spPr>
        <p:txBody>
          <a:bodyPr wrap="none" rtlCol="0">
            <a:spAutoFit/>
          </a:bodyPr>
          <a:lstStyle/>
          <a:p>
            <a:r>
              <a:rPr lang="es-ES" b="1" dirty="0">
                <a:solidFill>
                  <a:srgbClr val="32F828"/>
                </a:solidFill>
              </a:rPr>
              <a:t>Winter’10</a:t>
            </a:r>
            <a:endParaRPr lang="en-GB" b="1" dirty="0">
              <a:solidFill>
                <a:srgbClr val="32F828"/>
              </a:solidFill>
            </a:endParaRPr>
          </a:p>
        </p:txBody>
      </p:sp>
      <p:sp>
        <p:nvSpPr>
          <p:cNvPr id="6" name="TextBox 5"/>
          <p:cNvSpPr txBox="1"/>
          <p:nvPr/>
        </p:nvSpPr>
        <p:spPr>
          <a:xfrm>
            <a:off x="7316442" y="1814629"/>
            <a:ext cx="803553" cy="369332"/>
          </a:xfrm>
          <a:prstGeom prst="rect">
            <a:avLst/>
          </a:prstGeom>
          <a:noFill/>
        </p:spPr>
        <p:txBody>
          <a:bodyPr wrap="none" rtlCol="0">
            <a:spAutoFit/>
          </a:bodyPr>
          <a:lstStyle/>
          <a:p>
            <a:r>
              <a:rPr lang="es-ES" b="1" dirty="0">
                <a:solidFill>
                  <a:srgbClr val="FF0000"/>
                </a:solidFill>
              </a:rPr>
              <a:t>Fall’11</a:t>
            </a:r>
            <a:endParaRPr lang="en-GB" b="1" dirty="0">
              <a:solidFill>
                <a:srgbClr val="FF0000"/>
              </a:solidFill>
            </a:endParaRPr>
          </a:p>
        </p:txBody>
      </p:sp>
      <p:sp>
        <p:nvSpPr>
          <p:cNvPr id="7" name="TextBox 6"/>
          <p:cNvSpPr txBox="1"/>
          <p:nvPr/>
        </p:nvSpPr>
        <p:spPr>
          <a:xfrm>
            <a:off x="7787650" y="2774884"/>
            <a:ext cx="1148391" cy="369332"/>
          </a:xfrm>
          <a:prstGeom prst="rect">
            <a:avLst/>
          </a:prstGeom>
          <a:noFill/>
        </p:spPr>
        <p:txBody>
          <a:bodyPr wrap="none" rtlCol="0">
            <a:spAutoFit/>
          </a:bodyPr>
          <a:lstStyle/>
          <a:p>
            <a:r>
              <a:rPr lang="es-ES" b="1" dirty="0">
                <a:solidFill>
                  <a:srgbClr val="0000FF"/>
                </a:solidFill>
              </a:rPr>
              <a:t>Winter’12</a:t>
            </a:r>
            <a:endParaRPr lang="en-GB" b="1" dirty="0">
              <a:solidFill>
                <a:srgbClr val="0000FF"/>
              </a:solidFill>
            </a:endParaRPr>
          </a:p>
        </p:txBody>
      </p:sp>
      <p:cxnSp>
        <p:nvCxnSpPr>
          <p:cNvPr id="8" name="Straight Arrow Connector 7"/>
          <p:cNvCxnSpPr/>
          <p:nvPr/>
        </p:nvCxnSpPr>
        <p:spPr>
          <a:xfrm>
            <a:off x="6020296" y="2651431"/>
            <a:ext cx="144016" cy="1124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84258" y="2707653"/>
            <a:ext cx="316158" cy="27224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395536" y="5013178"/>
            <a:ext cx="7992888" cy="1357611"/>
          </a:xfrm>
          <a:prstGeom prst="rect">
            <a:avLst/>
          </a:prstGeom>
        </p:spPr>
        <p:txBody>
          <a:bodyPr vert="horz" lIns="91440" tIns="45720" rIns="91440" bIns="45720" rtlCol="0">
            <a:normAutofit fontScale="92500" lnSpcReduction="10000"/>
          </a:bodyPr>
          <a:lstStyle/>
          <a:p>
            <a:pPr marL="342900" indent="-342900">
              <a:lnSpc>
                <a:spcPct val="80000"/>
              </a:lnSpc>
              <a:spcBef>
                <a:spcPct val="20000"/>
              </a:spcBef>
              <a:buFont typeface="Arial" pitchFamily="34" charset="0"/>
              <a:buChar char="•"/>
              <a:defRPr/>
            </a:pPr>
            <a:r>
              <a:rPr lang="en-GB" sz="2400" dirty="0">
                <a:solidFill>
                  <a:schemeClr val="accent2"/>
                </a:solidFill>
              </a:rPr>
              <a:t>In theory this should allow the structure to be conditioned to any gradient but in practice every structure has a maximum field at which processing fails to be effective.</a:t>
            </a:r>
          </a:p>
          <a:p>
            <a:pPr marL="342900" indent="-342900">
              <a:lnSpc>
                <a:spcPct val="80000"/>
              </a:lnSpc>
              <a:spcBef>
                <a:spcPct val="20000"/>
              </a:spcBef>
              <a:buFont typeface="Arial" pitchFamily="34" charset="0"/>
              <a:buChar char="•"/>
              <a:defRPr/>
            </a:pPr>
            <a:r>
              <a:rPr lang="en-GB" sz="2400" dirty="0"/>
              <a:t>This is likely to be due to the production of secondary nucleation sites after melting the primary sites.</a:t>
            </a:r>
          </a:p>
        </p:txBody>
      </p:sp>
      <p:sp>
        <p:nvSpPr>
          <p:cNvPr id="14" name="TextBox 13"/>
          <p:cNvSpPr txBox="1"/>
          <p:nvPr/>
        </p:nvSpPr>
        <p:spPr>
          <a:xfrm>
            <a:off x="6165470" y="6119336"/>
            <a:ext cx="2978530" cy="738664"/>
          </a:xfrm>
          <a:prstGeom prst="rect">
            <a:avLst/>
          </a:prstGeom>
          <a:noFill/>
        </p:spPr>
        <p:txBody>
          <a:bodyPr wrap="square" rtlCol="0">
            <a:spAutoFit/>
          </a:bodyPr>
          <a:lstStyle/>
          <a:p>
            <a:pPr algn="just"/>
            <a:r>
              <a:rPr lang="it-IT" sz="1400" dirty="0"/>
              <a:t>S. Verdú-Andrés et </a:t>
            </a:r>
            <a:r>
              <a:rPr lang="en-GB" sz="1400" dirty="0"/>
              <a:t>al, </a:t>
            </a:r>
            <a:r>
              <a:rPr lang="en-GB" sz="1400" b="1" dirty="0"/>
              <a:t>High-power test results of a 3 GHz single-cell cavity</a:t>
            </a:r>
            <a:r>
              <a:rPr lang="en-GB" sz="1400" dirty="0"/>
              <a:t>,</a:t>
            </a:r>
          </a:p>
          <a:p>
            <a:pPr algn="just"/>
            <a:r>
              <a:rPr lang="en-GB" sz="1400" dirty="0">
                <a:hlinkClick r:id="rId3"/>
              </a:rPr>
              <a:t>arXiv:1206.1930v2</a:t>
            </a:r>
            <a:endParaRPr lang="en-GB"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Dark Current Trapping</a:t>
            </a:r>
          </a:p>
        </p:txBody>
      </p:sp>
      <p:sp>
        <p:nvSpPr>
          <p:cNvPr id="3" name="Content Placeholder 2"/>
          <p:cNvSpPr>
            <a:spLocks noGrp="1"/>
          </p:cNvSpPr>
          <p:nvPr>
            <p:ph idx="1"/>
          </p:nvPr>
        </p:nvSpPr>
        <p:spPr>
          <a:xfrm>
            <a:off x="457200" y="1600201"/>
            <a:ext cx="8229600" cy="3773016"/>
          </a:xfrm>
        </p:spPr>
        <p:txBody>
          <a:bodyPr>
            <a:normAutofit fontScale="92500" lnSpcReduction="10000"/>
          </a:bodyPr>
          <a:lstStyle/>
          <a:p>
            <a:r>
              <a:rPr lang="en-GB" dirty="0"/>
              <a:t>When we looked at beam dynamics we saw that we could inject a low energy bunch in a beta=v/c=1 structure and it could be accelerated to the speed of light and arrive on crest.</a:t>
            </a:r>
          </a:p>
          <a:p>
            <a:r>
              <a:rPr lang="en-GB" dirty="0"/>
              <a:t>If we have field emitted electrons in the structure these could also be capture and can travel with the main beam.</a:t>
            </a:r>
          </a:p>
          <a:p>
            <a:r>
              <a:rPr lang="en-GB" dirty="0"/>
              <a:t>The gradient at which this occurs is given by</a:t>
            </a:r>
          </a:p>
        </p:txBody>
      </p:sp>
      <p:pic>
        <p:nvPicPr>
          <p:cNvPr id="87043" name="Picture 3"/>
          <p:cNvPicPr>
            <a:picLocks noChangeAspect="1" noChangeArrowheads="1"/>
          </p:cNvPicPr>
          <p:nvPr/>
        </p:nvPicPr>
        <p:blipFill>
          <a:blip r:embed="rId2" cstate="print"/>
          <a:srcRect/>
          <a:stretch>
            <a:fillRect/>
          </a:stretch>
        </p:blipFill>
        <p:spPr bwMode="auto">
          <a:xfrm>
            <a:off x="1835696" y="5301208"/>
            <a:ext cx="5020558" cy="72008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dirty="0"/>
              <a:t>Maximum Gradient Limits</a:t>
            </a:r>
          </a:p>
        </p:txBody>
      </p:sp>
      <p:sp>
        <p:nvSpPr>
          <p:cNvPr id="15363" name="Rectangle 3"/>
          <p:cNvSpPr>
            <a:spLocks noGrp="1" noChangeArrowheads="1"/>
          </p:cNvSpPr>
          <p:nvPr>
            <p:ph type="body" idx="1"/>
          </p:nvPr>
        </p:nvSpPr>
        <p:spPr>
          <a:xfrm>
            <a:off x="457200" y="2143127"/>
            <a:ext cx="2459038" cy="4525963"/>
          </a:xfrm>
        </p:spPr>
        <p:txBody>
          <a:bodyPr/>
          <a:lstStyle/>
          <a:p>
            <a:pPr>
              <a:lnSpc>
                <a:spcPct val="90000"/>
              </a:lnSpc>
            </a:pPr>
            <a:r>
              <a:rPr lang="en-GB" sz="2000" dirty="0"/>
              <a:t>All the limiting factors scale differently with frequency.</a:t>
            </a:r>
          </a:p>
          <a:p>
            <a:pPr>
              <a:lnSpc>
                <a:spcPct val="90000"/>
              </a:lnSpc>
            </a:pPr>
            <a:r>
              <a:rPr lang="en-GB" sz="2000" dirty="0"/>
              <a:t>They also mostly vary with pulse length which is frequency dependant.</a:t>
            </a:r>
          </a:p>
          <a:p>
            <a:pPr>
              <a:lnSpc>
                <a:spcPct val="90000"/>
              </a:lnSpc>
            </a:pPr>
            <a:r>
              <a:rPr lang="en-GB" sz="2000" dirty="0"/>
              <a:t>The limiting factor tends to be different from cavity to cavity.</a:t>
            </a:r>
          </a:p>
        </p:txBody>
      </p:sp>
      <p:pic>
        <p:nvPicPr>
          <p:cNvPr id="15364" name="Picture 4"/>
          <p:cNvPicPr>
            <a:picLocks noChangeAspect="1" noChangeArrowheads="1"/>
          </p:cNvPicPr>
          <p:nvPr/>
        </p:nvPicPr>
        <p:blipFill>
          <a:blip r:embed="rId2" cstate="print"/>
          <a:srcRect/>
          <a:stretch>
            <a:fillRect/>
          </a:stretch>
        </p:blipFill>
        <p:spPr bwMode="auto">
          <a:xfrm>
            <a:off x="2771777" y="1557340"/>
            <a:ext cx="5954713" cy="461962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CC69-4858-45DE-9292-315FD493884A}"/>
              </a:ext>
            </a:extLst>
          </p:cNvPr>
          <p:cNvSpPr>
            <a:spLocks noGrp="1"/>
          </p:cNvSpPr>
          <p:nvPr>
            <p:ph type="title"/>
          </p:nvPr>
        </p:nvSpPr>
        <p:spPr/>
        <p:txBody>
          <a:bodyPr/>
          <a:lstStyle/>
          <a:p>
            <a:r>
              <a:rPr lang="en-US" dirty="0"/>
              <a:t>Higher frequencies</a:t>
            </a:r>
            <a:endParaRPr lang="en-GB" dirty="0"/>
          </a:p>
        </p:txBody>
      </p:sp>
      <p:sp>
        <p:nvSpPr>
          <p:cNvPr id="3" name="Content Placeholder 2">
            <a:extLst>
              <a:ext uri="{FF2B5EF4-FFF2-40B4-BE49-F238E27FC236}">
                <a16:creationId xmlns:a16="http://schemas.microsoft.com/office/drawing/2014/main" id="{6A745391-D7B0-40C1-8CA4-12DAF833C77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45C4D1D-F0C4-4A91-9405-2967ACA568C4}"/>
              </a:ext>
            </a:extLst>
          </p:cNvPr>
          <p:cNvPicPr>
            <a:picLocks noChangeAspect="1"/>
          </p:cNvPicPr>
          <p:nvPr/>
        </p:nvPicPr>
        <p:blipFill>
          <a:blip r:embed="rId2"/>
          <a:stretch>
            <a:fillRect/>
          </a:stretch>
        </p:blipFill>
        <p:spPr>
          <a:xfrm>
            <a:off x="323528" y="1241170"/>
            <a:ext cx="8590896" cy="5572206"/>
          </a:xfrm>
          <a:prstGeom prst="rect">
            <a:avLst/>
          </a:prstGeom>
        </p:spPr>
      </p:pic>
    </p:spTree>
    <p:extLst>
      <p:ext uri="{BB962C8B-B14F-4D97-AF65-F5344CB8AC3E}">
        <p14:creationId xmlns:p14="http://schemas.microsoft.com/office/powerpoint/2010/main" val="121250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EB6A-7F44-4A8C-A709-6D9344BAF4B0}"/>
              </a:ext>
            </a:extLst>
          </p:cNvPr>
          <p:cNvSpPr>
            <a:spLocks noGrp="1"/>
          </p:cNvSpPr>
          <p:nvPr>
            <p:ph type="title"/>
          </p:nvPr>
        </p:nvSpPr>
        <p:spPr>
          <a:xfrm>
            <a:off x="899592" y="620688"/>
            <a:ext cx="7787208" cy="698485"/>
          </a:xfrm>
        </p:spPr>
        <p:txBody>
          <a:bodyPr>
            <a:normAutofit fontScale="90000"/>
          </a:bodyPr>
          <a:lstStyle/>
          <a:p>
            <a:r>
              <a:rPr lang="en-US" dirty="0"/>
              <a:t>Higher frequency accelerators</a:t>
            </a:r>
            <a:endParaRPr lang="en-GB" dirty="0"/>
          </a:p>
        </p:txBody>
      </p:sp>
      <p:sp>
        <p:nvSpPr>
          <p:cNvPr id="3" name="Content Placeholder 2">
            <a:extLst>
              <a:ext uri="{FF2B5EF4-FFF2-40B4-BE49-F238E27FC236}">
                <a16:creationId xmlns:a16="http://schemas.microsoft.com/office/drawing/2014/main" id="{5FADE2AD-1D29-48CC-93F2-4DA496AD29E4}"/>
              </a:ext>
            </a:extLst>
          </p:cNvPr>
          <p:cNvSpPr>
            <a:spLocks noGrp="1"/>
          </p:cNvSpPr>
          <p:nvPr>
            <p:ph idx="1"/>
          </p:nvPr>
        </p:nvSpPr>
        <p:spPr>
          <a:xfrm>
            <a:off x="604317" y="1672378"/>
            <a:ext cx="4396308" cy="4996982"/>
          </a:xfrm>
        </p:spPr>
        <p:txBody>
          <a:bodyPr>
            <a:normAutofit/>
          </a:bodyPr>
          <a:lstStyle/>
          <a:p>
            <a:r>
              <a:rPr lang="en-US" sz="2000" dirty="0"/>
              <a:t>CERN used a two-beam accelerator to demonstrate gradients of </a:t>
            </a:r>
            <a:r>
              <a:rPr lang="en-US" sz="2000" b="1" u="sng" dirty="0"/>
              <a:t>152 MV/m </a:t>
            </a:r>
            <a:r>
              <a:rPr lang="en-US" sz="2000" dirty="0"/>
              <a:t>for an 8 ns pulse at 30 GHz. </a:t>
            </a:r>
          </a:p>
          <a:p>
            <a:r>
              <a:rPr lang="en-US" sz="2000" dirty="0"/>
              <a:t>At higher frequencies 100–300 GHz high gradients have been demonstrated with </a:t>
            </a:r>
            <a:r>
              <a:rPr lang="en-US" sz="2000" dirty="0" err="1"/>
              <a:t>wakefield</a:t>
            </a:r>
            <a:r>
              <a:rPr lang="en-US" sz="2000" dirty="0"/>
              <a:t>-driven structures with a maximum gradient of </a:t>
            </a:r>
            <a:r>
              <a:rPr lang="en-US" sz="2000" b="1" u="sng" dirty="0"/>
              <a:t>400 MV/m </a:t>
            </a:r>
          </a:p>
          <a:p>
            <a:r>
              <a:rPr lang="en-US" sz="2000" dirty="0"/>
              <a:t>Gyrotron-driven structures have achieved </a:t>
            </a:r>
            <a:r>
              <a:rPr lang="en-US" sz="2000" b="1" u="sng" dirty="0"/>
              <a:t>150 MV/m</a:t>
            </a:r>
            <a:r>
              <a:rPr lang="en-US" sz="2000" dirty="0"/>
              <a:t>, however 3MW laser-based sources are now available allowing gradients in excess of this. </a:t>
            </a:r>
            <a:endParaRPr lang="en-GB" sz="2000" dirty="0"/>
          </a:p>
        </p:txBody>
      </p:sp>
      <p:pic>
        <p:nvPicPr>
          <p:cNvPr id="4" name="Picture 3">
            <a:extLst>
              <a:ext uri="{FF2B5EF4-FFF2-40B4-BE49-F238E27FC236}">
                <a16:creationId xmlns:a16="http://schemas.microsoft.com/office/drawing/2014/main" id="{E6E546F6-C7B9-425A-B635-4203F8A63A1C}"/>
              </a:ext>
            </a:extLst>
          </p:cNvPr>
          <p:cNvPicPr>
            <a:picLocks noChangeAspect="1"/>
          </p:cNvPicPr>
          <p:nvPr/>
        </p:nvPicPr>
        <p:blipFill>
          <a:blip r:embed="rId2"/>
          <a:stretch>
            <a:fillRect/>
          </a:stretch>
        </p:blipFill>
        <p:spPr>
          <a:xfrm>
            <a:off x="5088616" y="1882768"/>
            <a:ext cx="3932906" cy="1960269"/>
          </a:xfrm>
          <a:prstGeom prst="rect">
            <a:avLst/>
          </a:prstGeom>
        </p:spPr>
      </p:pic>
      <p:pic>
        <p:nvPicPr>
          <p:cNvPr id="5" name="Picture 4">
            <a:extLst>
              <a:ext uri="{FF2B5EF4-FFF2-40B4-BE49-F238E27FC236}">
                <a16:creationId xmlns:a16="http://schemas.microsoft.com/office/drawing/2014/main" id="{05E82951-A4CF-402E-BD19-E28F21F5F9F5}"/>
              </a:ext>
            </a:extLst>
          </p:cNvPr>
          <p:cNvPicPr>
            <a:picLocks noChangeAspect="1"/>
          </p:cNvPicPr>
          <p:nvPr/>
        </p:nvPicPr>
        <p:blipFill>
          <a:blip r:embed="rId3"/>
          <a:stretch>
            <a:fillRect/>
          </a:stretch>
        </p:blipFill>
        <p:spPr>
          <a:xfrm>
            <a:off x="5423338" y="3952431"/>
            <a:ext cx="3263462" cy="2343545"/>
          </a:xfrm>
          <a:prstGeom prst="rect">
            <a:avLst/>
          </a:prstGeom>
        </p:spPr>
      </p:pic>
      <p:sp>
        <p:nvSpPr>
          <p:cNvPr id="6" name="Rectangle: Rounded Corners 5">
            <a:extLst>
              <a:ext uri="{FF2B5EF4-FFF2-40B4-BE49-F238E27FC236}">
                <a16:creationId xmlns:a16="http://schemas.microsoft.com/office/drawing/2014/main" id="{DE1FFCE5-F0E5-4267-BA0E-0F38D8CB253F}"/>
              </a:ext>
            </a:extLst>
          </p:cNvPr>
          <p:cNvSpPr/>
          <p:nvPr/>
        </p:nvSpPr>
        <p:spPr>
          <a:xfrm>
            <a:off x="5248275" y="5124204"/>
            <a:ext cx="981075" cy="1185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806265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RF Linear accelerators</a:t>
            </a:r>
            <a:br>
              <a:rPr lang="en-GB" dirty="0"/>
            </a:br>
            <a:r>
              <a:rPr lang="en-GB" dirty="0"/>
              <a:t>L8: Gradient limits: Other limitations</a:t>
            </a:r>
          </a:p>
        </p:txBody>
      </p:sp>
      <p:sp>
        <p:nvSpPr>
          <p:cNvPr id="3" name="Subtitle 2"/>
          <p:cNvSpPr>
            <a:spLocks noGrp="1"/>
          </p:cNvSpPr>
          <p:nvPr>
            <p:ph type="subTitle" idx="1"/>
          </p:nvPr>
        </p:nvSpPr>
        <p:spPr/>
        <p:txBody>
          <a:bodyPr/>
          <a:lstStyle/>
          <a:p>
            <a:r>
              <a:rPr lang="en-GB">
                <a:solidFill>
                  <a:srgbClr val="FF0000"/>
                </a:solidFill>
              </a:rPr>
              <a:t>Prof </a:t>
            </a:r>
            <a:r>
              <a:rPr lang="en-GB" dirty="0">
                <a:solidFill>
                  <a:srgbClr val="FF0000"/>
                </a:solidFill>
              </a:rPr>
              <a:t>Graeme Burt</a:t>
            </a:r>
          </a:p>
          <a:p>
            <a:r>
              <a:rPr lang="en-GB" dirty="0">
                <a:solidFill>
                  <a:srgbClr val="FF0000"/>
                </a:solidFill>
              </a:rPr>
              <a:t>Lancaster University</a:t>
            </a:r>
          </a:p>
        </p:txBody>
      </p:sp>
      <p:pic>
        <p:nvPicPr>
          <p:cNvPr id="4" name="Picture 4" descr="CI_logo_small"/>
          <p:cNvPicPr>
            <a:picLocks noChangeAspect="1" noChangeArrowheads="1"/>
          </p:cNvPicPr>
          <p:nvPr/>
        </p:nvPicPr>
        <p:blipFill>
          <a:blip r:embed="rId2" cstate="print"/>
          <a:srcRect/>
          <a:stretch>
            <a:fillRect/>
          </a:stretch>
        </p:blipFill>
        <p:spPr bwMode="auto">
          <a:xfrm>
            <a:off x="1088" y="0"/>
            <a:ext cx="2626696" cy="1484784"/>
          </a:xfrm>
          <a:prstGeom prst="rect">
            <a:avLst/>
          </a:prstGeom>
          <a:noFill/>
          <a:ln w="9525">
            <a:noFill/>
            <a:miter lim="800000"/>
            <a:headEnd/>
            <a:tailEnd/>
          </a:ln>
        </p:spPr>
      </p:pic>
      <p:pic>
        <p:nvPicPr>
          <p:cNvPr id="5" name="Picture 2"/>
          <p:cNvPicPr>
            <a:picLocks noChangeAspect="1"/>
          </p:cNvPicPr>
          <p:nvPr/>
        </p:nvPicPr>
        <p:blipFill>
          <a:blip r:embed="rId3" cstate="print"/>
          <a:srcRect/>
          <a:stretch>
            <a:fillRect/>
          </a:stretch>
        </p:blipFill>
        <p:spPr bwMode="auto">
          <a:xfrm>
            <a:off x="6764058" y="44624"/>
            <a:ext cx="2344446" cy="1440160"/>
          </a:xfrm>
          <a:prstGeom prst="rect">
            <a:avLst/>
          </a:prstGeom>
          <a:noFill/>
          <a:ln w="9525">
            <a:noFill/>
            <a:miter lim="800000"/>
            <a:headEnd/>
            <a:tailEnd/>
          </a:ln>
        </p:spPr>
      </p:pic>
    </p:spTree>
    <p:extLst>
      <p:ext uri="{BB962C8B-B14F-4D97-AF65-F5344CB8AC3E}">
        <p14:creationId xmlns:p14="http://schemas.microsoft.com/office/powerpoint/2010/main" val="2179254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dirty="0"/>
              <a:t>Multipactor</a:t>
            </a:r>
          </a:p>
        </p:txBody>
      </p:sp>
      <p:pic>
        <p:nvPicPr>
          <p:cNvPr id="50179" name="Picture 3"/>
          <p:cNvPicPr>
            <a:picLocks noChangeAspect="1" noChangeArrowheads="1"/>
          </p:cNvPicPr>
          <p:nvPr/>
        </p:nvPicPr>
        <p:blipFill>
          <a:blip r:embed="rId2" cstate="print"/>
          <a:srcRect/>
          <a:stretch>
            <a:fillRect/>
          </a:stretch>
        </p:blipFill>
        <p:spPr bwMode="auto">
          <a:xfrm>
            <a:off x="395288" y="1196975"/>
            <a:ext cx="4203700" cy="2592388"/>
          </a:xfrm>
          <a:prstGeom prst="rect">
            <a:avLst/>
          </a:prstGeom>
          <a:noFill/>
          <a:ln w="9525">
            <a:noFill/>
            <a:miter lim="800000"/>
            <a:headEnd/>
            <a:tailEnd/>
          </a:ln>
          <a:effectLst/>
        </p:spPr>
      </p:pic>
      <p:pic>
        <p:nvPicPr>
          <p:cNvPr id="50180" name="Picture 4"/>
          <p:cNvPicPr>
            <a:picLocks noChangeAspect="1" noChangeArrowheads="1"/>
          </p:cNvPicPr>
          <p:nvPr/>
        </p:nvPicPr>
        <p:blipFill>
          <a:blip r:embed="rId3" cstate="print"/>
          <a:srcRect/>
          <a:stretch>
            <a:fillRect/>
          </a:stretch>
        </p:blipFill>
        <p:spPr bwMode="auto">
          <a:xfrm>
            <a:off x="3573465" y="4068765"/>
            <a:ext cx="5570537" cy="2789237"/>
          </a:xfrm>
          <a:prstGeom prst="rect">
            <a:avLst/>
          </a:prstGeom>
          <a:noFill/>
          <a:ln w="9525">
            <a:noFill/>
            <a:miter lim="800000"/>
            <a:headEnd/>
            <a:tailEnd/>
          </a:ln>
          <a:effectLst/>
        </p:spPr>
      </p:pic>
      <p:sp>
        <p:nvSpPr>
          <p:cNvPr id="50181" name="Text Box 5"/>
          <p:cNvSpPr txBox="1">
            <a:spLocks noChangeArrowheads="1"/>
          </p:cNvSpPr>
          <p:nvPr/>
        </p:nvSpPr>
        <p:spPr bwMode="auto">
          <a:xfrm>
            <a:off x="4859338" y="1557338"/>
            <a:ext cx="3816350" cy="1465262"/>
          </a:xfrm>
          <a:prstGeom prst="rect">
            <a:avLst/>
          </a:prstGeom>
          <a:noFill/>
          <a:ln w="9525">
            <a:noFill/>
            <a:miter lim="800000"/>
            <a:headEnd/>
            <a:tailEnd/>
          </a:ln>
          <a:effectLst/>
        </p:spPr>
        <p:txBody>
          <a:bodyPr>
            <a:spAutoFit/>
          </a:bodyPr>
          <a:lstStyle/>
          <a:p>
            <a:pPr>
              <a:spcBef>
                <a:spcPct val="50000"/>
              </a:spcBef>
            </a:pPr>
            <a:r>
              <a:rPr lang="en-GB"/>
              <a:t>Multipactor is a resonant electron instability where an electron striking the surface with a given energy  generates statistically more than one secondary particle.</a:t>
            </a:r>
          </a:p>
        </p:txBody>
      </p:sp>
      <p:sp>
        <p:nvSpPr>
          <p:cNvPr id="50182" name="Text Box 6"/>
          <p:cNvSpPr txBox="1">
            <a:spLocks noChangeArrowheads="1"/>
          </p:cNvSpPr>
          <p:nvPr/>
        </p:nvSpPr>
        <p:spPr bwMode="auto">
          <a:xfrm>
            <a:off x="250825" y="4149727"/>
            <a:ext cx="3384550" cy="2563813"/>
          </a:xfrm>
          <a:prstGeom prst="rect">
            <a:avLst/>
          </a:prstGeom>
          <a:noFill/>
          <a:ln w="9525">
            <a:noFill/>
            <a:miter lim="800000"/>
            <a:headEnd/>
            <a:tailEnd/>
          </a:ln>
          <a:effectLst/>
        </p:spPr>
        <p:txBody>
          <a:bodyPr>
            <a:spAutoFit/>
          </a:bodyPr>
          <a:lstStyle/>
          <a:p>
            <a:pPr>
              <a:spcBef>
                <a:spcPct val="50000"/>
              </a:spcBef>
            </a:pPr>
            <a:r>
              <a:rPr lang="en-GB"/>
              <a:t>If the secondaries are returned to the surface at the same rf phase and energy as the primary then an exponential growth in electrons will occur. These electrons can absorb all additional RF power from the cavity keeping the cavity from increasing it’s voltage.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7638"/>
            <a:ext cx="9226180" cy="4171602"/>
          </a:xfrm>
        </p:spPr>
      </p:pic>
    </p:spTree>
    <p:extLst>
      <p:ext uri="{BB962C8B-B14F-4D97-AF65-F5344CB8AC3E}">
        <p14:creationId xmlns:p14="http://schemas.microsoft.com/office/powerpoint/2010/main" val="411725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7352" y="-459432"/>
            <a:ext cx="15735549" cy="7114802"/>
          </a:xfrm>
        </p:spPr>
      </p:pic>
    </p:spTree>
    <p:extLst>
      <p:ext uri="{BB962C8B-B14F-4D97-AF65-F5344CB8AC3E}">
        <p14:creationId xmlns:p14="http://schemas.microsoft.com/office/powerpoint/2010/main" val="259315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a:t>Kilpatrick Limits</a:t>
            </a:r>
          </a:p>
        </p:txBody>
      </p:sp>
      <p:sp>
        <p:nvSpPr>
          <p:cNvPr id="52227" name="Rectangle 3"/>
          <p:cNvSpPr>
            <a:spLocks noGrp="1" noChangeArrowheads="1"/>
          </p:cNvSpPr>
          <p:nvPr>
            <p:ph idx="1"/>
          </p:nvPr>
        </p:nvSpPr>
        <p:spPr>
          <a:xfrm>
            <a:off x="306574" y="1811056"/>
            <a:ext cx="5159399" cy="3724178"/>
          </a:xfrm>
        </p:spPr>
        <p:txBody>
          <a:bodyPr>
            <a:noAutofit/>
          </a:bodyPr>
          <a:lstStyle/>
          <a:p>
            <a:pPr>
              <a:lnSpc>
                <a:spcPct val="90000"/>
              </a:lnSpc>
            </a:pPr>
            <a:r>
              <a:rPr lang="en-GB" sz="1800" dirty="0"/>
              <a:t>The limit for the maximum operating gradient is often breakdown, where a plasma forms on the cavity surface</a:t>
            </a:r>
          </a:p>
          <a:p>
            <a:pPr>
              <a:lnSpc>
                <a:spcPct val="90000"/>
              </a:lnSpc>
            </a:pPr>
            <a:r>
              <a:rPr lang="en-GB" sz="1800" dirty="0"/>
              <a:t>In the 1950’s W. Kilpatrick created an empirical formula for the peak surface electric field a linac could operate at based on experiments at SLAC</a:t>
            </a:r>
          </a:p>
          <a:p>
            <a:pPr marL="0" indent="0">
              <a:lnSpc>
                <a:spcPct val="90000"/>
              </a:lnSpc>
              <a:buNone/>
            </a:pPr>
            <a:endParaRPr lang="en-US" sz="1800" dirty="0"/>
          </a:p>
          <a:p>
            <a:pPr marL="0" indent="0">
              <a:lnSpc>
                <a:spcPct val="90000"/>
              </a:lnSpc>
              <a:buNone/>
            </a:pPr>
            <a:endParaRPr lang="en-US" sz="1800" dirty="0"/>
          </a:p>
          <a:p>
            <a:pPr>
              <a:lnSpc>
                <a:spcPct val="90000"/>
              </a:lnSpc>
            </a:pPr>
            <a:endParaRPr lang="en-GB" sz="1800" dirty="0"/>
          </a:p>
          <a:p>
            <a:pPr>
              <a:lnSpc>
                <a:spcPct val="90000"/>
              </a:lnSpc>
            </a:pPr>
            <a:r>
              <a:rPr lang="en-GB" sz="1800" dirty="0"/>
              <a:t>The field strength increases with frequency.</a:t>
            </a:r>
          </a:p>
          <a:p>
            <a:pPr>
              <a:lnSpc>
                <a:spcPct val="90000"/>
              </a:lnSpc>
            </a:pPr>
            <a:endParaRPr lang="en-US" sz="1800" dirty="0"/>
          </a:p>
          <a:p>
            <a:pPr>
              <a:lnSpc>
                <a:spcPct val="90000"/>
              </a:lnSpc>
            </a:pPr>
            <a:r>
              <a:rPr lang="en-US" sz="1800" dirty="0"/>
              <a:t>K</a:t>
            </a:r>
            <a:r>
              <a:rPr lang="en-GB" sz="1800" dirty="0" err="1"/>
              <a:t>ilpatrick</a:t>
            </a:r>
            <a:r>
              <a:rPr lang="en-GB" sz="1800" dirty="0"/>
              <a:t> limit is now regularly exceeded but it’s a useful yard-stick</a:t>
            </a:r>
          </a:p>
          <a:p>
            <a:pPr marL="0" indent="0">
              <a:lnSpc>
                <a:spcPct val="90000"/>
              </a:lnSpc>
              <a:buNone/>
            </a:pPr>
            <a:endParaRPr lang="en-GB" sz="1800" dirty="0"/>
          </a:p>
          <a:p>
            <a:pPr>
              <a:lnSpc>
                <a:spcPct val="90000"/>
              </a:lnSpc>
            </a:pPr>
            <a:r>
              <a:rPr lang="en-GB" sz="1800" dirty="0"/>
              <a:t>The maximum field strength also varies with pulse length as t</a:t>
            </a:r>
            <a:r>
              <a:rPr lang="en-GB" sz="1800" baseline="30000" dirty="0"/>
              <a:t>-0.25</a:t>
            </a:r>
            <a:endParaRPr lang="en-GB" sz="1800" dirty="0"/>
          </a:p>
        </p:txBody>
      </p:sp>
      <p:pic>
        <p:nvPicPr>
          <p:cNvPr id="52228" name="Picture 4"/>
          <p:cNvPicPr>
            <a:picLocks noChangeAspect="1" noChangeArrowheads="1"/>
          </p:cNvPicPr>
          <p:nvPr/>
        </p:nvPicPr>
        <p:blipFill>
          <a:blip r:embed="rId2" cstate="print"/>
          <a:srcRect/>
          <a:stretch>
            <a:fillRect/>
          </a:stretch>
        </p:blipFill>
        <p:spPr bwMode="auto">
          <a:xfrm>
            <a:off x="960352" y="3673145"/>
            <a:ext cx="3851842" cy="510836"/>
          </a:xfrm>
          <a:prstGeom prst="rect">
            <a:avLst/>
          </a:prstGeom>
          <a:noFill/>
          <a:ln w="9525">
            <a:noFill/>
            <a:miter lim="800000"/>
            <a:headEnd/>
            <a:tailEnd/>
          </a:ln>
          <a:effectLst/>
        </p:spPr>
      </p:pic>
      <p:pic>
        <p:nvPicPr>
          <p:cNvPr id="8194" name="Picture 2" descr="Kilpatrick&amp;#39;s Criterion">
            <a:extLst>
              <a:ext uri="{FF2B5EF4-FFF2-40B4-BE49-F238E27FC236}">
                <a16:creationId xmlns:a16="http://schemas.microsoft.com/office/drawing/2014/main" id="{05E7711B-01BD-47F7-B9B2-4D5B2D5EE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973" y="2112309"/>
            <a:ext cx="3502290" cy="1013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8048CC-9D6F-47B8-B406-538354FA6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027" y="3427383"/>
            <a:ext cx="3594182" cy="24482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r>
              <a:rPr lang="en-GB"/>
              <a:t>HPRF MSc</a:t>
            </a:r>
          </a:p>
        </p:txBody>
      </p:sp>
      <p:sp>
        <p:nvSpPr>
          <p:cNvPr id="19" name="Footer Placeholder 2"/>
          <p:cNvSpPr>
            <a:spLocks noGrp="1"/>
          </p:cNvSpPr>
          <p:nvPr>
            <p:ph type="ftr" sz="quarter" idx="11"/>
          </p:nvPr>
        </p:nvSpPr>
        <p:spPr/>
        <p:txBody>
          <a:bodyPr/>
          <a:lstStyle/>
          <a:p>
            <a:r>
              <a:rPr lang="en-US"/>
              <a:t>© Lancaster University</a:t>
            </a:r>
          </a:p>
        </p:txBody>
      </p:sp>
      <p:sp>
        <p:nvSpPr>
          <p:cNvPr id="20" name="Slide Number Placeholder 3"/>
          <p:cNvSpPr>
            <a:spLocks noGrp="1"/>
          </p:cNvSpPr>
          <p:nvPr>
            <p:ph type="sldNum" sz="quarter" idx="12"/>
          </p:nvPr>
        </p:nvSpPr>
        <p:spPr/>
        <p:txBody>
          <a:bodyPr/>
          <a:lstStyle/>
          <a:p>
            <a:fld id="{45F0C6B2-B6D0-4D13-ACF9-59C9EBE1D998}" type="slidenum">
              <a:rPr lang="en-GB"/>
              <a:pPr/>
              <a:t>30</a:t>
            </a:fld>
            <a:endParaRPr lang="en-GB"/>
          </a:p>
        </p:txBody>
      </p:sp>
      <p:sp>
        <p:nvSpPr>
          <p:cNvPr id="6147" name="Rectangle 3"/>
          <p:cNvSpPr>
            <a:spLocks noChangeAspect="1" noChangeArrowheads="1"/>
          </p:cNvSpPr>
          <p:nvPr/>
        </p:nvSpPr>
        <p:spPr bwMode="auto">
          <a:xfrm>
            <a:off x="762000" y="1447800"/>
            <a:ext cx="7696200" cy="2133600"/>
          </a:xfrm>
          <a:prstGeom prst="rect">
            <a:avLst/>
          </a:prstGeom>
          <a:noFill/>
          <a:ln w="12700">
            <a:noFill/>
            <a:miter lim="800000"/>
            <a:headEnd/>
            <a:tailEnd/>
          </a:ln>
          <a:effectLst/>
        </p:spPr>
        <p:txBody>
          <a:bodyPr lIns="90488" tIns="44450" rIns="90488" bIns="44450"/>
          <a:lstStyle/>
          <a:p>
            <a:pPr algn="just" defTabSz="762000" eaLnBrk="0" hangingPunct="0"/>
            <a:r>
              <a:rPr lang="en-GB" sz="2400" dirty="0">
                <a:cs typeface="Times New Roman" pitchFamily="18" charset="0"/>
              </a:rPr>
              <a:t>One of the most common type of multipactor is two-point multipactor that occurs between two metallic plates.</a:t>
            </a:r>
          </a:p>
          <a:p>
            <a:pPr algn="just" defTabSz="762000" eaLnBrk="0" hangingPunct="0"/>
            <a:r>
              <a:rPr lang="en-GB" sz="2400" dirty="0">
                <a:cs typeface="Times New Roman" pitchFamily="18" charset="0"/>
              </a:rPr>
              <a:t>The RF fields accelerate the particle across the gap. The RF fields </a:t>
            </a:r>
            <a:r>
              <a:rPr lang="en-GB" sz="2400" dirty="0" err="1">
                <a:cs typeface="Times New Roman" pitchFamily="18" charset="0"/>
              </a:rPr>
              <a:t>reverese</a:t>
            </a:r>
            <a:r>
              <a:rPr lang="en-GB" sz="2400" dirty="0">
                <a:cs typeface="Times New Roman" pitchFamily="18" charset="0"/>
              </a:rPr>
              <a:t> every half period so the electron motion is resonant if it take (n+1/2) periods to traverse the gap</a:t>
            </a:r>
            <a:endParaRPr lang="en-GB" sz="2400" dirty="0"/>
          </a:p>
        </p:txBody>
      </p:sp>
      <p:sp>
        <p:nvSpPr>
          <p:cNvPr id="6148" name="Line 4"/>
          <p:cNvSpPr>
            <a:spLocks noChangeShapeType="1"/>
          </p:cNvSpPr>
          <p:nvPr/>
        </p:nvSpPr>
        <p:spPr bwMode="auto">
          <a:xfrm>
            <a:off x="1371600" y="3886200"/>
            <a:ext cx="6248400" cy="0"/>
          </a:xfrm>
          <a:prstGeom prst="line">
            <a:avLst/>
          </a:prstGeom>
          <a:noFill/>
          <a:ln w="50800">
            <a:solidFill>
              <a:schemeClr val="bg2"/>
            </a:solidFill>
            <a:round/>
            <a:headEnd/>
            <a:tailEnd/>
          </a:ln>
          <a:effectLst/>
        </p:spPr>
        <p:txBody>
          <a:bodyPr/>
          <a:lstStyle/>
          <a:p>
            <a:endParaRPr lang="en-GB"/>
          </a:p>
        </p:txBody>
      </p:sp>
      <p:sp>
        <p:nvSpPr>
          <p:cNvPr id="6149" name="Line 5"/>
          <p:cNvSpPr>
            <a:spLocks noChangeShapeType="1"/>
          </p:cNvSpPr>
          <p:nvPr/>
        </p:nvSpPr>
        <p:spPr bwMode="auto">
          <a:xfrm>
            <a:off x="1447800" y="5410200"/>
            <a:ext cx="6248400" cy="0"/>
          </a:xfrm>
          <a:prstGeom prst="line">
            <a:avLst/>
          </a:prstGeom>
          <a:noFill/>
          <a:ln w="50800">
            <a:solidFill>
              <a:schemeClr val="bg2"/>
            </a:solidFill>
            <a:round/>
            <a:headEnd/>
            <a:tailEnd/>
          </a:ln>
          <a:effectLst/>
        </p:spPr>
        <p:txBody>
          <a:bodyPr/>
          <a:lstStyle/>
          <a:p>
            <a:endParaRPr lang="en-GB"/>
          </a:p>
        </p:txBody>
      </p:sp>
      <p:sp>
        <p:nvSpPr>
          <p:cNvPr id="6150" name="Line 6"/>
          <p:cNvSpPr>
            <a:spLocks noChangeShapeType="1"/>
          </p:cNvSpPr>
          <p:nvPr/>
        </p:nvSpPr>
        <p:spPr bwMode="auto">
          <a:xfrm flipV="1">
            <a:off x="2057400" y="3886200"/>
            <a:ext cx="914400" cy="1524000"/>
          </a:xfrm>
          <a:prstGeom prst="line">
            <a:avLst/>
          </a:prstGeom>
          <a:noFill/>
          <a:ln w="25400">
            <a:solidFill>
              <a:schemeClr val="hlink"/>
            </a:solidFill>
            <a:round/>
            <a:headEnd/>
            <a:tailEnd type="triangle" w="med" len="med"/>
          </a:ln>
          <a:effectLst/>
        </p:spPr>
        <p:txBody>
          <a:bodyPr/>
          <a:lstStyle/>
          <a:p>
            <a:endParaRPr lang="en-GB"/>
          </a:p>
        </p:txBody>
      </p:sp>
      <p:sp>
        <p:nvSpPr>
          <p:cNvPr id="6151" name="Line 7"/>
          <p:cNvSpPr>
            <a:spLocks noChangeShapeType="1"/>
          </p:cNvSpPr>
          <p:nvPr/>
        </p:nvSpPr>
        <p:spPr bwMode="auto">
          <a:xfrm>
            <a:off x="29718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2" name="Line 8"/>
          <p:cNvSpPr>
            <a:spLocks noChangeShapeType="1"/>
          </p:cNvSpPr>
          <p:nvPr/>
        </p:nvSpPr>
        <p:spPr bwMode="auto">
          <a:xfrm>
            <a:off x="2971800" y="3886200"/>
            <a:ext cx="533400" cy="1524000"/>
          </a:xfrm>
          <a:prstGeom prst="line">
            <a:avLst/>
          </a:prstGeom>
          <a:noFill/>
          <a:ln w="25400">
            <a:solidFill>
              <a:schemeClr val="hlink"/>
            </a:solidFill>
            <a:round/>
            <a:headEnd/>
            <a:tailEnd type="triangle" w="med" len="med"/>
          </a:ln>
          <a:effectLst/>
        </p:spPr>
        <p:txBody>
          <a:bodyPr/>
          <a:lstStyle/>
          <a:p>
            <a:endParaRPr lang="en-GB"/>
          </a:p>
        </p:txBody>
      </p:sp>
      <p:sp>
        <p:nvSpPr>
          <p:cNvPr id="6153" name="Line 9"/>
          <p:cNvSpPr>
            <a:spLocks noChangeShapeType="1"/>
          </p:cNvSpPr>
          <p:nvPr/>
        </p:nvSpPr>
        <p:spPr bwMode="auto">
          <a:xfrm flipV="1">
            <a:off x="3505200" y="3886200"/>
            <a:ext cx="914400" cy="1447800"/>
          </a:xfrm>
          <a:prstGeom prst="line">
            <a:avLst/>
          </a:prstGeom>
          <a:noFill/>
          <a:ln w="25400">
            <a:solidFill>
              <a:schemeClr val="hlink"/>
            </a:solidFill>
            <a:round/>
            <a:headEnd/>
            <a:tailEnd type="triangle" w="med" len="med"/>
          </a:ln>
          <a:effectLst/>
        </p:spPr>
        <p:txBody>
          <a:bodyPr/>
          <a:lstStyle/>
          <a:p>
            <a:endParaRPr lang="en-GB"/>
          </a:p>
        </p:txBody>
      </p:sp>
      <p:sp>
        <p:nvSpPr>
          <p:cNvPr id="6154" name="Line 10"/>
          <p:cNvSpPr>
            <a:spLocks noChangeShapeType="1"/>
          </p:cNvSpPr>
          <p:nvPr/>
        </p:nvSpPr>
        <p:spPr bwMode="auto">
          <a:xfrm flipV="1">
            <a:off x="3657600" y="3886200"/>
            <a:ext cx="838200" cy="1524000"/>
          </a:xfrm>
          <a:prstGeom prst="line">
            <a:avLst/>
          </a:prstGeom>
          <a:noFill/>
          <a:ln w="25400">
            <a:solidFill>
              <a:schemeClr val="hlink"/>
            </a:solidFill>
            <a:round/>
            <a:headEnd/>
            <a:tailEnd type="triangle" w="med" len="med"/>
          </a:ln>
          <a:effectLst/>
        </p:spPr>
        <p:txBody>
          <a:bodyPr/>
          <a:lstStyle/>
          <a:p>
            <a:endParaRPr lang="en-GB"/>
          </a:p>
        </p:txBody>
      </p:sp>
      <p:sp>
        <p:nvSpPr>
          <p:cNvPr id="6155" name="Line 11"/>
          <p:cNvSpPr>
            <a:spLocks noChangeShapeType="1"/>
          </p:cNvSpPr>
          <p:nvPr/>
        </p:nvSpPr>
        <p:spPr bwMode="auto">
          <a:xfrm flipV="1">
            <a:off x="3657600" y="3886200"/>
            <a:ext cx="609600" cy="1524000"/>
          </a:xfrm>
          <a:prstGeom prst="line">
            <a:avLst/>
          </a:prstGeom>
          <a:noFill/>
          <a:ln w="25400">
            <a:solidFill>
              <a:schemeClr val="hlink"/>
            </a:solidFill>
            <a:round/>
            <a:headEnd/>
            <a:tailEnd type="triangle" w="med" len="med"/>
          </a:ln>
          <a:effectLst/>
        </p:spPr>
        <p:txBody>
          <a:bodyPr/>
          <a:lstStyle/>
          <a:p>
            <a:endParaRPr lang="en-GB"/>
          </a:p>
        </p:txBody>
      </p:sp>
      <p:sp>
        <p:nvSpPr>
          <p:cNvPr id="6156" name="Line 12"/>
          <p:cNvSpPr>
            <a:spLocks noChangeShapeType="1"/>
          </p:cNvSpPr>
          <p:nvPr/>
        </p:nvSpPr>
        <p:spPr bwMode="auto">
          <a:xfrm>
            <a:off x="42672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7" name="Line 13"/>
          <p:cNvSpPr>
            <a:spLocks noChangeShapeType="1"/>
          </p:cNvSpPr>
          <p:nvPr/>
        </p:nvSpPr>
        <p:spPr bwMode="auto">
          <a:xfrm>
            <a:off x="4495800" y="3886200"/>
            <a:ext cx="533400" cy="1524000"/>
          </a:xfrm>
          <a:prstGeom prst="line">
            <a:avLst/>
          </a:prstGeom>
          <a:noFill/>
          <a:ln w="25400">
            <a:solidFill>
              <a:schemeClr val="hlink"/>
            </a:solidFill>
            <a:round/>
            <a:headEnd/>
            <a:tailEnd type="triangle" w="med" len="med"/>
          </a:ln>
          <a:effectLst/>
        </p:spPr>
        <p:txBody>
          <a:bodyPr/>
          <a:lstStyle/>
          <a:p>
            <a:endParaRPr lang="en-GB"/>
          </a:p>
        </p:txBody>
      </p:sp>
      <p:sp>
        <p:nvSpPr>
          <p:cNvPr id="6158" name="Line 14"/>
          <p:cNvSpPr>
            <a:spLocks noChangeShapeType="1"/>
          </p:cNvSpPr>
          <p:nvPr/>
        </p:nvSpPr>
        <p:spPr bwMode="auto">
          <a:xfrm>
            <a:off x="44196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9" name="Line 15"/>
          <p:cNvSpPr>
            <a:spLocks noChangeShapeType="1"/>
          </p:cNvSpPr>
          <p:nvPr/>
        </p:nvSpPr>
        <p:spPr bwMode="auto">
          <a:xfrm>
            <a:off x="4267200" y="3962400"/>
            <a:ext cx="533400" cy="1447800"/>
          </a:xfrm>
          <a:prstGeom prst="line">
            <a:avLst/>
          </a:prstGeom>
          <a:noFill/>
          <a:ln w="25400">
            <a:solidFill>
              <a:schemeClr val="hlink"/>
            </a:solidFill>
            <a:round/>
            <a:headEnd/>
            <a:tailEnd type="triangle" w="med" len="med"/>
          </a:ln>
          <a:effectLst/>
        </p:spPr>
        <p:txBody>
          <a:bodyPr/>
          <a:lstStyle/>
          <a:p>
            <a:endParaRPr lang="en-GB"/>
          </a:p>
        </p:txBody>
      </p:sp>
      <p:sp>
        <p:nvSpPr>
          <p:cNvPr id="6160" name="Line 16"/>
          <p:cNvSpPr>
            <a:spLocks noChangeShapeType="1"/>
          </p:cNvSpPr>
          <p:nvPr/>
        </p:nvSpPr>
        <p:spPr bwMode="auto">
          <a:xfrm>
            <a:off x="5867400" y="4038600"/>
            <a:ext cx="0" cy="1219200"/>
          </a:xfrm>
          <a:prstGeom prst="line">
            <a:avLst/>
          </a:prstGeom>
          <a:noFill/>
          <a:ln w="50800">
            <a:solidFill>
              <a:srgbClr val="9234DB"/>
            </a:solidFill>
            <a:round/>
            <a:headEnd type="triangle" w="med" len="med"/>
            <a:tailEnd type="triangle" w="med" len="med"/>
          </a:ln>
          <a:effectLst/>
        </p:spPr>
        <p:txBody>
          <a:bodyPr/>
          <a:lstStyle/>
          <a:p>
            <a:endParaRPr lang="en-GB"/>
          </a:p>
        </p:txBody>
      </p:sp>
      <p:sp>
        <p:nvSpPr>
          <p:cNvPr id="6161" name="Rectangle 17"/>
          <p:cNvSpPr>
            <a:spLocks noChangeArrowheads="1"/>
          </p:cNvSpPr>
          <p:nvPr/>
        </p:nvSpPr>
        <p:spPr bwMode="auto">
          <a:xfrm>
            <a:off x="6310313" y="4267200"/>
            <a:ext cx="1784144" cy="828432"/>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sz="1600" b="1">
                <a:solidFill>
                  <a:srgbClr val="9234DB"/>
                </a:solidFill>
                <a:latin typeface="Arial" charset="0"/>
              </a:rPr>
              <a:t>a.c. electric field</a:t>
            </a:r>
          </a:p>
          <a:p>
            <a:pPr defTabSz="762000" eaLnBrk="0" hangingPunct="0"/>
            <a:r>
              <a:rPr lang="en-GB" sz="1600" b="1">
                <a:solidFill>
                  <a:srgbClr val="9234DB"/>
                </a:solidFill>
                <a:latin typeface="Arial" charset="0"/>
              </a:rPr>
              <a:t>across gap or in</a:t>
            </a:r>
          </a:p>
          <a:p>
            <a:pPr defTabSz="762000" eaLnBrk="0" hangingPunct="0"/>
            <a:r>
              <a:rPr lang="en-GB" sz="1600" b="1">
                <a:solidFill>
                  <a:srgbClr val="9234DB"/>
                </a:solidFill>
                <a:latin typeface="Arial" charset="0"/>
              </a:rPr>
              <a:t>waveguide</a:t>
            </a:r>
          </a:p>
        </p:txBody>
      </p:sp>
      <p:sp>
        <p:nvSpPr>
          <p:cNvPr id="6162" name="Rectangle 18"/>
          <p:cNvSpPr>
            <a:spLocks noGrp="1" noChangeArrowheads="1"/>
          </p:cNvSpPr>
          <p:nvPr>
            <p:ph type="title" idx="4294967295"/>
          </p:nvPr>
        </p:nvSpPr>
        <p:spPr>
          <a:xfrm>
            <a:off x="685800" y="457200"/>
            <a:ext cx="7772400" cy="609600"/>
          </a:xfrm>
        </p:spPr>
        <p:txBody>
          <a:bodyPr>
            <a:noAutofit/>
          </a:bodyPr>
          <a:lstStyle/>
          <a:p>
            <a:r>
              <a:rPr lang="en-GB" dirty="0"/>
              <a:t>Parallel Plate Multipactor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E219-E5AD-0743-0365-61CC532CE5F4}"/>
              </a:ext>
            </a:extLst>
          </p:cNvPr>
          <p:cNvSpPr>
            <a:spLocks noGrp="1"/>
          </p:cNvSpPr>
          <p:nvPr>
            <p:ph type="title"/>
          </p:nvPr>
        </p:nvSpPr>
        <p:spPr/>
        <p:txBody>
          <a:bodyPr/>
          <a:lstStyle/>
          <a:p>
            <a:r>
              <a:rPr lang="en-US" dirty="0"/>
              <a:t>DLS coupler Multipactor</a:t>
            </a:r>
            <a:endParaRPr lang="en-GB" dirty="0"/>
          </a:p>
        </p:txBody>
      </p:sp>
      <p:pic>
        <p:nvPicPr>
          <p:cNvPr id="4" name="Picture 3" descr="A close-up of a pipe&#10;&#10;Description automatically generated">
            <a:extLst>
              <a:ext uri="{FF2B5EF4-FFF2-40B4-BE49-F238E27FC236}">
                <a16:creationId xmlns:a16="http://schemas.microsoft.com/office/drawing/2014/main" id="{BA7F2B47-5E28-DD9B-6D0A-E0DDFB559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206"/>
            <a:ext cx="9144000" cy="4141588"/>
          </a:xfrm>
          <a:prstGeom prst="rect">
            <a:avLst/>
          </a:prstGeom>
        </p:spPr>
      </p:pic>
    </p:spTree>
    <p:extLst>
      <p:ext uri="{BB962C8B-B14F-4D97-AF65-F5344CB8AC3E}">
        <p14:creationId xmlns:p14="http://schemas.microsoft.com/office/powerpoint/2010/main" val="584658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1484784"/>
            <a:ext cx="8229600" cy="3773016"/>
          </a:xfrm>
          <a:prstGeom prst="rect">
            <a:avLst/>
          </a:prstGeom>
        </p:spPr>
        <p:txBody>
          <a:bodyPr>
            <a:normAutofit/>
          </a:bodyPr>
          <a:lstStyle/>
          <a:p>
            <a:pPr marL="342900" indent="-342900">
              <a:spcBef>
                <a:spcPct val="20000"/>
              </a:spcBef>
              <a:buFont typeface="Arial" pitchFamily="34" charset="0"/>
              <a:buChar char="•"/>
              <a:defRPr/>
            </a:pPr>
            <a:r>
              <a:rPr lang="en-GB" sz="2400" dirty="0"/>
              <a:t>For multipactor to occur each electron striking the surface must generate more than one secondary on average.</a:t>
            </a:r>
          </a:p>
          <a:p>
            <a:pPr marL="342900" indent="-342900">
              <a:spcBef>
                <a:spcPct val="20000"/>
              </a:spcBef>
              <a:buFont typeface="Arial" pitchFamily="34" charset="0"/>
              <a:buChar char="•"/>
              <a:defRPr/>
            </a:pPr>
            <a:r>
              <a:rPr lang="en-GB" sz="2400" dirty="0"/>
              <a:t>The ratio of primary to secondary electrons is given by the secondary emission yield (SEY).</a:t>
            </a:r>
          </a:p>
        </p:txBody>
      </p:sp>
      <p:sp>
        <p:nvSpPr>
          <p:cNvPr id="4" name="Date Placeholder 1"/>
          <p:cNvSpPr>
            <a:spLocks noGrp="1"/>
          </p:cNvSpPr>
          <p:nvPr>
            <p:ph type="dt" sz="half" idx="10"/>
          </p:nvPr>
        </p:nvSpPr>
        <p:spPr/>
        <p:txBody>
          <a:bodyPr/>
          <a:lstStyle/>
          <a:p>
            <a:r>
              <a:rPr lang="en-GB"/>
              <a:t>HPRF MSc</a:t>
            </a:r>
          </a:p>
        </p:txBody>
      </p:sp>
      <p:sp>
        <p:nvSpPr>
          <p:cNvPr id="5" name="Footer Placeholder 2"/>
          <p:cNvSpPr>
            <a:spLocks noGrp="1"/>
          </p:cNvSpPr>
          <p:nvPr>
            <p:ph type="ftr" sz="quarter" idx="11"/>
          </p:nvPr>
        </p:nvSpPr>
        <p:spPr/>
        <p:txBody>
          <a:bodyPr/>
          <a:lstStyle/>
          <a:p>
            <a:r>
              <a:rPr lang="en-US"/>
              <a:t>© Lancaster University</a:t>
            </a:r>
          </a:p>
        </p:txBody>
      </p:sp>
      <p:sp>
        <p:nvSpPr>
          <p:cNvPr id="6" name="Slide Number Placeholder 3"/>
          <p:cNvSpPr>
            <a:spLocks noGrp="1"/>
          </p:cNvSpPr>
          <p:nvPr>
            <p:ph type="sldNum" sz="quarter" idx="12"/>
          </p:nvPr>
        </p:nvSpPr>
        <p:spPr/>
        <p:txBody>
          <a:bodyPr/>
          <a:lstStyle/>
          <a:p>
            <a:fld id="{904D4D5E-9209-43FB-9A9B-E8BC2561093D}" type="slidenum">
              <a:rPr lang="en-GB"/>
              <a:pPr/>
              <a:t>32</a:t>
            </a:fld>
            <a:endParaRPr lang="en-GB"/>
          </a:p>
        </p:txBody>
      </p:sp>
      <p:sp>
        <p:nvSpPr>
          <p:cNvPr id="3076" name="Rectangle 4"/>
          <p:cNvSpPr>
            <a:spLocks noGrp="1" noChangeArrowheads="1"/>
          </p:cNvSpPr>
          <p:nvPr>
            <p:ph type="title" idx="4294967295"/>
          </p:nvPr>
        </p:nvSpPr>
        <p:spPr/>
        <p:txBody>
          <a:bodyPr/>
          <a:lstStyle/>
          <a:p>
            <a:r>
              <a:rPr lang="en-GB" dirty="0">
                <a:solidFill>
                  <a:schemeClr val="bg1"/>
                </a:solidFill>
              </a:rPr>
              <a:t>Secondary Electron Yield</a:t>
            </a:r>
          </a:p>
        </p:txBody>
      </p:sp>
      <p:pic>
        <p:nvPicPr>
          <p:cNvPr id="3075" name="Picture 3" descr="p009_pg11"/>
          <p:cNvPicPr>
            <a:picLocks noChangeAspect="1" noChangeArrowheads="1"/>
          </p:cNvPicPr>
          <p:nvPr/>
        </p:nvPicPr>
        <p:blipFill>
          <a:blip r:embed="rId2" cstate="print"/>
          <a:srcRect l="7075" t="23823" r="34008" b="26625"/>
          <a:stretch>
            <a:fillRect/>
          </a:stretch>
        </p:blipFill>
        <p:spPr bwMode="auto">
          <a:xfrm>
            <a:off x="2843808" y="3113584"/>
            <a:ext cx="6300192" cy="3744416"/>
          </a:xfrm>
          <a:prstGeom prst="rect">
            <a:avLst/>
          </a:prstGeom>
          <a:noFill/>
        </p:spPr>
      </p:pic>
      <p:sp>
        <p:nvSpPr>
          <p:cNvPr id="7" name="Title 1"/>
          <p:cNvSpPr txBox="1">
            <a:spLocks/>
          </p:cNvSpPr>
          <p:nvPr/>
        </p:nvSpPr>
        <p:spPr>
          <a:xfrm>
            <a:off x="395536" y="413792"/>
            <a:ext cx="8229600" cy="1143000"/>
          </a:xfrm>
          <a:prstGeom prst="rect">
            <a:avLst/>
          </a:prstGeom>
        </p:spPr>
        <p:txBody>
          <a:bodyPr/>
          <a:lstStyle/>
          <a:p>
            <a:pPr algn="ctr">
              <a:spcBef>
                <a:spcPct val="0"/>
              </a:spcBef>
              <a:defRPr/>
            </a:pPr>
            <a:r>
              <a:rPr lang="en-GB" sz="4400" dirty="0">
                <a:latin typeface="+mj-lt"/>
                <a:ea typeface="+mj-ea"/>
                <a:cs typeface="+mj-cs"/>
              </a:rPr>
              <a:t>Secondary Emission Yield</a:t>
            </a:r>
          </a:p>
        </p:txBody>
      </p:sp>
      <p:sp>
        <p:nvSpPr>
          <p:cNvPr id="9" name="Content Placeholder 2"/>
          <p:cNvSpPr txBox="1">
            <a:spLocks/>
          </p:cNvSpPr>
          <p:nvPr/>
        </p:nvSpPr>
        <p:spPr>
          <a:xfrm>
            <a:off x="467544" y="3212976"/>
            <a:ext cx="2448272" cy="2952328"/>
          </a:xfrm>
          <a:prstGeom prst="rect">
            <a:avLst/>
          </a:prstGeom>
        </p:spPr>
        <p:txBody>
          <a:bodyPr>
            <a:normAutofit/>
          </a:bodyPr>
          <a:lstStyle/>
          <a:p>
            <a:pPr marL="342900" indent="-342900">
              <a:spcBef>
                <a:spcPct val="20000"/>
              </a:spcBef>
              <a:buFont typeface="Arial" pitchFamily="34" charset="0"/>
              <a:buChar char="•"/>
              <a:defRPr/>
            </a:pPr>
            <a:r>
              <a:rPr lang="en-GB" sz="2400" dirty="0"/>
              <a:t>SEY is strongly dependant on impact energy and only gives an SEY&gt;1 for a finite range of low energies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GB"/>
              <a:t>HPRF MSc</a:t>
            </a:r>
          </a:p>
        </p:txBody>
      </p:sp>
      <p:sp>
        <p:nvSpPr>
          <p:cNvPr id="5" name="Footer Placeholder 3"/>
          <p:cNvSpPr>
            <a:spLocks noGrp="1"/>
          </p:cNvSpPr>
          <p:nvPr>
            <p:ph type="ftr" sz="quarter" idx="11"/>
          </p:nvPr>
        </p:nvSpPr>
        <p:spPr/>
        <p:txBody>
          <a:bodyPr/>
          <a:lstStyle/>
          <a:p>
            <a:r>
              <a:rPr lang="en-US"/>
              <a:t>© Lancaster University</a:t>
            </a:r>
          </a:p>
        </p:txBody>
      </p:sp>
      <p:sp>
        <p:nvSpPr>
          <p:cNvPr id="6" name="Slide Number Placeholder 4"/>
          <p:cNvSpPr>
            <a:spLocks noGrp="1"/>
          </p:cNvSpPr>
          <p:nvPr>
            <p:ph type="sldNum" sz="quarter" idx="12"/>
          </p:nvPr>
        </p:nvSpPr>
        <p:spPr/>
        <p:txBody>
          <a:bodyPr/>
          <a:lstStyle/>
          <a:p>
            <a:fld id="{99FB0F19-31BB-4529-9BDA-71293F6CB910}" type="slidenum">
              <a:rPr lang="en-GB"/>
              <a:pPr/>
              <a:t>33</a:t>
            </a:fld>
            <a:endParaRPr lang="en-GB"/>
          </a:p>
        </p:txBody>
      </p:sp>
      <p:sp>
        <p:nvSpPr>
          <p:cNvPr id="21506" name="Rectangle 2"/>
          <p:cNvSpPr>
            <a:spLocks noGrp="1" noChangeArrowheads="1"/>
          </p:cNvSpPr>
          <p:nvPr>
            <p:ph type="title"/>
          </p:nvPr>
        </p:nvSpPr>
        <p:spPr>
          <a:xfrm>
            <a:off x="604838" y="279400"/>
            <a:ext cx="7772400" cy="388938"/>
          </a:xfrm>
        </p:spPr>
        <p:txBody>
          <a:bodyPr/>
          <a:lstStyle/>
          <a:p>
            <a:r>
              <a:rPr lang="en-GB" sz="1600"/>
              <a:t>Computed Multipactor bands (Field vs gap freq. Product)</a:t>
            </a:r>
          </a:p>
        </p:txBody>
      </p:sp>
      <p:pic>
        <p:nvPicPr>
          <p:cNvPr id="21507" name="Picture 3" descr="fig6_colour"/>
          <p:cNvPicPr>
            <a:picLocks noChangeAspect="1" noChangeArrowheads="1"/>
          </p:cNvPicPr>
          <p:nvPr/>
        </p:nvPicPr>
        <p:blipFill>
          <a:blip r:embed="rId2" cstate="print"/>
          <a:srcRect/>
          <a:stretch>
            <a:fillRect/>
          </a:stretch>
        </p:blipFill>
        <p:spPr bwMode="auto">
          <a:xfrm>
            <a:off x="1241427" y="663577"/>
            <a:ext cx="6996113" cy="563562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Multipactor in Cavities</a:t>
            </a:r>
          </a:p>
        </p:txBody>
      </p:sp>
      <p:pic>
        <p:nvPicPr>
          <p:cNvPr id="3" name="Picture 2"/>
          <p:cNvPicPr>
            <a:picLocks noChangeAspect="1" noChangeArrowheads="1"/>
          </p:cNvPicPr>
          <p:nvPr/>
        </p:nvPicPr>
        <p:blipFill>
          <a:blip r:embed="rId2" cstate="print"/>
          <a:srcRect l="26845" t="24677" r="52131" b="22372"/>
          <a:stretch>
            <a:fillRect/>
          </a:stretch>
        </p:blipFill>
        <p:spPr bwMode="auto">
          <a:xfrm>
            <a:off x="0" y="1772818"/>
            <a:ext cx="3051110" cy="4320481"/>
          </a:xfrm>
          <a:prstGeom prst="rect">
            <a:avLst/>
          </a:prstGeom>
          <a:noFill/>
          <a:ln w="9525">
            <a:noFill/>
            <a:miter lim="800000"/>
            <a:headEnd/>
            <a:tailEnd/>
          </a:ln>
        </p:spPr>
      </p:pic>
      <p:sp>
        <p:nvSpPr>
          <p:cNvPr id="5" name="Freeform 4"/>
          <p:cNvSpPr/>
          <p:nvPr/>
        </p:nvSpPr>
        <p:spPr>
          <a:xfrm>
            <a:off x="1115618" y="2005783"/>
            <a:ext cx="1106129" cy="373625"/>
          </a:xfrm>
          <a:custGeom>
            <a:avLst/>
            <a:gdLst>
              <a:gd name="connsiteX0" fmla="*/ 0 w 1106129"/>
              <a:gd name="connsiteY0" fmla="*/ 0 h 373625"/>
              <a:gd name="connsiteX1" fmla="*/ 294967 w 1106129"/>
              <a:gd name="connsiteY1" fmla="*/ 280219 h 373625"/>
              <a:gd name="connsiteX2" fmla="*/ 545690 w 1106129"/>
              <a:gd name="connsiteY2" fmla="*/ 368709 h 373625"/>
              <a:gd name="connsiteX3" fmla="*/ 825909 w 1106129"/>
              <a:gd name="connsiteY3" fmla="*/ 309716 h 373625"/>
              <a:gd name="connsiteX4" fmla="*/ 1106129 w 1106129"/>
              <a:gd name="connsiteY4" fmla="*/ 88490 h 37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129" h="373625">
                <a:moveTo>
                  <a:pt x="0" y="0"/>
                </a:moveTo>
                <a:cubicBezTo>
                  <a:pt x="102009" y="109384"/>
                  <a:pt x="204019" y="218768"/>
                  <a:pt x="294967" y="280219"/>
                </a:cubicBezTo>
                <a:cubicBezTo>
                  <a:pt x="385915" y="341670"/>
                  <a:pt x="457200" y="363793"/>
                  <a:pt x="545690" y="368709"/>
                </a:cubicBezTo>
                <a:cubicBezTo>
                  <a:pt x="634180" y="373625"/>
                  <a:pt x="732503" y="356419"/>
                  <a:pt x="825909" y="309716"/>
                </a:cubicBezTo>
                <a:cubicBezTo>
                  <a:pt x="919316" y="263013"/>
                  <a:pt x="1012722" y="175751"/>
                  <a:pt x="1106129" y="88490"/>
                </a:cubicBez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1115616" y="2348882"/>
            <a:ext cx="1440160" cy="646331"/>
          </a:xfrm>
          <a:prstGeom prst="rect">
            <a:avLst/>
          </a:prstGeom>
          <a:noFill/>
        </p:spPr>
        <p:txBody>
          <a:bodyPr wrap="square" rtlCol="0">
            <a:spAutoFit/>
          </a:bodyPr>
          <a:lstStyle/>
          <a:p>
            <a:r>
              <a:rPr lang="en-GB" dirty="0"/>
              <a:t>Electron trajectory</a:t>
            </a:r>
          </a:p>
        </p:txBody>
      </p:sp>
      <p:sp>
        <p:nvSpPr>
          <p:cNvPr id="7" name="TextBox 6"/>
          <p:cNvSpPr txBox="1"/>
          <p:nvPr/>
        </p:nvSpPr>
        <p:spPr>
          <a:xfrm>
            <a:off x="3275856" y="1484784"/>
            <a:ext cx="5472608" cy="5016758"/>
          </a:xfrm>
          <a:prstGeom prst="rect">
            <a:avLst/>
          </a:prstGeom>
          <a:noFill/>
        </p:spPr>
        <p:txBody>
          <a:bodyPr wrap="square" rtlCol="0">
            <a:spAutoFit/>
          </a:bodyPr>
          <a:lstStyle/>
          <a:p>
            <a:r>
              <a:rPr lang="en-GB" sz="2000" dirty="0"/>
              <a:t>Two point multipactor can also occur in pillbox and elliptical cavities.</a:t>
            </a:r>
          </a:p>
          <a:p>
            <a:r>
              <a:rPr lang="en-GB" sz="2000" dirty="0"/>
              <a:t>The electron trajectories are bent  by the RF magnetic field to form semi-circles.</a:t>
            </a:r>
          </a:p>
          <a:p>
            <a:r>
              <a:rPr lang="en-GB" sz="2000" dirty="0"/>
              <a:t>In pillbox cavities trajectories are resonant if the cyclotron conditions are met</a:t>
            </a:r>
          </a:p>
          <a:p>
            <a:endParaRPr lang="en-GB" sz="2000" dirty="0"/>
          </a:p>
          <a:p>
            <a:endParaRPr lang="en-GB" sz="2000" dirty="0"/>
          </a:p>
          <a:p>
            <a:endParaRPr lang="en-GB" sz="2000" dirty="0"/>
          </a:p>
          <a:p>
            <a:r>
              <a:rPr lang="en-GB" sz="2000" dirty="0"/>
              <a:t>Multipactor will occur if the electric field accelerates the electrons to energies between ~50-500 </a:t>
            </a:r>
            <a:r>
              <a:rPr lang="en-GB" sz="2000" dirty="0" err="1"/>
              <a:t>eV</a:t>
            </a:r>
            <a:r>
              <a:rPr lang="en-GB" sz="2000" dirty="0"/>
              <a:t> depending on the material.</a:t>
            </a:r>
          </a:p>
          <a:p>
            <a:r>
              <a:rPr lang="en-GB" sz="2000" dirty="0"/>
              <a:t>In elliptical cavities the resonant condition varies with radius as smaller arcs are required causing any resonant trajectories to break up, preventing multipactor.</a:t>
            </a:r>
          </a:p>
        </p:txBody>
      </p:sp>
      <p:sp>
        <p:nvSpPr>
          <p:cNvPr id="1095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9569" name="Object 1"/>
          <p:cNvGraphicFramePr>
            <a:graphicFrameLocks noChangeAspect="1"/>
          </p:cNvGraphicFramePr>
          <p:nvPr/>
        </p:nvGraphicFramePr>
        <p:xfrm>
          <a:off x="5286375" y="3356992"/>
          <a:ext cx="1316038" cy="862012"/>
        </p:xfrm>
        <a:graphic>
          <a:graphicData uri="http://schemas.openxmlformats.org/presentationml/2006/ole">
            <mc:AlternateContent xmlns:mc="http://schemas.openxmlformats.org/markup-compatibility/2006">
              <mc:Choice xmlns:v="urn:schemas-microsoft-com:vml" Requires="v">
                <p:oleObj name="Equation" r:id="rId3" imgW="596880" imgH="393480" progId="Equation.DSMT4">
                  <p:embed/>
                </p:oleObj>
              </mc:Choice>
              <mc:Fallback>
                <p:oleObj name="Equation" r:id="rId3" imgW="596880" imgH="3934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356992"/>
                        <a:ext cx="1316038"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dirty="0"/>
              <a:t>Average Heating Limits</a:t>
            </a:r>
          </a:p>
        </p:txBody>
      </p:sp>
      <p:sp>
        <p:nvSpPr>
          <p:cNvPr id="12291" name="Rectangle 3"/>
          <p:cNvSpPr>
            <a:spLocks noGrp="1" noChangeArrowheads="1"/>
          </p:cNvSpPr>
          <p:nvPr>
            <p:ph type="body" idx="1"/>
          </p:nvPr>
        </p:nvSpPr>
        <p:spPr>
          <a:xfrm>
            <a:off x="457200" y="1341438"/>
            <a:ext cx="8229600" cy="5257800"/>
          </a:xfrm>
        </p:spPr>
        <p:txBody>
          <a:bodyPr/>
          <a:lstStyle/>
          <a:p>
            <a:pPr>
              <a:lnSpc>
                <a:spcPct val="80000"/>
              </a:lnSpc>
            </a:pPr>
            <a:r>
              <a:rPr lang="en-GB" sz="2400" dirty="0"/>
              <a:t>In normal conducting cavities, the RF deposits large amounts of power as heat in the cavity walls.</a:t>
            </a:r>
          </a:p>
          <a:p>
            <a:pPr>
              <a:lnSpc>
                <a:spcPct val="80000"/>
              </a:lnSpc>
            </a:pPr>
            <a:r>
              <a:rPr lang="en-GB" sz="2400" dirty="0">
                <a:solidFill>
                  <a:schemeClr val="accent2"/>
                </a:solidFill>
              </a:rPr>
              <a:t>This heat is removed by flushing cooling water through special copper cooling channels in the cavity. The faster the water flows (and the cooler), the more heat is removed.</a:t>
            </a:r>
          </a:p>
          <a:p>
            <a:pPr>
              <a:lnSpc>
                <a:spcPct val="80000"/>
              </a:lnSpc>
            </a:pPr>
            <a:r>
              <a:rPr lang="en-GB" sz="2400" dirty="0"/>
              <a:t>For CW cavities, the cavity temperature reaches steady state when the water cooling removes as much power as is deposited in the RF structure.</a:t>
            </a:r>
          </a:p>
          <a:p>
            <a:pPr>
              <a:lnSpc>
                <a:spcPct val="80000"/>
              </a:lnSpc>
            </a:pPr>
            <a:r>
              <a:rPr lang="en-GB" sz="2400" dirty="0">
                <a:solidFill>
                  <a:schemeClr val="accent2"/>
                </a:solidFill>
              </a:rPr>
              <a:t>This usually is required to be calculated in a Finite Element code to determine temperature rises.</a:t>
            </a:r>
          </a:p>
          <a:p>
            <a:pPr>
              <a:lnSpc>
                <a:spcPct val="80000"/>
              </a:lnSpc>
            </a:pPr>
            <a:r>
              <a:rPr lang="en-GB" sz="2400" dirty="0"/>
              <a:t>Temperature rises can cause surface deformation, surface cracking, </a:t>
            </a:r>
            <a:r>
              <a:rPr lang="en-GB" sz="2400" dirty="0" err="1"/>
              <a:t>outgassing</a:t>
            </a:r>
            <a:r>
              <a:rPr lang="en-GB" sz="2400" dirty="0"/>
              <a:t> or even melting.</a:t>
            </a:r>
          </a:p>
          <a:p>
            <a:pPr>
              <a:lnSpc>
                <a:spcPct val="80000"/>
              </a:lnSpc>
            </a:pPr>
            <a:r>
              <a:rPr lang="en-GB" sz="2400" dirty="0">
                <a:solidFill>
                  <a:schemeClr val="accent2"/>
                </a:solidFill>
              </a:rPr>
              <a:t>By pulsing the RF we can reach much higher gradients as the average power flow is much less than the peak power flow.</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1E55-5934-438F-BC36-D77616322965}"/>
              </a:ext>
            </a:extLst>
          </p:cNvPr>
          <p:cNvSpPr>
            <a:spLocks noGrp="1"/>
          </p:cNvSpPr>
          <p:nvPr>
            <p:ph type="title"/>
          </p:nvPr>
        </p:nvSpPr>
        <p:spPr/>
        <p:txBody>
          <a:bodyPr/>
          <a:lstStyle/>
          <a:p>
            <a:r>
              <a:rPr lang="en-GB" dirty="0"/>
              <a:t>Water cooling</a:t>
            </a:r>
          </a:p>
        </p:txBody>
      </p:sp>
      <p:sp>
        <p:nvSpPr>
          <p:cNvPr id="3" name="Content Placeholder 2">
            <a:extLst>
              <a:ext uri="{FF2B5EF4-FFF2-40B4-BE49-F238E27FC236}">
                <a16:creationId xmlns:a16="http://schemas.microsoft.com/office/drawing/2014/main" id="{8A84630C-9537-4D64-9C1B-9C5CBB71C320}"/>
              </a:ext>
            </a:extLst>
          </p:cNvPr>
          <p:cNvSpPr>
            <a:spLocks noGrp="1"/>
          </p:cNvSpPr>
          <p:nvPr>
            <p:ph idx="1"/>
          </p:nvPr>
        </p:nvSpPr>
        <p:spPr>
          <a:xfrm>
            <a:off x="457200" y="1600200"/>
            <a:ext cx="8229600" cy="4637112"/>
          </a:xfrm>
        </p:spPr>
        <p:txBody>
          <a:bodyPr>
            <a:normAutofit lnSpcReduction="10000"/>
          </a:bodyPr>
          <a:lstStyle/>
          <a:p>
            <a:r>
              <a:rPr lang="en-GB" sz="2400" dirty="0"/>
              <a:t>Temperature rise of water</a:t>
            </a:r>
          </a:p>
          <a:p>
            <a:r>
              <a:rPr lang="en-GB" sz="2400" dirty="0"/>
              <a:t>kW = Flow rate (litres/second) x Specific heat capacity of fluid (Water is 4.182 kJ/kg) x </a:t>
            </a:r>
            <a:r>
              <a:rPr lang="en-GB" sz="2400" dirty="0" err="1"/>
              <a:t>ɗT</a:t>
            </a:r>
            <a:r>
              <a:rPr lang="en-GB" sz="2400" dirty="0"/>
              <a:t> </a:t>
            </a:r>
          </a:p>
          <a:p>
            <a:r>
              <a:rPr lang="en-GB" sz="2400" dirty="0"/>
              <a:t>Mass follow rate is</a:t>
            </a:r>
          </a:p>
          <a:p>
            <a:r>
              <a:rPr lang="en-GB" sz="2400" dirty="0"/>
              <a:t>To get that flow rate we need a chiller that can overcome the pressure drop</a:t>
            </a:r>
          </a:p>
          <a:p>
            <a:endParaRPr lang="en-GB" sz="2400" dirty="0"/>
          </a:p>
          <a:p>
            <a:endParaRPr lang="en-GB" sz="2400" dirty="0"/>
          </a:p>
          <a:p>
            <a:r>
              <a:rPr lang="en-GB" sz="2400" dirty="0"/>
              <a:t>Where f is the friction coefficient</a:t>
            </a:r>
          </a:p>
          <a:p>
            <a:endParaRPr lang="en-GB" sz="2400" dirty="0"/>
          </a:p>
          <a:p>
            <a:r>
              <a:rPr lang="en-GB" sz="2400" dirty="0"/>
              <a:t>And Re is the Reynolds numbers (describes turbulent and laminar flow)</a:t>
            </a:r>
          </a:p>
          <a:p>
            <a:endParaRPr lang="en-GB" dirty="0"/>
          </a:p>
        </p:txBody>
      </p:sp>
      <p:pic>
        <p:nvPicPr>
          <p:cNvPr id="4" name="Picture 3">
            <a:extLst>
              <a:ext uri="{FF2B5EF4-FFF2-40B4-BE49-F238E27FC236}">
                <a16:creationId xmlns:a16="http://schemas.microsoft.com/office/drawing/2014/main" id="{D71637A5-4BA3-4A4F-860C-36BE73AC7592}"/>
              </a:ext>
            </a:extLst>
          </p:cNvPr>
          <p:cNvPicPr>
            <a:picLocks noChangeAspect="1"/>
          </p:cNvPicPr>
          <p:nvPr/>
        </p:nvPicPr>
        <p:blipFill>
          <a:blip r:embed="rId2"/>
          <a:stretch>
            <a:fillRect/>
          </a:stretch>
        </p:blipFill>
        <p:spPr>
          <a:xfrm>
            <a:off x="3419872" y="3874317"/>
            <a:ext cx="1582950" cy="646667"/>
          </a:xfrm>
          <a:prstGeom prst="rect">
            <a:avLst/>
          </a:prstGeom>
        </p:spPr>
      </p:pic>
      <p:pic>
        <p:nvPicPr>
          <p:cNvPr id="5" name="Picture 4">
            <a:extLst>
              <a:ext uri="{FF2B5EF4-FFF2-40B4-BE49-F238E27FC236}">
                <a16:creationId xmlns:a16="http://schemas.microsoft.com/office/drawing/2014/main" id="{855CB58D-83B0-4E9C-8B17-3E3A720ECE09}"/>
              </a:ext>
            </a:extLst>
          </p:cNvPr>
          <p:cNvPicPr>
            <a:picLocks noChangeAspect="1"/>
          </p:cNvPicPr>
          <p:nvPr/>
        </p:nvPicPr>
        <p:blipFill>
          <a:blip r:embed="rId3"/>
          <a:stretch>
            <a:fillRect/>
          </a:stretch>
        </p:blipFill>
        <p:spPr>
          <a:xfrm>
            <a:off x="2810047" y="5009104"/>
            <a:ext cx="2802600" cy="543200"/>
          </a:xfrm>
          <a:prstGeom prst="rect">
            <a:avLst/>
          </a:prstGeom>
        </p:spPr>
      </p:pic>
      <p:pic>
        <p:nvPicPr>
          <p:cNvPr id="6" name="Picture 5">
            <a:extLst>
              <a:ext uri="{FF2B5EF4-FFF2-40B4-BE49-F238E27FC236}">
                <a16:creationId xmlns:a16="http://schemas.microsoft.com/office/drawing/2014/main" id="{CD861B2E-4111-4D17-967F-B02370833DAA}"/>
              </a:ext>
            </a:extLst>
          </p:cNvPr>
          <p:cNvPicPr>
            <a:picLocks noChangeAspect="1"/>
          </p:cNvPicPr>
          <p:nvPr/>
        </p:nvPicPr>
        <p:blipFill>
          <a:blip r:embed="rId4"/>
          <a:stretch>
            <a:fillRect/>
          </a:stretch>
        </p:blipFill>
        <p:spPr>
          <a:xfrm>
            <a:off x="3575572" y="5905522"/>
            <a:ext cx="1271550" cy="808333"/>
          </a:xfrm>
          <a:prstGeom prst="rect">
            <a:avLst/>
          </a:prstGeom>
        </p:spPr>
      </p:pic>
      <p:pic>
        <p:nvPicPr>
          <p:cNvPr id="7" name="Picture 6">
            <a:extLst>
              <a:ext uri="{FF2B5EF4-FFF2-40B4-BE49-F238E27FC236}">
                <a16:creationId xmlns:a16="http://schemas.microsoft.com/office/drawing/2014/main" id="{10CB7800-B820-4BCA-BAE0-1221D3A11700}"/>
              </a:ext>
            </a:extLst>
          </p:cNvPr>
          <p:cNvPicPr>
            <a:picLocks noChangeAspect="1"/>
          </p:cNvPicPr>
          <p:nvPr/>
        </p:nvPicPr>
        <p:blipFill>
          <a:blip r:embed="rId5"/>
          <a:stretch>
            <a:fillRect/>
          </a:stretch>
        </p:blipFill>
        <p:spPr>
          <a:xfrm>
            <a:off x="5294355" y="1237182"/>
            <a:ext cx="1582950" cy="769533"/>
          </a:xfrm>
          <a:prstGeom prst="rect">
            <a:avLst/>
          </a:prstGeom>
        </p:spPr>
      </p:pic>
      <p:pic>
        <p:nvPicPr>
          <p:cNvPr id="8" name="Picture 7">
            <a:extLst>
              <a:ext uri="{FF2B5EF4-FFF2-40B4-BE49-F238E27FC236}">
                <a16:creationId xmlns:a16="http://schemas.microsoft.com/office/drawing/2014/main" id="{10AC0A23-74BF-4351-AFD1-D713FB79AEC2}"/>
              </a:ext>
            </a:extLst>
          </p:cNvPr>
          <p:cNvPicPr>
            <a:picLocks noChangeAspect="1"/>
          </p:cNvPicPr>
          <p:nvPr/>
        </p:nvPicPr>
        <p:blipFill>
          <a:blip r:embed="rId6"/>
          <a:stretch>
            <a:fillRect/>
          </a:stretch>
        </p:blipFill>
        <p:spPr>
          <a:xfrm>
            <a:off x="3883189" y="2778440"/>
            <a:ext cx="1377622" cy="407169"/>
          </a:xfrm>
          <a:prstGeom prst="rect">
            <a:avLst/>
          </a:prstGeom>
        </p:spPr>
      </p:pic>
    </p:spTree>
    <p:extLst>
      <p:ext uri="{BB962C8B-B14F-4D97-AF65-F5344CB8AC3E}">
        <p14:creationId xmlns:p14="http://schemas.microsoft.com/office/powerpoint/2010/main" val="2169608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7413-7855-4EA0-A694-CE237AA76207}"/>
              </a:ext>
            </a:extLst>
          </p:cNvPr>
          <p:cNvSpPr>
            <a:spLocks noGrp="1"/>
          </p:cNvSpPr>
          <p:nvPr>
            <p:ph type="title"/>
          </p:nvPr>
        </p:nvSpPr>
        <p:spPr/>
        <p:txBody>
          <a:bodyPr/>
          <a:lstStyle/>
          <a:p>
            <a:r>
              <a:rPr lang="en-GB" dirty="0"/>
              <a:t>Water cooling</a:t>
            </a:r>
          </a:p>
        </p:txBody>
      </p:sp>
      <p:sp>
        <p:nvSpPr>
          <p:cNvPr id="3" name="Content Placeholder 2">
            <a:extLst>
              <a:ext uri="{FF2B5EF4-FFF2-40B4-BE49-F238E27FC236}">
                <a16:creationId xmlns:a16="http://schemas.microsoft.com/office/drawing/2014/main" id="{0A0A0EE5-2202-4A0A-B0CB-8CBB9FC58A31}"/>
              </a:ext>
            </a:extLst>
          </p:cNvPr>
          <p:cNvSpPr>
            <a:spLocks noGrp="1"/>
          </p:cNvSpPr>
          <p:nvPr>
            <p:ph idx="1"/>
          </p:nvPr>
        </p:nvSpPr>
        <p:spPr>
          <a:xfrm>
            <a:off x="513964" y="1524247"/>
            <a:ext cx="8229600" cy="4525963"/>
          </a:xfrm>
        </p:spPr>
        <p:txBody>
          <a:bodyPr>
            <a:normAutofit/>
          </a:bodyPr>
          <a:lstStyle/>
          <a:p>
            <a:r>
              <a:rPr lang="en-GB" sz="2400" dirty="0"/>
              <a:t>But there is also a temperature difference between the water and the walls of the cooling pipes as the water velocity is slow near the walls causing a boundary layer to form</a:t>
            </a:r>
          </a:p>
          <a:p>
            <a:r>
              <a:rPr lang="en-US" sz="2400" dirty="0"/>
              <a:t>T</a:t>
            </a:r>
            <a:r>
              <a:rPr lang="en-GB" sz="2400" dirty="0"/>
              <a:t>he temperature of the water is higher in the boundary layer than in the main flow of water.</a:t>
            </a:r>
          </a:p>
        </p:txBody>
      </p:sp>
      <p:pic>
        <p:nvPicPr>
          <p:cNvPr id="9" name="Picture 8">
            <a:extLst>
              <a:ext uri="{FF2B5EF4-FFF2-40B4-BE49-F238E27FC236}">
                <a16:creationId xmlns:a16="http://schemas.microsoft.com/office/drawing/2014/main" id="{775A7B59-223A-42A6-B340-195B00DB5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691818"/>
            <a:ext cx="6480720" cy="2867575"/>
          </a:xfrm>
          <a:prstGeom prst="rect">
            <a:avLst/>
          </a:prstGeom>
        </p:spPr>
      </p:pic>
    </p:spTree>
    <p:extLst>
      <p:ext uri="{BB962C8B-B14F-4D97-AF65-F5344CB8AC3E}">
        <p14:creationId xmlns:p14="http://schemas.microsoft.com/office/powerpoint/2010/main" val="50390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7413-7855-4EA0-A694-CE237AA76207}"/>
              </a:ext>
            </a:extLst>
          </p:cNvPr>
          <p:cNvSpPr>
            <a:spLocks noGrp="1"/>
          </p:cNvSpPr>
          <p:nvPr>
            <p:ph type="title"/>
          </p:nvPr>
        </p:nvSpPr>
        <p:spPr/>
        <p:txBody>
          <a:bodyPr/>
          <a:lstStyle/>
          <a:p>
            <a:r>
              <a:rPr lang="en-GB" dirty="0"/>
              <a:t>Water cooling</a:t>
            </a:r>
          </a:p>
        </p:txBody>
      </p:sp>
      <p:sp>
        <p:nvSpPr>
          <p:cNvPr id="3" name="Content Placeholder 2">
            <a:extLst>
              <a:ext uri="{FF2B5EF4-FFF2-40B4-BE49-F238E27FC236}">
                <a16:creationId xmlns:a16="http://schemas.microsoft.com/office/drawing/2014/main" id="{0A0A0EE5-2202-4A0A-B0CB-8CBB9FC58A31}"/>
              </a:ext>
            </a:extLst>
          </p:cNvPr>
          <p:cNvSpPr>
            <a:spLocks noGrp="1"/>
          </p:cNvSpPr>
          <p:nvPr>
            <p:ph idx="1"/>
          </p:nvPr>
        </p:nvSpPr>
        <p:spPr>
          <a:xfrm>
            <a:off x="513964" y="1524247"/>
            <a:ext cx="8229600" cy="4525963"/>
          </a:xfrm>
        </p:spPr>
        <p:txBody>
          <a:bodyPr>
            <a:normAutofit lnSpcReduction="10000"/>
          </a:bodyPr>
          <a:lstStyle/>
          <a:p>
            <a:r>
              <a:rPr lang="en-GB" sz="2400" dirty="0"/>
              <a:t>Temperature rise of walls</a:t>
            </a:r>
          </a:p>
          <a:p>
            <a:endParaRPr lang="en-GB" sz="2400" dirty="0"/>
          </a:p>
          <a:p>
            <a:r>
              <a:rPr lang="en-GB" sz="2400" dirty="0"/>
              <a:t>Where h is the heat transfer coefficient</a:t>
            </a:r>
          </a:p>
          <a:p>
            <a:endParaRPr lang="en-GB" sz="2400" dirty="0"/>
          </a:p>
          <a:p>
            <a:endParaRPr lang="en-GB" sz="2400" dirty="0"/>
          </a:p>
          <a:p>
            <a:r>
              <a:rPr lang="en-GB" sz="2400" dirty="0"/>
              <a:t>Nu is the Nusselt number (for turbulent flow) which is the ratio of conductive to convective heat</a:t>
            </a:r>
          </a:p>
          <a:p>
            <a:endParaRPr lang="en-GB" sz="2400" dirty="0"/>
          </a:p>
          <a:p>
            <a:endParaRPr lang="en-GB" sz="2400" dirty="0"/>
          </a:p>
          <a:p>
            <a:r>
              <a:rPr lang="en-GB" sz="2400" dirty="0"/>
              <a:t>And </a:t>
            </a:r>
            <a:r>
              <a:rPr lang="en-GB" sz="2400" dirty="0" err="1"/>
              <a:t>Pr</a:t>
            </a:r>
            <a:r>
              <a:rPr lang="en-GB" sz="2400" dirty="0"/>
              <a:t> is the </a:t>
            </a:r>
            <a:r>
              <a:rPr lang="en-GB" sz="2400" dirty="0" err="1"/>
              <a:t>Prantl</a:t>
            </a:r>
            <a:r>
              <a:rPr lang="en-GB" sz="2400" dirty="0"/>
              <a:t> number, where </a:t>
            </a:r>
            <a:r>
              <a:rPr lang="en-GB" sz="2400" dirty="0">
                <a:latin typeface="Symbol" panose="05050102010706020507" pitchFamily="18" charset="2"/>
              </a:rPr>
              <a:t>m</a:t>
            </a:r>
            <a:r>
              <a:rPr lang="en-GB" sz="2400" dirty="0"/>
              <a:t> is </a:t>
            </a:r>
            <a:r>
              <a:rPr lang="en-GB" sz="2400" dirty="0" err="1"/>
              <a:t>viscocity</a:t>
            </a:r>
            <a:r>
              <a:rPr lang="en-GB" sz="2400" dirty="0"/>
              <a:t>, and is the ratio of viscous to thermal diffusion</a:t>
            </a:r>
          </a:p>
        </p:txBody>
      </p:sp>
      <p:pic>
        <p:nvPicPr>
          <p:cNvPr id="4" name="Picture 3">
            <a:extLst>
              <a:ext uri="{FF2B5EF4-FFF2-40B4-BE49-F238E27FC236}">
                <a16:creationId xmlns:a16="http://schemas.microsoft.com/office/drawing/2014/main" id="{D2EFCE61-288A-44EF-84E6-A20CDCE83EBE}"/>
              </a:ext>
            </a:extLst>
          </p:cNvPr>
          <p:cNvPicPr>
            <a:picLocks noChangeAspect="1"/>
          </p:cNvPicPr>
          <p:nvPr/>
        </p:nvPicPr>
        <p:blipFill>
          <a:blip r:embed="rId2"/>
          <a:stretch>
            <a:fillRect/>
          </a:stretch>
        </p:blipFill>
        <p:spPr>
          <a:xfrm>
            <a:off x="5031307" y="1413074"/>
            <a:ext cx="1479150" cy="730733"/>
          </a:xfrm>
          <a:prstGeom prst="rect">
            <a:avLst/>
          </a:prstGeom>
        </p:spPr>
      </p:pic>
      <p:pic>
        <p:nvPicPr>
          <p:cNvPr id="5" name="Picture 4">
            <a:extLst>
              <a:ext uri="{FF2B5EF4-FFF2-40B4-BE49-F238E27FC236}">
                <a16:creationId xmlns:a16="http://schemas.microsoft.com/office/drawing/2014/main" id="{A367DCB8-49C6-4A0C-A875-C27EB0FFBC90}"/>
              </a:ext>
            </a:extLst>
          </p:cNvPr>
          <p:cNvPicPr>
            <a:picLocks noChangeAspect="1"/>
          </p:cNvPicPr>
          <p:nvPr/>
        </p:nvPicPr>
        <p:blipFill>
          <a:blip r:embed="rId3"/>
          <a:stretch>
            <a:fillRect/>
          </a:stretch>
        </p:blipFill>
        <p:spPr>
          <a:xfrm>
            <a:off x="5031307" y="2708920"/>
            <a:ext cx="1323450" cy="795400"/>
          </a:xfrm>
          <a:prstGeom prst="rect">
            <a:avLst/>
          </a:prstGeom>
        </p:spPr>
      </p:pic>
      <p:pic>
        <p:nvPicPr>
          <p:cNvPr id="6" name="Picture 5">
            <a:extLst>
              <a:ext uri="{FF2B5EF4-FFF2-40B4-BE49-F238E27FC236}">
                <a16:creationId xmlns:a16="http://schemas.microsoft.com/office/drawing/2014/main" id="{DEE1DEFB-EAD4-42E0-A33D-30A976B115A7}"/>
              </a:ext>
            </a:extLst>
          </p:cNvPr>
          <p:cNvPicPr>
            <a:picLocks noChangeAspect="1"/>
          </p:cNvPicPr>
          <p:nvPr/>
        </p:nvPicPr>
        <p:blipFill>
          <a:blip r:embed="rId4"/>
          <a:stretch>
            <a:fillRect/>
          </a:stretch>
        </p:blipFill>
        <p:spPr>
          <a:xfrm>
            <a:off x="4628764" y="4210849"/>
            <a:ext cx="3399450" cy="879467"/>
          </a:xfrm>
          <a:prstGeom prst="rect">
            <a:avLst/>
          </a:prstGeom>
        </p:spPr>
      </p:pic>
      <p:pic>
        <p:nvPicPr>
          <p:cNvPr id="7" name="Picture 6">
            <a:extLst>
              <a:ext uri="{FF2B5EF4-FFF2-40B4-BE49-F238E27FC236}">
                <a16:creationId xmlns:a16="http://schemas.microsoft.com/office/drawing/2014/main" id="{F463C802-AE7D-46B2-B017-50440E098D95}"/>
              </a:ext>
            </a:extLst>
          </p:cNvPr>
          <p:cNvPicPr>
            <a:picLocks noChangeAspect="1"/>
          </p:cNvPicPr>
          <p:nvPr/>
        </p:nvPicPr>
        <p:blipFill>
          <a:blip r:embed="rId5"/>
          <a:stretch>
            <a:fillRect/>
          </a:stretch>
        </p:blipFill>
        <p:spPr>
          <a:xfrm>
            <a:off x="5076056" y="5728289"/>
            <a:ext cx="1479150" cy="801867"/>
          </a:xfrm>
          <a:prstGeom prst="rect">
            <a:avLst/>
          </a:prstGeom>
        </p:spPr>
      </p:pic>
    </p:spTree>
    <p:extLst>
      <p:ext uri="{BB962C8B-B14F-4D97-AF65-F5344CB8AC3E}">
        <p14:creationId xmlns:p14="http://schemas.microsoft.com/office/powerpoint/2010/main" val="103555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FC80-6669-48CC-9BB1-67003D8D061B}"/>
              </a:ext>
            </a:extLst>
          </p:cNvPr>
          <p:cNvSpPr>
            <a:spLocks noGrp="1"/>
          </p:cNvSpPr>
          <p:nvPr>
            <p:ph type="title"/>
          </p:nvPr>
        </p:nvSpPr>
        <p:spPr/>
        <p:txBody>
          <a:bodyPr/>
          <a:lstStyle/>
          <a:p>
            <a:r>
              <a:rPr lang="en-GB" dirty="0"/>
              <a:t>Water cooling</a:t>
            </a:r>
          </a:p>
        </p:txBody>
      </p:sp>
      <p:sp>
        <p:nvSpPr>
          <p:cNvPr id="3" name="Content Placeholder 2">
            <a:extLst>
              <a:ext uri="{FF2B5EF4-FFF2-40B4-BE49-F238E27FC236}">
                <a16:creationId xmlns:a16="http://schemas.microsoft.com/office/drawing/2014/main" id="{4F7F9AFC-D408-42A1-8320-C8E657FD832B}"/>
              </a:ext>
            </a:extLst>
          </p:cNvPr>
          <p:cNvSpPr>
            <a:spLocks noGrp="1"/>
          </p:cNvSpPr>
          <p:nvPr>
            <p:ph idx="1"/>
          </p:nvPr>
        </p:nvSpPr>
        <p:spPr>
          <a:xfrm>
            <a:off x="457200" y="4931504"/>
            <a:ext cx="8229600" cy="1194661"/>
          </a:xfrm>
        </p:spPr>
        <p:txBody>
          <a:bodyPr/>
          <a:lstStyle/>
          <a:p>
            <a:r>
              <a:rPr lang="en-GB" dirty="0"/>
              <a:t>Cooling capacity depends on water temperature and ambient temperature</a:t>
            </a:r>
          </a:p>
        </p:txBody>
      </p:sp>
      <p:pic>
        <p:nvPicPr>
          <p:cNvPr id="4" name="Picture 3">
            <a:extLst>
              <a:ext uri="{FF2B5EF4-FFF2-40B4-BE49-F238E27FC236}">
                <a16:creationId xmlns:a16="http://schemas.microsoft.com/office/drawing/2014/main" id="{F532D35E-1D4B-4236-9D43-F1C3C2FBBF35}"/>
              </a:ext>
            </a:extLst>
          </p:cNvPr>
          <p:cNvPicPr>
            <a:picLocks noChangeAspect="1"/>
          </p:cNvPicPr>
          <p:nvPr/>
        </p:nvPicPr>
        <p:blipFill>
          <a:blip r:embed="rId2"/>
          <a:stretch>
            <a:fillRect/>
          </a:stretch>
        </p:blipFill>
        <p:spPr>
          <a:xfrm>
            <a:off x="457200" y="1600200"/>
            <a:ext cx="8147248" cy="3331302"/>
          </a:xfrm>
          <a:prstGeom prst="rect">
            <a:avLst/>
          </a:prstGeom>
        </p:spPr>
      </p:pic>
    </p:spTree>
    <p:extLst>
      <p:ext uri="{BB962C8B-B14F-4D97-AF65-F5344CB8AC3E}">
        <p14:creationId xmlns:p14="http://schemas.microsoft.com/office/powerpoint/2010/main" val="397205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a:t>Field Enhancement</a:t>
            </a:r>
          </a:p>
        </p:txBody>
      </p:sp>
      <p:sp>
        <p:nvSpPr>
          <p:cNvPr id="39939" name="Rectangle 3"/>
          <p:cNvSpPr>
            <a:spLocks noGrp="1" noChangeArrowheads="1"/>
          </p:cNvSpPr>
          <p:nvPr>
            <p:ph type="body" sz="half" idx="1"/>
          </p:nvPr>
        </p:nvSpPr>
        <p:spPr>
          <a:xfrm>
            <a:off x="251520" y="1412877"/>
            <a:ext cx="5616624" cy="4525963"/>
          </a:xfrm>
        </p:spPr>
        <p:txBody>
          <a:bodyPr>
            <a:normAutofit/>
          </a:bodyPr>
          <a:lstStyle/>
          <a:p>
            <a:pPr>
              <a:lnSpc>
                <a:spcPct val="90000"/>
              </a:lnSpc>
            </a:pPr>
            <a:r>
              <a:rPr lang="en-GB" sz="2000" dirty="0"/>
              <a:t>However the field needed to get an appreciable current and hence heating is in the range of GV/m way beyond what we observe </a:t>
            </a:r>
          </a:p>
          <a:p>
            <a:pPr>
              <a:lnSpc>
                <a:spcPct val="90000"/>
              </a:lnSpc>
            </a:pPr>
            <a:r>
              <a:rPr lang="en-GB" sz="2000" dirty="0"/>
              <a:t>The surface of an accelerating structure will have a number of imperfections at the surface caused by grain boundaries, scratches, bumps etc.</a:t>
            </a:r>
          </a:p>
          <a:p>
            <a:pPr>
              <a:lnSpc>
                <a:spcPct val="90000"/>
              </a:lnSpc>
            </a:pPr>
            <a:r>
              <a:rPr lang="en-GB" sz="2000" dirty="0"/>
              <a:t>As the surface is an </a:t>
            </a:r>
            <a:r>
              <a:rPr lang="en-GB" sz="2000" dirty="0" err="1"/>
              <a:t>equipotential</a:t>
            </a:r>
            <a:r>
              <a:rPr lang="en-GB" sz="2000" dirty="0"/>
              <a:t> the electric fields at these small imperfections can be greatly enhanced.</a:t>
            </a:r>
          </a:p>
          <a:p>
            <a:pPr>
              <a:lnSpc>
                <a:spcPct val="90000"/>
              </a:lnSpc>
            </a:pPr>
            <a:r>
              <a:rPr lang="en-GB" sz="2000" dirty="0"/>
              <a:t>In some cases the field can be increase by a factor of several hundred.</a:t>
            </a:r>
          </a:p>
        </p:txBody>
      </p:sp>
      <p:pic>
        <p:nvPicPr>
          <p:cNvPr id="39940" name="Picture 4"/>
          <p:cNvPicPr>
            <a:picLocks noChangeAspect="1" noChangeArrowheads="1"/>
          </p:cNvPicPr>
          <p:nvPr/>
        </p:nvPicPr>
        <p:blipFill>
          <a:blip r:embed="rId2" cstate="print"/>
          <a:srcRect l="27316" t="9535" r="26315" b="43814"/>
          <a:stretch>
            <a:fillRect/>
          </a:stretch>
        </p:blipFill>
        <p:spPr bwMode="auto">
          <a:xfrm>
            <a:off x="5868144" y="1556792"/>
            <a:ext cx="3275856" cy="2300168"/>
          </a:xfrm>
          <a:prstGeom prst="rect">
            <a:avLst/>
          </a:prstGeom>
          <a:noFill/>
          <a:ln w="9525">
            <a:noFill/>
            <a:miter lim="800000"/>
            <a:headEnd/>
            <a:tailEnd/>
          </a:ln>
          <a:effectLst/>
        </p:spPr>
      </p:pic>
      <p:graphicFrame>
        <p:nvGraphicFramePr>
          <p:cNvPr id="39941" name="Object 5"/>
          <p:cNvGraphicFramePr>
            <a:graphicFrameLocks noGrp="1" noChangeAspect="1"/>
          </p:cNvGraphicFramePr>
          <p:nvPr>
            <p:ph sz="half" idx="2"/>
          </p:nvPr>
        </p:nvGraphicFramePr>
        <p:xfrm>
          <a:off x="4787900" y="4500388"/>
          <a:ext cx="4038600" cy="2312988"/>
        </p:xfrm>
        <a:graphic>
          <a:graphicData uri="http://schemas.openxmlformats.org/presentationml/2006/ole">
            <mc:AlternateContent xmlns:mc="http://schemas.openxmlformats.org/markup-compatibility/2006">
              <mc:Choice xmlns:v="urn:schemas-microsoft-com:vml" Requires="v">
                <p:oleObj name="Chart" r:id="rId3" imgW="4905375" imgH="2809875" progId="Excel.Sheet.8">
                  <p:embed/>
                </p:oleObj>
              </mc:Choice>
              <mc:Fallback>
                <p:oleObj name="Chart" r:id="rId3" imgW="4905375" imgH="2809875" progId="Excel.Shee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500388"/>
                        <a:ext cx="40386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3" name="Line 7"/>
          <p:cNvSpPr>
            <a:spLocks noChangeShapeType="1"/>
          </p:cNvSpPr>
          <p:nvPr/>
        </p:nvSpPr>
        <p:spPr bwMode="auto">
          <a:xfrm>
            <a:off x="2627313" y="5013327"/>
            <a:ext cx="0" cy="1844675"/>
          </a:xfrm>
          <a:prstGeom prst="line">
            <a:avLst/>
          </a:prstGeom>
          <a:noFill/>
          <a:ln w="9525">
            <a:solidFill>
              <a:schemeClr val="tx1"/>
            </a:solidFill>
            <a:round/>
            <a:headEnd/>
            <a:tailEnd/>
          </a:ln>
          <a:effectLst/>
        </p:spPr>
        <p:txBody>
          <a:bodyPr/>
          <a:lstStyle/>
          <a:p>
            <a:endParaRPr lang="en-GB"/>
          </a:p>
        </p:txBody>
      </p:sp>
      <p:sp>
        <p:nvSpPr>
          <p:cNvPr id="39944" name="Line 8"/>
          <p:cNvSpPr>
            <a:spLocks noChangeShapeType="1"/>
          </p:cNvSpPr>
          <p:nvPr/>
        </p:nvSpPr>
        <p:spPr bwMode="auto">
          <a:xfrm>
            <a:off x="2627313" y="5445125"/>
            <a:ext cx="1511300" cy="215900"/>
          </a:xfrm>
          <a:prstGeom prst="line">
            <a:avLst/>
          </a:prstGeom>
          <a:noFill/>
          <a:ln w="9525">
            <a:solidFill>
              <a:schemeClr val="tx1"/>
            </a:solidFill>
            <a:round/>
            <a:headEnd/>
            <a:tailEnd/>
          </a:ln>
          <a:effectLst/>
        </p:spPr>
        <p:txBody>
          <a:bodyPr/>
          <a:lstStyle/>
          <a:p>
            <a:endParaRPr lang="en-GB"/>
          </a:p>
        </p:txBody>
      </p:sp>
      <p:sp>
        <p:nvSpPr>
          <p:cNvPr id="39945" name="Line 9"/>
          <p:cNvSpPr>
            <a:spLocks noChangeShapeType="1"/>
          </p:cNvSpPr>
          <p:nvPr/>
        </p:nvSpPr>
        <p:spPr bwMode="auto">
          <a:xfrm flipV="1">
            <a:off x="2627315" y="6092827"/>
            <a:ext cx="1584325" cy="144463"/>
          </a:xfrm>
          <a:prstGeom prst="line">
            <a:avLst/>
          </a:prstGeom>
          <a:noFill/>
          <a:ln w="9525">
            <a:solidFill>
              <a:schemeClr val="tx1"/>
            </a:solidFill>
            <a:round/>
            <a:headEnd/>
            <a:tailEnd/>
          </a:ln>
          <a:effectLst/>
        </p:spPr>
        <p:txBody>
          <a:bodyPr/>
          <a:lstStyle/>
          <a:p>
            <a:endParaRPr lang="en-GB"/>
          </a:p>
        </p:txBody>
      </p:sp>
      <p:sp>
        <p:nvSpPr>
          <p:cNvPr id="39946" name="Arc 10"/>
          <p:cNvSpPr>
            <a:spLocks/>
          </p:cNvSpPr>
          <p:nvPr/>
        </p:nvSpPr>
        <p:spPr bwMode="auto">
          <a:xfrm>
            <a:off x="4138615" y="5661025"/>
            <a:ext cx="288925" cy="215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GB"/>
          </a:p>
        </p:txBody>
      </p:sp>
      <p:sp>
        <p:nvSpPr>
          <p:cNvPr id="39947" name="Arc 11"/>
          <p:cNvSpPr>
            <a:spLocks/>
          </p:cNvSpPr>
          <p:nvPr/>
        </p:nvSpPr>
        <p:spPr bwMode="auto">
          <a:xfrm flipV="1">
            <a:off x="4138615" y="5876925"/>
            <a:ext cx="288925" cy="215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GB"/>
          </a:p>
        </p:txBody>
      </p:sp>
      <p:sp>
        <p:nvSpPr>
          <p:cNvPr id="39948" name="Line 12"/>
          <p:cNvSpPr>
            <a:spLocks noChangeShapeType="1"/>
          </p:cNvSpPr>
          <p:nvPr/>
        </p:nvSpPr>
        <p:spPr bwMode="auto">
          <a:xfrm>
            <a:off x="2627313" y="6453188"/>
            <a:ext cx="1727200" cy="0"/>
          </a:xfrm>
          <a:prstGeom prst="line">
            <a:avLst/>
          </a:prstGeom>
          <a:noFill/>
          <a:ln w="9525">
            <a:solidFill>
              <a:schemeClr val="tx1"/>
            </a:solidFill>
            <a:round/>
            <a:headEnd/>
            <a:tailEnd type="triangle" w="med" len="med"/>
          </a:ln>
          <a:effectLst/>
        </p:spPr>
        <p:txBody>
          <a:bodyPr/>
          <a:lstStyle/>
          <a:p>
            <a:endParaRPr lang="en-GB"/>
          </a:p>
        </p:txBody>
      </p:sp>
      <p:sp>
        <p:nvSpPr>
          <p:cNvPr id="39949" name="Text Box 13"/>
          <p:cNvSpPr txBox="1">
            <a:spLocks noChangeArrowheads="1"/>
          </p:cNvSpPr>
          <p:nvPr/>
        </p:nvSpPr>
        <p:spPr bwMode="auto">
          <a:xfrm>
            <a:off x="3201990" y="6453188"/>
            <a:ext cx="504825" cy="366712"/>
          </a:xfrm>
          <a:prstGeom prst="rect">
            <a:avLst/>
          </a:prstGeom>
          <a:noFill/>
          <a:ln w="9525">
            <a:noFill/>
            <a:miter lim="800000"/>
            <a:headEnd/>
            <a:tailEnd/>
          </a:ln>
          <a:effectLst/>
        </p:spPr>
        <p:txBody>
          <a:bodyPr>
            <a:spAutoFit/>
          </a:bodyPr>
          <a:lstStyle/>
          <a:p>
            <a:pPr>
              <a:spcBef>
                <a:spcPct val="50000"/>
              </a:spcBef>
            </a:pPr>
            <a:r>
              <a:rPr lang="en-GB"/>
              <a:t>h</a:t>
            </a:r>
          </a:p>
        </p:txBody>
      </p:sp>
      <p:sp>
        <p:nvSpPr>
          <p:cNvPr id="39950" name="Line 14"/>
          <p:cNvSpPr>
            <a:spLocks noChangeShapeType="1"/>
          </p:cNvSpPr>
          <p:nvPr/>
        </p:nvSpPr>
        <p:spPr bwMode="auto">
          <a:xfrm>
            <a:off x="2482850" y="5445127"/>
            <a:ext cx="0" cy="792163"/>
          </a:xfrm>
          <a:prstGeom prst="line">
            <a:avLst/>
          </a:prstGeom>
          <a:noFill/>
          <a:ln w="9525">
            <a:solidFill>
              <a:schemeClr val="tx1"/>
            </a:solidFill>
            <a:round/>
            <a:headEnd type="triangle" w="med" len="med"/>
            <a:tailEnd type="triangle" w="med" len="med"/>
          </a:ln>
          <a:effectLst/>
        </p:spPr>
        <p:txBody>
          <a:bodyPr/>
          <a:lstStyle/>
          <a:p>
            <a:endParaRPr lang="en-GB"/>
          </a:p>
        </p:txBody>
      </p:sp>
      <p:sp>
        <p:nvSpPr>
          <p:cNvPr id="39951" name="Text Box 15"/>
          <p:cNvSpPr txBox="1">
            <a:spLocks noChangeArrowheads="1"/>
          </p:cNvSpPr>
          <p:nvPr/>
        </p:nvSpPr>
        <p:spPr bwMode="auto">
          <a:xfrm>
            <a:off x="2016125" y="5589588"/>
            <a:ext cx="611188" cy="366712"/>
          </a:xfrm>
          <a:prstGeom prst="rect">
            <a:avLst/>
          </a:prstGeom>
          <a:noFill/>
          <a:ln w="9525">
            <a:noFill/>
            <a:miter lim="800000"/>
            <a:headEnd/>
            <a:tailEnd/>
          </a:ln>
          <a:effectLst/>
        </p:spPr>
        <p:txBody>
          <a:bodyPr>
            <a:spAutoFit/>
          </a:bodyPr>
          <a:lstStyle/>
          <a:p>
            <a:pPr>
              <a:spcBef>
                <a:spcPct val="50000"/>
              </a:spcBef>
            </a:pPr>
            <a:r>
              <a:rPr lang="en-GB"/>
              <a:t>2b</a:t>
            </a:r>
          </a:p>
        </p:txBody>
      </p:sp>
      <p:sp>
        <p:nvSpPr>
          <p:cNvPr id="39952" name="Text Box 16"/>
          <p:cNvSpPr txBox="1">
            <a:spLocks noChangeArrowheads="1"/>
          </p:cNvSpPr>
          <p:nvPr/>
        </p:nvSpPr>
        <p:spPr bwMode="auto">
          <a:xfrm>
            <a:off x="2843213" y="4797425"/>
            <a:ext cx="1655762" cy="457200"/>
          </a:xfrm>
          <a:prstGeom prst="rect">
            <a:avLst/>
          </a:prstGeom>
          <a:noFill/>
          <a:ln w="9525">
            <a:noFill/>
            <a:miter lim="800000"/>
            <a:headEnd/>
            <a:tailEnd/>
          </a:ln>
          <a:effectLst/>
        </p:spPr>
        <p:txBody>
          <a:bodyPr>
            <a:spAutoFit/>
          </a:bodyPr>
          <a:lstStyle/>
          <a:p>
            <a:pPr>
              <a:spcBef>
                <a:spcPct val="50000"/>
              </a:spcBef>
            </a:pPr>
            <a:r>
              <a:rPr lang="en-GB" sz="2400"/>
              <a:t>E</a:t>
            </a:r>
            <a:r>
              <a:rPr lang="en-GB" sz="2400" baseline="-25000"/>
              <a:t>local</a:t>
            </a:r>
            <a:r>
              <a:rPr lang="en-GB" sz="2400"/>
              <a:t>=</a:t>
            </a:r>
            <a:r>
              <a:rPr lang="en-GB" sz="2400">
                <a:latin typeface="Symbol" pitchFamily="18" charset="2"/>
              </a:rPr>
              <a:t>b</a:t>
            </a:r>
            <a:r>
              <a:rPr lang="en-GB" sz="2400"/>
              <a:t> E</a:t>
            </a:r>
            <a:r>
              <a:rPr lang="en-GB" sz="2400" baseline="-25000"/>
              <a:t>0</a:t>
            </a:r>
            <a:endParaRPr lang="en-GB"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90C4-4A87-4F86-A825-E631FE16D543}"/>
              </a:ext>
            </a:extLst>
          </p:cNvPr>
          <p:cNvSpPr>
            <a:spLocks noGrp="1"/>
          </p:cNvSpPr>
          <p:nvPr>
            <p:ph type="title"/>
          </p:nvPr>
        </p:nvSpPr>
        <p:spPr/>
        <p:txBody>
          <a:bodyPr/>
          <a:lstStyle/>
          <a:p>
            <a:r>
              <a:rPr lang="en-GB" dirty="0"/>
              <a:t>Iris heating</a:t>
            </a:r>
          </a:p>
        </p:txBody>
      </p:sp>
      <p:sp>
        <p:nvSpPr>
          <p:cNvPr id="3" name="Content Placeholder 2">
            <a:extLst>
              <a:ext uri="{FF2B5EF4-FFF2-40B4-BE49-F238E27FC236}">
                <a16:creationId xmlns:a16="http://schemas.microsoft.com/office/drawing/2014/main" id="{9B18BA9A-C1C7-48FF-BB45-D620AD19C93F}"/>
              </a:ext>
            </a:extLst>
          </p:cNvPr>
          <p:cNvSpPr>
            <a:spLocks noGrp="1"/>
          </p:cNvSpPr>
          <p:nvPr>
            <p:ph idx="1"/>
          </p:nvPr>
        </p:nvSpPr>
        <p:spPr>
          <a:xfrm>
            <a:off x="457200" y="1600200"/>
            <a:ext cx="8229600" cy="4637112"/>
          </a:xfrm>
        </p:spPr>
        <p:txBody>
          <a:bodyPr>
            <a:normAutofit/>
          </a:bodyPr>
          <a:lstStyle/>
          <a:p>
            <a:r>
              <a:rPr lang="en-GB" sz="2400" dirty="0"/>
              <a:t>Temperature rise of iris</a:t>
            </a:r>
          </a:p>
          <a:p>
            <a:r>
              <a:rPr lang="en-GB" sz="2400" dirty="0"/>
              <a:t>Where </a:t>
            </a:r>
            <a:r>
              <a:rPr lang="en-GB" sz="2400" dirty="0" err="1"/>
              <a:t>Qdot</a:t>
            </a:r>
            <a:r>
              <a:rPr lang="en-GB" sz="2400" dirty="0"/>
              <a:t> is RF losses, k is thermal conductivity and A is the cross sectional area the heat flows through given by</a:t>
            </a:r>
          </a:p>
          <a:p>
            <a:endParaRPr lang="en-GB" sz="2400" dirty="0"/>
          </a:p>
          <a:p>
            <a:r>
              <a:rPr lang="en-GB" sz="2400" dirty="0"/>
              <a:t>Where x is the radius and t is the iris thickness hence the temperature rise of a cavity of radius R and iris radius a is</a:t>
            </a:r>
          </a:p>
          <a:p>
            <a:endParaRPr lang="en-GB" sz="2400" dirty="0"/>
          </a:p>
          <a:p>
            <a:endParaRPr lang="en-GB" sz="2400" dirty="0"/>
          </a:p>
          <a:p>
            <a:r>
              <a:rPr lang="en-GB" sz="2400" dirty="0"/>
              <a:t>Note this is independent of cooling capacity and is an unavoidable limit</a:t>
            </a:r>
          </a:p>
          <a:p>
            <a:r>
              <a:rPr lang="en-GB" sz="2400" dirty="0"/>
              <a:t>Can reduce it by reducing the duty cycle </a:t>
            </a:r>
            <a:r>
              <a:rPr lang="en-GB" sz="2400" dirty="0" err="1"/>
              <a:t>Qdot</a:t>
            </a:r>
            <a:r>
              <a:rPr lang="en-GB" sz="2400" dirty="0"/>
              <a:t>=</a:t>
            </a:r>
            <a:r>
              <a:rPr lang="en-GB" sz="2400" dirty="0" err="1"/>
              <a:t>P</a:t>
            </a:r>
            <a:r>
              <a:rPr lang="en-GB" sz="2400" baseline="-25000" dirty="0" err="1"/>
              <a:t>losses</a:t>
            </a:r>
            <a:r>
              <a:rPr lang="en-GB" sz="2400" dirty="0"/>
              <a:t>*</a:t>
            </a:r>
            <a:r>
              <a:rPr lang="en-GB" sz="2400" dirty="0" err="1"/>
              <a:t>f</a:t>
            </a:r>
            <a:r>
              <a:rPr lang="en-GB" sz="2400" baseline="-25000" dirty="0" err="1"/>
              <a:t>rep</a:t>
            </a:r>
            <a:r>
              <a:rPr lang="en-GB" sz="2400" dirty="0"/>
              <a:t>*</a:t>
            </a:r>
            <a:r>
              <a:rPr lang="en-GB" sz="2400" dirty="0" err="1"/>
              <a:t>t</a:t>
            </a:r>
            <a:r>
              <a:rPr lang="en-GB" sz="2400" baseline="-25000" dirty="0" err="1"/>
              <a:t>pulse</a:t>
            </a:r>
            <a:endParaRPr lang="en-GB" sz="2400" baseline="-25000" dirty="0"/>
          </a:p>
          <a:p>
            <a:endParaRPr lang="en-GB"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F8ADE30-9E61-4F14-88F7-704569B4EB33}"/>
                  </a:ext>
                </a:extLst>
              </p:cNvPr>
              <p:cNvSpPr txBox="1"/>
              <p:nvPr/>
            </p:nvSpPr>
            <p:spPr>
              <a:xfrm>
                <a:off x="4773233" y="1529568"/>
                <a:ext cx="1944216" cy="5241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𝑘</m:t>
                          </m:r>
                        </m:num>
                        <m:den>
                          <m:r>
                            <a:rPr lang="en-GB" i="1">
                              <a:latin typeface="Cambria Math" panose="02040503050406030204" pitchFamily="18" charset="0"/>
                              <a:ea typeface="Cambria Math" panose="02040503050406030204" pitchFamily="18" charset="0"/>
                            </a:rPr>
                            <m:t>𝐴</m:t>
                          </m:r>
                        </m:den>
                      </m:f>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𝑄</m:t>
                          </m:r>
                        </m:e>
                      </m:acc>
                      <m:r>
                        <a:rPr lang="en-GB" i="1">
                          <a:latin typeface="Cambria Math" panose="02040503050406030204" pitchFamily="18" charset="0"/>
                          <a:ea typeface="Cambria Math" panose="02040503050406030204" pitchFamily="18" charset="0"/>
                        </a:rPr>
                        <m:t>𝑑𝑥</m:t>
                      </m:r>
                    </m:oMath>
                  </m:oMathPara>
                </a14:m>
                <a:endParaRPr lang="en-GB" dirty="0"/>
              </a:p>
            </p:txBody>
          </p:sp>
        </mc:Choice>
        <mc:Fallback xmlns="">
          <p:sp>
            <p:nvSpPr>
              <p:cNvPr id="4" name="TextBox 3">
                <a:extLst>
                  <a:ext uri="{FF2B5EF4-FFF2-40B4-BE49-F238E27FC236}">
                    <a16:creationId xmlns:a16="http://schemas.microsoft.com/office/drawing/2014/main" id="{1F8ADE30-9E61-4F14-88F7-704569B4EB33}"/>
                  </a:ext>
                </a:extLst>
              </p:cNvPr>
              <p:cNvSpPr txBox="1">
                <a:spLocks noRot="1" noChangeAspect="1" noMove="1" noResize="1" noEditPoints="1" noAdjustHandles="1" noChangeArrowheads="1" noChangeShapeType="1" noTextEdit="1"/>
              </p:cNvSpPr>
              <p:nvPr/>
            </p:nvSpPr>
            <p:spPr>
              <a:xfrm>
                <a:off x="4773233" y="1529568"/>
                <a:ext cx="1944216" cy="52411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DCBDEF-F43B-44D2-8218-13CA4ACE930F}"/>
                  </a:ext>
                </a:extLst>
              </p:cNvPr>
              <p:cNvSpPr txBox="1"/>
              <p:nvPr/>
            </p:nvSpPr>
            <p:spPr>
              <a:xfrm>
                <a:off x="3800702" y="2955091"/>
                <a:ext cx="9873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𝐴</m:t>
                      </m:r>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𝑥𝑡</m:t>
                      </m:r>
                    </m:oMath>
                  </m:oMathPara>
                </a14:m>
                <a:endParaRPr lang="en-GB" dirty="0"/>
              </a:p>
            </p:txBody>
          </p:sp>
        </mc:Choice>
        <mc:Fallback xmlns="">
          <p:sp>
            <p:nvSpPr>
              <p:cNvPr id="5" name="TextBox 4">
                <a:extLst>
                  <a:ext uri="{FF2B5EF4-FFF2-40B4-BE49-F238E27FC236}">
                    <a16:creationId xmlns:a16="http://schemas.microsoft.com/office/drawing/2014/main" id="{11DCBDEF-F43B-44D2-8218-13CA4ACE930F}"/>
                  </a:ext>
                </a:extLst>
              </p:cNvPr>
              <p:cNvSpPr txBox="1">
                <a:spLocks noRot="1" noChangeAspect="1" noMove="1" noResize="1" noEditPoints="1" noAdjustHandles="1" noChangeArrowheads="1" noChangeShapeType="1" noTextEdit="1"/>
              </p:cNvSpPr>
              <p:nvPr/>
            </p:nvSpPr>
            <p:spPr>
              <a:xfrm>
                <a:off x="3800702" y="2955091"/>
                <a:ext cx="987322" cy="276999"/>
              </a:xfrm>
              <a:prstGeom prst="rect">
                <a:avLst/>
              </a:prstGeom>
              <a:blipFill>
                <a:blip r:embed="rId3"/>
                <a:stretch>
                  <a:fillRect l="-4938" r="-4938"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915E18-0B8D-49D1-A556-6417E3728A76}"/>
                  </a:ext>
                </a:extLst>
              </p:cNvPr>
              <p:cNvSpPr txBox="1"/>
              <p:nvPr/>
            </p:nvSpPr>
            <p:spPr>
              <a:xfrm>
                <a:off x="2990787" y="4387501"/>
                <a:ext cx="3732586" cy="398955"/>
              </a:xfrm>
              <a:prstGeom prst="rect">
                <a:avLst/>
              </a:prstGeom>
              <a:noFill/>
            </p:spPr>
            <p:txBody>
              <a:bodyPr wrap="square" lIns="0" tIns="0" rIns="0" bIns="0" rtlCol="0">
                <a:spAutoFit/>
              </a:bodyPr>
              <a:lstStyle/>
              <a:p>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𝑘</m:t>
                        </m:r>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𝑥𝑡</m:t>
                        </m:r>
                      </m:den>
                    </m:f>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𝑄</m:t>
                        </m:r>
                      </m:e>
                    </m:acc>
                    <m:r>
                      <a:rPr lang="en-GB" i="1">
                        <a:latin typeface="Cambria Math" panose="02040503050406030204" pitchFamily="18" charset="0"/>
                        <a:ea typeface="Cambria Math" panose="02040503050406030204" pitchFamily="18" charset="0"/>
                      </a:rPr>
                      <m:t>𝑑𝑥</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𝑘</m:t>
                        </m:r>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𝑡</m:t>
                        </m:r>
                      </m:den>
                    </m:f>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𝑄</m:t>
                        </m:r>
                      </m:e>
                    </m:acc>
                  </m:oMath>
                </a14:m>
                <a:r>
                  <a:rPr lang="en-GB" dirty="0"/>
                  <a:t>ln(R/a)</a:t>
                </a:r>
              </a:p>
            </p:txBody>
          </p:sp>
        </mc:Choice>
        <mc:Fallback xmlns="">
          <p:sp>
            <p:nvSpPr>
              <p:cNvPr id="6" name="TextBox 5">
                <a:extLst>
                  <a:ext uri="{FF2B5EF4-FFF2-40B4-BE49-F238E27FC236}">
                    <a16:creationId xmlns:a16="http://schemas.microsoft.com/office/drawing/2014/main" id="{B0915E18-0B8D-49D1-A556-6417E3728A76}"/>
                  </a:ext>
                </a:extLst>
              </p:cNvPr>
              <p:cNvSpPr txBox="1">
                <a:spLocks noRot="1" noChangeAspect="1" noMove="1" noResize="1" noEditPoints="1" noAdjustHandles="1" noChangeArrowheads="1" noChangeShapeType="1" noTextEdit="1"/>
              </p:cNvSpPr>
              <p:nvPr/>
            </p:nvSpPr>
            <p:spPr>
              <a:xfrm>
                <a:off x="2990787" y="4387501"/>
                <a:ext cx="3732586" cy="398955"/>
              </a:xfrm>
              <a:prstGeom prst="rect">
                <a:avLst/>
              </a:prstGeom>
              <a:blipFill>
                <a:blip r:embed="rId4"/>
                <a:stretch>
                  <a:fillRect l="-2288" t="-3077" b="-21538"/>
                </a:stretch>
              </a:blipFill>
            </p:spPr>
            <p:txBody>
              <a:bodyPr/>
              <a:lstStyle/>
              <a:p>
                <a:r>
                  <a:rPr lang="en-GB">
                    <a:noFill/>
                  </a:rPr>
                  <a:t> </a:t>
                </a:r>
              </a:p>
            </p:txBody>
          </p:sp>
        </mc:Fallback>
      </mc:AlternateContent>
    </p:spTree>
    <p:extLst>
      <p:ext uri="{BB962C8B-B14F-4D97-AF65-F5344CB8AC3E}">
        <p14:creationId xmlns:p14="http://schemas.microsoft.com/office/powerpoint/2010/main" val="96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B049-8BE5-4D41-8267-DD46E9BD1CB5}"/>
              </a:ext>
            </a:extLst>
          </p:cNvPr>
          <p:cNvSpPr>
            <a:spLocks noGrp="1"/>
          </p:cNvSpPr>
          <p:nvPr>
            <p:ph type="title"/>
          </p:nvPr>
        </p:nvSpPr>
        <p:spPr/>
        <p:txBody>
          <a:bodyPr/>
          <a:lstStyle/>
          <a:p>
            <a:r>
              <a:rPr lang="en-GB" dirty="0"/>
              <a:t>Iris heating</a:t>
            </a:r>
          </a:p>
        </p:txBody>
      </p:sp>
      <p:sp>
        <p:nvSpPr>
          <p:cNvPr id="3" name="Content Placeholder 2">
            <a:extLst>
              <a:ext uri="{FF2B5EF4-FFF2-40B4-BE49-F238E27FC236}">
                <a16:creationId xmlns:a16="http://schemas.microsoft.com/office/drawing/2014/main" id="{3272DBE5-4C16-4220-877A-E76897B7F9A5}"/>
              </a:ext>
            </a:extLst>
          </p:cNvPr>
          <p:cNvSpPr>
            <a:spLocks noGrp="1"/>
          </p:cNvSpPr>
          <p:nvPr>
            <p:ph idx="1"/>
          </p:nvPr>
        </p:nvSpPr>
        <p:spPr/>
        <p:txBody>
          <a:bodyPr/>
          <a:lstStyle/>
          <a:p>
            <a:endParaRPr lang="en-GB"/>
          </a:p>
        </p:txBody>
      </p:sp>
      <p:pic>
        <p:nvPicPr>
          <p:cNvPr id="4" name="Content Placeholder 14">
            <a:extLst>
              <a:ext uri="{FF2B5EF4-FFF2-40B4-BE49-F238E27FC236}">
                <a16:creationId xmlns:a16="http://schemas.microsoft.com/office/drawing/2014/main" id="{21B92351-A1DB-49E2-AE52-3D798BBC688F}"/>
              </a:ext>
            </a:extLst>
          </p:cNvPr>
          <p:cNvPicPr>
            <a:picLocks noChangeAspect="1"/>
          </p:cNvPicPr>
          <p:nvPr/>
        </p:nvPicPr>
        <p:blipFill rotWithShape="1">
          <a:blip r:embed="rId2"/>
          <a:srcRect l="26944" t="4160" r="27014" b="5426"/>
          <a:stretch/>
        </p:blipFill>
        <p:spPr>
          <a:xfrm flipV="1">
            <a:off x="791580" y="1582693"/>
            <a:ext cx="7560840" cy="4547663"/>
          </a:xfrm>
          <a:prstGeom prst="rect">
            <a:avLst/>
          </a:prstGeom>
        </p:spPr>
      </p:pic>
    </p:spTree>
    <p:extLst>
      <p:ext uri="{BB962C8B-B14F-4D97-AF65-F5344CB8AC3E}">
        <p14:creationId xmlns:p14="http://schemas.microsoft.com/office/powerpoint/2010/main" val="1719318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380E-9BA8-4C1C-BC1E-1A88037DE309}"/>
              </a:ext>
            </a:extLst>
          </p:cNvPr>
          <p:cNvSpPr>
            <a:spLocks noGrp="1"/>
          </p:cNvSpPr>
          <p:nvPr>
            <p:ph type="title"/>
          </p:nvPr>
        </p:nvSpPr>
        <p:spPr/>
        <p:txBody>
          <a:bodyPr/>
          <a:lstStyle/>
          <a:p>
            <a:r>
              <a:rPr lang="en-GB" dirty="0"/>
              <a:t>Cavity temperature with distance</a:t>
            </a:r>
          </a:p>
        </p:txBody>
      </p:sp>
      <p:cxnSp>
        <p:nvCxnSpPr>
          <p:cNvPr id="5" name="Straight Connector 4">
            <a:extLst>
              <a:ext uri="{FF2B5EF4-FFF2-40B4-BE49-F238E27FC236}">
                <a16:creationId xmlns:a16="http://schemas.microsoft.com/office/drawing/2014/main" id="{33D592C8-3C6A-4E4D-90A3-5CF8848F00EC}"/>
              </a:ext>
            </a:extLst>
          </p:cNvPr>
          <p:cNvCxnSpPr>
            <a:cxnSpLocks/>
          </p:cNvCxnSpPr>
          <p:nvPr/>
        </p:nvCxnSpPr>
        <p:spPr>
          <a:xfrm>
            <a:off x="987805" y="2656689"/>
            <a:ext cx="1447100" cy="679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69C76E-BCB4-41E1-B6C5-FDF2BD518225}"/>
              </a:ext>
            </a:extLst>
          </p:cNvPr>
          <p:cNvCxnSpPr/>
          <p:nvPr/>
        </p:nvCxnSpPr>
        <p:spPr>
          <a:xfrm>
            <a:off x="2434904" y="3329905"/>
            <a:ext cx="1189140" cy="99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94A362-4BF6-4BB8-916D-04259BBDF010}"/>
              </a:ext>
            </a:extLst>
          </p:cNvPr>
          <p:cNvCxnSpPr/>
          <p:nvPr/>
        </p:nvCxnSpPr>
        <p:spPr>
          <a:xfrm>
            <a:off x="3624044" y="3429000"/>
            <a:ext cx="283128" cy="989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1E8B35-85AE-4335-B9EE-303C6FAB08A5}"/>
              </a:ext>
            </a:extLst>
          </p:cNvPr>
          <p:cNvCxnSpPr/>
          <p:nvPr/>
        </p:nvCxnSpPr>
        <p:spPr>
          <a:xfrm>
            <a:off x="3900881" y="4418377"/>
            <a:ext cx="7675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0B1A0-ACE1-48AA-8E8D-E4960E61BD24}"/>
              </a:ext>
            </a:extLst>
          </p:cNvPr>
          <p:cNvCxnSpPr/>
          <p:nvPr/>
        </p:nvCxnSpPr>
        <p:spPr>
          <a:xfrm>
            <a:off x="4674765" y="4418377"/>
            <a:ext cx="157294" cy="767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9E8902-16DF-412D-B4F1-EE72690EB2BB}"/>
              </a:ext>
            </a:extLst>
          </p:cNvPr>
          <p:cNvCxnSpPr/>
          <p:nvPr/>
        </p:nvCxnSpPr>
        <p:spPr>
          <a:xfrm>
            <a:off x="4844642" y="5179678"/>
            <a:ext cx="185606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425C8-61DA-43C8-8052-8892C016CB24}"/>
              </a:ext>
            </a:extLst>
          </p:cNvPr>
          <p:cNvSpPr txBox="1"/>
          <p:nvPr/>
        </p:nvSpPr>
        <p:spPr>
          <a:xfrm>
            <a:off x="616591" y="2464939"/>
            <a:ext cx="729842" cy="300082"/>
          </a:xfrm>
          <a:prstGeom prst="rect">
            <a:avLst/>
          </a:prstGeom>
          <a:noFill/>
        </p:spPr>
        <p:txBody>
          <a:bodyPr wrap="square" rtlCol="0">
            <a:spAutoFit/>
          </a:bodyPr>
          <a:lstStyle/>
          <a:p>
            <a:r>
              <a:rPr lang="en-GB" sz="1350" dirty="0" err="1"/>
              <a:t>T</a:t>
            </a:r>
            <a:r>
              <a:rPr lang="en-GB" sz="1350" baseline="-25000" dirty="0" err="1"/>
              <a:t>iris</a:t>
            </a:r>
            <a:endParaRPr lang="en-GB" sz="1350" baseline="-25000" dirty="0"/>
          </a:p>
        </p:txBody>
      </p:sp>
      <p:sp>
        <p:nvSpPr>
          <p:cNvPr id="17" name="TextBox 16">
            <a:extLst>
              <a:ext uri="{FF2B5EF4-FFF2-40B4-BE49-F238E27FC236}">
                <a16:creationId xmlns:a16="http://schemas.microsoft.com/office/drawing/2014/main" id="{E3FB8F77-F9E6-4951-B374-FC4A80CDC862}"/>
              </a:ext>
            </a:extLst>
          </p:cNvPr>
          <p:cNvSpPr txBox="1"/>
          <p:nvPr/>
        </p:nvSpPr>
        <p:spPr>
          <a:xfrm>
            <a:off x="2085713" y="3336196"/>
            <a:ext cx="729842" cy="300082"/>
          </a:xfrm>
          <a:prstGeom prst="rect">
            <a:avLst/>
          </a:prstGeom>
          <a:noFill/>
        </p:spPr>
        <p:txBody>
          <a:bodyPr wrap="square" rtlCol="0">
            <a:spAutoFit/>
          </a:bodyPr>
          <a:lstStyle/>
          <a:p>
            <a:r>
              <a:rPr lang="en-GB" sz="1350" dirty="0" err="1"/>
              <a:t>T</a:t>
            </a:r>
            <a:r>
              <a:rPr lang="en-GB" sz="1350" baseline="-25000" dirty="0" err="1"/>
              <a:t>wall</a:t>
            </a:r>
            <a:endParaRPr lang="en-GB" sz="1350" baseline="-25000" dirty="0"/>
          </a:p>
        </p:txBody>
      </p:sp>
      <p:sp>
        <p:nvSpPr>
          <p:cNvPr id="18" name="TextBox 17">
            <a:extLst>
              <a:ext uri="{FF2B5EF4-FFF2-40B4-BE49-F238E27FC236}">
                <a16:creationId xmlns:a16="http://schemas.microsoft.com/office/drawing/2014/main" id="{A9A963C2-2210-4ACC-AC3C-A6BF71093A68}"/>
              </a:ext>
            </a:extLst>
          </p:cNvPr>
          <p:cNvSpPr txBox="1"/>
          <p:nvPr/>
        </p:nvSpPr>
        <p:spPr>
          <a:xfrm>
            <a:off x="4747120" y="4279877"/>
            <a:ext cx="729842" cy="300082"/>
          </a:xfrm>
          <a:prstGeom prst="rect">
            <a:avLst/>
          </a:prstGeom>
          <a:noFill/>
        </p:spPr>
        <p:txBody>
          <a:bodyPr wrap="square" rtlCol="0">
            <a:spAutoFit/>
          </a:bodyPr>
          <a:lstStyle/>
          <a:p>
            <a:r>
              <a:rPr lang="en-GB" sz="1350" dirty="0" err="1"/>
              <a:t>T</a:t>
            </a:r>
            <a:r>
              <a:rPr lang="en-GB" sz="1350" baseline="-25000" dirty="0" err="1"/>
              <a:t>water</a:t>
            </a:r>
            <a:endParaRPr lang="en-GB" sz="1350" baseline="-25000" dirty="0"/>
          </a:p>
        </p:txBody>
      </p:sp>
      <p:sp>
        <p:nvSpPr>
          <p:cNvPr id="19" name="TextBox 18">
            <a:extLst>
              <a:ext uri="{FF2B5EF4-FFF2-40B4-BE49-F238E27FC236}">
                <a16:creationId xmlns:a16="http://schemas.microsoft.com/office/drawing/2014/main" id="{3ED4BC2C-676D-47E7-926F-56B18B8341EE}"/>
              </a:ext>
            </a:extLst>
          </p:cNvPr>
          <p:cNvSpPr txBox="1"/>
          <p:nvPr/>
        </p:nvSpPr>
        <p:spPr>
          <a:xfrm>
            <a:off x="3591537" y="3179870"/>
            <a:ext cx="729842" cy="300082"/>
          </a:xfrm>
          <a:prstGeom prst="rect">
            <a:avLst/>
          </a:prstGeom>
          <a:noFill/>
        </p:spPr>
        <p:txBody>
          <a:bodyPr wrap="square" rtlCol="0">
            <a:spAutoFit/>
          </a:bodyPr>
          <a:lstStyle/>
          <a:p>
            <a:r>
              <a:rPr lang="en-GB" sz="1350" dirty="0" err="1"/>
              <a:t>T</a:t>
            </a:r>
            <a:r>
              <a:rPr lang="en-GB" sz="1350" baseline="-25000" dirty="0" err="1"/>
              <a:t>pipe</a:t>
            </a:r>
            <a:endParaRPr lang="en-GB" sz="1350" baseline="-25000" dirty="0"/>
          </a:p>
        </p:txBody>
      </p:sp>
      <p:sp>
        <p:nvSpPr>
          <p:cNvPr id="20" name="TextBox 19">
            <a:extLst>
              <a:ext uri="{FF2B5EF4-FFF2-40B4-BE49-F238E27FC236}">
                <a16:creationId xmlns:a16="http://schemas.microsoft.com/office/drawing/2014/main" id="{B75474D2-F847-4F88-8479-F0FD6FE1D430}"/>
              </a:ext>
            </a:extLst>
          </p:cNvPr>
          <p:cNvSpPr txBox="1"/>
          <p:nvPr/>
        </p:nvSpPr>
        <p:spPr>
          <a:xfrm>
            <a:off x="6775158" y="5041178"/>
            <a:ext cx="729842" cy="300082"/>
          </a:xfrm>
          <a:prstGeom prst="rect">
            <a:avLst/>
          </a:prstGeom>
          <a:noFill/>
        </p:spPr>
        <p:txBody>
          <a:bodyPr wrap="square" rtlCol="0">
            <a:spAutoFit/>
          </a:bodyPr>
          <a:lstStyle/>
          <a:p>
            <a:r>
              <a:rPr lang="en-GB" sz="1350" dirty="0" err="1"/>
              <a:t>T</a:t>
            </a:r>
            <a:r>
              <a:rPr lang="en-GB" sz="1350" baseline="-25000" dirty="0" err="1"/>
              <a:t>outer</a:t>
            </a:r>
            <a:endParaRPr lang="en-GB" sz="1350" baseline="-25000" dirty="0"/>
          </a:p>
        </p:txBody>
      </p:sp>
      <p:cxnSp>
        <p:nvCxnSpPr>
          <p:cNvPr id="22" name="Straight Arrow Connector 21">
            <a:extLst>
              <a:ext uri="{FF2B5EF4-FFF2-40B4-BE49-F238E27FC236}">
                <a16:creationId xmlns:a16="http://schemas.microsoft.com/office/drawing/2014/main" id="{04958420-46C3-43DB-9CE2-5007A178522A}"/>
              </a:ext>
            </a:extLst>
          </p:cNvPr>
          <p:cNvCxnSpPr/>
          <p:nvPr/>
        </p:nvCxnSpPr>
        <p:spPr>
          <a:xfrm>
            <a:off x="981512" y="2125266"/>
            <a:ext cx="0" cy="3532584"/>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8BB154D-0918-49C0-9C9E-9F3288919285}"/>
              </a:ext>
            </a:extLst>
          </p:cNvPr>
          <p:cNvCxnSpPr/>
          <p:nvPr/>
        </p:nvCxnSpPr>
        <p:spPr>
          <a:xfrm>
            <a:off x="987805" y="5664142"/>
            <a:ext cx="6776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1510A4-83D3-4589-A08A-B5DF425349F3}"/>
              </a:ext>
            </a:extLst>
          </p:cNvPr>
          <p:cNvSpPr txBox="1"/>
          <p:nvPr/>
        </p:nvSpPr>
        <p:spPr>
          <a:xfrm>
            <a:off x="239087" y="1813595"/>
            <a:ext cx="1126222" cy="300082"/>
          </a:xfrm>
          <a:prstGeom prst="rect">
            <a:avLst/>
          </a:prstGeom>
          <a:noFill/>
        </p:spPr>
        <p:txBody>
          <a:bodyPr wrap="square" rtlCol="0">
            <a:spAutoFit/>
          </a:bodyPr>
          <a:lstStyle/>
          <a:p>
            <a:r>
              <a:rPr lang="en-GB" sz="1350" dirty="0"/>
              <a:t>Temperature</a:t>
            </a:r>
          </a:p>
        </p:txBody>
      </p:sp>
      <p:sp>
        <p:nvSpPr>
          <p:cNvPr id="27" name="TextBox 26">
            <a:extLst>
              <a:ext uri="{FF2B5EF4-FFF2-40B4-BE49-F238E27FC236}">
                <a16:creationId xmlns:a16="http://schemas.microsoft.com/office/drawing/2014/main" id="{3C2FD12E-C2D2-4CFC-8A9F-BF6D39F6210D}"/>
              </a:ext>
            </a:extLst>
          </p:cNvPr>
          <p:cNvSpPr txBox="1"/>
          <p:nvPr/>
        </p:nvSpPr>
        <p:spPr>
          <a:xfrm>
            <a:off x="7776595" y="5712217"/>
            <a:ext cx="1126222" cy="300082"/>
          </a:xfrm>
          <a:prstGeom prst="rect">
            <a:avLst/>
          </a:prstGeom>
          <a:noFill/>
        </p:spPr>
        <p:txBody>
          <a:bodyPr wrap="square" rtlCol="0">
            <a:spAutoFit/>
          </a:bodyPr>
          <a:lstStyle/>
          <a:p>
            <a:r>
              <a:rPr lang="en-GB" sz="1350" dirty="0"/>
              <a:t>Position</a:t>
            </a:r>
          </a:p>
        </p:txBody>
      </p:sp>
      <p:sp>
        <p:nvSpPr>
          <p:cNvPr id="29" name="TextBox 28">
            <a:extLst>
              <a:ext uri="{FF2B5EF4-FFF2-40B4-BE49-F238E27FC236}">
                <a16:creationId xmlns:a16="http://schemas.microsoft.com/office/drawing/2014/main" id="{CEFF6B13-DF42-4979-ABE7-B6A98C6B87D5}"/>
              </a:ext>
            </a:extLst>
          </p:cNvPr>
          <p:cNvSpPr txBox="1"/>
          <p:nvPr/>
        </p:nvSpPr>
        <p:spPr>
          <a:xfrm>
            <a:off x="1785287" y="1886312"/>
            <a:ext cx="2670835" cy="715581"/>
          </a:xfrm>
          <a:prstGeom prst="rect">
            <a:avLst/>
          </a:prstGeom>
          <a:noFill/>
        </p:spPr>
        <p:txBody>
          <a:bodyPr wrap="square" rtlCol="0">
            <a:spAutoFit/>
          </a:bodyPr>
          <a:lstStyle/>
          <a:p>
            <a:r>
              <a:rPr lang="en-GB" sz="1350" dirty="0"/>
              <a:t>Thermal conductivity, given by dT=Q’ </a:t>
            </a:r>
            <a:r>
              <a:rPr lang="en-GB" sz="1350" dirty="0">
                <a:latin typeface="Symbol" panose="05050102010706020507" pitchFamily="18" charset="2"/>
              </a:rPr>
              <a:t>k</a:t>
            </a:r>
            <a:r>
              <a:rPr lang="en-GB" sz="1350" dirty="0"/>
              <a:t> L/A</a:t>
            </a:r>
          </a:p>
          <a:p>
            <a:r>
              <a:rPr lang="en-GB" sz="1350" dirty="0"/>
              <a:t>Iris is thin so has a large gradient</a:t>
            </a:r>
          </a:p>
        </p:txBody>
      </p:sp>
      <p:cxnSp>
        <p:nvCxnSpPr>
          <p:cNvPr id="31" name="Straight Arrow Connector 30">
            <a:extLst>
              <a:ext uri="{FF2B5EF4-FFF2-40B4-BE49-F238E27FC236}">
                <a16:creationId xmlns:a16="http://schemas.microsoft.com/office/drawing/2014/main" id="{B4442633-5E7F-4AE9-8659-BAB5F2ED313B}"/>
              </a:ext>
            </a:extLst>
          </p:cNvPr>
          <p:cNvCxnSpPr/>
          <p:nvPr/>
        </p:nvCxnSpPr>
        <p:spPr>
          <a:xfrm flipH="1">
            <a:off x="1868648" y="2610014"/>
            <a:ext cx="459298" cy="361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A541B8F-B1F8-4594-B633-D0A22B96F616}"/>
              </a:ext>
            </a:extLst>
          </p:cNvPr>
          <p:cNvCxnSpPr/>
          <p:nvPr/>
        </p:nvCxnSpPr>
        <p:spPr>
          <a:xfrm>
            <a:off x="3020038" y="2656689"/>
            <a:ext cx="100667" cy="72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3F7A3CC-CA41-4CE3-858F-B9510A778D55}"/>
              </a:ext>
            </a:extLst>
          </p:cNvPr>
          <p:cNvSpPr txBox="1"/>
          <p:nvPr/>
        </p:nvSpPr>
        <p:spPr>
          <a:xfrm>
            <a:off x="4353886" y="2911536"/>
            <a:ext cx="2371985" cy="923330"/>
          </a:xfrm>
          <a:prstGeom prst="rect">
            <a:avLst/>
          </a:prstGeom>
          <a:noFill/>
        </p:spPr>
        <p:txBody>
          <a:bodyPr wrap="square" rtlCol="0">
            <a:spAutoFit/>
          </a:bodyPr>
          <a:lstStyle/>
          <a:p>
            <a:r>
              <a:rPr lang="en-GB" sz="1350" dirty="0"/>
              <a:t>Boundary layer temperature gradient, the same in all pipes/cells. Can be corrected with water temperature</a:t>
            </a:r>
          </a:p>
        </p:txBody>
      </p:sp>
      <p:cxnSp>
        <p:nvCxnSpPr>
          <p:cNvPr id="36" name="Straight Arrow Connector 35">
            <a:extLst>
              <a:ext uri="{FF2B5EF4-FFF2-40B4-BE49-F238E27FC236}">
                <a16:creationId xmlns:a16="http://schemas.microsoft.com/office/drawing/2014/main" id="{CD4C7C95-44AE-4B79-BA58-49E1E53AF500}"/>
              </a:ext>
            </a:extLst>
          </p:cNvPr>
          <p:cNvCxnSpPr>
            <a:cxnSpLocks/>
          </p:cNvCxnSpPr>
          <p:nvPr/>
        </p:nvCxnSpPr>
        <p:spPr>
          <a:xfrm flipH="1">
            <a:off x="3819088" y="3650784"/>
            <a:ext cx="502291" cy="27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3266F81-D976-4AE4-98D8-37D1918C5CFF}"/>
              </a:ext>
            </a:extLst>
          </p:cNvPr>
          <p:cNvSpPr txBox="1"/>
          <p:nvPr/>
        </p:nvSpPr>
        <p:spPr>
          <a:xfrm>
            <a:off x="6551801" y="3829166"/>
            <a:ext cx="2573322" cy="1131079"/>
          </a:xfrm>
          <a:prstGeom prst="rect">
            <a:avLst/>
          </a:prstGeom>
          <a:noFill/>
        </p:spPr>
        <p:txBody>
          <a:bodyPr wrap="square" rtlCol="0">
            <a:spAutoFit/>
          </a:bodyPr>
          <a:lstStyle/>
          <a:p>
            <a:r>
              <a:rPr lang="en-GB" sz="1350" dirty="0"/>
              <a:t>Increase in water body temperature, increases along the pipe causing temperature gradients and differential thermal expansion</a:t>
            </a:r>
          </a:p>
        </p:txBody>
      </p:sp>
      <p:cxnSp>
        <p:nvCxnSpPr>
          <p:cNvPr id="40" name="Straight Arrow Connector 39">
            <a:extLst>
              <a:ext uri="{FF2B5EF4-FFF2-40B4-BE49-F238E27FC236}">
                <a16:creationId xmlns:a16="http://schemas.microsoft.com/office/drawing/2014/main" id="{F2AFDD99-9056-4D2D-90C0-098285E5AD49}"/>
              </a:ext>
            </a:extLst>
          </p:cNvPr>
          <p:cNvCxnSpPr>
            <a:stCxn id="38" idx="1"/>
          </p:cNvCxnSpPr>
          <p:nvPr/>
        </p:nvCxnSpPr>
        <p:spPr>
          <a:xfrm flipH="1">
            <a:off x="4768093" y="4394706"/>
            <a:ext cx="1783708" cy="407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74939EE-ECB2-4178-A388-F174D6347CDC}"/>
              </a:ext>
            </a:extLst>
          </p:cNvPr>
          <p:cNvCxnSpPr/>
          <p:nvPr/>
        </p:nvCxnSpPr>
        <p:spPr>
          <a:xfrm>
            <a:off x="4284677" y="4418377"/>
            <a:ext cx="0" cy="383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5D9E06-1791-4FE4-A56F-3265144CAD93}"/>
              </a:ext>
            </a:extLst>
          </p:cNvPr>
          <p:cNvCxnSpPr/>
          <p:nvPr/>
        </p:nvCxnSpPr>
        <p:spPr>
          <a:xfrm flipV="1">
            <a:off x="4284677" y="4078622"/>
            <a:ext cx="0" cy="339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36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3C14-CE24-4CCC-A48C-B31131DC8CFB}"/>
              </a:ext>
            </a:extLst>
          </p:cNvPr>
          <p:cNvSpPr>
            <a:spLocks noGrp="1"/>
          </p:cNvSpPr>
          <p:nvPr>
            <p:ph type="title"/>
          </p:nvPr>
        </p:nvSpPr>
        <p:spPr/>
        <p:txBody>
          <a:bodyPr/>
          <a:lstStyle/>
          <a:p>
            <a:r>
              <a:rPr lang="en-GB" dirty="0"/>
              <a:t>Cell design for high average power</a:t>
            </a:r>
          </a:p>
        </p:txBody>
      </p:sp>
      <p:sp>
        <p:nvSpPr>
          <p:cNvPr id="3" name="Content Placeholder 2">
            <a:extLst>
              <a:ext uri="{FF2B5EF4-FFF2-40B4-BE49-F238E27FC236}">
                <a16:creationId xmlns:a16="http://schemas.microsoft.com/office/drawing/2014/main" id="{988D0337-76B8-4BD5-BD2C-21B4E391C023}"/>
              </a:ext>
            </a:extLst>
          </p:cNvPr>
          <p:cNvSpPr>
            <a:spLocks noGrp="1"/>
          </p:cNvSpPr>
          <p:nvPr>
            <p:ph idx="1"/>
          </p:nvPr>
        </p:nvSpPr>
        <p:spPr>
          <a:xfrm>
            <a:off x="251520" y="1556792"/>
            <a:ext cx="3800363" cy="4680520"/>
          </a:xfrm>
        </p:spPr>
        <p:txBody>
          <a:bodyPr>
            <a:normAutofit fontScale="47500" lnSpcReduction="20000"/>
          </a:bodyPr>
          <a:lstStyle/>
          <a:p>
            <a:r>
              <a:rPr lang="en-GB" sz="3800" dirty="0"/>
              <a:t>If we need to operate with high average powers then we need to improve cooling in the iris</a:t>
            </a:r>
          </a:p>
          <a:p>
            <a:r>
              <a:rPr lang="en-GB" sz="3800" dirty="0"/>
              <a:t>If we make the iris thicker we improve the temperature gradient as the temperature rise along the iris is proportional to thickness</a:t>
            </a:r>
          </a:p>
          <a:p>
            <a:r>
              <a:rPr lang="en-GB" sz="3800" dirty="0"/>
              <a:t>For even higher power we can add cooling pipes in the iris to eliminate conductive temperature gradients almost entirely </a:t>
            </a:r>
          </a:p>
          <a:p>
            <a:r>
              <a:rPr lang="en-GB" sz="3800" dirty="0"/>
              <a:t>The downside is shunt impedance and peak surface fields are worse for thick iris so no matter what we do we cannot achieve the highest gradients, we are either limited by heating or the impedance</a:t>
            </a:r>
          </a:p>
          <a:p>
            <a:endParaRPr lang="en-GB" dirty="0"/>
          </a:p>
        </p:txBody>
      </p:sp>
      <p:pic>
        <p:nvPicPr>
          <p:cNvPr id="4" name="Picture 2">
            <a:extLst>
              <a:ext uri="{FF2B5EF4-FFF2-40B4-BE49-F238E27FC236}">
                <a16:creationId xmlns:a16="http://schemas.microsoft.com/office/drawing/2014/main" id="{04D892C3-B9F2-445F-B86D-AC47858E6F8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 t="2962" r="7162" b="3020"/>
          <a:stretch/>
        </p:blipFill>
        <p:spPr bwMode="auto">
          <a:xfrm>
            <a:off x="4139952" y="1916832"/>
            <a:ext cx="4453477" cy="32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469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C8CD-517C-4A29-82E2-2C4831244F30}"/>
              </a:ext>
            </a:extLst>
          </p:cNvPr>
          <p:cNvSpPr>
            <a:spLocks noGrp="1"/>
          </p:cNvSpPr>
          <p:nvPr>
            <p:ph type="title"/>
          </p:nvPr>
        </p:nvSpPr>
        <p:spPr/>
        <p:txBody>
          <a:bodyPr/>
          <a:lstStyle/>
          <a:p>
            <a:r>
              <a:rPr lang="en-GB" dirty="0"/>
              <a:t>Thermal expansion</a:t>
            </a:r>
          </a:p>
        </p:txBody>
      </p:sp>
      <p:sp>
        <p:nvSpPr>
          <p:cNvPr id="3" name="Content Placeholder 2">
            <a:extLst>
              <a:ext uri="{FF2B5EF4-FFF2-40B4-BE49-F238E27FC236}">
                <a16:creationId xmlns:a16="http://schemas.microsoft.com/office/drawing/2014/main" id="{1BB8A039-17B4-45D0-9AAF-F71E44569743}"/>
              </a:ext>
            </a:extLst>
          </p:cNvPr>
          <p:cNvSpPr>
            <a:spLocks noGrp="1"/>
          </p:cNvSpPr>
          <p:nvPr>
            <p:ph idx="1"/>
          </p:nvPr>
        </p:nvSpPr>
        <p:spPr/>
        <p:txBody>
          <a:bodyPr>
            <a:normAutofit fontScale="92500" lnSpcReduction="10000"/>
          </a:bodyPr>
          <a:lstStyle/>
          <a:p>
            <a:r>
              <a:rPr lang="en-GB" dirty="0"/>
              <a:t>The coefficient of linear expansion for copper is 17 x 10</a:t>
            </a:r>
            <a:r>
              <a:rPr lang="en-GB" baseline="30000" dirty="0"/>
              <a:t>-6</a:t>
            </a:r>
            <a:r>
              <a:rPr lang="en-GB" dirty="0"/>
              <a:t> which means that the frequency error is</a:t>
            </a:r>
          </a:p>
          <a:p>
            <a:r>
              <a:rPr lang="en-GB" dirty="0" err="1">
                <a:latin typeface="Symbol" panose="05050102010706020507" pitchFamily="18" charset="2"/>
              </a:rPr>
              <a:t>D</a:t>
            </a:r>
            <a:r>
              <a:rPr lang="en-GB" dirty="0" err="1"/>
              <a:t>f</a:t>
            </a:r>
            <a:r>
              <a:rPr lang="en-GB" dirty="0"/>
              <a:t>/f=(17 x 10</a:t>
            </a:r>
            <a:r>
              <a:rPr lang="en-GB" baseline="30000" dirty="0"/>
              <a:t>-6</a:t>
            </a:r>
            <a:r>
              <a:rPr lang="en-GB" dirty="0"/>
              <a:t>)</a:t>
            </a:r>
            <a:r>
              <a:rPr lang="en-GB" dirty="0">
                <a:latin typeface="Symbol" panose="05050102010706020507" pitchFamily="18" charset="2"/>
              </a:rPr>
              <a:t>D</a:t>
            </a:r>
            <a:r>
              <a:rPr lang="en-GB" dirty="0"/>
              <a:t>T</a:t>
            </a:r>
          </a:p>
          <a:p>
            <a:r>
              <a:rPr lang="en-GB" dirty="0"/>
              <a:t>Given that the maximum allowable frequency shift is given as f/Q this allows the maximum temperature change as</a:t>
            </a:r>
          </a:p>
          <a:p>
            <a:r>
              <a:rPr lang="en-GB" dirty="0">
                <a:latin typeface="Symbol" panose="05050102010706020507" pitchFamily="18" charset="2"/>
              </a:rPr>
              <a:t>D</a:t>
            </a:r>
            <a:r>
              <a:rPr lang="en-GB" dirty="0"/>
              <a:t>T= =(Q 17 x 10</a:t>
            </a:r>
            <a:r>
              <a:rPr lang="en-GB" baseline="30000" dirty="0"/>
              <a:t>-6</a:t>
            </a:r>
            <a:r>
              <a:rPr lang="en-GB" dirty="0"/>
              <a:t>)</a:t>
            </a:r>
            <a:r>
              <a:rPr lang="en-GB" baseline="30000" dirty="0"/>
              <a:t>-1 </a:t>
            </a:r>
            <a:endParaRPr lang="en-GB" dirty="0"/>
          </a:p>
          <a:p>
            <a:r>
              <a:rPr lang="en-GB" dirty="0"/>
              <a:t>The Q of a copper cavity is around 10,000 so the max temperature rise is 6 degrees</a:t>
            </a:r>
          </a:p>
          <a:p>
            <a:endParaRPr lang="en-GB" dirty="0"/>
          </a:p>
        </p:txBody>
      </p:sp>
    </p:spTree>
    <p:extLst>
      <p:ext uri="{BB962C8B-B14F-4D97-AF65-F5344CB8AC3E}">
        <p14:creationId xmlns:p14="http://schemas.microsoft.com/office/powerpoint/2010/main" val="313539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DF11-3D63-4D49-8AFC-EDC324CA3062}"/>
              </a:ext>
            </a:extLst>
          </p:cNvPr>
          <p:cNvSpPr>
            <a:spLocks noGrp="1"/>
          </p:cNvSpPr>
          <p:nvPr>
            <p:ph type="title"/>
          </p:nvPr>
        </p:nvSpPr>
        <p:spPr/>
        <p:txBody>
          <a:bodyPr/>
          <a:lstStyle/>
          <a:p>
            <a:r>
              <a:rPr lang="en-GB" dirty="0"/>
              <a:t>Thermal expansion</a:t>
            </a:r>
          </a:p>
        </p:txBody>
      </p:sp>
      <p:sp>
        <p:nvSpPr>
          <p:cNvPr id="3" name="Content Placeholder 2">
            <a:extLst>
              <a:ext uri="{FF2B5EF4-FFF2-40B4-BE49-F238E27FC236}">
                <a16:creationId xmlns:a16="http://schemas.microsoft.com/office/drawing/2014/main" id="{5A92F864-0571-4405-916C-48123A8D6BC8}"/>
              </a:ext>
            </a:extLst>
          </p:cNvPr>
          <p:cNvSpPr>
            <a:spLocks noGrp="1"/>
          </p:cNvSpPr>
          <p:nvPr>
            <p:ph idx="1"/>
          </p:nvPr>
        </p:nvSpPr>
        <p:spPr>
          <a:xfrm>
            <a:off x="457200" y="1600201"/>
            <a:ext cx="8229600" cy="2134516"/>
          </a:xfrm>
        </p:spPr>
        <p:txBody>
          <a:bodyPr>
            <a:normAutofit fontScale="77500" lnSpcReduction="20000"/>
          </a:bodyPr>
          <a:lstStyle/>
          <a:p>
            <a:r>
              <a:rPr lang="en-GB" dirty="0"/>
              <a:t>Not all temperature rises result in deformation, as if the outside is cooler than the inside of a cavity the expansion is constrained.</a:t>
            </a:r>
          </a:p>
          <a:p>
            <a:r>
              <a:rPr lang="en-GB" dirty="0"/>
              <a:t>This results in a stress on the cavity which can cause damage but typically higher temperatures can be withstood for stress than expansion</a:t>
            </a:r>
          </a:p>
        </p:txBody>
      </p:sp>
      <p:pic>
        <p:nvPicPr>
          <p:cNvPr id="4" name="Picture 3">
            <a:extLst>
              <a:ext uri="{FF2B5EF4-FFF2-40B4-BE49-F238E27FC236}">
                <a16:creationId xmlns:a16="http://schemas.microsoft.com/office/drawing/2014/main" id="{05A72DCC-AD88-4E18-82E4-27E20391CBE9}"/>
              </a:ext>
            </a:extLst>
          </p:cNvPr>
          <p:cNvPicPr>
            <a:picLocks noChangeAspect="1"/>
          </p:cNvPicPr>
          <p:nvPr/>
        </p:nvPicPr>
        <p:blipFill rotWithShape="1">
          <a:blip r:embed="rId2"/>
          <a:srcRect l="13775" t="24801" r="21651" b="24800"/>
          <a:stretch/>
        </p:blipFill>
        <p:spPr>
          <a:xfrm>
            <a:off x="1619672" y="3734717"/>
            <a:ext cx="5904656" cy="2592288"/>
          </a:xfrm>
          <a:prstGeom prst="rect">
            <a:avLst/>
          </a:prstGeom>
        </p:spPr>
      </p:pic>
    </p:spTree>
    <p:extLst>
      <p:ext uri="{BB962C8B-B14F-4D97-AF65-F5344CB8AC3E}">
        <p14:creationId xmlns:p14="http://schemas.microsoft.com/office/powerpoint/2010/main" val="1762024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Limits (Klystrons)</a:t>
            </a:r>
          </a:p>
        </p:txBody>
      </p:sp>
      <p:sp>
        <p:nvSpPr>
          <p:cNvPr id="3" name="Rectangle 3"/>
          <p:cNvSpPr txBox="1">
            <a:spLocks noChangeArrowheads="1"/>
          </p:cNvSpPr>
          <p:nvPr/>
        </p:nvSpPr>
        <p:spPr>
          <a:xfrm>
            <a:off x="457200" y="1556792"/>
            <a:ext cx="5338936" cy="5042446"/>
          </a:xfrm>
          <a:prstGeom prst="rect">
            <a:avLst/>
          </a:prstGeom>
        </p:spPr>
        <p:txBody>
          <a:bodyPr/>
          <a:lstStyle/>
          <a:p>
            <a:pPr marL="342900" indent="-342900">
              <a:lnSpc>
                <a:spcPct val="80000"/>
              </a:lnSpc>
              <a:spcBef>
                <a:spcPct val="20000"/>
              </a:spcBef>
              <a:buFont typeface="Arial" pitchFamily="34" charset="0"/>
              <a:buChar char="•"/>
              <a:defRPr/>
            </a:pPr>
            <a:r>
              <a:rPr lang="en-GB" sz="2000" dirty="0"/>
              <a:t>Many </a:t>
            </a:r>
            <a:r>
              <a:rPr lang="en-GB" sz="2000" dirty="0" err="1"/>
              <a:t>linacs</a:t>
            </a:r>
            <a:r>
              <a:rPr lang="en-GB" sz="2000" dirty="0"/>
              <a:t> are actually limited by RF power.</a:t>
            </a:r>
          </a:p>
          <a:p>
            <a:pPr marL="342900" indent="-342900">
              <a:lnSpc>
                <a:spcPct val="80000"/>
              </a:lnSpc>
              <a:spcBef>
                <a:spcPct val="20000"/>
              </a:spcBef>
              <a:buFont typeface="Arial" pitchFamily="34" charset="0"/>
              <a:buChar char="•"/>
              <a:defRPr/>
            </a:pPr>
            <a:r>
              <a:rPr lang="en-GB" sz="2000" dirty="0"/>
              <a:t>The highest power klystrons are around 50 MW pulsed (200 ns) or 1 MW CW, this is enough to meet the current maximum operating gradients.</a:t>
            </a:r>
          </a:p>
          <a:p>
            <a:pPr marL="342900" indent="-342900">
              <a:lnSpc>
                <a:spcPct val="80000"/>
              </a:lnSpc>
              <a:spcBef>
                <a:spcPct val="20000"/>
              </a:spcBef>
              <a:buFont typeface="Arial" pitchFamily="34" charset="0"/>
              <a:buChar char="•"/>
              <a:defRPr/>
            </a:pPr>
            <a:r>
              <a:rPr lang="en-GB" sz="2000" dirty="0">
                <a:solidFill>
                  <a:schemeClr val="accent2"/>
                </a:solidFill>
              </a:rPr>
              <a:t>We can store the energy from longer pulses and release then in a short timescale creating higher powers. This is known as pulse compression and can double or quadruple the peak power (to 200 MW)</a:t>
            </a:r>
          </a:p>
          <a:p>
            <a:pPr marL="342900" indent="-342900">
              <a:lnSpc>
                <a:spcPct val="80000"/>
              </a:lnSpc>
              <a:spcBef>
                <a:spcPct val="20000"/>
              </a:spcBef>
              <a:buFont typeface="Arial" pitchFamily="34" charset="0"/>
              <a:buChar char="•"/>
              <a:defRPr/>
            </a:pPr>
            <a:r>
              <a:rPr lang="en-GB" sz="2000" dirty="0">
                <a:solidFill>
                  <a:schemeClr val="accent2"/>
                </a:solidFill>
              </a:rPr>
              <a:t>If we overcome the gradient limits we may well be limited by the maximum power we can deliver which scales as E</a:t>
            </a:r>
            <a:r>
              <a:rPr lang="en-GB" sz="2000" baseline="30000" dirty="0">
                <a:solidFill>
                  <a:schemeClr val="accent2"/>
                </a:solidFill>
              </a:rPr>
              <a:t>2</a:t>
            </a:r>
          </a:p>
          <a:p>
            <a:pPr marL="342900" indent="-342900">
              <a:lnSpc>
                <a:spcPct val="80000"/>
              </a:lnSpc>
              <a:spcBef>
                <a:spcPct val="20000"/>
              </a:spcBef>
              <a:buFont typeface="Arial" pitchFamily="34" charset="0"/>
              <a:buChar char="•"/>
              <a:defRPr/>
            </a:pPr>
            <a:r>
              <a:rPr lang="en-GB" sz="2000" dirty="0">
                <a:solidFill>
                  <a:schemeClr val="accent2"/>
                </a:solidFill>
              </a:rPr>
              <a:t>Even if higher power klystrons could be obtained we may still be limited by the power limits of RF components like windows, splitters and loads.</a:t>
            </a:r>
          </a:p>
          <a:p>
            <a:pPr marL="342900" indent="-342900">
              <a:lnSpc>
                <a:spcPct val="80000"/>
              </a:lnSpc>
              <a:spcBef>
                <a:spcPct val="20000"/>
              </a:spcBef>
              <a:defRPr/>
            </a:pPr>
            <a:endParaRPr lang="en-GB" sz="2400" dirty="0">
              <a:solidFill>
                <a:schemeClr val="accent2"/>
              </a:solidFill>
            </a:endParaRPr>
          </a:p>
        </p:txBody>
      </p:sp>
      <p:pic>
        <p:nvPicPr>
          <p:cNvPr id="4" name="Picture 5" descr="TH1801 MBK"/>
          <p:cNvPicPr>
            <a:picLocks noChangeAspect="1" noChangeArrowheads="1"/>
          </p:cNvPicPr>
          <p:nvPr/>
        </p:nvPicPr>
        <p:blipFill>
          <a:blip r:embed="rId2" cstate="print"/>
          <a:srcRect/>
          <a:stretch>
            <a:fillRect/>
          </a:stretch>
        </p:blipFill>
        <p:spPr bwMode="auto">
          <a:xfrm>
            <a:off x="6227763" y="1340571"/>
            <a:ext cx="2305050" cy="518477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9036-29E0-4C0A-BD96-8159585A41CB}"/>
              </a:ext>
            </a:extLst>
          </p:cNvPr>
          <p:cNvSpPr>
            <a:spLocks noGrp="1"/>
          </p:cNvSpPr>
          <p:nvPr>
            <p:ph type="title"/>
          </p:nvPr>
        </p:nvSpPr>
        <p:spPr>
          <a:xfrm>
            <a:off x="865312" y="517413"/>
            <a:ext cx="7787208" cy="698485"/>
          </a:xfrm>
        </p:spPr>
        <p:txBody>
          <a:bodyPr>
            <a:normAutofit fontScale="90000"/>
          </a:bodyPr>
          <a:lstStyle/>
          <a:p>
            <a:r>
              <a:rPr lang="en-US" dirty="0"/>
              <a:t>Other limits to gradient</a:t>
            </a:r>
            <a:endParaRPr lang="en-GB" dirty="0"/>
          </a:p>
        </p:txBody>
      </p:sp>
      <p:sp>
        <p:nvSpPr>
          <p:cNvPr id="3" name="Content Placeholder 2">
            <a:extLst>
              <a:ext uri="{FF2B5EF4-FFF2-40B4-BE49-F238E27FC236}">
                <a16:creationId xmlns:a16="http://schemas.microsoft.com/office/drawing/2014/main" id="{AFA5C55E-8EFF-4E6A-A3BE-977B31FDFFD4}"/>
              </a:ext>
            </a:extLst>
          </p:cNvPr>
          <p:cNvSpPr>
            <a:spLocks noGrp="1"/>
          </p:cNvSpPr>
          <p:nvPr>
            <p:ph idx="1"/>
          </p:nvPr>
        </p:nvSpPr>
        <p:spPr/>
        <p:txBody>
          <a:bodyPr>
            <a:normAutofit/>
          </a:bodyPr>
          <a:lstStyle/>
          <a:p>
            <a:r>
              <a:rPr lang="en-US" sz="2000" dirty="0"/>
              <a:t>RF linacs are driven by klystrons which operate at sub-50% efficiency</a:t>
            </a:r>
          </a:p>
          <a:p>
            <a:r>
              <a:rPr lang="en-US" sz="2000" dirty="0"/>
              <a:t>How much longer can we use inefficient RF sources for accelerators from a climate change perspective?</a:t>
            </a:r>
          </a:p>
          <a:p>
            <a:r>
              <a:rPr lang="en-US" sz="2000" dirty="0"/>
              <a:t>To continue to operate at higher gradient/power we need more efficient RF sources</a:t>
            </a:r>
            <a:endParaRPr lang="en-GB" sz="2000" dirty="0"/>
          </a:p>
        </p:txBody>
      </p:sp>
      <p:sp>
        <p:nvSpPr>
          <p:cNvPr id="4" name="TextBox 3">
            <a:extLst>
              <a:ext uri="{FF2B5EF4-FFF2-40B4-BE49-F238E27FC236}">
                <a16:creationId xmlns:a16="http://schemas.microsoft.com/office/drawing/2014/main" id="{D7DF4C45-D797-4AC3-8EDD-669B8477B8FB}"/>
              </a:ext>
            </a:extLst>
          </p:cNvPr>
          <p:cNvSpPr txBox="1"/>
          <p:nvPr/>
        </p:nvSpPr>
        <p:spPr>
          <a:xfrm>
            <a:off x="971600" y="3355101"/>
            <a:ext cx="6768752" cy="507831"/>
          </a:xfrm>
          <a:prstGeom prst="rect">
            <a:avLst/>
          </a:prstGeom>
          <a:noFill/>
        </p:spPr>
        <p:txBody>
          <a:bodyPr wrap="square" rtlCol="0">
            <a:spAutoFit/>
          </a:bodyPr>
          <a:lstStyle/>
          <a:p>
            <a:pPr algn="ctr"/>
            <a:r>
              <a:rPr lang="en-GB" sz="1350" dirty="0"/>
              <a:t>The klystron efficiency impact on the FCC power consumption.</a:t>
            </a:r>
          </a:p>
          <a:p>
            <a:pPr algn="ctr"/>
            <a:r>
              <a:rPr lang="en-GB" sz="1350" dirty="0"/>
              <a:t>Example of the efficiency upgrade from </a:t>
            </a:r>
            <a:r>
              <a:rPr lang="en-GB" sz="1350" dirty="0">
                <a:solidFill>
                  <a:srgbClr val="3333FF"/>
                </a:solidFill>
              </a:rPr>
              <a:t>existing 70% </a:t>
            </a:r>
            <a:r>
              <a:rPr lang="en-GB" sz="1350" dirty="0"/>
              <a:t>to </a:t>
            </a:r>
            <a:r>
              <a:rPr lang="en-GB" sz="1350" dirty="0">
                <a:solidFill>
                  <a:srgbClr val="FF0000"/>
                </a:solidFill>
              </a:rPr>
              <a:t>85%</a:t>
            </a:r>
            <a:r>
              <a:rPr lang="en-GB" sz="1350" dirty="0"/>
              <a:t>. </a:t>
            </a:r>
          </a:p>
        </p:txBody>
      </p:sp>
      <p:graphicFrame>
        <p:nvGraphicFramePr>
          <p:cNvPr id="5" name="Table 4">
            <a:extLst>
              <a:ext uri="{FF2B5EF4-FFF2-40B4-BE49-F238E27FC236}">
                <a16:creationId xmlns:a16="http://schemas.microsoft.com/office/drawing/2014/main" id="{25554ACD-403D-4C9D-B668-D446F4030845}"/>
              </a:ext>
            </a:extLst>
          </p:cNvPr>
          <p:cNvGraphicFramePr>
            <a:graphicFrameLocks noGrp="1"/>
          </p:cNvGraphicFramePr>
          <p:nvPr>
            <p:extLst>
              <p:ext uri="{D42A27DB-BD31-4B8C-83A1-F6EECF244321}">
                <p14:modId xmlns:p14="http://schemas.microsoft.com/office/powerpoint/2010/main" val="1945173074"/>
              </p:ext>
            </p:extLst>
          </p:nvPr>
        </p:nvGraphicFramePr>
        <p:xfrm>
          <a:off x="395536" y="3933056"/>
          <a:ext cx="8352928" cy="2499360"/>
        </p:xfrm>
        <a:graphic>
          <a:graphicData uri="http://schemas.openxmlformats.org/drawingml/2006/table">
            <a:tbl>
              <a:tblPr firstRow="1" bandRow="1">
                <a:tableStyleId>{F5AB1C69-6EDB-4FF4-983F-18BD219EF322}</a:tableStyleId>
              </a:tblPr>
              <a:tblGrid>
                <a:gridCol w="3643460">
                  <a:extLst>
                    <a:ext uri="{9D8B030D-6E8A-4147-A177-3AD203B41FA5}">
                      <a16:colId xmlns:a16="http://schemas.microsoft.com/office/drawing/2014/main" val="4226208044"/>
                    </a:ext>
                  </a:extLst>
                </a:gridCol>
                <a:gridCol w="1752811">
                  <a:extLst>
                    <a:ext uri="{9D8B030D-6E8A-4147-A177-3AD203B41FA5}">
                      <a16:colId xmlns:a16="http://schemas.microsoft.com/office/drawing/2014/main" val="1030547528"/>
                    </a:ext>
                  </a:extLst>
                </a:gridCol>
                <a:gridCol w="1706708">
                  <a:extLst>
                    <a:ext uri="{9D8B030D-6E8A-4147-A177-3AD203B41FA5}">
                      <a16:colId xmlns:a16="http://schemas.microsoft.com/office/drawing/2014/main" val="3544292062"/>
                    </a:ext>
                  </a:extLst>
                </a:gridCol>
                <a:gridCol w="1249949">
                  <a:extLst>
                    <a:ext uri="{9D8B030D-6E8A-4147-A177-3AD203B41FA5}">
                      <a16:colId xmlns:a16="http://schemas.microsoft.com/office/drawing/2014/main" val="3719165889"/>
                    </a:ext>
                  </a:extLst>
                </a:gridCol>
              </a:tblGrid>
              <a:tr h="228600">
                <a:tc>
                  <a:txBody>
                    <a:bodyPr/>
                    <a:lstStyle/>
                    <a:p>
                      <a:endParaRPr lang="en-GB" sz="1600" dirty="0"/>
                    </a:p>
                  </a:txBody>
                  <a:tcPr marL="68580" marR="68580" marT="34290" marB="34290"/>
                </a:tc>
                <a:tc>
                  <a:txBody>
                    <a:bodyPr/>
                    <a:lstStyle/>
                    <a:p>
                      <a:r>
                        <a:rPr lang="en-GB" sz="1600" dirty="0"/>
                        <a:t>Klystron eff. 70%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Klystron eff. 85%</a:t>
                      </a:r>
                      <a:endParaRPr lang="en-GB" sz="1600" dirty="0"/>
                    </a:p>
                  </a:txBody>
                  <a:tcPr marL="68580" marR="68580" marT="34290" marB="34290"/>
                </a:tc>
                <a:tc>
                  <a:txBody>
                    <a:bodyPr/>
                    <a:lstStyle/>
                    <a:p>
                      <a:r>
                        <a:rPr lang="en-GB" sz="1600"/>
                        <a:t>Difference</a:t>
                      </a:r>
                      <a:endParaRPr lang="en-GB" sz="1600" dirty="0"/>
                    </a:p>
                  </a:txBody>
                  <a:tcPr marL="68580" marR="68580" marT="34290" marB="34290"/>
                </a:tc>
                <a:extLst>
                  <a:ext uri="{0D108BD9-81ED-4DB2-BD59-A6C34878D82A}">
                    <a16:rowId xmlns:a16="http://schemas.microsoft.com/office/drawing/2014/main" val="3127361445"/>
                  </a:ext>
                </a:extLst>
              </a:tr>
              <a:tr h="228600">
                <a:tc>
                  <a:txBody>
                    <a:bodyPr/>
                    <a:lstStyle/>
                    <a:p>
                      <a:r>
                        <a:rPr lang="en-GB" sz="1600" dirty="0"/>
                        <a:t>RF power needed for 3TeV</a:t>
                      </a:r>
                      <a:r>
                        <a:rPr lang="en-GB" sz="1600" baseline="0" dirty="0"/>
                        <a:t> CLIC</a:t>
                      </a:r>
                      <a:endParaRPr lang="en-GB" sz="1600" dirty="0"/>
                    </a:p>
                  </a:txBody>
                  <a:tcPr marL="68580" marR="68580" marT="34290" marB="34290"/>
                </a:tc>
                <a:tc gridSpan="3">
                  <a:txBody>
                    <a:bodyPr/>
                    <a:lstStyle/>
                    <a:p>
                      <a:pPr algn="ctr"/>
                      <a:r>
                        <a:rPr lang="en-GB" sz="1600" dirty="0"/>
                        <a:t>105 MW</a:t>
                      </a:r>
                    </a:p>
                  </a:txBody>
                  <a:tcPr marL="68580" marR="68580" marT="34290" marB="3429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3087264"/>
                  </a:ext>
                </a:extLst>
              </a:tr>
              <a:tr h="228600">
                <a:tc>
                  <a:txBody>
                    <a:bodyPr/>
                    <a:lstStyle/>
                    <a:p>
                      <a:r>
                        <a:rPr lang="en-GB" sz="1600" dirty="0"/>
                        <a:t>DC input power</a:t>
                      </a:r>
                    </a:p>
                  </a:txBody>
                  <a:tcPr marL="68580" marR="68580" marT="34290" marB="34290"/>
                </a:tc>
                <a:tc>
                  <a:txBody>
                    <a:bodyPr/>
                    <a:lstStyle/>
                    <a:p>
                      <a:pPr algn="ctr"/>
                      <a:r>
                        <a:rPr lang="en-GB" sz="1600" dirty="0"/>
                        <a:t>150MW</a:t>
                      </a:r>
                    </a:p>
                  </a:txBody>
                  <a:tcPr marL="68580" marR="68580" marT="34290" marB="34290"/>
                </a:tc>
                <a:tc>
                  <a:txBody>
                    <a:bodyPr/>
                    <a:lstStyle/>
                    <a:p>
                      <a:pPr algn="ctr"/>
                      <a:r>
                        <a:rPr lang="en-GB" sz="1600" dirty="0"/>
                        <a:t>131MW</a:t>
                      </a:r>
                    </a:p>
                  </a:txBody>
                  <a:tcPr marL="68580" marR="68580" marT="34290" marB="34290"/>
                </a:tc>
                <a:tc>
                  <a:txBody>
                    <a:bodyPr/>
                    <a:lstStyle/>
                    <a:p>
                      <a:pPr algn="ctr"/>
                      <a:r>
                        <a:rPr lang="en-GB" sz="1600" dirty="0"/>
                        <a:t>-19MW</a:t>
                      </a:r>
                    </a:p>
                  </a:txBody>
                  <a:tcPr marL="68580" marR="68580" marT="34290" marB="34290"/>
                </a:tc>
                <a:extLst>
                  <a:ext uri="{0D108BD9-81ED-4DB2-BD59-A6C34878D82A}">
                    <a16:rowId xmlns:a16="http://schemas.microsoft.com/office/drawing/2014/main" val="2251837948"/>
                  </a:ext>
                </a:extLst>
              </a:tr>
              <a:tr h="228600">
                <a:tc>
                  <a:txBody>
                    <a:bodyPr/>
                    <a:lstStyle/>
                    <a:p>
                      <a:r>
                        <a:rPr lang="en-GB" sz="1600"/>
                        <a:t>Waste heat</a:t>
                      </a:r>
                      <a:endParaRPr lang="en-GB" sz="1600" dirty="0"/>
                    </a:p>
                  </a:txBody>
                  <a:tcPr marL="68580" marR="68580" marT="34290" marB="34290"/>
                </a:tc>
                <a:tc>
                  <a:txBody>
                    <a:bodyPr/>
                    <a:lstStyle/>
                    <a:p>
                      <a:pPr algn="ctr"/>
                      <a:r>
                        <a:rPr lang="en-GB" sz="1600" dirty="0"/>
                        <a:t>45MW</a:t>
                      </a:r>
                    </a:p>
                  </a:txBody>
                  <a:tcPr marL="68580" marR="68580" marT="34290" marB="34290"/>
                </a:tc>
                <a:tc>
                  <a:txBody>
                    <a:bodyPr/>
                    <a:lstStyle/>
                    <a:p>
                      <a:pPr algn="ctr"/>
                      <a:r>
                        <a:rPr lang="en-GB" sz="1600" dirty="0"/>
                        <a:t>26MW</a:t>
                      </a:r>
                    </a:p>
                  </a:txBody>
                  <a:tcPr marL="68580" marR="68580" marT="34290" marB="34290"/>
                </a:tc>
                <a:tc>
                  <a:txBody>
                    <a:bodyPr/>
                    <a:lstStyle/>
                    <a:p>
                      <a:pPr algn="ctr"/>
                      <a:r>
                        <a:rPr lang="en-GB" sz="1600" dirty="0"/>
                        <a:t>-19MW</a:t>
                      </a:r>
                    </a:p>
                  </a:txBody>
                  <a:tcPr marL="68580" marR="68580" marT="34290" marB="34290"/>
                </a:tc>
                <a:extLst>
                  <a:ext uri="{0D108BD9-81ED-4DB2-BD59-A6C34878D82A}">
                    <a16:rowId xmlns:a16="http://schemas.microsoft.com/office/drawing/2014/main" val="3543865208"/>
                  </a:ext>
                </a:extLst>
              </a:tr>
              <a:tr h="228600">
                <a:tc>
                  <a:txBody>
                    <a:bodyPr/>
                    <a:lstStyle/>
                    <a:p>
                      <a:r>
                        <a:rPr lang="en-GB" sz="1600"/>
                        <a:t>Annual consumption (5500 h assumed)</a:t>
                      </a:r>
                      <a:endParaRPr lang="en-GB" sz="1600" dirty="0"/>
                    </a:p>
                  </a:txBody>
                  <a:tcPr marL="68580" marR="68580" marT="34290" marB="34290"/>
                </a:tc>
                <a:tc>
                  <a:txBody>
                    <a:bodyPr/>
                    <a:lstStyle/>
                    <a:p>
                      <a:pPr algn="ctr"/>
                      <a:r>
                        <a:rPr lang="en-GB" sz="1600" dirty="0"/>
                        <a:t>825 </a:t>
                      </a:r>
                      <a:r>
                        <a:rPr lang="en-GB" sz="1600" dirty="0" err="1"/>
                        <a:t>GWh</a:t>
                      </a:r>
                      <a:endParaRPr lang="en-GB" sz="1600" dirty="0"/>
                    </a:p>
                  </a:txBody>
                  <a:tcPr marL="68580" marR="68580" marT="34290" marB="34290"/>
                </a:tc>
                <a:tc>
                  <a:txBody>
                    <a:bodyPr/>
                    <a:lstStyle/>
                    <a:p>
                      <a:pPr algn="ctr"/>
                      <a:r>
                        <a:rPr lang="en-GB" sz="1600" dirty="0"/>
                        <a:t>720.5GWh</a:t>
                      </a:r>
                    </a:p>
                  </a:txBody>
                  <a:tcPr marL="68580" marR="68580" marT="34290" marB="34290"/>
                </a:tc>
                <a:tc>
                  <a:txBody>
                    <a:bodyPr/>
                    <a:lstStyle/>
                    <a:p>
                      <a:pPr algn="ctr"/>
                      <a:r>
                        <a:rPr lang="en-GB" sz="1600" dirty="0"/>
                        <a:t>-104.5 </a:t>
                      </a:r>
                      <a:r>
                        <a:rPr lang="en-GB" sz="1600" dirty="0" err="1"/>
                        <a:t>GWh</a:t>
                      </a:r>
                      <a:endParaRPr lang="en-GB" sz="1600" dirty="0"/>
                    </a:p>
                  </a:txBody>
                  <a:tcPr marL="68580" marR="68580" marT="34290" marB="34290"/>
                </a:tc>
                <a:extLst>
                  <a:ext uri="{0D108BD9-81ED-4DB2-BD59-A6C34878D82A}">
                    <a16:rowId xmlns:a16="http://schemas.microsoft.com/office/drawing/2014/main" val="258887428"/>
                  </a:ext>
                </a:extLst>
              </a:tr>
              <a:tr h="228600">
                <a:tc>
                  <a:txBody>
                    <a:bodyPr/>
                    <a:lstStyle/>
                    <a:p>
                      <a:r>
                        <a:rPr lang="en-GB" sz="1600"/>
                        <a:t>Annual cost (60 CHF/MWh assumed)</a:t>
                      </a:r>
                      <a:endParaRPr lang="en-GB" sz="1600" dirty="0"/>
                    </a:p>
                  </a:txBody>
                  <a:tcPr marL="68580" marR="68580" marT="34290" marB="34290"/>
                </a:tc>
                <a:tc>
                  <a:txBody>
                    <a:bodyPr/>
                    <a:lstStyle/>
                    <a:p>
                      <a:pPr algn="ctr"/>
                      <a:r>
                        <a:rPr lang="en-GB" sz="1600" dirty="0"/>
                        <a:t>49.5 MCHF</a:t>
                      </a:r>
                    </a:p>
                  </a:txBody>
                  <a:tcPr marL="68580" marR="68580" marT="34290" marB="34290"/>
                </a:tc>
                <a:tc>
                  <a:txBody>
                    <a:bodyPr/>
                    <a:lstStyle/>
                    <a:p>
                      <a:pPr algn="ctr"/>
                      <a:r>
                        <a:rPr lang="en-GB" sz="1600" dirty="0"/>
                        <a:t>43.2</a:t>
                      </a:r>
                      <a:r>
                        <a:rPr lang="en-GB" sz="1600" baseline="0" dirty="0"/>
                        <a:t> MCHF</a:t>
                      </a:r>
                      <a:endParaRPr lang="en-GB" sz="1600" dirty="0"/>
                    </a:p>
                  </a:txBody>
                  <a:tcPr marL="68580" marR="68580" marT="34290" marB="34290"/>
                </a:tc>
                <a:tc>
                  <a:txBody>
                    <a:bodyPr/>
                    <a:lstStyle/>
                    <a:p>
                      <a:pPr algn="ctr"/>
                      <a:r>
                        <a:rPr lang="en-GB" sz="1600" dirty="0"/>
                        <a:t>-6.3 MCHF</a:t>
                      </a:r>
                    </a:p>
                  </a:txBody>
                  <a:tcPr marL="68580" marR="68580" marT="34290" marB="34290"/>
                </a:tc>
                <a:extLst>
                  <a:ext uri="{0D108BD9-81ED-4DB2-BD59-A6C34878D82A}">
                    <a16:rowId xmlns:a16="http://schemas.microsoft.com/office/drawing/2014/main" val="1883344170"/>
                  </a:ext>
                </a:extLst>
              </a:tr>
              <a:tr h="228600">
                <a:tc>
                  <a:txBody>
                    <a:bodyPr/>
                    <a:lstStyle/>
                    <a:p>
                      <a:r>
                        <a:rPr lang="en-GB" sz="1600"/>
                        <a:t>Electricity installation dimensioned for</a:t>
                      </a:r>
                      <a:endParaRPr lang="en-GB" sz="1600" dirty="0"/>
                    </a:p>
                  </a:txBody>
                  <a:tcPr marL="68580" marR="68580" marT="34290" marB="34290"/>
                </a:tc>
                <a:tc>
                  <a:txBody>
                    <a:bodyPr/>
                    <a:lstStyle/>
                    <a:p>
                      <a:pPr algn="ctr"/>
                      <a:r>
                        <a:rPr lang="en-GB" sz="1600" dirty="0"/>
                        <a:t>150MW</a:t>
                      </a:r>
                    </a:p>
                  </a:txBody>
                  <a:tcPr marL="68580" marR="68580" marT="34290" marB="34290"/>
                </a:tc>
                <a:tc>
                  <a:txBody>
                    <a:bodyPr/>
                    <a:lstStyle/>
                    <a:p>
                      <a:pPr algn="ctr"/>
                      <a:r>
                        <a:rPr lang="en-GB" sz="1600" dirty="0"/>
                        <a:t>131 MW</a:t>
                      </a:r>
                    </a:p>
                  </a:txBody>
                  <a:tcPr marL="68580" marR="68580" marT="34290" marB="34290"/>
                </a:tc>
                <a:tc>
                  <a:txBody>
                    <a:bodyPr/>
                    <a:lstStyle/>
                    <a:p>
                      <a:pPr algn="ctr"/>
                      <a:r>
                        <a:rPr lang="en-GB" sz="1600" dirty="0"/>
                        <a:t>-13%</a:t>
                      </a:r>
                    </a:p>
                  </a:txBody>
                  <a:tcPr marL="68580" marR="68580" marT="34290" marB="34290"/>
                </a:tc>
                <a:extLst>
                  <a:ext uri="{0D108BD9-81ED-4DB2-BD59-A6C34878D82A}">
                    <a16:rowId xmlns:a16="http://schemas.microsoft.com/office/drawing/2014/main" val="2383722580"/>
                  </a:ext>
                </a:extLst>
              </a:tr>
              <a:tr h="228600">
                <a:tc>
                  <a:txBody>
                    <a:bodyPr/>
                    <a:lstStyle/>
                    <a:p>
                      <a:r>
                        <a:rPr lang="en-GB" sz="1600"/>
                        <a:t>CV installation dimensioned for</a:t>
                      </a:r>
                      <a:endParaRPr lang="en-GB" sz="1600" dirty="0"/>
                    </a:p>
                  </a:txBody>
                  <a:tcPr marL="68580" marR="68580" marT="34290" marB="34290"/>
                </a:tc>
                <a:tc>
                  <a:txBody>
                    <a:bodyPr/>
                    <a:lstStyle/>
                    <a:p>
                      <a:pPr algn="ctr"/>
                      <a:r>
                        <a:rPr lang="en-GB" sz="1600" dirty="0"/>
                        <a:t>45 MW</a:t>
                      </a:r>
                    </a:p>
                  </a:txBody>
                  <a:tcPr marL="68580" marR="68580" marT="34290" marB="34290"/>
                </a:tc>
                <a:tc>
                  <a:txBody>
                    <a:bodyPr/>
                    <a:lstStyle/>
                    <a:p>
                      <a:pPr algn="ctr"/>
                      <a:r>
                        <a:rPr lang="en-GB" sz="1600" dirty="0"/>
                        <a:t>26 MW</a:t>
                      </a:r>
                    </a:p>
                  </a:txBody>
                  <a:tcPr marL="68580" marR="68580" marT="34290" marB="34290"/>
                </a:tc>
                <a:tc>
                  <a:txBody>
                    <a:bodyPr/>
                    <a:lstStyle/>
                    <a:p>
                      <a:pPr algn="ctr"/>
                      <a:r>
                        <a:rPr lang="en-GB" sz="1600" dirty="0"/>
                        <a:t>-42%</a:t>
                      </a:r>
                    </a:p>
                  </a:txBody>
                  <a:tcPr marL="68580" marR="68580" marT="34290" marB="34290"/>
                </a:tc>
                <a:extLst>
                  <a:ext uri="{0D108BD9-81ED-4DB2-BD59-A6C34878D82A}">
                    <a16:rowId xmlns:a16="http://schemas.microsoft.com/office/drawing/2014/main" val="2995791447"/>
                  </a:ext>
                </a:extLst>
              </a:tr>
            </a:tbl>
          </a:graphicData>
        </a:graphic>
      </p:graphicFrame>
      <p:sp>
        <p:nvSpPr>
          <p:cNvPr id="6" name="TextBox 5">
            <a:extLst>
              <a:ext uri="{FF2B5EF4-FFF2-40B4-BE49-F238E27FC236}">
                <a16:creationId xmlns:a16="http://schemas.microsoft.com/office/drawing/2014/main" id="{23690D66-52AB-457D-ABE2-60DDE88AC874}"/>
              </a:ext>
            </a:extLst>
          </p:cNvPr>
          <p:cNvSpPr txBox="1"/>
          <p:nvPr/>
        </p:nvSpPr>
        <p:spPr>
          <a:xfrm>
            <a:off x="7020272" y="6502540"/>
            <a:ext cx="1858541" cy="338554"/>
          </a:xfrm>
          <a:prstGeom prst="rect">
            <a:avLst/>
          </a:prstGeom>
          <a:noFill/>
        </p:spPr>
        <p:txBody>
          <a:bodyPr wrap="square" rtlCol="0">
            <a:spAutoFit/>
          </a:bodyPr>
          <a:lstStyle/>
          <a:p>
            <a:pPr algn="r"/>
            <a:r>
              <a:rPr lang="en-US" sz="1600" dirty="0"/>
              <a:t>From </a:t>
            </a:r>
            <a:r>
              <a:rPr lang="en-US" sz="1600" dirty="0" err="1"/>
              <a:t>Erk</a:t>
            </a:r>
            <a:r>
              <a:rPr lang="en-US" sz="1600" dirty="0"/>
              <a:t> Jensen</a:t>
            </a:r>
          </a:p>
        </p:txBody>
      </p:sp>
    </p:spTree>
    <p:extLst>
      <p:ext uri="{BB962C8B-B14F-4D97-AF65-F5344CB8AC3E}">
        <p14:creationId xmlns:p14="http://schemas.microsoft.com/office/powerpoint/2010/main" val="335360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Fowler-</a:t>
            </a:r>
            <a:r>
              <a:rPr lang="en-GB" dirty="0" err="1"/>
              <a:t>Nordheim</a:t>
            </a:r>
            <a:endParaRPr lang="en-GB" dirty="0"/>
          </a:p>
        </p:txBody>
      </p:sp>
      <p:sp>
        <p:nvSpPr>
          <p:cNvPr id="3" name="Content Placeholder 2"/>
          <p:cNvSpPr>
            <a:spLocks noGrp="1"/>
          </p:cNvSpPr>
          <p:nvPr>
            <p:ph idx="1"/>
          </p:nvPr>
        </p:nvSpPr>
        <p:spPr/>
        <p:txBody>
          <a:bodyPr/>
          <a:lstStyle/>
          <a:p>
            <a:r>
              <a:rPr lang="en-GB" dirty="0"/>
              <a:t>Using the Schrödinger equation it can be shown that the emitted current is</a:t>
            </a:r>
          </a:p>
          <a:p>
            <a:endParaRPr lang="en-GB" dirty="0"/>
          </a:p>
          <a:p>
            <a:endParaRPr lang="en-GB" dirty="0"/>
          </a:p>
          <a:p>
            <a:r>
              <a:rPr lang="en-GB" dirty="0"/>
              <a:t>This is dependant on the emitter size, the work function and the field enhancement factor.</a:t>
            </a:r>
          </a:p>
        </p:txBody>
      </p:sp>
      <p:graphicFrame>
        <p:nvGraphicFramePr>
          <p:cNvPr id="80898" name="Object 2"/>
          <p:cNvGraphicFramePr>
            <a:graphicFrameLocks noChangeAspect="1"/>
          </p:cNvGraphicFramePr>
          <p:nvPr/>
        </p:nvGraphicFramePr>
        <p:xfrm>
          <a:off x="1115616" y="2780928"/>
          <a:ext cx="6734682" cy="864096"/>
        </p:xfrm>
        <a:graphic>
          <a:graphicData uri="http://schemas.openxmlformats.org/presentationml/2006/ole">
            <mc:AlternateContent xmlns:mc="http://schemas.openxmlformats.org/markup-compatibility/2006">
              <mc:Choice xmlns:v="urn:schemas-microsoft-com:vml" Requires="v">
                <p:oleObj name="Equation" r:id="rId2" imgW="3759120" imgH="482400" progId="Equation.3">
                  <p:embed/>
                </p:oleObj>
              </mc:Choice>
              <mc:Fallback>
                <p:oleObj name="Equation" r:id="rId2" imgW="3759120" imgH="48240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780928"/>
                        <a:ext cx="6734682" cy="86409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Finding the field enhancement factor</a:t>
            </a:r>
          </a:p>
        </p:txBody>
      </p:sp>
      <p:pic>
        <p:nvPicPr>
          <p:cNvPr id="4" name="Picture 1"/>
          <p:cNvPicPr>
            <a:picLocks noChangeAspect="1" noChangeArrowheads="1"/>
          </p:cNvPicPr>
          <p:nvPr/>
        </p:nvPicPr>
        <p:blipFill>
          <a:blip r:embed="rId2" cstate="print"/>
          <a:srcRect/>
          <a:stretch>
            <a:fillRect/>
          </a:stretch>
        </p:blipFill>
        <p:spPr bwMode="auto">
          <a:xfrm>
            <a:off x="0" y="1412776"/>
            <a:ext cx="4572000" cy="3524250"/>
          </a:xfrm>
          <a:prstGeom prst="rect">
            <a:avLst/>
          </a:prstGeom>
          <a:noFill/>
          <a:ln w="9525">
            <a:noFill/>
            <a:round/>
            <a:headEnd/>
            <a:tailEnd/>
          </a:ln>
          <a:effectLst/>
        </p:spPr>
      </p:pic>
      <p:graphicFrame>
        <p:nvGraphicFramePr>
          <p:cNvPr id="5" name="Object 5"/>
          <p:cNvGraphicFramePr>
            <a:graphicFrameLocks noGrp="1" noChangeAspect="1"/>
          </p:cNvGraphicFramePr>
          <p:nvPr>
            <p:ph sz="half" idx="4294967295"/>
          </p:nvPr>
        </p:nvGraphicFramePr>
        <p:xfrm>
          <a:off x="990600" y="3492401"/>
          <a:ext cx="1676400" cy="604838"/>
        </p:xfrm>
        <a:graphic>
          <a:graphicData uri="http://schemas.openxmlformats.org/presentationml/2006/ole">
            <mc:AlternateContent xmlns:mc="http://schemas.openxmlformats.org/markup-compatibility/2006">
              <mc:Choice xmlns:v="urn:schemas-microsoft-com:vml" Requires="v">
                <p:oleObj name="Equation" r:id="rId3" imgW="1231560" imgH="444240" progId="Equation.3">
                  <p:embed/>
                </p:oleObj>
              </mc:Choice>
              <mc:Fallback>
                <p:oleObj name="Equation" r:id="rId3" imgW="123156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92401"/>
                        <a:ext cx="1676400" cy="604838"/>
                      </a:xfrm>
                      <a:prstGeom prst="rect">
                        <a:avLst/>
                      </a:prstGeom>
                      <a:solidFill>
                        <a:schemeClr val="bg1"/>
                      </a:solidFill>
                    </p:spPr>
                  </p:pic>
                </p:oleObj>
              </mc:Fallback>
            </mc:AlternateContent>
          </a:graphicData>
        </a:graphic>
      </p:graphicFrame>
      <p:sp>
        <p:nvSpPr>
          <p:cNvPr id="6" name="Content Placeholder 2"/>
          <p:cNvSpPr>
            <a:spLocks noGrp="1"/>
          </p:cNvSpPr>
          <p:nvPr>
            <p:ph idx="1"/>
          </p:nvPr>
        </p:nvSpPr>
        <p:spPr>
          <a:xfrm>
            <a:off x="4391472" y="5955969"/>
            <a:ext cx="4601226" cy="576332"/>
          </a:xfrm>
          <a:ln>
            <a:solidFill>
              <a:srgbClr val="7030A0"/>
            </a:solidFill>
          </a:ln>
        </p:spPr>
        <p:txBody>
          <a:bodyPr>
            <a:normAutofit fontScale="92500"/>
          </a:bodyPr>
          <a:lstStyle/>
          <a:p>
            <a:pPr marL="0" indent="0" algn="ctr">
              <a:lnSpc>
                <a:spcPct val="160000"/>
              </a:lnSpc>
              <a:buNone/>
            </a:pPr>
            <a:r>
              <a:rPr lang="es-ES" sz="2400" i="1" dirty="0"/>
              <a:t>Field </a:t>
            </a:r>
            <a:r>
              <a:rPr lang="es-ES" sz="2400" i="1" dirty="0" err="1"/>
              <a:t>enhancement</a:t>
            </a:r>
            <a:r>
              <a:rPr lang="es-ES" sz="2400" i="1" dirty="0"/>
              <a:t> factor </a:t>
            </a:r>
            <a:r>
              <a:rPr lang="es-ES" sz="2400" i="1" dirty="0">
                <a:latin typeface="Symbol" pitchFamily="18" charset="2"/>
              </a:rPr>
              <a:t>b</a:t>
            </a:r>
            <a:r>
              <a:rPr lang="es-ES" sz="2400" dirty="0">
                <a:latin typeface="+mj-lt"/>
              </a:rPr>
              <a:t> = 60-75</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754"/>
          <a:stretch/>
        </p:blipFill>
        <p:spPr>
          <a:xfrm>
            <a:off x="4286250" y="1340770"/>
            <a:ext cx="4857750" cy="432743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947756" y="1491741"/>
            <a:ext cx="1656184" cy="6017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rgbClr val="0000FF"/>
                </a:solidFill>
              </a:rPr>
              <a:t>29 Feb 2012</a:t>
            </a:r>
          </a:p>
          <a:p>
            <a:r>
              <a:rPr lang="es-ES" b="1" dirty="0">
                <a:solidFill>
                  <a:srgbClr val="FF0000"/>
                </a:solidFill>
              </a:rPr>
              <a:t>11 </a:t>
            </a:r>
            <a:r>
              <a:rPr lang="es-ES" b="1" dirty="0" err="1">
                <a:solidFill>
                  <a:srgbClr val="FF0000"/>
                </a:solidFill>
              </a:rPr>
              <a:t>March</a:t>
            </a:r>
            <a:r>
              <a:rPr lang="es-ES" b="1" dirty="0">
                <a:solidFill>
                  <a:srgbClr val="FF0000"/>
                </a:solidFill>
              </a:rPr>
              <a:t> 2012</a:t>
            </a:r>
            <a:endParaRPr lang="en-GB" b="1" dirty="0">
              <a:solidFill>
                <a:srgbClr val="FF0000"/>
              </a:solidFill>
            </a:endParaRPr>
          </a:p>
        </p:txBody>
      </p:sp>
      <p:sp>
        <p:nvSpPr>
          <p:cNvPr id="9" name="TextBox 8"/>
          <p:cNvSpPr txBox="1"/>
          <p:nvPr/>
        </p:nvSpPr>
        <p:spPr>
          <a:xfrm>
            <a:off x="683568" y="5229202"/>
            <a:ext cx="3168352" cy="1200329"/>
          </a:xfrm>
          <a:prstGeom prst="rect">
            <a:avLst/>
          </a:prstGeom>
          <a:noFill/>
        </p:spPr>
        <p:txBody>
          <a:bodyPr wrap="square" rtlCol="0">
            <a:spAutoFit/>
          </a:bodyPr>
          <a:lstStyle/>
          <a:p>
            <a:r>
              <a:rPr lang="en-GB" dirty="0"/>
              <a:t>If we plot log(I/E</a:t>
            </a:r>
            <a:r>
              <a:rPr lang="en-GB" baseline="-25000" dirty="0"/>
              <a:t>s</a:t>
            </a:r>
            <a:r>
              <a:rPr lang="en-GB" baseline="30000" dirty="0"/>
              <a:t>2</a:t>
            </a:r>
            <a:r>
              <a:rPr lang="en-GB" dirty="0"/>
              <a:t>) </a:t>
            </a:r>
            <a:r>
              <a:rPr lang="en-GB" dirty="0" err="1"/>
              <a:t>vs</a:t>
            </a:r>
            <a:r>
              <a:rPr lang="en-GB" dirty="0"/>
              <a:t> 1/E</a:t>
            </a:r>
            <a:r>
              <a:rPr lang="en-GB" baseline="-25000" dirty="0"/>
              <a:t>s</a:t>
            </a:r>
            <a:r>
              <a:rPr lang="en-GB" dirty="0"/>
              <a:t> the slope can be used to find the field enhancement factor if we know the work function.</a:t>
            </a:r>
            <a:endParaRPr lang="en-GB" baseline="-25000" dirty="0"/>
          </a:p>
        </p:txBody>
      </p:sp>
      <p:sp>
        <p:nvSpPr>
          <p:cNvPr id="10" name="TextBox 9"/>
          <p:cNvSpPr txBox="1"/>
          <p:nvPr/>
        </p:nvSpPr>
        <p:spPr>
          <a:xfrm>
            <a:off x="7596336" y="6516052"/>
            <a:ext cx="4032448" cy="369332"/>
          </a:xfrm>
          <a:prstGeom prst="rect">
            <a:avLst/>
          </a:prstGeom>
          <a:noFill/>
        </p:spPr>
        <p:txBody>
          <a:bodyPr wrap="square" rtlCol="0">
            <a:spAutoFit/>
          </a:bodyPr>
          <a:lstStyle/>
          <a:p>
            <a:r>
              <a:rPr lang="en-GB" dirty="0"/>
              <a:t>From  TERA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522" y="3248951"/>
            <a:ext cx="3637118" cy="2308324"/>
          </a:xfrm>
          <a:prstGeom prst="rect">
            <a:avLst/>
          </a:prstGeom>
          <a:noFill/>
        </p:spPr>
        <p:txBody>
          <a:bodyPr wrap="square" rtlCol="0">
            <a:spAutoFit/>
          </a:bodyPr>
          <a:lstStyle/>
          <a:p>
            <a:r>
              <a:rPr lang="en-GB" dirty="0"/>
              <a:t>From observation</a:t>
            </a:r>
          </a:p>
          <a:p>
            <a:endParaRPr lang="en-GB" dirty="0"/>
          </a:p>
          <a:p>
            <a:endParaRPr lang="en-GB" dirty="0"/>
          </a:p>
          <a:p>
            <a:endParaRPr lang="en-US" dirty="0"/>
          </a:p>
          <a:p>
            <a:endParaRPr lang="en-GB" dirty="0"/>
          </a:p>
          <a:p>
            <a:r>
              <a:rPr lang="en-US" dirty="0"/>
              <a:t>T</a:t>
            </a:r>
            <a:r>
              <a:rPr lang="en-GB" dirty="0"/>
              <a:t>he constant is dependant on geometry, material and history of the structure</a:t>
            </a:r>
          </a:p>
        </p:txBody>
      </p:sp>
      <p:sp>
        <p:nvSpPr>
          <p:cNvPr id="2" name="Title 1"/>
          <p:cNvSpPr>
            <a:spLocks noGrp="1"/>
          </p:cNvSpPr>
          <p:nvPr>
            <p:ph type="title"/>
          </p:nvPr>
        </p:nvSpPr>
        <p:spPr/>
        <p:txBody>
          <a:bodyPr/>
          <a:lstStyle/>
          <a:p>
            <a:r>
              <a:rPr lang="en-GB" dirty="0"/>
              <a:t>Breakdown Rate</a:t>
            </a:r>
          </a:p>
        </p:txBody>
      </p:sp>
      <p:sp>
        <p:nvSpPr>
          <p:cNvPr id="3" name="Content Placeholder 2"/>
          <p:cNvSpPr>
            <a:spLocks noGrp="1"/>
          </p:cNvSpPr>
          <p:nvPr>
            <p:ph idx="1"/>
          </p:nvPr>
        </p:nvSpPr>
        <p:spPr/>
        <p:txBody>
          <a:bodyPr>
            <a:normAutofit/>
          </a:bodyPr>
          <a:lstStyle/>
          <a:p>
            <a:r>
              <a:rPr lang="en-GB" sz="1800" dirty="0"/>
              <a:t>The structure could statistically breakdown at any field but it becomes more likely at higher fields</a:t>
            </a:r>
          </a:p>
          <a:p>
            <a:r>
              <a:rPr lang="en-GB" sz="1800" dirty="0"/>
              <a:t>It is often convenient to discuss the breakdown rate (BDR), given as the number of breakdowns/pulse per unit length..</a:t>
            </a:r>
          </a:p>
        </p:txBody>
      </p:sp>
      <p:pic>
        <p:nvPicPr>
          <p:cNvPr id="4" name="Picture 2"/>
          <p:cNvPicPr>
            <a:picLocks noChangeAspect="1" noChangeArrowheads="1"/>
          </p:cNvPicPr>
          <p:nvPr/>
        </p:nvPicPr>
        <p:blipFill>
          <a:blip r:embed="rId2" cstate="print"/>
          <a:srcRect b="13527"/>
          <a:stretch>
            <a:fillRect/>
          </a:stretch>
        </p:blipFill>
        <p:spPr bwMode="auto">
          <a:xfrm>
            <a:off x="4572000" y="2859275"/>
            <a:ext cx="3960440" cy="379765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6920" t="72799" r="68861" b="2001"/>
          <a:stretch>
            <a:fillRect/>
          </a:stretch>
        </p:blipFill>
        <p:spPr bwMode="auto">
          <a:xfrm>
            <a:off x="1179160" y="3717032"/>
            <a:ext cx="2670880" cy="85849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BDR Vs pulse length</a:t>
            </a:r>
          </a:p>
        </p:txBody>
      </p:sp>
      <p:sp>
        <p:nvSpPr>
          <p:cNvPr id="3" name="Content Placeholder 2"/>
          <p:cNvSpPr>
            <a:spLocks noGrp="1"/>
          </p:cNvSpPr>
          <p:nvPr>
            <p:ph idx="1"/>
          </p:nvPr>
        </p:nvSpPr>
        <p:spPr>
          <a:xfrm>
            <a:off x="457200" y="1600201"/>
            <a:ext cx="3538736" cy="1972816"/>
          </a:xfrm>
        </p:spPr>
        <p:txBody>
          <a:bodyPr>
            <a:normAutofit fontScale="92500"/>
          </a:bodyPr>
          <a:lstStyle/>
          <a:p>
            <a:r>
              <a:rPr lang="en-GB" dirty="0"/>
              <a:t>It takes breakdown time to start so it is also dependant on pulse length.</a:t>
            </a:r>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1417" y="1628800"/>
            <a:ext cx="433821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64290" y="2996952"/>
            <a:ext cx="546945" cy="600164"/>
          </a:xfrm>
          <a:prstGeom prst="rect">
            <a:avLst/>
          </a:prstGeom>
          <a:solidFill>
            <a:srgbClr val="FFFFFF"/>
          </a:solidFill>
        </p:spPr>
        <p:txBody>
          <a:bodyPr wrap="none" rtlCol="0">
            <a:spAutoFit/>
          </a:bodyPr>
          <a:lstStyle/>
          <a:p>
            <a:r>
              <a:rPr lang="en-GB" sz="1100" dirty="0"/>
              <a:t>half</a:t>
            </a:r>
            <a:br>
              <a:rPr lang="en-GB" sz="1100" dirty="0"/>
            </a:br>
            <a:r>
              <a:rPr lang="en-GB" sz="1100" dirty="0"/>
              <a:t>pulse</a:t>
            </a:r>
            <a:br>
              <a:rPr lang="en-GB" sz="1100" dirty="0"/>
            </a:br>
            <a:r>
              <a:rPr lang="en-GB" sz="1100" dirty="0"/>
              <a:t>length</a:t>
            </a:r>
          </a:p>
        </p:txBody>
      </p:sp>
      <p:sp>
        <p:nvSpPr>
          <p:cNvPr id="10" name="TextBox 9"/>
          <p:cNvSpPr txBox="1"/>
          <p:nvPr/>
        </p:nvSpPr>
        <p:spPr>
          <a:xfrm>
            <a:off x="5508106" y="2276872"/>
            <a:ext cx="582211" cy="600164"/>
          </a:xfrm>
          <a:prstGeom prst="rect">
            <a:avLst/>
          </a:prstGeom>
          <a:solidFill>
            <a:srgbClr val="FFFFFF"/>
          </a:solidFill>
        </p:spPr>
        <p:txBody>
          <a:bodyPr wrap="none" rtlCol="0">
            <a:spAutoFit/>
          </a:bodyPr>
          <a:lstStyle/>
          <a:p>
            <a:r>
              <a:rPr lang="en-GB" sz="1100" dirty="0"/>
              <a:t>double</a:t>
            </a:r>
            <a:br>
              <a:rPr lang="en-GB" sz="1100" dirty="0"/>
            </a:br>
            <a:r>
              <a:rPr lang="en-GB" sz="1100" dirty="0"/>
              <a:t>pulse</a:t>
            </a:r>
            <a:br>
              <a:rPr lang="en-GB" sz="1100" dirty="0"/>
            </a:br>
            <a:r>
              <a:rPr lang="en-GB" sz="1100" dirty="0"/>
              <a:t>length</a:t>
            </a:r>
          </a:p>
        </p:txBody>
      </p:sp>
      <p:sp>
        <p:nvSpPr>
          <p:cNvPr id="11" name="TextBox 10"/>
          <p:cNvSpPr txBox="1"/>
          <p:nvPr/>
        </p:nvSpPr>
        <p:spPr>
          <a:xfrm>
            <a:off x="6588226" y="2060848"/>
            <a:ext cx="649537" cy="600164"/>
          </a:xfrm>
          <a:prstGeom prst="rect">
            <a:avLst/>
          </a:prstGeom>
          <a:solidFill>
            <a:srgbClr val="FFFFFF"/>
          </a:solidFill>
        </p:spPr>
        <p:txBody>
          <a:bodyPr wrap="none" rtlCol="0">
            <a:spAutoFit/>
          </a:bodyPr>
          <a:lstStyle/>
          <a:p>
            <a:r>
              <a:rPr lang="en-GB" sz="1100" dirty="0"/>
              <a:t>nominal</a:t>
            </a:r>
            <a:br>
              <a:rPr lang="en-GB" sz="1100" dirty="0"/>
            </a:br>
            <a:r>
              <a:rPr lang="en-GB" sz="1100" dirty="0"/>
              <a:t>pulse</a:t>
            </a:r>
            <a:br>
              <a:rPr lang="en-GB" sz="1100" dirty="0"/>
            </a:br>
            <a:r>
              <a:rPr lang="en-GB" sz="1100" dirty="0"/>
              <a:t>length</a:t>
            </a:r>
          </a:p>
        </p:txBody>
      </p:sp>
      <p:grpSp>
        <p:nvGrpSpPr>
          <p:cNvPr id="12" name="Group 3"/>
          <p:cNvGrpSpPr/>
          <p:nvPr/>
        </p:nvGrpSpPr>
        <p:grpSpPr>
          <a:xfrm>
            <a:off x="0" y="3645024"/>
            <a:ext cx="4067944" cy="3212976"/>
            <a:chOff x="2987824" y="2370366"/>
            <a:chExt cx="6132074" cy="4515018"/>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754029"/>
              <a:ext cx="6132074" cy="4131355"/>
            </a:xfrm>
            <a:prstGeom prst="rect">
              <a:avLst/>
            </a:prstGeom>
            <a:ln>
              <a:noFill/>
            </a:ln>
            <a:effectLst>
              <a:outerShdw blurRad="292100" dist="139700" dir="2700000" algn="tl" rotWithShape="0">
                <a:srgbClr val="333333">
                  <a:alpha val="0"/>
                </a:srgbClr>
              </a:outerShdw>
            </a:effectLst>
          </p:spPr>
        </p:pic>
        <p:cxnSp>
          <p:nvCxnSpPr>
            <p:cNvPr id="14" name="Straight Arrow Connector 13"/>
            <p:cNvCxnSpPr/>
            <p:nvPr/>
          </p:nvCxnSpPr>
          <p:spPr>
            <a:xfrm flipH="1">
              <a:off x="7457154" y="2708920"/>
              <a:ext cx="355206" cy="5065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48981" y="2370366"/>
              <a:ext cx="1953825" cy="475751"/>
            </a:xfrm>
            <a:prstGeom prst="rect">
              <a:avLst/>
            </a:prstGeom>
            <a:noFill/>
            <a:ln>
              <a:solidFill>
                <a:srgbClr val="FF0000"/>
              </a:solidFill>
            </a:ln>
          </p:spPr>
          <p:txBody>
            <a:bodyPr wrap="square" rtlCol="0">
              <a:spAutoFit/>
            </a:bodyPr>
            <a:lstStyle/>
            <a:p>
              <a:pPr algn="ctr"/>
              <a:r>
                <a:rPr lang="es-ES" sz="1600" b="1" dirty="0"/>
                <a:t>E</a:t>
              </a:r>
              <a:r>
                <a:rPr lang="es-ES" sz="1600" b="1" baseline="-25000" dirty="0"/>
                <a:t>0</a:t>
              </a:r>
              <a:r>
                <a:rPr lang="es-ES" sz="1600" b="1" dirty="0"/>
                <a:t>=58 MV/m</a:t>
              </a:r>
            </a:p>
          </p:txBody>
        </p:sp>
        <p:grpSp>
          <p:nvGrpSpPr>
            <p:cNvPr id="16" name="Group 26"/>
            <p:cNvGrpSpPr/>
            <p:nvPr/>
          </p:nvGrpSpPr>
          <p:grpSpPr>
            <a:xfrm>
              <a:off x="6869503" y="5386782"/>
              <a:ext cx="970231" cy="666688"/>
              <a:chOff x="633360" y="4468838"/>
              <a:chExt cx="970231" cy="666688"/>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63252" t="63660" r="20926" b="20203"/>
              <a:stretch/>
            </p:blipFill>
            <p:spPr>
              <a:xfrm>
                <a:off x="633360" y="4468838"/>
                <a:ext cx="970231" cy="666688"/>
              </a:xfrm>
              <a:prstGeom prst="rect">
                <a:avLst/>
              </a:prstGeom>
              <a:ln>
                <a:noFill/>
              </a:ln>
              <a:effectLst>
                <a:outerShdw blurRad="292100" dist="139700" dir="2700000" algn="tl" rotWithShape="0">
                  <a:srgbClr val="333333">
                    <a:alpha val="0"/>
                  </a:srgbClr>
                </a:outerShdw>
              </a:effectLst>
            </p:spPr>
          </p:pic>
          <p:sp>
            <p:nvSpPr>
              <p:cNvPr id="21" name="Rectangle 20"/>
              <p:cNvSpPr/>
              <p:nvPr/>
            </p:nvSpPr>
            <p:spPr>
              <a:xfrm>
                <a:off x="850605" y="4635795"/>
                <a:ext cx="529258"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32"/>
            <p:cNvGrpSpPr/>
            <p:nvPr/>
          </p:nvGrpSpPr>
          <p:grpSpPr>
            <a:xfrm>
              <a:off x="6053861" y="5390515"/>
              <a:ext cx="992416" cy="666688"/>
              <a:chOff x="611177" y="4468838"/>
              <a:chExt cx="992416" cy="666688"/>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2891" t="63660" r="20925" b="20203"/>
              <a:stretch/>
            </p:blipFill>
            <p:spPr>
              <a:xfrm>
                <a:off x="611177" y="4468838"/>
                <a:ext cx="992416" cy="666688"/>
              </a:xfrm>
              <a:prstGeom prst="rect">
                <a:avLst/>
              </a:prstGeom>
              <a:ln>
                <a:noFill/>
              </a:ln>
              <a:effectLst>
                <a:outerShdw blurRad="292100" dist="139700" dir="2700000" algn="tl" rotWithShape="0">
                  <a:srgbClr val="333333">
                    <a:alpha val="0"/>
                  </a:srgbClr>
                </a:outerShdw>
              </a:effectLst>
            </p:spPr>
          </p:pic>
          <p:sp>
            <p:nvSpPr>
              <p:cNvPr id="19" name="Rectangle 18"/>
              <p:cNvSpPr/>
              <p:nvPr/>
            </p:nvSpPr>
            <p:spPr>
              <a:xfrm>
                <a:off x="850605" y="4635795"/>
                <a:ext cx="529258"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2" name="Picture 3"/>
          <p:cNvPicPr>
            <a:picLocks noChangeAspect="1" noChangeArrowheads="1"/>
          </p:cNvPicPr>
          <p:nvPr/>
        </p:nvPicPr>
        <p:blipFill>
          <a:blip r:embed="rId4" cstate="print"/>
          <a:srcRect l="71793" t="61599" r="5718" b="10401"/>
          <a:stretch>
            <a:fillRect/>
          </a:stretch>
        </p:blipFill>
        <p:spPr bwMode="auto">
          <a:xfrm>
            <a:off x="5292082" y="4509120"/>
            <a:ext cx="2621091" cy="1008112"/>
          </a:xfrm>
          <a:prstGeom prst="rect">
            <a:avLst/>
          </a:prstGeom>
          <a:noFill/>
          <a:ln w="9525">
            <a:noFill/>
            <a:miter lim="800000"/>
            <a:headEnd/>
            <a:tailEnd/>
          </a:ln>
        </p:spPr>
      </p:pic>
      <p:sp>
        <p:nvSpPr>
          <p:cNvPr id="23" name="TextBox 22"/>
          <p:cNvSpPr txBox="1"/>
          <p:nvPr/>
        </p:nvSpPr>
        <p:spPr>
          <a:xfrm>
            <a:off x="4283968" y="5877274"/>
            <a:ext cx="3960440" cy="646331"/>
          </a:xfrm>
          <a:prstGeom prst="rect">
            <a:avLst/>
          </a:prstGeom>
          <a:noFill/>
        </p:spPr>
        <p:txBody>
          <a:bodyPr wrap="square" rtlCol="0">
            <a:spAutoFit/>
          </a:bodyPr>
          <a:lstStyle/>
          <a:p>
            <a:r>
              <a:rPr lang="en-GB" dirty="0"/>
              <a:t>If pulse length goes down by 20 the field almost doubles.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205" y="1112572"/>
            <a:ext cx="7787208" cy="698485"/>
          </a:xfrm>
        </p:spPr>
        <p:txBody>
          <a:bodyPr>
            <a:normAutofit fontScale="90000"/>
          </a:bodyPr>
          <a:lstStyle/>
          <a:p>
            <a:r>
              <a:rPr lang="en-GB" dirty="0"/>
              <a:t>What causes the whiskers?</a:t>
            </a:r>
          </a:p>
        </p:txBody>
      </p:sp>
      <p:sp>
        <p:nvSpPr>
          <p:cNvPr id="3" name="Content Placeholder 2"/>
          <p:cNvSpPr>
            <a:spLocks noGrp="1"/>
          </p:cNvSpPr>
          <p:nvPr>
            <p:ph idx="1"/>
          </p:nvPr>
        </p:nvSpPr>
        <p:spPr/>
        <p:txBody>
          <a:bodyPr>
            <a:normAutofit/>
          </a:bodyPr>
          <a:lstStyle/>
          <a:p>
            <a:pPr marL="0" indent="0">
              <a:buNone/>
            </a:pPr>
            <a:r>
              <a:rPr lang="en-US" sz="2000" dirty="0"/>
              <a:t>Generally thought breakdown is initiated by field emission on whiskers enhancing the field but where do they come from?</a:t>
            </a:r>
            <a:endParaRPr lang="en-GB" sz="2000" dirty="0"/>
          </a:p>
          <a:p>
            <a:r>
              <a:rPr lang="en-GB" sz="2000" dirty="0"/>
              <a:t>Machining defects? 		</a:t>
            </a:r>
            <a:r>
              <a:rPr lang="en-GB" sz="2000" dirty="0">
                <a:solidFill>
                  <a:srgbClr val="FF0000"/>
                </a:solidFill>
              </a:rPr>
              <a:t>Not observed beforehand</a:t>
            </a:r>
          </a:p>
          <a:p>
            <a:endParaRPr lang="en-GB" sz="2000" dirty="0"/>
          </a:p>
          <a:p>
            <a:r>
              <a:rPr lang="en-GB" sz="2000" dirty="0"/>
              <a:t>Dust and dirt? 		</a:t>
            </a:r>
            <a:r>
              <a:rPr lang="en-GB" sz="2000" dirty="0">
                <a:solidFill>
                  <a:srgbClr val="FF0000"/>
                </a:solidFill>
              </a:rPr>
              <a:t>Cleanroom construction reduces 					conditioning time but not ultimate 					gradient</a:t>
            </a:r>
          </a:p>
          <a:p>
            <a:r>
              <a:rPr lang="en-GB" sz="2000" dirty="0"/>
              <a:t>Lattice defects under electric stress?</a:t>
            </a:r>
          </a:p>
          <a:p>
            <a:r>
              <a:rPr lang="en-GB" sz="2000" dirty="0"/>
              <a:t>Micro-cracking due to heating?</a:t>
            </a:r>
          </a:p>
          <a:p>
            <a:r>
              <a:rPr lang="en-GB" sz="2000" dirty="0"/>
              <a:t>Damage from breakdown, multipactor etc?</a:t>
            </a:r>
          </a:p>
        </p:txBody>
      </p:sp>
      <p:sp>
        <p:nvSpPr>
          <p:cNvPr id="4" name="Rectangle 3">
            <a:extLst>
              <a:ext uri="{FF2B5EF4-FFF2-40B4-BE49-F238E27FC236}">
                <a16:creationId xmlns:a16="http://schemas.microsoft.com/office/drawing/2014/main" id="{57B64283-C2FA-4260-915E-70996868096E}"/>
              </a:ext>
            </a:extLst>
          </p:cNvPr>
          <p:cNvSpPr/>
          <p:nvPr/>
        </p:nvSpPr>
        <p:spPr>
          <a:xfrm>
            <a:off x="358085" y="4077072"/>
            <a:ext cx="7977708"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D72DEE62-8CA4-4FCC-AF26-730FACA9DFB2}"/>
              </a:ext>
            </a:extLst>
          </p:cNvPr>
          <p:cNvSpPr/>
          <p:nvPr/>
        </p:nvSpPr>
        <p:spPr>
          <a:xfrm>
            <a:off x="533589" y="2389509"/>
            <a:ext cx="7977708" cy="1760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a:extLst>
              <a:ext uri="{FF2B5EF4-FFF2-40B4-BE49-F238E27FC236}">
                <a16:creationId xmlns:a16="http://schemas.microsoft.com/office/drawing/2014/main" id="{AF258383-A87B-43E5-9E57-1F2693DDF0C1}"/>
              </a:ext>
            </a:extLst>
          </p:cNvPr>
          <p:cNvSpPr/>
          <p:nvPr/>
        </p:nvSpPr>
        <p:spPr>
          <a:xfrm>
            <a:off x="3937230" y="2245229"/>
            <a:ext cx="4919663" cy="1838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FA995502-48EB-4043-AE77-110EF168B6B5}"/>
              </a:ext>
            </a:extLst>
          </p:cNvPr>
          <p:cNvPicPr>
            <a:picLocks noChangeAspect="1"/>
          </p:cNvPicPr>
          <p:nvPr/>
        </p:nvPicPr>
        <p:blipFill>
          <a:blip r:embed="rId2"/>
          <a:stretch>
            <a:fillRect/>
          </a:stretch>
        </p:blipFill>
        <p:spPr>
          <a:xfrm>
            <a:off x="2156818" y="4256646"/>
            <a:ext cx="4380242" cy="2002303"/>
          </a:xfrm>
          <a:prstGeom prst="rect">
            <a:avLst/>
          </a:prstGeom>
        </p:spPr>
      </p:pic>
      <p:sp>
        <p:nvSpPr>
          <p:cNvPr id="8" name="Rectangle 7">
            <a:extLst>
              <a:ext uri="{FF2B5EF4-FFF2-40B4-BE49-F238E27FC236}">
                <a16:creationId xmlns:a16="http://schemas.microsoft.com/office/drawing/2014/main" id="{FC4BCA98-E483-4EC3-94F0-1885510202EB}"/>
              </a:ext>
            </a:extLst>
          </p:cNvPr>
          <p:cNvSpPr/>
          <p:nvPr/>
        </p:nvSpPr>
        <p:spPr>
          <a:xfrm>
            <a:off x="1336528" y="4256646"/>
            <a:ext cx="5143760" cy="2066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2894</Words>
  <Application>Microsoft Office PowerPoint</Application>
  <PresentationFormat>On-screen Show (4:3)</PresentationFormat>
  <Paragraphs>291</Paragraphs>
  <Slides>47</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6" baseType="lpstr">
      <vt:lpstr>Arial</vt:lpstr>
      <vt:lpstr>Calibri</vt:lpstr>
      <vt:lpstr>Cambria Math</vt:lpstr>
      <vt:lpstr>Open Sans</vt:lpstr>
      <vt:lpstr>Symbol</vt:lpstr>
      <vt:lpstr>Times New Roman</vt:lpstr>
      <vt:lpstr>Office Theme</vt:lpstr>
      <vt:lpstr>Chart</vt:lpstr>
      <vt:lpstr>Equation</vt:lpstr>
      <vt:lpstr>RF Linear accelerators L7: Gradient limits: Breakdown</vt:lpstr>
      <vt:lpstr>History of RF gradients</vt:lpstr>
      <vt:lpstr>Kilpatrick Limits</vt:lpstr>
      <vt:lpstr>Field Enhancement</vt:lpstr>
      <vt:lpstr>Fowler-Nordheim</vt:lpstr>
      <vt:lpstr>Finding the field enhancement factor</vt:lpstr>
      <vt:lpstr>Breakdown Rate</vt:lpstr>
      <vt:lpstr>BDR Vs pulse length</vt:lpstr>
      <vt:lpstr>What causes the whiskers?</vt:lpstr>
      <vt:lpstr>Breakdown field vs Material</vt:lpstr>
      <vt:lpstr>Vacuum Breakdown</vt:lpstr>
      <vt:lpstr>Stress model</vt:lpstr>
      <vt:lpstr>Curve fitting</vt:lpstr>
      <vt:lpstr>Copper Alloys</vt:lpstr>
      <vt:lpstr>Cryogenic Copper</vt:lpstr>
      <vt:lpstr>Peak surface Electric field</vt:lpstr>
      <vt:lpstr>Pulsed Heating</vt:lpstr>
      <vt:lpstr>Power Flow model</vt:lpstr>
      <vt:lpstr>Power flow model</vt:lpstr>
      <vt:lpstr>Power flow model</vt:lpstr>
      <vt:lpstr>RF Conditioning</vt:lpstr>
      <vt:lpstr>Dark Current Trapping</vt:lpstr>
      <vt:lpstr>Maximum Gradient Limits</vt:lpstr>
      <vt:lpstr>Higher frequencies</vt:lpstr>
      <vt:lpstr>Higher frequency accelerators</vt:lpstr>
      <vt:lpstr>RF Linear accelerators L8: Gradient limits: Other limitations</vt:lpstr>
      <vt:lpstr>Multipactor</vt:lpstr>
      <vt:lpstr>PowerPoint Presentation</vt:lpstr>
      <vt:lpstr>PowerPoint Presentation</vt:lpstr>
      <vt:lpstr>Parallel Plate Multipactor</vt:lpstr>
      <vt:lpstr>DLS coupler Multipactor</vt:lpstr>
      <vt:lpstr>Secondary Electron Yield</vt:lpstr>
      <vt:lpstr>Computed Multipactor bands (Field vs gap freq. Product)</vt:lpstr>
      <vt:lpstr>Multipactor in Cavities</vt:lpstr>
      <vt:lpstr>Average Heating Limits</vt:lpstr>
      <vt:lpstr>Water cooling</vt:lpstr>
      <vt:lpstr>Water cooling</vt:lpstr>
      <vt:lpstr>Water cooling</vt:lpstr>
      <vt:lpstr>Water cooling</vt:lpstr>
      <vt:lpstr>Iris heating</vt:lpstr>
      <vt:lpstr>Iris heating</vt:lpstr>
      <vt:lpstr>Cavity temperature with distance</vt:lpstr>
      <vt:lpstr>Cell design for high average power</vt:lpstr>
      <vt:lpstr>Thermal expansion</vt:lpstr>
      <vt:lpstr>Thermal expansion</vt:lpstr>
      <vt:lpstr>Power Limits (Klystrons)</vt:lpstr>
      <vt:lpstr>Other limits to gradient</vt:lpstr>
    </vt:vector>
  </TitlesOfParts>
  <Company>Lancaster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Graemeburt32</dc:creator>
  <cp:lastModifiedBy>Burt, Graeme</cp:lastModifiedBy>
  <cp:revision>66</cp:revision>
  <dcterms:created xsi:type="dcterms:W3CDTF">2013-11-08T19:47:31Z</dcterms:created>
  <dcterms:modified xsi:type="dcterms:W3CDTF">2024-05-12T22:17:26Z</dcterms:modified>
</cp:coreProperties>
</file>