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1"/>
  </p:notesMasterIdLst>
  <p:sldIdLst>
    <p:sldId id="310" r:id="rId2"/>
    <p:sldId id="284" r:id="rId3"/>
    <p:sldId id="273" r:id="rId4"/>
    <p:sldId id="526" r:id="rId5"/>
    <p:sldId id="530" r:id="rId6"/>
    <p:sldId id="531" r:id="rId7"/>
    <p:sldId id="532" r:id="rId8"/>
    <p:sldId id="283" r:id="rId9"/>
    <p:sldId id="274" r:id="rId10"/>
    <p:sldId id="290" r:id="rId11"/>
    <p:sldId id="271" r:id="rId12"/>
    <p:sldId id="537" r:id="rId13"/>
    <p:sldId id="289" r:id="rId14"/>
    <p:sldId id="272" r:id="rId15"/>
    <p:sldId id="288" r:id="rId16"/>
    <p:sldId id="299" r:id="rId17"/>
    <p:sldId id="538" r:id="rId18"/>
    <p:sldId id="539" r:id="rId19"/>
    <p:sldId id="536" r:id="rId20"/>
    <p:sldId id="540" r:id="rId21"/>
    <p:sldId id="541" r:id="rId22"/>
    <p:sldId id="542" r:id="rId23"/>
    <p:sldId id="543" r:id="rId24"/>
    <p:sldId id="294" r:id="rId25"/>
    <p:sldId id="544" r:id="rId26"/>
    <p:sldId id="545" r:id="rId27"/>
    <p:sldId id="546" r:id="rId28"/>
    <p:sldId id="307" r:id="rId29"/>
    <p:sldId id="54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9" autoAdjust="0"/>
  </p:normalViewPr>
  <p:slideViewPr>
    <p:cSldViewPr>
      <p:cViewPr>
        <p:scale>
          <a:sx n="90" d="100"/>
          <a:sy n="90" d="100"/>
        </p:scale>
        <p:origin x="1500" y="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Sheet1!$A$1:$A$98</c:f>
              <c:numCache>
                <c:formatCode>General</c:formatCode>
                <c:ptCount val="9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0.70000000000000007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1.3000000000000003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1.8000000000000003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2.5000000000000004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3.0000000000000004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</c:v>
                </c:pt>
                <c:pt idx="53">
                  <c:v>5.3000000000000007</c:v>
                </c:pt>
                <c:pt idx="54">
                  <c:v>5.4</c:v>
                </c:pt>
                <c:pt idx="55">
                  <c:v>5.5</c:v>
                </c:pt>
                <c:pt idx="56">
                  <c:v>5.6000000000000005</c:v>
                </c:pt>
                <c:pt idx="57">
                  <c:v>5.7</c:v>
                </c:pt>
                <c:pt idx="58">
                  <c:v>5.8000000000000007</c:v>
                </c:pt>
                <c:pt idx="59">
                  <c:v>5.9</c:v>
                </c:pt>
                <c:pt idx="60">
                  <c:v>6</c:v>
                </c:pt>
                <c:pt idx="61">
                  <c:v>6.1000000000000005</c:v>
                </c:pt>
                <c:pt idx="62">
                  <c:v>6.2</c:v>
                </c:pt>
                <c:pt idx="63">
                  <c:v>6.3000000000000007</c:v>
                </c:pt>
                <c:pt idx="64">
                  <c:v>6.4</c:v>
                </c:pt>
                <c:pt idx="65">
                  <c:v>6.5</c:v>
                </c:pt>
                <c:pt idx="66">
                  <c:v>6.6000000000000005</c:v>
                </c:pt>
                <c:pt idx="67">
                  <c:v>6.7</c:v>
                </c:pt>
                <c:pt idx="68">
                  <c:v>6.8000000000000007</c:v>
                </c:pt>
                <c:pt idx="69">
                  <c:v>6.9</c:v>
                </c:pt>
                <c:pt idx="70">
                  <c:v>7</c:v>
                </c:pt>
                <c:pt idx="71">
                  <c:v>7.1000000000000005</c:v>
                </c:pt>
                <c:pt idx="72">
                  <c:v>7.2</c:v>
                </c:pt>
                <c:pt idx="73">
                  <c:v>7.3000000000000007</c:v>
                </c:pt>
                <c:pt idx="74">
                  <c:v>7.4</c:v>
                </c:pt>
                <c:pt idx="75">
                  <c:v>7.5</c:v>
                </c:pt>
                <c:pt idx="76">
                  <c:v>7.6000000000000005</c:v>
                </c:pt>
                <c:pt idx="77">
                  <c:v>7.7</c:v>
                </c:pt>
                <c:pt idx="78">
                  <c:v>7.8000000000000007</c:v>
                </c:pt>
                <c:pt idx="79">
                  <c:v>7.9</c:v>
                </c:pt>
                <c:pt idx="80">
                  <c:v>8</c:v>
                </c:pt>
                <c:pt idx="81">
                  <c:v>8.1000000000000014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8.6000000000000014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9.1000000000000014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9.6000000000000014</c:v>
                </c:pt>
                <c:pt idx="97">
                  <c:v>9.6999999999999993</c:v>
                </c:pt>
              </c:numCache>
            </c:numRef>
          </c:xVal>
          <c:yVal>
            <c:numRef>
              <c:f>Sheet1!$B$1:$B$98</c:f>
              <c:numCache>
                <c:formatCode>General</c:formatCode>
                <c:ptCount val="98"/>
                <c:pt idx="0">
                  <c:v>0</c:v>
                </c:pt>
                <c:pt idx="1">
                  <c:v>9.5162581964040482E-2</c:v>
                </c:pt>
                <c:pt idx="2">
                  <c:v>0.18126924692201818</c:v>
                </c:pt>
                <c:pt idx="3">
                  <c:v>0.25918177931828212</c:v>
                </c:pt>
                <c:pt idx="4">
                  <c:v>0.32967995396436067</c:v>
                </c:pt>
                <c:pt idx="5">
                  <c:v>0.39346934028736658</c:v>
                </c:pt>
                <c:pt idx="6">
                  <c:v>0.45118836390597361</c:v>
                </c:pt>
                <c:pt idx="7">
                  <c:v>0.50341469620859058</c:v>
                </c:pt>
                <c:pt idx="8">
                  <c:v>0.55067103588277844</c:v>
                </c:pt>
                <c:pt idx="9">
                  <c:v>0.59343034025940089</c:v>
                </c:pt>
                <c:pt idx="10">
                  <c:v>0.63212055882855767</c:v>
                </c:pt>
                <c:pt idx="11">
                  <c:v>0.6671289163019205</c:v>
                </c:pt>
                <c:pt idx="12">
                  <c:v>0.69880578808779803</c:v>
                </c:pt>
                <c:pt idx="13">
                  <c:v>0.72746820696598746</c:v>
                </c:pt>
                <c:pt idx="14">
                  <c:v>0.75340303605839354</c:v>
                </c:pt>
                <c:pt idx="15">
                  <c:v>0.77686983985157021</c:v>
                </c:pt>
                <c:pt idx="16">
                  <c:v>0.79810348200534464</c:v>
                </c:pt>
                <c:pt idx="17">
                  <c:v>0.81731647594726542</c:v>
                </c:pt>
                <c:pt idx="18">
                  <c:v>0.83470111177841355</c:v>
                </c:pt>
                <c:pt idx="19">
                  <c:v>0.85043138077736491</c:v>
                </c:pt>
                <c:pt idx="20">
                  <c:v>0.8646647167633873</c:v>
                </c:pt>
                <c:pt idx="21">
                  <c:v>0.87754357174701814</c:v>
                </c:pt>
                <c:pt idx="22">
                  <c:v>0.8891968416376661</c:v>
                </c:pt>
                <c:pt idx="23">
                  <c:v>0.89974115627719631</c:v>
                </c:pt>
                <c:pt idx="24">
                  <c:v>0.90928204671058754</c:v>
                </c:pt>
                <c:pt idx="25">
                  <c:v>0.91791500137610127</c:v>
                </c:pt>
                <c:pt idx="26">
                  <c:v>0.92572642178566611</c:v>
                </c:pt>
                <c:pt idx="27">
                  <c:v>0.93279448726025027</c:v>
                </c:pt>
                <c:pt idx="28">
                  <c:v>0.93918993737478207</c:v>
                </c:pt>
                <c:pt idx="29">
                  <c:v>0.94497677994359275</c:v>
                </c:pt>
                <c:pt idx="30">
                  <c:v>0.95021293163213605</c:v>
                </c:pt>
                <c:pt idx="31">
                  <c:v>0.95495079760644219</c:v>
                </c:pt>
                <c:pt idx="32">
                  <c:v>0.95923779602163384</c:v>
                </c:pt>
                <c:pt idx="33">
                  <c:v>0.96311683259876002</c:v>
                </c:pt>
                <c:pt idx="34">
                  <c:v>0.96662673003967392</c:v>
                </c:pt>
                <c:pt idx="35">
                  <c:v>0.96980261657768152</c:v>
                </c:pt>
                <c:pt idx="36">
                  <c:v>0.97267627755270747</c:v>
                </c:pt>
                <c:pt idx="37">
                  <c:v>0.97527647352966063</c:v>
                </c:pt>
                <c:pt idx="38">
                  <c:v>0.97762922814383446</c:v>
                </c:pt>
                <c:pt idx="39">
                  <c:v>0.97975808855419566</c:v>
                </c:pt>
                <c:pt idx="40">
                  <c:v>0.98168436111126578</c:v>
                </c:pt>
                <c:pt idx="41">
                  <c:v>0.98342732459823878</c:v>
                </c:pt>
                <c:pt idx="42">
                  <c:v>0.9850044231795223</c:v>
                </c:pt>
                <c:pt idx="43">
                  <c:v>0.98643144098779911</c:v>
                </c:pt>
                <c:pt idx="44">
                  <c:v>0.98772266009693155</c:v>
                </c:pt>
                <c:pt idx="45">
                  <c:v>0.98889100346175773</c:v>
                </c:pt>
                <c:pt idx="46">
                  <c:v>0.98994816425536647</c:v>
                </c:pt>
                <c:pt idx="47">
                  <c:v>0.99090472289830422</c:v>
                </c:pt>
                <c:pt idx="48">
                  <c:v>0.99177025295097998</c:v>
                </c:pt>
                <c:pt idx="49">
                  <c:v>0.99255341692907562</c:v>
                </c:pt>
                <c:pt idx="50">
                  <c:v>0.99326205300091452</c:v>
                </c:pt>
                <c:pt idx="51">
                  <c:v>0.99390325343448438</c:v>
                </c:pt>
                <c:pt idx="52">
                  <c:v>0.99448343557923924</c:v>
                </c:pt>
                <c:pt idx="53">
                  <c:v>0.99500840609308983</c:v>
                </c:pt>
                <c:pt idx="54">
                  <c:v>0.99548341905738735</c:v>
                </c:pt>
                <c:pt idx="55">
                  <c:v>0.99591322856153597</c:v>
                </c:pt>
                <c:pt idx="56">
                  <c:v>0.99630213628351705</c:v>
                </c:pt>
                <c:pt idx="57">
                  <c:v>0.99665403454252877</c:v>
                </c:pt>
                <c:pt idx="58">
                  <c:v>0.99697244525462414</c:v>
                </c:pt>
                <c:pt idx="59">
                  <c:v>0.99726055518123158</c:v>
                </c:pt>
                <c:pt idx="60">
                  <c:v>0.99752124782333362</c:v>
                </c:pt>
                <c:pt idx="61">
                  <c:v>0.99775713228051421</c:v>
                </c:pt>
                <c:pt idx="62">
                  <c:v>0.99797056936370432</c:v>
                </c:pt>
                <c:pt idx="63">
                  <c:v>0.9981636952229711</c:v>
                </c:pt>
                <c:pt idx="64">
                  <c:v>0.99833844272682604</c:v>
                </c:pt>
                <c:pt idx="65">
                  <c:v>0.99849656080702243</c:v>
                </c:pt>
                <c:pt idx="66">
                  <c:v>0.99863963196245209</c:v>
                </c:pt>
                <c:pt idx="67">
                  <c:v>0.99876908809732656</c:v>
                </c:pt>
                <c:pt idx="68">
                  <c:v>0.99888622485215517</c:v>
                </c:pt>
                <c:pt idx="69">
                  <c:v>0.99899221457095144</c:v>
                </c:pt>
                <c:pt idx="70">
                  <c:v>0.99908811803444553</c:v>
                </c:pt>
                <c:pt idx="71">
                  <c:v>0.99917489507673407</c:v>
                </c:pt>
                <c:pt idx="72">
                  <c:v>0.99925341419162328</c:v>
                </c:pt>
                <c:pt idx="73">
                  <c:v>0.99932446122480612</c:v>
                </c:pt>
                <c:pt idx="74">
                  <c:v>0.99938874723887039</c:v>
                </c:pt>
                <c:pt idx="75">
                  <c:v>0.99944691562985222</c:v>
                </c:pt>
                <c:pt idx="76">
                  <c:v>0.99949954856655943</c:v>
                </c:pt>
                <c:pt idx="77">
                  <c:v>0.99954717281711325</c:v>
                </c:pt>
                <c:pt idx="78">
                  <c:v>0.99959026502102022</c:v>
                </c:pt>
                <c:pt idx="79">
                  <c:v>0.99962925645954093</c:v>
                </c:pt>
                <c:pt idx="80">
                  <c:v>0.99966453737209748</c:v>
                </c:pt>
                <c:pt idx="81">
                  <c:v>0.9996964608619211</c:v>
                </c:pt>
                <c:pt idx="82">
                  <c:v>0.99972534643002786</c:v>
                </c:pt>
                <c:pt idx="83">
                  <c:v>0.99975148317289209</c:v>
                </c:pt>
                <c:pt idx="84">
                  <c:v>0.99977513267582119</c:v>
                </c:pt>
                <c:pt idx="85">
                  <c:v>0.99979653163098936</c:v>
                </c:pt>
                <c:pt idx="86">
                  <c:v>0.99981589420633243</c:v>
                </c:pt>
                <c:pt idx="87">
                  <c:v>0.99983341418901239</c:v>
                </c:pt>
                <c:pt idx="88">
                  <c:v>0.9998492669249045</c:v>
                </c:pt>
                <c:pt idx="89">
                  <c:v>0.99986361107351795</c:v>
                </c:pt>
                <c:pt idx="90">
                  <c:v>0.99987659019591335</c:v>
                </c:pt>
                <c:pt idx="91">
                  <c:v>0.99988833419150991</c:v>
                </c:pt>
                <c:pt idx="92">
                  <c:v>0.99989896059816286</c:v>
                </c:pt>
                <c:pt idx="93">
                  <c:v>0.99990857576852188</c:v>
                </c:pt>
                <c:pt idx="94">
                  <c:v>0.99991727593444335</c:v>
                </c:pt>
                <c:pt idx="95">
                  <c:v>0.99992514817011235</c:v>
                </c:pt>
                <c:pt idx="96">
                  <c:v>0.99993227126350914</c:v>
                </c:pt>
                <c:pt idx="97">
                  <c:v>0.99993871650494681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ED8-4512-911D-66B3A626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027680"/>
        <c:axId val="1247025760"/>
      </c:scatterChart>
      <c:valAx>
        <c:axId val="124702768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025760"/>
        <c:crosses val="autoZero"/>
        <c:crossBetween val="midCat"/>
      </c:valAx>
      <c:valAx>
        <c:axId val="124702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Voltage (MV)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02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5666905273204"/>
          <c:y val="7.414958669581255E-2"/>
          <c:w val="0.6814116417266024"/>
          <c:h val="0.60084471910183446"/>
        </c:manualLayout>
      </c:layout>
      <c:scatterChart>
        <c:scatterStyle val="smoothMarker"/>
        <c:varyColors val="0"/>
        <c:ser>
          <c:idx val="0"/>
          <c:order val="0"/>
          <c:tx>
            <c:v>No microphonics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Sheet2!$D$4:$D$1000</c:f>
              <c:numCache>
                <c:formatCode>General</c:formatCode>
                <c:ptCount val="997"/>
                <c:pt idx="0">
                  <c:v>250.50025000000002</c:v>
                </c:pt>
                <c:pt idx="1">
                  <c:v>208.83363333333341</c:v>
                </c:pt>
                <c:pt idx="2">
                  <c:v>179.07177857142858</c:v>
                </c:pt>
                <c:pt idx="3">
                  <c:v>156.75040000000001</c:v>
                </c:pt>
                <c:pt idx="4">
                  <c:v>139.389338888889</c:v>
                </c:pt>
                <c:pt idx="5">
                  <c:v>125.5005</c:v>
                </c:pt>
                <c:pt idx="6">
                  <c:v>114.13691363636364</c:v>
                </c:pt>
                <c:pt idx="7">
                  <c:v>104.66726666666669</c:v>
                </c:pt>
                <c:pt idx="8">
                  <c:v>96.654496153846097</c:v>
                </c:pt>
                <c:pt idx="9">
                  <c:v>89.786414285714343</c:v>
                </c:pt>
                <c:pt idx="10">
                  <c:v>83.834083333333311</c:v>
                </c:pt>
                <c:pt idx="11">
                  <c:v>78.625799999999941</c:v>
                </c:pt>
                <c:pt idx="12">
                  <c:v>74.030261764705926</c:v>
                </c:pt>
                <c:pt idx="13">
                  <c:v>69.94534444444443</c:v>
                </c:pt>
                <c:pt idx="14">
                  <c:v>66.290423684210651</c:v>
                </c:pt>
                <c:pt idx="15">
                  <c:v>63.001000000000005</c:v>
                </c:pt>
                <c:pt idx="16">
                  <c:v>60.024859523809525</c:v>
                </c:pt>
                <c:pt idx="17">
                  <c:v>57.319281818181814</c:v>
                </c:pt>
                <c:pt idx="18">
                  <c:v>54.848976086956505</c:v>
                </c:pt>
                <c:pt idx="19">
                  <c:v>52.584533333333326</c:v>
                </c:pt>
                <c:pt idx="20">
                  <c:v>50.501249999999999</c:v>
                </c:pt>
                <c:pt idx="21">
                  <c:v>48.578223076923081</c:v>
                </c:pt>
                <c:pt idx="22">
                  <c:v>46.797646296296264</c:v>
                </c:pt>
                <c:pt idx="23">
                  <c:v>45.14425714285715</c:v>
                </c:pt>
                <c:pt idx="24">
                  <c:v>43.604898275862034</c:v>
                </c:pt>
                <c:pt idx="25">
                  <c:v>42.168166666666636</c:v>
                </c:pt>
                <c:pt idx="26">
                  <c:v>40.824130645161311</c:v>
                </c:pt>
                <c:pt idx="27">
                  <c:v>39.564100000000003</c:v>
                </c:pt>
                <c:pt idx="28">
                  <c:v>38.380437878787845</c:v>
                </c:pt>
                <c:pt idx="29">
                  <c:v>37.266405882352963</c:v>
                </c:pt>
                <c:pt idx="30">
                  <c:v>36.216035714285759</c:v>
                </c:pt>
                <c:pt idx="31">
                  <c:v>35.224022222222231</c:v>
                </c:pt>
                <c:pt idx="32">
                  <c:v>34.28563378378378</c:v>
                </c:pt>
                <c:pt idx="33">
                  <c:v>33.396636842105295</c:v>
                </c:pt>
                <c:pt idx="34">
                  <c:v>32.553232051281995</c:v>
                </c:pt>
                <c:pt idx="35">
                  <c:v>31.751999999999999</c:v>
                </c:pt>
                <c:pt idx="36">
                  <c:v>30.989854878048778</c:v>
                </c:pt>
                <c:pt idx="37">
                  <c:v>30.264004761904765</c:v>
                </c:pt>
                <c:pt idx="38">
                  <c:v>29.571917441860478</c:v>
                </c:pt>
                <c:pt idx="39">
                  <c:v>28.911290909090908</c:v>
                </c:pt>
                <c:pt idx="40">
                  <c:v>28.280027777777754</c:v>
                </c:pt>
                <c:pt idx="41">
                  <c:v>27.676213043478263</c:v>
                </c:pt>
                <c:pt idx="42">
                  <c:v>27.098094680851062</c:v>
                </c:pt>
                <c:pt idx="43">
                  <c:v>26.544066666666684</c:v>
                </c:pt>
                <c:pt idx="44">
                  <c:v>26.012654081632654</c:v>
                </c:pt>
                <c:pt idx="45">
                  <c:v>25.50249999999998</c:v>
                </c:pt>
                <c:pt idx="46">
                  <c:v>25.012353921568632</c:v>
                </c:pt>
                <c:pt idx="47">
                  <c:v>24.541061538461527</c:v>
                </c:pt>
                <c:pt idx="48">
                  <c:v>24.087555660377344</c:v>
                </c:pt>
                <c:pt idx="49">
                  <c:v>23.650848148148164</c:v>
                </c:pt>
                <c:pt idx="50">
                  <c:v>23.230022727272733</c:v>
                </c:pt>
                <c:pt idx="51">
                  <c:v>22.824228571428574</c:v>
                </c:pt>
                <c:pt idx="52">
                  <c:v>22.432674561403509</c:v>
                </c:pt>
                <c:pt idx="53">
                  <c:v>22.054624137931029</c:v>
                </c:pt>
                <c:pt idx="54">
                  <c:v>21.689390677966085</c:v>
                </c:pt>
                <c:pt idx="55">
                  <c:v>21.336333333333304</c:v>
                </c:pt>
                <c:pt idx="56">
                  <c:v>20.994853278688531</c:v>
                </c:pt>
                <c:pt idx="57">
                  <c:v>20.664390322580644</c:v>
                </c:pt>
                <c:pt idx="58">
                  <c:v>20.344419841269819</c:v>
                </c:pt>
                <c:pt idx="59">
                  <c:v>20.034450000000014</c:v>
                </c:pt>
                <c:pt idx="60">
                  <c:v>19.734019230769199</c:v>
                </c:pt>
                <c:pt idx="61">
                  <c:v>19.442693939393905</c:v>
                </c:pt>
                <c:pt idx="62">
                  <c:v>19.160066417910461</c:v>
                </c:pt>
                <c:pt idx="63">
                  <c:v>18.885752941176456</c:v>
                </c:pt>
                <c:pt idx="64">
                  <c:v>18.619392028985523</c:v>
                </c:pt>
                <c:pt idx="65">
                  <c:v>18.360642857142832</c:v>
                </c:pt>
                <c:pt idx="66">
                  <c:v>18.109183802816901</c:v>
                </c:pt>
                <c:pt idx="67">
                  <c:v>17.864711111111109</c:v>
                </c:pt>
                <c:pt idx="68">
                  <c:v>17.626937671232877</c:v>
                </c:pt>
                <c:pt idx="69">
                  <c:v>17.395591891891886</c:v>
                </c:pt>
                <c:pt idx="70">
                  <c:v>17.170416666666668</c:v>
                </c:pt>
                <c:pt idx="71">
                  <c:v>16.951168421052653</c:v>
                </c:pt>
                <c:pt idx="72">
                  <c:v>16.737616233766204</c:v>
                </c:pt>
                <c:pt idx="73">
                  <c:v>16.529541025641024</c:v>
                </c:pt>
                <c:pt idx="74">
                  <c:v>16.32673481012657</c:v>
                </c:pt>
                <c:pt idx="75">
                  <c:v>16.129000000000001</c:v>
                </c:pt>
                <c:pt idx="76">
                  <c:v>15.936148765432092</c:v>
                </c:pt>
                <c:pt idx="77">
                  <c:v>15.74800243902439</c:v>
                </c:pt>
                <c:pt idx="78">
                  <c:v>15.564390963855418</c:v>
                </c:pt>
                <c:pt idx="79">
                  <c:v>15.385152380952382</c:v>
                </c:pt>
                <c:pt idx="80">
                  <c:v>15.210132352941175</c:v>
                </c:pt>
                <c:pt idx="81">
                  <c:v>15.039183720930231</c:v>
                </c:pt>
                <c:pt idx="82">
                  <c:v>14.872166091954028</c:v>
                </c:pt>
                <c:pt idx="83">
                  <c:v>14.708945454545448</c:v>
                </c:pt>
                <c:pt idx="84">
                  <c:v>14.549393820224719</c:v>
                </c:pt>
                <c:pt idx="85">
                  <c:v>14.393388888888889</c:v>
                </c:pt>
                <c:pt idx="86">
                  <c:v>14.240813736263728</c:v>
                </c:pt>
                <c:pt idx="87">
                  <c:v>14.091556521739134</c:v>
                </c:pt>
                <c:pt idx="88">
                  <c:v>13.945510215053773</c:v>
                </c:pt>
                <c:pt idx="89">
                  <c:v>13.802572340425534</c:v>
                </c:pt>
                <c:pt idx="90">
                  <c:v>13.662644736842115</c:v>
                </c:pt>
                <c:pt idx="91">
                  <c:v>13.525633333333341</c:v>
                </c:pt>
                <c:pt idx="92">
                  <c:v>13.391447938144346</c:v>
                </c:pt>
                <c:pt idx="93">
                  <c:v>13.260002040816328</c:v>
                </c:pt>
                <c:pt idx="94">
                  <c:v>13.13121262626262</c:v>
                </c:pt>
                <c:pt idx="95">
                  <c:v>13.005000000000004</c:v>
                </c:pt>
                <c:pt idx="96">
                  <c:v>12.881287623762377</c:v>
                </c:pt>
                <c:pt idx="97">
                  <c:v>12.760001960784315</c:v>
                </c:pt>
                <c:pt idx="98">
                  <c:v>12.64107233009708</c:v>
                </c:pt>
                <c:pt idx="99">
                  <c:v>12.524430769230769</c:v>
                </c:pt>
                <c:pt idx="100">
                  <c:v>12.410011904761905</c:v>
                </c:pt>
                <c:pt idx="101">
                  <c:v>12.297752830188687</c:v>
                </c:pt>
                <c:pt idx="102">
                  <c:v>12.187592990654204</c:v>
                </c:pt>
                <c:pt idx="103">
                  <c:v>12.079474074074076</c:v>
                </c:pt>
                <c:pt idx="104">
                  <c:v>11.973339908256882</c:v>
                </c:pt>
                <c:pt idx="105">
                  <c:v>11.869136363636375</c:v>
                </c:pt>
                <c:pt idx="106">
                  <c:v>11.766811261261262</c:v>
                </c:pt>
                <c:pt idx="107">
                  <c:v>11.666314285714286</c:v>
                </c:pt>
                <c:pt idx="108">
                  <c:v>11.567596902654866</c:v>
                </c:pt>
                <c:pt idx="109">
                  <c:v>11.470612280701754</c:v>
                </c:pt>
                <c:pt idx="110">
                  <c:v>11.375315217391314</c:v>
                </c:pt>
                <c:pt idx="111">
                  <c:v>11.281662068965518</c:v>
                </c:pt>
                <c:pt idx="112">
                  <c:v>11.189610683760684</c:v>
                </c:pt>
                <c:pt idx="113">
                  <c:v>11.099120338983052</c:v>
                </c:pt>
                <c:pt idx="114">
                  <c:v>11.010151680672262</c:v>
                </c:pt>
                <c:pt idx="115">
                  <c:v>10.922666666666675</c:v>
                </c:pt>
                <c:pt idx="116">
                  <c:v>10.8366285123967</c:v>
                </c:pt>
                <c:pt idx="117">
                  <c:v>10.752001639344273</c:v>
                </c:pt>
                <c:pt idx="118">
                  <c:v>10.66875162601626</c:v>
                </c:pt>
                <c:pt idx="119">
                  <c:v>10.586845161290318</c:v>
                </c:pt>
                <c:pt idx="120">
                  <c:v>10.50625</c:v>
                </c:pt>
                <c:pt idx="121">
                  <c:v>10.42693492063492</c:v>
                </c:pt>
                <c:pt idx="122">
                  <c:v>10.348869685039368</c:v>
                </c:pt>
                <c:pt idx="123">
                  <c:v>10.272025000000001</c:v>
                </c:pt>
                <c:pt idx="124">
                  <c:v>10.196372480620143</c:v>
                </c:pt>
                <c:pt idx="125">
                  <c:v>10.121884615384623</c:v>
                </c:pt>
                <c:pt idx="126">
                  <c:v>10.048534732824429</c:v>
                </c:pt>
                <c:pt idx="127">
                  <c:v>9.9762969696969748</c:v>
                </c:pt>
                <c:pt idx="128">
                  <c:v>9.9051462406015105</c:v>
                </c:pt>
                <c:pt idx="129">
                  <c:v>9.8350582089552248</c:v>
                </c:pt>
                <c:pt idx="130">
                  <c:v>9.7660092592592722</c:v>
                </c:pt>
                <c:pt idx="131">
                  <c:v>9.6979764705882356</c:v>
                </c:pt>
                <c:pt idx="132">
                  <c:v>9.630937591240869</c:v>
                </c:pt>
                <c:pt idx="133">
                  <c:v>9.5648710144927485</c:v>
                </c:pt>
                <c:pt idx="134">
                  <c:v>9.4997557553956824</c:v>
                </c:pt>
                <c:pt idx="135">
                  <c:v>9.4355714285714196</c:v>
                </c:pt>
                <c:pt idx="136">
                  <c:v>9.3722982269503543</c:v>
                </c:pt>
                <c:pt idx="137">
                  <c:v>9.3099169014084548</c:v>
                </c:pt>
                <c:pt idx="138">
                  <c:v>9.2484087412587286</c:v>
                </c:pt>
                <c:pt idx="139">
                  <c:v>9.187755555555551</c:v>
                </c:pt>
                <c:pt idx="140">
                  <c:v>9.1279396551724155</c:v>
                </c:pt>
                <c:pt idx="141">
                  <c:v>9.0689438356164374</c:v>
                </c:pt>
                <c:pt idx="142">
                  <c:v>9.0107513605442175</c:v>
                </c:pt>
                <c:pt idx="143">
                  <c:v>8.953345945945955</c:v>
                </c:pt>
                <c:pt idx="144">
                  <c:v>8.8967117449664421</c:v>
                </c:pt>
                <c:pt idx="145">
                  <c:v>8.8408333333333324</c:v>
                </c:pt>
                <c:pt idx="146">
                  <c:v>8.7856956953642449</c:v>
                </c:pt>
                <c:pt idx="147">
                  <c:v>8.7312842105263204</c:v>
                </c:pt>
                <c:pt idx="148">
                  <c:v>8.6775846405228751</c:v>
                </c:pt>
                <c:pt idx="149">
                  <c:v>8.624583116883116</c:v>
                </c:pt>
                <c:pt idx="150">
                  <c:v>8.5722661290322577</c:v>
                </c:pt>
                <c:pt idx="151">
                  <c:v>8.5206205128205124</c:v>
                </c:pt>
                <c:pt idx="152">
                  <c:v>8.4696334394904547</c:v>
                </c:pt>
                <c:pt idx="153">
                  <c:v>8.4192924050633025</c:v>
                </c:pt>
                <c:pt idx="154">
                  <c:v>8.3695852201257992</c:v>
                </c:pt>
                <c:pt idx="155">
                  <c:v>8.3205000000000027</c:v>
                </c:pt>
                <c:pt idx="156">
                  <c:v>8.2720251552794988</c:v>
                </c:pt>
                <c:pt idx="157">
                  <c:v>8.2241493827160479</c:v>
                </c:pt>
                <c:pt idx="158">
                  <c:v>8.1768616564417176</c:v>
                </c:pt>
                <c:pt idx="159">
                  <c:v>8.130151219512193</c:v>
                </c:pt>
                <c:pt idx="160">
                  <c:v>8.0840075757575729</c:v>
                </c:pt>
                <c:pt idx="161">
                  <c:v>8.0384204819277034</c:v>
                </c:pt>
                <c:pt idx="162">
                  <c:v>7.9933799401197634</c:v>
                </c:pt>
                <c:pt idx="163">
                  <c:v>7.9488761904761924</c:v>
                </c:pt>
                <c:pt idx="164">
                  <c:v>7.9048997041420153</c:v>
                </c:pt>
                <c:pt idx="165">
                  <c:v>7.8614411764705885</c:v>
                </c:pt>
                <c:pt idx="166">
                  <c:v>7.8184915204678358</c:v>
                </c:pt>
                <c:pt idx="167">
                  <c:v>7.7760418604651163</c:v>
                </c:pt>
                <c:pt idx="168">
                  <c:v>7.7340835260115606</c:v>
                </c:pt>
                <c:pt idx="169">
                  <c:v>7.6926080459770105</c:v>
                </c:pt>
                <c:pt idx="170">
                  <c:v>7.6516071428571433</c:v>
                </c:pt>
                <c:pt idx="171">
                  <c:v>7.6110727272727274</c:v>
                </c:pt>
                <c:pt idx="172">
                  <c:v>7.5709968926553683</c:v>
                </c:pt>
                <c:pt idx="173">
                  <c:v>7.5313719101123633</c:v>
                </c:pt>
                <c:pt idx="174">
                  <c:v>7.4921902234636883</c:v>
                </c:pt>
                <c:pt idx="175">
                  <c:v>7.4534444444444476</c:v>
                </c:pt>
                <c:pt idx="176">
                  <c:v>7.415127348066294</c:v>
                </c:pt>
                <c:pt idx="177">
                  <c:v>7.3772318681318678</c:v>
                </c:pt>
                <c:pt idx="178">
                  <c:v>7.3397510928961802</c:v>
                </c:pt>
                <c:pt idx="179">
                  <c:v>7.3026782608695653</c:v>
                </c:pt>
                <c:pt idx="180">
                  <c:v>7.2660067567567541</c:v>
                </c:pt>
                <c:pt idx="181">
                  <c:v>7.2297301075268825</c:v>
                </c:pt>
                <c:pt idx="182">
                  <c:v>7.1938419786096253</c:v>
                </c:pt>
                <c:pt idx="183">
                  <c:v>7.158336170212765</c:v>
                </c:pt>
                <c:pt idx="184">
                  <c:v>7.1232066137566141</c:v>
                </c:pt>
                <c:pt idx="185">
                  <c:v>7.0884473684210505</c:v>
                </c:pt>
                <c:pt idx="186">
                  <c:v>7.0540526178010445</c:v>
                </c:pt>
                <c:pt idx="187">
                  <c:v>7.0200166666666632</c:v>
                </c:pt>
                <c:pt idx="188">
                  <c:v>6.98633393782384</c:v>
                </c:pt>
                <c:pt idx="189">
                  <c:v>6.9529989690721674</c:v>
                </c:pt>
                <c:pt idx="190">
                  <c:v>6.9200064102564074</c:v>
                </c:pt>
                <c:pt idx="191">
                  <c:v>6.8873510204081638</c:v>
                </c:pt>
                <c:pt idx="192">
                  <c:v>6.8550276649746191</c:v>
                </c:pt>
                <c:pt idx="193">
                  <c:v>6.8230313131313105</c:v>
                </c:pt>
                <c:pt idx="194">
                  <c:v>6.7913570351758814</c:v>
                </c:pt>
                <c:pt idx="195">
                  <c:v>6.76</c:v>
                </c:pt>
                <c:pt idx="196">
                  <c:v>6.7289554726368133</c:v>
                </c:pt>
                <c:pt idx="197">
                  <c:v>6.6982188118811878</c:v>
                </c:pt>
                <c:pt idx="198">
                  <c:v>6.6677854679802868</c:v>
                </c:pt>
                <c:pt idx="199">
                  <c:v>6.6376509803921584</c:v>
                </c:pt>
                <c:pt idx="200">
                  <c:v>6.6078109756097483</c:v>
                </c:pt>
                <c:pt idx="201">
                  <c:v>6.5782611650485503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1C-42F2-913D-21858BD37360}"/>
            </c:ext>
          </c:extLst>
        </c:ser>
        <c:ser>
          <c:idx val="1"/>
          <c:order val="1"/>
          <c:tx>
            <c:v>100 Hz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Sheet2!$F$4:$F$1000</c:f>
              <c:numCache>
                <c:formatCode>General</c:formatCode>
                <c:ptCount val="997"/>
                <c:pt idx="0">
                  <c:v>256.41740976331357</c:v>
                </c:pt>
                <c:pt idx="1">
                  <c:v>215.93422504930965</c:v>
                </c:pt>
                <c:pt idx="2">
                  <c:v>187.35580224006762</c:v>
                </c:pt>
                <c:pt idx="3">
                  <c:v>166.21785562130145</c:v>
                </c:pt>
                <c:pt idx="4">
                  <c:v>150.04022646285341</c:v>
                </c:pt>
                <c:pt idx="5">
                  <c:v>137.33481952662723</c:v>
                </c:pt>
                <c:pt idx="6">
                  <c:v>127.15466511565353</c:v>
                </c:pt>
                <c:pt idx="7">
                  <c:v>118.86845009861931</c:v>
                </c:pt>
                <c:pt idx="8">
                  <c:v>112.0391115384615</c:v>
                </c:pt>
                <c:pt idx="9">
                  <c:v>106.35446162299239</c:v>
                </c:pt>
                <c:pt idx="10">
                  <c:v>101.58556262327414</c:v>
                </c:pt>
                <c:pt idx="11">
                  <c:v>97.560711242603489</c:v>
                </c:pt>
                <c:pt idx="12">
                  <c:v>94.148604959972246</c:v>
                </c:pt>
                <c:pt idx="13">
                  <c:v>91.247119592373537</c:v>
                </c:pt>
                <c:pt idx="14">
                  <c:v>88.775630784802217</c:v>
                </c:pt>
                <c:pt idx="15">
                  <c:v>86.669639053254386</c:v>
                </c:pt>
                <c:pt idx="16">
                  <c:v>84.876930529726579</c:v>
                </c:pt>
                <c:pt idx="17">
                  <c:v>83.354784776761605</c:v>
                </c:pt>
                <c:pt idx="18">
                  <c:v>82.067910998199125</c:v>
                </c:pt>
                <c:pt idx="19">
                  <c:v>80.986900197238654</c:v>
                </c:pt>
                <c:pt idx="20">
                  <c:v>80.087048816567929</c:v>
                </c:pt>
                <c:pt idx="21">
                  <c:v>79.347453846153854</c:v>
                </c:pt>
                <c:pt idx="22">
                  <c:v>78.750309018189725</c:v>
                </c:pt>
                <c:pt idx="23">
                  <c:v>78.280351817413248</c:v>
                </c:pt>
                <c:pt idx="24">
                  <c:v>77.924424903081032</c:v>
                </c:pt>
                <c:pt idx="25">
                  <c:v>77.671125246548328</c:v>
                </c:pt>
                <c:pt idx="26">
                  <c:v>77.51052117770567</c:v>
                </c:pt>
                <c:pt idx="27">
                  <c:v>77.433922485207219</c:v>
                </c:pt>
                <c:pt idx="28">
                  <c:v>77.433692316657641</c:v>
                </c:pt>
                <c:pt idx="29">
                  <c:v>77.503092272885425</c:v>
                </c:pt>
                <c:pt idx="30">
                  <c:v>77.636154057480894</c:v>
                </c:pt>
                <c:pt idx="31">
                  <c:v>77.827572518080117</c:v>
                </c:pt>
                <c:pt idx="32">
                  <c:v>78.072616032304396</c:v>
                </c:pt>
                <c:pt idx="33">
                  <c:v>78.367051043288683</c:v>
                </c:pt>
                <c:pt idx="34">
                  <c:v>78.707078205128198</c:v>
                </c:pt>
                <c:pt idx="35">
                  <c:v>79.089278106508772</c:v>
                </c:pt>
                <c:pt idx="36">
                  <c:v>79.510564937220394</c:v>
                </c:pt>
                <c:pt idx="37">
                  <c:v>79.968146773739079</c:v>
                </c:pt>
                <c:pt idx="38">
                  <c:v>80.459491406357515</c:v>
                </c:pt>
                <c:pt idx="39">
                  <c:v>80.982296826250689</c:v>
                </c:pt>
                <c:pt idx="40">
                  <c:v>81.534465647600328</c:v>
                </c:pt>
                <c:pt idx="41">
                  <c:v>82.114082865963482</c:v>
                </c:pt>
                <c:pt idx="42">
                  <c:v>82.719396455999004</c:v>
                </c:pt>
                <c:pt idx="43">
                  <c:v>83.348800394477308</c:v>
                </c:pt>
                <c:pt idx="44">
                  <c:v>84.000819762106033</c:v>
                </c:pt>
                <c:pt idx="45">
                  <c:v>84.674097633136043</c:v>
                </c:pt>
                <c:pt idx="46">
                  <c:v>85.367383507367492</c:v>
                </c:pt>
                <c:pt idx="47">
                  <c:v>86.079523076923053</c:v>
                </c:pt>
                <c:pt idx="48">
                  <c:v>86.809449151501553</c:v>
                </c:pt>
                <c:pt idx="49">
                  <c:v>87.556173591935135</c:v>
                </c:pt>
                <c:pt idx="50">
                  <c:v>88.318780123722334</c:v>
                </c:pt>
                <c:pt idx="51">
                  <c:v>89.096417920541015</c:v>
                </c:pt>
                <c:pt idx="52">
                  <c:v>89.888295863178655</c:v>
                </c:pt>
                <c:pt idx="53">
                  <c:v>90.693677392368826</c:v>
                </c:pt>
                <c:pt idx="54">
                  <c:v>91.511875885066715</c:v>
                </c:pt>
                <c:pt idx="55">
                  <c:v>92.342250493096628</c:v>
                </c:pt>
                <c:pt idx="56">
                  <c:v>93.184202391114553</c:v>
                </c:pt>
                <c:pt idx="57">
                  <c:v>94.037171387669389</c:v>
                </c:pt>
                <c:pt idx="58">
                  <c:v>94.900632859021258</c:v>
                </c:pt>
                <c:pt idx="59">
                  <c:v>95.774094970414183</c:v>
                </c:pt>
                <c:pt idx="60">
                  <c:v>96.657096153846098</c:v>
                </c:pt>
                <c:pt idx="61">
                  <c:v>97.549202815133569</c:v>
                </c:pt>
                <c:pt idx="62">
                  <c:v>98.450007246312822</c:v>
                </c:pt>
                <c:pt idx="63">
                  <c:v>99.359125722241586</c:v>
                </c:pt>
                <c:pt idx="64">
                  <c:v>100.27619676271333</c:v>
                </c:pt>
                <c:pt idx="65">
                  <c:v>101.20087954353338</c:v>
                </c:pt>
                <c:pt idx="66">
                  <c:v>102.13285244187017</c:v>
                </c:pt>
                <c:pt idx="67">
                  <c:v>103.07181170282711</c:v>
                </c:pt>
                <c:pt idx="68">
                  <c:v>104.01747021561158</c:v>
                </c:pt>
                <c:pt idx="69">
                  <c:v>104.96955638893336</c:v>
                </c:pt>
                <c:pt idx="70">
                  <c:v>105.92781311637083</c:v>
                </c:pt>
                <c:pt idx="71">
                  <c:v>106.89199682341948</c:v>
                </c:pt>
                <c:pt idx="72">
                  <c:v>107.86187658879581</c:v>
                </c:pt>
                <c:pt idx="73">
                  <c:v>108.83723333333332</c:v>
                </c:pt>
                <c:pt idx="74">
                  <c:v>109.81785907048165</c:v>
                </c:pt>
                <c:pt idx="75">
                  <c:v>110.80355621301777</c:v>
                </c:pt>
                <c:pt idx="76">
                  <c:v>111.79413693111265</c:v>
                </c:pt>
                <c:pt idx="77">
                  <c:v>112.78942255736763</c:v>
                </c:pt>
                <c:pt idx="78">
                  <c:v>113.78924303486139</c:v>
                </c:pt>
                <c:pt idx="79">
                  <c:v>114.79343640462105</c:v>
                </c:pt>
                <c:pt idx="80">
                  <c:v>115.80184832927253</c:v>
                </c:pt>
                <c:pt idx="81">
                  <c:v>116.81433164992428</c:v>
                </c:pt>
                <c:pt idx="82">
                  <c:v>117.83074597361076</c:v>
                </c:pt>
                <c:pt idx="83">
                  <c:v>118.85095728886498</c:v>
                </c:pt>
                <c:pt idx="84">
                  <c:v>119.87483760720689</c:v>
                </c:pt>
                <c:pt idx="85">
                  <c:v>120.90226462853389</c:v>
                </c:pt>
                <c:pt idx="86">
                  <c:v>121.93312142857147</c:v>
                </c:pt>
                <c:pt idx="87">
                  <c:v>122.96729616670954</c:v>
                </c:pt>
                <c:pt idx="88">
                  <c:v>124.0046818126868</c:v>
                </c:pt>
                <c:pt idx="89">
                  <c:v>125.0451758907213</c:v>
                </c:pt>
                <c:pt idx="90">
                  <c:v>126.08868023980065</c:v>
                </c:pt>
                <c:pt idx="91">
                  <c:v>127.13510078895456</c:v>
                </c:pt>
                <c:pt idx="92">
                  <c:v>128.1843473464285</c:v>
                </c:pt>
                <c:pt idx="93">
                  <c:v>129.23633340176309</c:v>
                </c:pt>
                <c:pt idx="94">
                  <c:v>130.29097593987186</c:v>
                </c:pt>
                <c:pt idx="95">
                  <c:v>131.34819526627209</c:v>
                </c:pt>
                <c:pt idx="96">
                  <c:v>132.40791484269744</c:v>
                </c:pt>
                <c:pt idx="97">
                  <c:v>133.47006113238183</c:v>
                </c:pt>
                <c:pt idx="98">
                  <c:v>134.53456345435723</c:v>
                </c:pt>
                <c:pt idx="99">
                  <c:v>135.60135384615378</c:v>
                </c:pt>
                <c:pt idx="100">
                  <c:v>136.67036693434756</c:v>
                </c:pt>
                <c:pt idx="101">
                  <c:v>137.74153981243731</c:v>
                </c:pt>
                <c:pt idx="102">
                  <c:v>138.81481192556538</c:v>
                </c:pt>
                <c:pt idx="103">
                  <c:v>139.89012496164798</c:v>
                </c:pt>
                <c:pt idx="104">
                  <c:v>140.96742274849379</c:v>
                </c:pt>
                <c:pt idx="105">
                  <c:v>142.04665115653575</c:v>
                </c:pt>
                <c:pt idx="106">
                  <c:v>143.12775800682343</c:v>
                </c:pt>
                <c:pt idx="107">
                  <c:v>144.21069298393911</c:v>
                </c:pt>
                <c:pt idx="108">
                  <c:v>145.29540755354242</c:v>
                </c:pt>
                <c:pt idx="109">
                  <c:v>146.38185488425205</c:v>
                </c:pt>
                <c:pt idx="110">
                  <c:v>147.46998977360434</c:v>
                </c:pt>
                <c:pt idx="111">
                  <c:v>148.55976857784114</c:v>
                </c:pt>
                <c:pt idx="112">
                  <c:v>149.65114914529937</c:v>
                </c:pt>
                <c:pt idx="113">
                  <c:v>150.74409075318411</c:v>
                </c:pt>
                <c:pt idx="114">
                  <c:v>151.83855404753621</c:v>
                </c:pt>
                <c:pt idx="115">
                  <c:v>152.93450098619323</c:v>
                </c:pt>
                <c:pt idx="116">
                  <c:v>154.03189478458592</c:v>
                </c:pt>
                <c:pt idx="117">
                  <c:v>155.13069986419632</c:v>
                </c:pt>
                <c:pt idx="118">
                  <c:v>156.23088180353102</c:v>
                </c:pt>
                <c:pt idx="119">
                  <c:v>157.33240729146783</c:v>
                </c:pt>
                <c:pt idx="120">
                  <c:v>158.43524408284023</c:v>
                </c:pt>
                <c:pt idx="121">
                  <c:v>159.53936095613778</c:v>
                </c:pt>
                <c:pt idx="122">
                  <c:v>160.64472767320498</c:v>
                </c:pt>
                <c:pt idx="123">
                  <c:v>161.75131494082837</c:v>
                </c:pt>
                <c:pt idx="124">
                  <c:v>162.85909437411118</c:v>
                </c:pt>
                <c:pt idx="125">
                  <c:v>163.96803846153841</c:v>
                </c:pt>
                <c:pt idx="126">
                  <c:v>165.07812053164096</c:v>
                </c:pt>
                <c:pt idx="127">
                  <c:v>166.18931472117603</c:v>
                </c:pt>
                <c:pt idx="128">
                  <c:v>167.3015959447435</c:v>
                </c:pt>
                <c:pt idx="129">
                  <c:v>168.41493986576</c:v>
                </c:pt>
                <c:pt idx="130">
                  <c:v>169.52932286872664</c:v>
                </c:pt>
                <c:pt idx="131">
                  <c:v>170.64472203271833</c:v>
                </c:pt>
                <c:pt idx="132">
                  <c:v>171.76111510603374</c:v>
                </c:pt>
                <c:pt idx="133">
                  <c:v>172.87848048194837</c:v>
                </c:pt>
                <c:pt idx="134">
                  <c:v>173.99679717551408</c:v>
                </c:pt>
                <c:pt idx="135">
                  <c:v>175.11604480135236</c:v>
                </c:pt>
                <c:pt idx="136">
                  <c:v>176.23620355239424</c:v>
                </c:pt>
                <c:pt idx="137">
                  <c:v>177.35725417951497</c:v>
                </c:pt>
                <c:pt idx="138">
                  <c:v>178.479177972028</c:v>
                </c:pt>
                <c:pt idx="139">
                  <c:v>179.6019567389875</c:v>
                </c:pt>
                <c:pt idx="140">
                  <c:v>180.72557279126679</c:v>
                </c:pt>
                <c:pt idx="141">
                  <c:v>181.85000892437381</c:v>
                </c:pt>
                <c:pt idx="142">
                  <c:v>182.97524840196442</c:v>
                </c:pt>
                <c:pt idx="143">
                  <c:v>184.10127494002876</c:v>
                </c:pt>
                <c:pt idx="144">
                  <c:v>185.22807269171182</c:v>
                </c:pt>
                <c:pt idx="145">
                  <c:v>186.35562623274157</c:v>
                </c:pt>
                <c:pt idx="146">
                  <c:v>187.48392054743539</c:v>
                </c:pt>
                <c:pt idx="147">
                  <c:v>188.61294101526016</c:v>
                </c:pt>
                <c:pt idx="148">
                  <c:v>189.7426733979193</c:v>
                </c:pt>
                <c:pt idx="149">
                  <c:v>190.87310382694207</c:v>
                </c:pt>
                <c:pt idx="150">
                  <c:v>192.00421879175397</c:v>
                </c:pt>
                <c:pt idx="151">
                  <c:v>193.136005128205</c:v>
                </c:pt>
                <c:pt idx="152">
                  <c:v>194.26845000753781</c:v>
                </c:pt>
                <c:pt idx="153">
                  <c:v>195.40154092577347</c:v>
                </c:pt>
                <c:pt idx="154">
                  <c:v>196.53526569349842</c:v>
                </c:pt>
                <c:pt idx="155">
                  <c:v>197.66961242603537</c:v>
                </c:pt>
                <c:pt idx="156">
                  <c:v>198.80456953397757</c:v>
                </c:pt>
                <c:pt idx="157">
                  <c:v>199.94012571407683</c:v>
                </c:pt>
                <c:pt idx="158">
                  <c:v>201.07626994046541</c:v>
                </c:pt>
                <c:pt idx="159">
                  <c:v>202.21299145619858</c:v>
                </c:pt>
                <c:pt idx="160">
                  <c:v>203.35027976510665</c:v>
                </c:pt>
                <c:pt idx="161">
                  <c:v>204.48812462393968</c:v>
                </c:pt>
                <c:pt idx="162">
                  <c:v>205.62651603479429</c:v>
                </c:pt>
                <c:pt idx="163">
                  <c:v>206.76544423781343</c:v>
                </c:pt>
                <c:pt idx="164">
                  <c:v>207.90489970414177</c:v>
                </c:pt>
                <c:pt idx="165">
                  <c:v>209.04487312913312</c:v>
                </c:pt>
                <c:pt idx="166">
                  <c:v>210.18535542579323</c:v>
                </c:pt>
                <c:pt idx="167">
                  <c:v>211.32633771845352</c:v>
                </c:pt>
                <c:pt idx="168">
                  <c:v>212.46781133666241</c:v>
                </c:pt>
                <c:pt idx="169">
                  <c:v>213.60976780929062</c:v>
                </c:pt>
                <c:pt idx="170">
                  <c:v>214.75219885883374</c:v>
                </c:pt>
                <c:pt idx="171">
                  <c:v>215.89509639591193</c:v>
                </c:pt>
                <c:pt idx="172">
                  <c:v>217.0384525139572</c:v>
                </c:pt>
                <c:pt idx="173">
                  <c:v>218.18225948407684</c:v>
                </c:pt>
                <c:pt idx="174">
                  <c:v>219.32650975009102</c:v>
                </c:pt>
                <c:pt idx="175">
                  <c:v>220.47119592373437</c:v>
                </c:pt>
                <c:pt idx="176">
                  <c:v>221.61631078001892</c:v>
                </c:pt>
                <c:pt idx="177">
                  <c:v>222.76184725274723</c:v>
                </c:pt>
                <c:pt idx="178">
                  <c:v>223.90779843017441</c:v>
                </c:pt>
                <c:pt idx="179">
                  <c:v>225.05415755081046</c:v>
                </c:pt>
                <c:pt idx="180">
                  <c:v>226.2009179993602</c:v>
                </c:pt>
                <c:pt idx="181">
                  <c:v>227.34807330279335</c:v>
                </c:pt>
                <c:pt idx="182">
                  <c:v>228.49561712653858</c:v>
                </c:pt>
                <c:pt idx="183">
                  <c:v>229.64354327080429</c:v>
                </c:pt>
                <c:pt idx="184">
                  <c:v>230.79184566701105</c:v>
                </c:pt>
                <c:pt idx="185">
                  <c:v>231.94051837433818</c:v>
                </c:pt>
                <c:pt idx="186">
                  <c:v>233.08955557638069</c:v>
                </c:pt>
                <c:pt idx="187">
                  <c:v>234.23895157790926</c:v>
                </c:pt>
                <c:pt idx="188">
                  <c:v>235.38870080172936</c:v>
                </c:pt>
                <c:pt idx="189">
                  <c:v>236.53879778564024</c:v>
                </c:pt>
                <c:pt idx="190">
                  <c:v>237.68923717948724</c:v>
                </c:pt>
                <c:pt idx="191">
                  <c:v>238.84001374230158</c:v>
                </c:pt>
                <c:pt idx="192">
                  <c:v>239.9911223395309</c:v>
                </c:pt>
                <c:pt idx="193">
                  <c:v>241.14255794035014</c:v>
                </c:pt>
                <c:pt idx="194">
                  <c:v>242.2943156150574</c:v>
                </c:pt>
                <c:pt idx="195">
                  <c:v>243.44639053254437</c:v>
                </c:pt>
                <c:pt idx="196">
                  <c:v>244.59877795784402</c:v>
                </c:pt>
                <c:pt idx="197">
                  <c:v>245.75147324975094</c:v>
                </c:pt>
                <c:pt idx="198">
                  <c:v>246.90447185851303</c:v>
                </c:pt>
                <c:pt idx="199">
                  <c:v>248.05776932358751</c:v>
                </c:pt>
                <c:pt idx="200">
                  <c:v>249.21136127146764</c:v>
                </c:pt>
                <c:pt idx="201">
                  <c:v>250.36524341356937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41C-42F2-913D-21858BD37360}"/>
            </c:ext>
          </c:extLst>
        </c:ser>
        <c:ser>
          <c:idx val="2"/>
          <c:order val="2"/>
          <c:tx>
            <c:v>200 Hz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Sheet2!$H$4:$H$1000</c:f>
              <c:numCache>
                <c:formatCode>General</c:formatCode>
                <c:ptCount val="997"/>
                <c:pt idx="0">
                  <c:v>274.16888905325442</c:v>
                </c:pt>
                <c:pt idx="1">
                  <c:v>237.23600019723858</c:v>
                </c:pt>
                <c:pt idx="2">
                  <c:v>212.20787324598479</c:v>
                </c:pt>
                <c:pt idx="3">
                  <c:v>194.62022248520725</c:v>
                </c:pt>
                <c:pt idx="4">
                  <c:v>181.99288918474682</c:v>
                </c:pt>
                <c:pt idx="5">
                  <c:v>172.83777810650878</c:v>
                </c:pt>
                <c:pt idx="6">
                  <c:v>166.20791955352351</c:v>
                </c:pt>
                <c:pt idx="7">
                  <c:v>161.47200039447733</c:v>
                </c:pt>
                <c:pt idx="8">
                  <c:v>158.1929576923076</c:v>
                </c:pt>
                <c:pt idx="9">
                  <c:v>156.0586036348266</c:v>
                </c:pt>
                <c:pt idx="10">
                  <c:v>154.8400004930966</c:v>
                </c:pt>
                <c:pt idx="11">
                  <c:v>154.36544497041442</c:v>
                </c:pt>
                <c:pt idx="12">
                  <c:v>154.50363454577098</c:v>
                </c:pt>
                <c:pt idx="13">
                  <c:v>155.1524450361604</c:v>
                </c:pt>
                <c:pt idx="14">
                  <c:v>156.23125208657723</c:v>
                </c:pt>
                <c:pt idx="15">
                  <c:v>157.67555621301761</c:v>
                </c:pt>
                <c:pt idx="16">
                  <c:v>159.43314354747821</c:v>
                </c:pt>
                <c:pt idx="17">
                  <c:v>161.46129365250141</c:v>
                </c:pt>
                <c:pt idx="18">
                  <c:v>163.72471573192678</c:v>
                </c:pt>
                <c:pt idx="19">
                  <c:v>166.19400078895458</c:v>
                </c:pt>
                <c:pt idx="20">
                  <c:v>168.84444526627215</c:v>
                </c:pt>
                <c:pt idx="21">
                  <c:v>171.6551461538462</c:v>
                </c:pt>
                <c:pt idx="22">
                  <c:v>174.60829718387023</c:v>
                </c:pt>
                <c:pt idx="23">
                  <c:v>177.688635841082</c:v>
                </c:pt>
                <c:pt idx="24">
                  <c:v>180.88300478473778</c:v>
                </c:pt>
                <c:pt idx="25">
                  <c:v>184.18000098619342</c:v>
                </c:pt>
                <c:pt idx="26">
                  <c:v>187.56969277533869</c:v>
                </c:pt>
                <c:pt idx="27">
                  <c:v>191.04338994082838</c:v>
                </c:pt>
                <c:pt idx="28">
                  <c:v>194.59345563026699</c:v>
                </c:pt>
                <c:pt idx="29">
                  <c:v>198.21315144448315</c:v>
                </c:pt>
                <c:pt idx="30">
                  <c:v>201.89650908706687</c:v>
                </c:pt>
                <c:pt idx="31">
                  <c:v>205.63822340565437</c:v>
                </c:pt>
                <c:pt idx="32">
                  <c:v>209.43356277786637</c:v>
                </c:pt>
                <c:pt idx="33">
                  <c:v>213.27829364683888</c:v>
                </c:pt>
                <c:pt idx="34">
                  <c:v>217.16861666666665</c:v>
                </c:pt>
                <c:pt idx="35">
                  <c:v>221.10111242603554</c:v>
                </c:pt>
                <c:pt idx="36">
                  <c:v>225.07269511473518</c:v>
                </c:pt>
                <c:pt idx="37">
                  <c:v>229.08057280924203</c:v>
                </c:pt>
                <c:pt idx="38">
                  <c:v>233.12221329984843</c:v>
                </c:pt>
                <c:pt idx="39">
                  <c:v>237.19531457773004</c:v>
                </c:pt>
                <c:pt idx="40">
                  <c:v>241.29777925706776</c:v>
                </c:pt>
                <c:pt idx="41">
                  <c:v>245.42769233341929</c:v>
                </c:pt>
                <c:pt idx="42">
                  <c:v>249.58330178144266</c:v>
                </c:pt>
                <c:pt idx="43">
                  <c:v>253.76300157790928</c:v>
                </c:pt>
                <c:pt idx="44">
                  <c:v>257.96531680352621</c:v>
                </c:pt>
                <c:pt idx="45">
                  <c:v>262.18889053254441</c:v>
                </c:pt>
                <c:pt idx="46">
                  <c:v>266.43247226476404</c:v>
                </c:pt>
                <c:pt idx="47">
                  <c:v>270.69490769230771</c:v>
                </c:pt>
                <c:pt idx="48">
                  <c:v>274.97512962487423</c:v>
                </c:pt>
                <c:pt idx="49">
                  <c:v>279.27214992329613</c:v>
                </c:pt>
                <c:pt idx="50">
                  <c:v>283.58505231307157</c:v>
                </c:pt>
                <c:pt idx="51">
                  <c:v>287.91298596787829</c:v>
                </c:pt>
                <c:pt idx="52">
                  <c:v>292.25515976850369</c:v>
                </c:pt>
                <c:pt idx="53">
                  <c:v>296.61083715568253</c:v>
                </c:pt>
                <c:pt idx="54">
                  <c:v>300.97933150636857</c:v>
                </c:pt>
                <c:pt idx="55">
                  <c:v>305.3600019723865</c:v>
                </c:pt>
                <c:pt idx="56">
                  <c:v>309.75224972839266</c:v>
                </c:pt>
                <c:pt idx="57">
                  <c:v>314.15551458293567</c:v>
                </c:pt>
                <c:pt idx="58">
                  <c:v>318.56927191227544</c:v>
                </c:pt>
                <c:pt idx="59">
                  <c:v>322.99302988165664</c:v>
                </c:pt>
                <c:pt idx="60">
                  <c:v>327.42632692307666</c:v>
                </c:pt>
                <c:pt idx="61">
                  <c:v>331.86872944235228</c:v>
                </c:pt>
                <c:pt idx="62">
                  <c:v>336.31982973151992</c:v>
                </c:pt>
                <c:pt idx="63">
                  <c:v>340.77924406543701</c:v>
                </c:pt>
                <c:pt idx="64">
                  <c:v>345.24661096389679</c:v>
                </c:pt>
                <c:pt idx="65">
                  <c:v>349.72158960270514</c:v>
                </c:pt>
                <c:pt idx="66">
                  <c:v>354.20385835902994</c:v>
                </c:pt>
                <c:pt idx="67">
                  <c:v>358.69311347797452</c:v>
                </c:pt>
                <c:pt idx="68">
                  <c:v>363.1890678487477</c:v>
                </c:pt>
                <c:pt idx="69">
                  <c:v>367.69144988005752</c:v>
                </c:pt>
                <c:pt idx="70">
                  <c:v>372.20000246548329</c:v>
                </c:pt>
                <c:pt idx="71">
                  <c:v>376.7144820305204</c:v>
                </c:pt>
                <c:pt idx="72">
                  <c:v>381.2346576538846</c:v>
                </c:pt>
                <c:pt idx="73">
                  <c:v>385.76031025640998</c:v>
                </c:pt>
                <c:pt idx="74">
                  <c:v>390.29123185154663</c:v>
                </c:pt>
                <c:pt idx="75">
                  <c:v>394.82722485207103</c:v>
                </c:pt>
                <c:pt idx="76">
                  <c:v>399.36810142815381</c:v>
                </c:pt>
                <c:pt idx="77">
                  <c:v>403.91368291239729</c:v>
                </c:pt>
                <c:pt idx="78">
                  <c:v>408.46379924787874</c:v>
                </c:pt>
                <c:pt idx="79">
                  <c:v>413.01828847562695</c:v>
                </c:pt>
                <c:pt idx="80">
                  <c:v>417.57699625826638</c:v>
                </c:pt>
                <c:pt idx="81">
                  <c:v>422.1397754369064</c:v>
                </c:pt>
                <c:pt idx="82">
                  <c:v>426.70648561858115</c:v>
                </c:pt>
                <c:pt idx="83">
                  <c:v>431.2769927918236</c:v>
                </c:pt>
                <c:pt idx="84">
                  <c:v>435.85116896815339</c:v>
                </c:pt>
                <c:pt idx="85">
                  <c:v>440.42889184746866</c:v>
                </c:pt>
                <c:pt idx="86">
                  <c:v>445.01004450549425</c:v>
                </c:pt>
                <c:pt idx="87">
                  <c:v>449.59451510162069</c:v>
                </c:pt>
                <c:pt idx="88">
                  <c:v>454.18219660558634</c:v>
                </c:pt>
                <c:pt idx="89">
                  <c:v>458.77298654160865</c:v>
                </c:pt>
                <c:pt idx="90">
                  <c:v>463.36678674867596</c:v>
                </c:pt>
                <c:pt idx="91">
                  <c:v>467.96350315581844</c:v>
                </c:pt>
                <c:pt idx="92">
                  <c:v>472.56304557128016</c:v>
                </c:pt>
                <c:pt idx="93">
                  <c:v>477.16532748460327</c:v>
                </c:pt>
                <c:pt idx="94">
                  <c:v>481.77026588070038</c:v>
                </c:pt>
                <c:pt idx="95">
                  <c:v>486.37778106508875</c:v>
                </c:pt>
                <c:pt idx="96">
                  <c:v>490.98779649950194</c:v>
                </c:pt>
                <c:pt idx="97">
                  <c:v>495.60023864717454</c:v>
                </c:pt>
                <c:pt idx="98">
                  <c:v>500.21503682713853</c:v>
                </c:pt>
                <c:pt idx="99">
                  <c:v>504.83212307692304</c:v>
                </c:pt>
                <c:pt idx="100">
                  <c:v>509.45143202310516</c:v>
                </c:pt>
                <c:pt idx="101">
                  <c:v>514.07290075918331</c:v>
                </c:pt>
                <c:pt idx="102">
                  <c:v>518.69646873029899</c:v>
                </c:pt>
                <c:pt idx="103">
                  <c:v>523.32207762437008</c:v>
                </c:pt>
                <c:pt idx="104">
                  <c:v>527.94967126920358</c:v>
                </c:pt>
                <c:pt idx="105">
                  <c:v>532.57919553523402</c:v>
                </c:pt>
                <c:pt idx="106">
                  <c:v>537.21059824350993</c:v>
                </c:pt>
                <c:pt idx="107">
                  <c:v>541.84382907861357</c:v>
                </c:pt>
                <c:pt idx="108">
                  <c:v>546.47883950620576</c:v>
                </c:pt>
                <c:pt idx="109">
                  <c:v>551.11558269490297</c:v>
                </c:pt>
                <c:pt idx="110">
                  <c:v>555.75401344224338</c:v>
                </c:pt>
                <c:pt idx="111">
                  <c:v>560.39408810446798</c:v>
                </c:pt>
                <c:pt idx="112">
                  <c:v>565.03576452991445</c:v>
                </c:pt>
                <c:pt idx="113">
                  <c:v>569.6790019957881</c:v>
                </c:pt>
                <c:pt idx="114">
                  <c:v>574.32376114812803</c:v>
                </c:pt>
                <c:pt idx="115">
                  <c:v>578.970003944773</c:v>
                </c:pt>
                <c:pt idx="116">
                  <c:v>583.61769360115397</c:v>
                </c:pt>
                <c:pt idx="117">
                  <c:v>588.26679453875306</c:v>
                </c:pt>
                <c:pt idx="118">
                  <c:v>592.9172723360756</c:v>
                </c:pt>
                <c:pt idx="119">
                  <c:v>597.56909368200036</c:v>
                </c:pt>
                <c:pt idx="120">
                  <c:v>602.22222633136096</c:v>
                </c:pt>
                <c:pt idx="121">
                  <c:v>606.87663906264652</c:v>
                </c:pt>
                <c:pt idx="122">
                  <c:v>611.53230163770252</c:v>
                </c:pt>
                <c:pt idx="123">
                  <c:v>616.18918476331351</c:v>
                </c:pt>
                <c:pt idx="124">
                  <c:v>620.84726005458344</c:v>
                </c:pt>
                <c:pt idx="125">
                  <c:v>625.50649999999939</c:v>
                </c:pt>
                <c:pt idx="126">
                  <c:v>630.16687792809103</c:v>
                </c:pt>
                <c:pt idx="127">
                  <c:v>634.82836797561401</c:v>
                </c:pt>
                <c:pt idx="128">
                  <c:v>639.49094505717005</c:v>
                </c:pt>
                <c:pt idx="129">
                  <c:v>644.15458483617442</c:v>
                </c:pt>
                <c:pt idx="130">
                  <c:v>648.81926369712846</c:v>
                </c:pt>
                <c:pt idx="131">
                  <c:v>653.48495871910904</c:v>
                </c:pt>
                <c:pt idx="132">
                  <c:v>658.15164765041231</c:v>
                </c:pt>
                <c:pt idx="133">
                  <c:v>662.81930888431475</c:v>
                </c:pt>
                <c:pt idx="134">
                  <c:v>667.4879214358682</c:v>
                </c:pt>
                <c:pt idx="135">
                  <c:v>672.15746491969571</c:v>
                </c:pt>
                <c:pt idx="136">
                  <c:v>676.82791952872549</c:v>
                </c:pt>
                <c:pt idx="137">
                  <c:v>681.49926601383447</c:v>
                </c:pt>
                <c:pt idx="138">
                  <c:v>686.17148566433616</c:v>
                </c:pt>
                <c:pt idx="139">
                  <c:v>690.84456028928298</c:v>
                </c:pt>
                <c:pt idx="140">
                  <c:v>695.51847219955152</c:v>
                </c:pt>
                <c:pt idx="141">
                  <c:v>700.19320419064593</c:v>
                </c:pt>
                <c:pt idx="142">
                  <c:v>704.86873952622454</c:v>
                </c:pt>
                <c:pt idx="143">
                  <c:v>709.54506192227723</c:v>
                </c:pt>
                <c:pt idx="144">
                  <c:v>714.22215553194849</c:v>
                </c:pt>
                <c:pt idx="145">
                  <c:v>718.90000493096625</c:v>
                </c:pt>
                <c:pt idx="146">
                  <c:v>723.57859510364801</c:v>
                </c:pt>
                <c:pt idx="147">
                  <c:v>728.25791142946127</c:v>
                </c:pt>
                <c:pt idx="148">
                  <c:v>732.93793967010856</c:v>
                </c:pt>
                <c:pt idx="149">
                  <c:v>737.61866595712002</c:v>
                </c:pt>
                <c:pt idx="150">
                  <c:v>742.30007677991944</c:v>
                </c:pt>
                <c:pt idx="151">
                  <c:v>746.98215897435887</c:v>
                </c:pt>
                <c:pt idx="152">
                  <c:v>751.66489971167994</c:v>
                </c:pt>
                <c:pt idx="153">
                  <c:v>756.34828648790278</c:v>
                </c:pt>
                <c:pt idx="154">
                  <c:v>761.03230711361698</c:v>
                </c:pt>
                <c:pt idx="155">
                  <c:v>765.71694970414194</c:v>
                </c:pt>
                <c:pt idx="156">
                  <c:v>770.4022026700726</c:v>
                </c:pt>
                <c:pt idx="157">
                  <c:v>775.08805470816003</c:v>
                </c:pt>
                <c:pt idx="158">
                  <c:v>779.77449479253653</c:v>
                </c:pt>
                <c:pt idx="159">
                  <c:v>784.46151216625776</c:v>
                </c:pt>
                <c:pt idx="160">
                  <c:v>789.14909633315392</c:v>
                </c:pt>
                <c:pt idx="161">
                  <c:v>793.83723704997465</c:v>
                </c:pt>
                <c:pt idx="162">
                  <c:v>798.52592431881783</c:v>
                </c:pt>
                <c:pt idx="163">
                  <c:v>803.21514837982556</c:v>
                </c:pt>
                <c:pt idx="164">
                  <c:v>807.90489970414194</c:v>
                </c:pt>
                <c:pt idx="165">
                  <c:v>812.5951689871215</c:v>
                </c:pt>
                <c:pt idx="166">
                  <c:v>817.2859471417695</c:v>
                </c:pt>
                <c:pt idx="167">
                  <c:v>821.97722529241707</c:v>
                </c:pt>
                <c:pt idx="168">
                  <c:v>826.66899476861545</c:v>
                </c:pt>
                <c:pt idx="169">
                  <c:v>831.36124709923092</c:v>
                </c:pt>
                <c:pt idx="170">
                  <c:v>836.05397400676304</c:v>
                </c:pt>
                <c:pt idx="171">
                  <c:v>840.74716740182839</c:v>
                </c:pt>
                <c:pt idx="172">
                  <c:v>845.44081937786302</c:v>
                </c:pt>
                <c:pt idx="173">
                  <c:v>850.13492220597027</c:v>
                </c:pt>
                <c:pt idx="174">
                  <c:v>854.82946832997243</c:v>
                </c:pt>
                <c:pt idx="175">
                  <c:v>859.52445036160452</c:v>
                </c:pt>
                <c:pt idx="176">
                  <c:v>864.21986107587725</c:v>
                </c:pt>
                <c:pt idx="177">
                  <c:v>868.91569340659328</c:v>
                </c:pt>
                <c:pt idx="178">
                  <c:v>873.6119404420084</c:v>
                </c:pt>
                <c:pt idx="179">
                  <c:v>878.30859542063308</c:v>
                </c:pt>
                <c:pt idx="180">
                  <c:v>883.00565172717143</c:v>
                </c:pt>
                <c:pt idx="181">
                  <c:v>887.70310288859253</c:v>
                </c:pt>
                <c:pt idx="182">
                  <c:v>892.40094257032615</c:v>
                </c:pt>
                <c:pt idx="183">
                  <c:v>897.09916457257953</c:v>
                </c:pt>
                <c:pt idx="184">
                  <c:v>901.7977628267746</c:v>
                </c:pt>
                <c:pt idx="185">
                  <c:v>906.4967313920896</c:v>
                </c:pt>
                <c:pt idx="186">
                  <c:v>911.19606445212059</c:v>
                </c:pt>
                <c:pt idx="187">
                  <c:v>915.89575631163746</c:v>
                </c:pt>
                <c:pt idx="188">
                  <c:v>920.5958013934453</c:v>
                </c:pt>
                <c:pt idx="189">
                  <c:v>925.2961942353445</c:v>
                </c:pt>
                <c:pt idx="190">
                  <c:v>929.99692948717939</c:v>
                </c:pt>
                <c:pt idx="191">
                  <c:v>934.69800190798276</c:v>
                </c:pt>
                <c:pt idx="192">
                  <c:v>939.39940636319955</c:v>
                </c:pt>
                <c:pt idx="193">
                  <c:v>944.1011378220071</c:v>
                </c:pt>
                <c:pt idx="194">
                  <c:v>948.80319135470245</c:v>
                </c:pt>
                <c:pt idx="195">
                  <c:v>953.50556213017751</c:v>
                </c:pt>
                <c:pt idx="196">
                  <c:v>958.20824541346519</c:v>
                </c:pt>
                <c:pt idx="197">
                  <c:v>962.9112365633606</c:v>
                </c:pt>
                <c:pt idx="198">
                  <c:v>967.61453103011127</c:v>
                </c:pt>
                <c:pt idx="199">
                  <c:v>972.3181243531734</c:v>
                </c:pt>
                <c:pt idx="200">
                  <c:v>977.02201215904199</c:v>
                </c:pt>
                <c:pt idx="201">
                  <c:v>981.72619015913153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1C-42F2-913D-21858BD37360}"/>
            </c:ext>
          </c:extLst>
        </c:ser>
        <c:ser>
          <c:idx val="3"/>
          <c:order val="3"/>
          <c:tx>
            <c:v>400 Hz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Sheet2!$J$4:$J$1000</c:f>
              <c:numCache>
                <c:formatCode>General</c:formatCode>
                <c:ptCount val="997"/>
                <c:pt idx="0">
                  <c:v>345.17480621301797</c:v>
                </c:pt>
                <c:pt idx="1">
                  <c:v>322.44310078895438</c:v>
                </c:pt>
                <c:pt idx="2">
                  <c:v>311.61615726965329</c:v>
                </c:pt>
                <c:pt idx="3">
                  <c:v>308.22968994082845</c:v>
                </c:pt>
                <c:pt idx="4">
                  <c:v>309.80354007232086</c:v>
                </c:pt>
                <c:pt idx="5">
                  <c:v>314.84961242603572</c:v>
                </c:pt>
                <c:pt idx="6">
                  <c:v>322.42093730500244</c:v>
                </c:pt>
                <c:pt idx="7">
                  <c:v>331.88620157790911</c:v>
                </c:pt>
                <c:pt idx="8">
                  <c:v>342.8083423076921</c:v>
                </c:pt>
                <c:pt idx="9">
                  <c:v>354.87517168216397</c:v>
                </c:pt>
                <c:pt idx="10">
                  <c:v>367.85775197238644</c:v>
                </c:pt>
                <c:pt idx="11">
                  <c:v>381.58437988165679</c:v>
                </c:pt>
                <c:pt idx="12">
                  <c:v>395.92375288896625</c:v>
                </c:pt>
                <c:pt idx="13">
                  <c:v>410.77374681130834</c:v>
                </c:pt>
                <c:pt idx="14">
                  <c:v>426.05373729367767</c:v>
                </c:pt>
                <c:pt idx="15">
                  <c:v>441.69922485207104</c:v>
                </c:pt>
                <c:pt idx="16">
                  <c:v>457.65799561848405</c:v>
                </c:pt>
                <c:pt idx="17">
                  <c:v>473.88732915546007</c:v>
                </c:pt>
                <c:pt idx="18">
                  <c:v>490.3519346668383</c:v>
                </c:pt>
                <c:pt idx="19">
                  <c:v>507.02240315581872</c:v>
                </c:pt>
                <c:pt idx="20">
                  <c:v>523.87403106508873</c:v>
                </c:pt>
                <c:pt idx="21">
                  <c:v>540.88591538461537</c:v>
                </c:pt>
                <c:pt idx="22">
                  <c:v>558.04024984659202</c:v>
                </c:pt>
                <c:pt idx="23">
                  <c:v>575.3217719357566</c:v>
                </c:pt>
                <c:pt idx="24">
                  <c:v>592.71732431136513</c:v>
                </c:pt>
                <c:pt idx="25">
                  <c:v>610.21550394477322</c:v>
                </c:pt>
                <c:pt idx="26">
                  <c:v>627.80637916587159</c:v>
                </c:pt>
                <c:pt idx="27">
                  <c:v>645.48125976331346</c:v>
                </c:pt>
                <c:pt idx="28">
                  <c:v>663.23250888470398</c:v>
                </c:pt>
                <c:pt idx="29">
                  <c:v>681.05338813087383</c:v>
                </c:pt>
                <c:pt idx="30">
                  <c:v>698.9379292054092</c:v>
                </c:pt>
                <c:pt idx="31">
                  <c:v>716.88082695595028</c:v>
                </c:pt>
                <c:pt idx="32">
                  <c:v>734.87734976011552</c:v>
                </c:pt>
                <c:pt idx="33">
                  <c:v>752.92326406104019</c:v>
                </c:pt>
                <c:pt idx="34">
                  <c:v>771.01477051282109</c:v>
                </c:pt>
                <c:pt idx="35">
                  <c:v>789.14844970414254</c:v>
                </c:pt>
                <c:pt idx="36">
                  <c:v>807.3212158247934</c:v>
                </c:pt>
                <c:pt idx="37">
                  <c:v>825.53027695125422</c:v>
                </c:pt>
                <c:pt idx="38">
                  <c:v>843.77310087381352</c:v>
                </c:pt>
                <c:pt idx="39">
                  <c:v>862.0473855836475</c:v>
                </c:pt>
                <c:pt idx="40">
                  <c:v>880.35103369493709</c:v>
                </c:pt>
                <c:pt idx="41">
                  <c:v>898.68213020324185</c:v>
                </c:pt>
                <c:pt idx="42">
                  <c:v>917.03892308321747</c:v>
                </c:pt>
                <c:pt idx="43">
                  <c:v>935.41980631163756</c:v>
                </c:pt>
                <c:pt idx="44">
                  <c:v>953.82330496920724</c:v>
                </c:pt>
                <c:pt idx="45">
                  <c:v>972.24806213017803</c:v>
                </c:pt>
                <c:pt idx="46">
                  <c:v>990.6928272943502</c:v>
                </c:pt>
                <c:pt idx="47">
                  <c:v>1009.156446153846</c:v>
                </c:pt>
                <c:pt idx="48">
                  <c:v>1027.6378515183658</c:v>
                </c:pt>
                <c:pt idx="49">
                  <c:v>1046.1360552487401</c:v>
                </c:pt>
                <c:pt idx="50">
                  <c:v>1064.6501410704673</c:v>
                </c:pt>
                <c:pt idx="51">
                  <c:v>1083.1792581572277</c:v>
                </c:pt>
                <c:pt idx="52">
                  <c:v>1101.7226153898062</c:v>
                </c:pt>
                <c:pt idx="53">
                  <c:v>1120.2794762089359</c:v>
                </c:pt>
                <c:pt idx="54">
                  <c:v>1138.849153991576</c:v>
                </c:pt>
                <c:pt idx="55">
                  <c:v>1157.431007889546</c:v>
                </c:pt>
                <c:pt idx="56">
                  <c:v>1176.0244390775042</c:v>
                </c:pt>
                <c:pt idx="57">
                  <c:v>1194.6288873640012</c:v>
                </c:pt>
                <c:pt idx="58">
                  <c:v>1213.2438281252935</c:v>
                </c:pt>
                <c:pt idx="59">
                  <c:v>1231.8687695266271</c:v>
                </c:pt>
                <c:pt idx="60">
                  <c:v>1250.5032500000002</c:v>
                </c:pt>
                <c:pt idx="61">
                  <c:v>1269.1468359512282</c:v>
                </c:pt>
                <c:pt idx="62">
                  <c:v>1287.7991196723478</c:v>
                </c:pt>
                <c:pt idx="63">
                  <c:v>1306.4597174382193</c:v>
                </c:pt>
                <c:pt idx="64">
                  <c:v>1325.1282677686311</c:v>
                </c:pt>
                <c:pt idx="65">
                  <c:v>1343.80442983939</c:v>
                </c:pt>
                <c:pt idx="66">
                  <c:v>1362.4878820276699</c:v>
                </c:pt>
                <c:pt idx="67">
                  <c:v>1381.1783205785653</c:v>
                </c:pt>
                <c:pt idx="68">
                  <c:v>1399.8754583812931</c:v>
                </c:pt>
                <c:pt idx="69">
                  <c:v>1418.5790238445545</c:v>
                </c:pt>
                <c:pt idx="70">
                  <c:v>1437.2887598619341</c:v>
                </c:pt>
                <c:pt idx="71">
                  <c:v>1456.0044228589204</c:v>
                </c:pt>
                <c:pt idx="72">
                  <c:v>1474.7257819142408</c:v>
                </c:pt>
                <c:pt idx="73">
                  <c:v>1493.4526179487186</c:v>
                </c:pt>
                <c:pt idx="74">
                  <c:v>1512.1847229758059</c:v>
                </c:pt>
                <c:pt idx="75">
                  <c:v>1530.9218994082858</c:v>
                </c:pt>
                <c:pt idx="76">
                  <c:v>1549.6639594163198</c:v>
                </c:pt>
                <c:pt idx="77">
                  <c:v>1568.4107243325159</c:v>
                </c:pt>
                <c:pt idx="78">
                  <c:v>1587.1620240999493</c:v>
                </c:pt>
                <c:pt idx="79">
                  <c:v>1605.9176967596511</c:v>
                </c:pt>
                <c:pt idx="80">
                  <c:v>1624.6775879742431</c:v>
                </c:pt>
                <c:pt idx="81">
                  <c:v>1643.4415505848351</c:v>
                </c:pt>
                <c:pt idx="82">
                  <c:v>1662.2094441984618</c:v>
                </c:pt>
                <c:pt idx="83">
                  <c:v>1680.9811348036578</c:v>
                </c:pt>
                <c:pt idx="84">
                  <c:v>1699.7564944119404</c:v>
                </c:pt>
                <c:pt idx="85">
                  <c:v>1718.5354007232081</c:v>
                </c:pt>
                <c:pt idx="86">
                  <c:v>1737.3177368131858</c:v>
                </c:pt>
                <c:pt idx="87">
                  <c:v>1756.1033908412658</c:v>
                </c:pt>
                <c:pt idx="88">
                  <c:v>1774.8922557771839</c:v>
                </c:pt>
                <c:pt idx="89">
                  <c:v>1793.684229145159</c:v>
                </c:pt>
                <c:pt idx="90">
                  <c:v>1812.4792127841797</c:v>
                </c:pt>
                <c:pt idx="91">
                  <c:v>1831.2771126232749</c:v>
                </c:pt>
                <c:pt idx="92">
                  <c:v>1850.0778384706887</c:v>
                </c:pt>
                <c:pt idx="93">
                  <c:v>1868.8813038159633</c:v>
                </c:pt>
                <c:pt idx="94">
                  <c:v>1887.6874256440128</c:v>
                </c:pt>
                <c:pt idx="95">
                  <c:v>1906.4961242603549</c:v>
                </c:pt>
                <c:pt idx="96">
                  <c:v>1925.307323126721</c:v>
                </c:pt>
                <c:pt idx="97">
                  <c:v>1944.1209487063454</c:v>
                </c:pt>
                <c:pt idx="98">
                  <c:v>1962.936930318263</c:v>
                </c:pt>
                <c:pt idx="99">
                  <c:v>1981.7552000000001</c:v>
                </c:pt>
                <c:pt idx="100">
                  <c:v>2000.575692378135</c:v>
                </c:pt>
                <c:pt idx="101">
                  <c:v>2019.398344546164</c:v>
                </c:pt>
                <c:pt idx="102">
                  <c:v>2038.2230959492335</c:v>
                </c:pt>
                <c:pt idx="103">
                  <c:v>2057.0498882752581</c:v>
                </c:pt>
                <c:pt idx="104">
                  <c:v>2075.8786653520438</c:v>
                </c:pt>
                <c:pt idx="105">
                  <c:v>2094.7093730500269</c:v>
                </c:pt>
                <c:pt idx="106">
                  <c:v>2113.541959190256</c:v>
                </c:pt>
                <c:pt idx="107">
                  <c:v>2132.3763734573122</c:v>
                </c:pt>
                <c:pt idx="108">
                  <c:v>2151.2125673168557</c:v>
                </c:pt>
                <c:pt idx="109">
                  <c:v>2170.0504939375082</c:v>
                </c:pt>
                <c:pt idx="110">
                  <c:v>2188.8901081167996</c:v>
                </c:pt>
                <c:pt idx="111">
                  <c:v>2207.7313662109791</c:v>
                </c:pt>
                <c:pt idx="112">
                  <c:v>2226.5742260683755</c:v>
                </c:pt>
                <c:pt idx="113">
                  <c:v>2245.4186469662018</c:v>
                </c:pt>
                <c:pt idx="114">
                  <c:v>2264.2645895504943</c:v>
                </c:pt>
                <c:pt idx="115">
                  <c:v>2283.1120157790915</c:v>
                </c:pt>
                <c:pt idx="116">
                  <c:v>2301.9608888674247</c:v>
                </c:pt>
                <c:pt idx="117">
                  <c:v>2320.811173236983</c:v>
                </c:pt>
                <c:pt idx="118">
                  <c:v>2339.6628344662504</c:v>
                </c:pt>
                <c:pt idx="119">
                  <c:v>2358.5158392441322</c:v>
                </c:pt>
                <c:pt idx="120">
                  <c:v>2377.3701553254455</c:v>
                </c:pt>
                <c:pt idx="121">
                  <c:v>2396.2257514886792</c:v>
                </c:pt>
                <c:pt idx="122">
                  <c:v>2415.0825974956897</c:v>
                </c:pt>
                <c:pt idx="123">
                  <c:v>2433.9406640532538</c:v>
                </c:pt>
                <c:pt idx="124">
                  <c:v>2452.7999227764772</c:v>
                </c:pt>
                <c:pt idx="125">
                  <c:v>2471.6603461538448</c:v>
                </c:pt>
                <c:pt idx="126">
                  <c:v>2490.5219075138912</c:v>
                </c:pt>
                <c:pt idx="127">
                  <c:v>2509.384580993365</c:v>
                </c:pt>
                <c:pt idx="128">
                  <c:v>2528.2483415068714</c:v>
                </c:pt>
                <c:pt idx="129">
                  <c:v>2547.1131647178304</c:v>
                </c:pt>
                <c:pt idx="130">
                  <c:v>2565.9790270107374</c:v>
                </c:pt>
                <c:pt idx="131">
                  <c:v>2584.8459054646701</c:v>
                </c:pt>
                <c:pt idx="132">
                  <c:v>2603.7137778279266</c:v>
                </c:pt>
                <c:pt idx="133">
                  <c:v>2622.5826224937809</c:v>
                </c:pt>
                <c:pt idx="134">
                  <c:v>2641.4524184772899</c:v>
                </c:pt>
                <c:pt idx="135">
                  <c:v>2660.3231453930703</c:v>
                </c:pt>
                <c:pt idx="136">
                  <c:v>2679.1947834340508</c:v>
                </c:pt>
                <c:pt idx="137">
                  <c:v>2698.0673133511145</c:v>
                </c:pt>
                <c:pt idx="138">
                  <c:v>2716.9407164335689</c:v>
                </c:pt>
                <c:pt idx="139">
                  <c:v>2735.8149744904672</c:v>
                </c:pt>
                <c:pt idx="140">
                  <c:v>2754.6900698326867</c:v>
                </c:pt>
                <c:pt idx="141">
                  <c:v>2773.5659852557337</c:v>
                </c:pt>
                <c:pt idx="142">
                  <c:v>2792.4427040232658</c:v>
                </c:pt>
                <c:pt idx="143">
                  <c:v>2811.3202098512711</c:v>
                </c:pt>
                <c:pt idx="144">
                  <c:v>2830.1984868928948</c:v>
                </c:pt>
                <c:pt idx="145">
                  <c:v>2849.077519723865</c:v>
                </c:pt>
                <c:pt idx="146">
                  <c:v>2867.9572933285008</c:v>
                </c:pt>
                <c:pt idx="147">
                  <c:v>2886.837793086268</c:v>
                </c:pt>
                <c:pt idx="148">
                  <c:v>2905.7190047588647</c:v>
                </c:pt>
                <c:pt idx="149">
                  <c:v>2924.6009144778291</c:v>
                </c:pt>
                <c:pt idx="150">
                  <c:v>2943.4835087325832</c:v>
                </c:pt>
                <c:pt idx="151">
                  <c:v>2962.366774358974</c:v>
                </c:pt>
                <c:pt idx="152">
                  <c:v>2981.2506985282484</c:v>
                </c:pt>
                <c:pt idx="153">
                  <c:v>3000.1352687364251</c:v>
                </c:pt>
                <c:pt idx="154">
                  <c:v>3019.0204727940904</c:v>
                </c:pt>
                <c:pt idx="155">
                  <c:v>3037.9062988165679</c:v>
                </c:pt>
                <c:pt idx="156">
                  <c:v>3056.7927352144502</c:v>
                </c:pt>
                <c:pt idx="157">
                  <c:v>3075.6797706844923</c:v>
                </c:pt>
                <c:pt idx="158">
                  <c:v>3094.5673942008202</c:v>
                </c:pt>
                <c:pt idx="159">
                  <c:v>3113.4555950064964</c:v>
                </c:pt>
                <c:pt idx="160">
                  <c:v>3132.3443626053445</c:v>
                </c:pt>
                <c:pt idx="161">
                  <c:v>3151.2336867541167</c:v>
                </c:pt>
                <c:pt idx="162">
                  <c:v>3170.1235574549123</c:v>
                </c:pt>
                <c:pt idx="163">
                  <c:v>3189.013964947872</c:v>
                </c:pt>
                <c:pt idx="164">
                  <c:v>3207.9048997041396</c:v>
                </c:pt>
                <c:pt idx="165">
                  <c:v>3226.7963524190736</c:v>
                </c:pt>
                <c:pt idx="166">
                  <c:v>3245.6883140056743</c:v>
                </c:pt>
                <c:pt idx="167">
                  <c:v>3264.5807755882752</c:v>
                </c:pt>
                <c:pt idx="168">
                  <c:v>3283.4737284964262</c:v>
                </c:pt>
                <c:pt idx="169">
                  <c:v>3302.3671642589952</c:v>
                </c:pt>
                <c:pt idx="170">
                  <c:v>3321.2610745984807</c:v>
                </c:pt>
                <c:pt idx="171">
                  <c:v>3340.1554514254981</c:v>
                </c:pt>
                <c:pt idx="172">
                  <c:v>3359.050286833487</c:v>
                </c:pt>
                <c:pt idx="173">
                  <c:v>3377.9455730935465</c:v>
                </c:pt>
                <c:pt idx="174">
                  <c:v>3396.8413026495027</c:v>
                </c:pt>
                <c:pt idx="175">
                  <c:v>3415.7374681130814</c:v>
                </c:pt>
                <c:pt idx="176">
                  <c:v>3434.6340622593102</c:v>
                </c:pt>
                <c:pt idx="177">
                  <c:v>3453.5310780219779</c:v>
                </c:pt>
                <c:pt idx="178">
                  <c:v>3472.4285084893463</c:v>
                </c:pt>
                <c:pt idx="179">
                  <c:v>3491.3263468999253</c:v>
                </c:pt>
                <c:pt idx="180">
                  <c:v>3510.2245866384142</c:v>
                </c:pt>
                <c:pt idx="181">
                  <c:v>3529.1232212317877</c:v>
                </c:pt>
                <c:pt idx="182">
                  <c:v>3548.0222443454741</c:v>
                </c:pt>
                <c:pt idx="183">
                  <c:v>3566.9216497796797</c:v>
                </c:pt>
                <c:pt idx="184">
                  <c:v>3585.821431465828</c:v>
                </c:pt>
                <c:pt idx="185">
                  <c:v>3604.7215834630947</c:v>
                </c:pt>
                <c:pt idx="186">
                  <c:v>3623.6220999550783</c:v>
                </c:pt>
                <c:pt idx="187">
                  <c:v>3642.5229752465498</c:v>
                </c:pt>
                <c:pt idx="188">
                  <c:v>3661.4242037603099</c:v>
                </c:pt>
                <c:pt idx="189">
                  <c:v>3680.3257800341612</c:v>
                </c:pt>
                <c:pt idx="190">
                  <c:v>3699.227698717948</c:v>
                </c:pt>
                <c:pt idx="191">
                  <c:v>3718.1299545707052</c:v>
                </c:pt>
                <c:pt idx="192">
                  <c:v>3737.0325424578741</c:v>
                </c:pt>
                <c:pt idx="193">
                  <c:v>3755.9354573486362</c:v>
                </c:pt>
                <c:pt idx="194">
                  <c:v>3774.8386943132823</c:v>
                </c:pt>
                <c:pt idx="195">
                  <c:v>3793.742248520708</c:v>
                </c:pt>
                <c:pt idx="196">
                  <c:v>3812.6461152359511</c:v>
                </c:pt>
                <c:pt idx="197">
                  <c:v>3831.5502898177988</c:v>
                </c:pt>
                <c:pt idx="198">
                  <c:v>3850.4547677165024</c:v>
                </c:pt>
                <c:pt idx="199">
                  <c:v>3869.3595444715202</c:v>
                </c:pt>
                <c:pt idx="200">
                  <c:v>3888.2646157093363</c:v>
                </c:pt>
                <c:pt idx="201">
                  <c:v>3907.1699771413796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41C-42F2-913D-21858BD37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189200"/>
        <c:axId val="623188808"/>
      </c:scatterChart>
      <c:valAx>
        <c:axId val="623189200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External Q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623188808"/>
        <c:crosses val="autoZero"/>
        <c:crossBetween val="midCat"/>
      </c:valAx>
      <c:valAx>
        <c:axId val="623188808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power required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3189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741611843974049"/>
          <c:y val="6.0263641568942553E-2"/>
          <c:w val="0.36342093601936115"/>
          <c:h val="0.3668355419457088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A4D7-9220-4F62-9F06-D8E5B6A0BB15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96B14-FD4F-4A78-880A-76F911401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96B14-FD4F-4A78-880A-76F9114010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4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EB8F1-E8B4-48D5-AB75-BBAB403C69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96B14-FD4F-4A78-880A-76F91140101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46FC9-09EC-4954-B4F2-3B043F24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11F-3FAE-4FE0-B685-6AC41B1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1C5A0-E888-4D95-A530-97CAD3743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F7A09-C87F-EBF4-383E-643488865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21256"/>
          <a:stretch/>
        </p:blipFill>
        <p:spPr>
          <a:xfrm>
            <a:off x="7638277" y="23812"/>
            <a:ext cx="1505723" cy="884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2.wmf"/><Relationship Id="rId3" Type="http://schemas.openxmlformats.org/officeDocument/2006/relationships/image" Target="../media/image45.wmf"/><Relationship Id="rId7" Type="http://schemas.openxmlformats.org/officeDocument/2006/relationships/image" Target="../media/image46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9.bin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0.bin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7.png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RF Linear accelerators</a:t>
            </a:r>
            <a:br>
              <a:rPr lang="en-GB" dirty="0"/>
            </a:br>
            <a:r>
              <a:rPr lang="en-GB" dirty="0"/>
              <a:t>L3: Coupling to Standing wave cavities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Prof Graeme Burt</a:t>
            </a:r>
          </a:p>
          <a:p>
            <a:r>
              <a:rPr lang="en-GB" dirty="0">
                <a:solidFill>
                  <a:srgbClr val="FF0000"/>
                </a:solidFill>
              </a:rPr>
              <a:t>Lancaster University</a:t>
            </a: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EC113A4A-6F88-0614-2797-69798FD8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1"/>
          <a:stretch/>
        </p:blipFill>
        <p:spPr>
          <a:xfrm>
            <a:off x="5652121" y="17930"/>
            <a:ext cx="3491880" cy="1832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Impedance and filling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4210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cavity impedance is given as the voltage divided by the current.</a:t>
            </a:r>
          </a:p>
          <a:p>
            <a:endParaRPr lang="en-GB" dirty="0"/>
          </a:p>
          <a:p>
            <a:r>
              <a:rPr lang="en-GB" u="sng" dirty="0">
                <a:solidFill>
                  <a:srgbClr val="C00000"/>
                </a:solidFill>
              </a:rPr>
              <a:t>If the RF is turned off the voltage will decay exponentially </a:t>
            </a:r>
            <a:r>
              <a:rPr lang="en-GB" dirty="0"/>
              <a:t>as the losses are proportional to the stored energy.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439738" y="1773238"/>
          <a:ext cx="41941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774360" progId="Equation.DSMT4">
                  <p:embed/>
                </p:oleObj>
              </mc:Choice>
              <mc:Fallback>
                <p:oleObj name="Equation" r:id="rId2" imgW="1866600" imgH="774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773238"/>
                        <a:ext cx="419417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39552" y="4653136"/>
          <a:ext cx="38512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53800" progId="Equation.DSMT4">
                  <p:embed/>
                </p:oleObj>
              </mc:Choice>
              <mc:Fallback>
                <p:oleObj name="Equation" r:id="rId4" imgW="1714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53136"/>
                        <a:ext cx="385127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Couplers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5267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5267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6011863" y="1700808"/>
            <a:ext cx="280828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However the RF source has an impedance (plus the inductance of the coupler) which isn’t always matched to the cavity. This can be represented as a transformer.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The </a:t>
            </a:r>
            <a:r>
              <a:rPr lang="en-GB" sz="2000" u="sng" dirty="0">
                <a:solidFill>
                  <a:srgbClr val="C00000"/>
                </a:solidFill>
              </a:rPr>
              <a:t>RF source is represented by a ideal current source in parallel to an impedance and the coupler is represented as an n:1 turn transformer</a:t>
            </a:r>
            <a:r>
              <a:rPr lang="en-GB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7332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Typically Z</a:t>
            </a:r>
            <a:r>
              <a:rPr lang="en-GB" baseline="-25000" dirty="0"/>
              <a:t>0</a:t>
            </a:r>
            <a:r>
              <a:rPr lang="en-GB" dirty="0"/>
              <a:t> is 50 Ohms but the cavity shunt impedance, R, is ~</a:t>
            </a:r>
            <a:r>
              <a:rPr lang="en-GB" dirty="0" err="1"/>
              <a:t>Mohms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Coupler circuit representation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1443"/>
            <a:ext cx="2916324" cy="18256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transformer makes the load impedance seen </a:t>
            </a:r>
            <a:r>
              <a:rPr lang="en-GB" b="1" u="sng" dirty="0">
                <a:solidFill>
                  <a:srgbClr val="C00000"/>
                </a:solidFill>
              </a:rPr>
              <a:t>smaller by a factor of n</a:t>
            </a:r>
            <a:r>
              <a:rPr lang="en-GB" b="1" u="sng" baseline="30000" dirty="0">
                <a:solidFill>
                  <a:srgbClr val="C00000"/>
                </a:solidFill>
              </a:rPr>
              <a:t>2</a:t>
            </a:r>
            <a:endParaRPr lang="en-GB" b="1" u="sng" dirty="0">
              <a:solidFill>
                <a:srgbClr val="C00000"/>
              </a:solidFill>
            </a:endParaRPr>
          </a:p>
          <a:p>
            <a:r>
              <a:rPr lang="en-GB" dirty="0"/>
              <a:t>By varying the coupling we vary n allowing us to set the load impedance.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0582"/>
          <a:stretch>
            <a:fillRect/>
          </a:stretch>
        </p:blipFill>
        <p:spPr bwMode="auto">
          <a:xfrm>
            <a:off x="5490103" y="2056898"/>
            <a:ext cx="195227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75393"/>
          <a:stretch>
            <a:fillRect/>
          </a:stretch>
        </p:blipFill>
        <p:spPr bwMode="auto">
          <a:xfrm>
            <a:off x="4085946" y="2056898"/>
            <a:ext cx="97210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96036" y="2704971"/>
            <a:ext cx="7560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/>
              <a:t>Z</a:t>
            </a:r>
            <a:r>
              <a:rPr lang="en-GB" sz="1500" baseline="-25000" dirty="0"/>
              <a:t>0</a:t>
            </a:r>
            <a:r>
              <a:rPr lang="en-GB" sz="1500" dirty="0"/>
              <a:t>n</a:t>
            </a:r>
            <a:r>
              <a:rPr lang="en-GB" sz="1500" baseline="30000" dirty="0"/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04048" y="2187395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58054" y="3555617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899592" y="3653125"/>
            <a:ext cx="7290810" cy="23675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The reflection (</a:t>
            </a:r>
            <a:r>
              <a:rPr lang="en-GB" dirty="0" err="1"/>
              <a:t>ie</a:t>
            </a:r>
            <a:r>
              <a:rPr lang="en-GB" dirty="0"/>
              <a:t> match) depends on the difference in the coupler and cavity impedance</a:t>
            </a:r>
          </a:p>
          <a:p>
            <a:pPr>
              <a:spcBef>
                <a:spcPct val="20000"/>
              </a:spcBef>
              <a:defRPr/>
            </a:pPr>
            <a:endParaRPr lang="en-GB" dirty="0"/>
          </a:p>
          <a:p>
            <a:pPr>
              <a:spcBef>
                <a:spcPct val="20000"/>
              </a:spcBef>
              <a:defRPr/>
            </a:pPr>
            <a:endParaRPr lang="en-GB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When on resonance the cavity impedance equals the shunt impedance (</a:t>
            </a:r>
            <a:r>
              <a:rPr lang="en-GB" dirty="0" err="1"/>
              <a:t>Z</a:t>
            </a:r>
            <a:r>
              <a:rPr lang="en-GB" baseline="-25000" dirty="0" err="1"/>
              <a:t>c</a:t>
            </a:r>
            <a:r>
              <a:rPr lang="en-GB" dirty="0"/>
              <a:t>=R)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We can then simply model the circuit as two parallel resistors.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1887911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I=I</a:t>
            </a:r>
            <a:r>
              <a:rPr lang="en-GB" sz="1350" baseline="-25000" dirty="0"/>
              <a:t>s</a:t>
            </a:r>
            <a:r>
              <a:rPr lang="en-GB" sz="1350" dirty="0"/>
              <a:t>/n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619E6-56E7-6953-C897-8F44156E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327B719C-AA66-2DE0-05E0-8C4FE7C8FF71}"/>
                  </a:ext>
                </a:extLst>
              </p:cNvPr>
              <p:cNvSpPr txBox="1"/>
              <p:nvPr/>
            </p:nvSpPr>
            <p:spPr bwMode="auto">
              <a:xfrm>
                <a:off x="3419872" y="4149080"/>
                <a:ext cx="2035969" cy="160734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135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GB" sz="1350" dirty="0"/>
              </a:p>
            </p:txBody>
          </p:sp>
        </mc:Choice>
        <mc:Fallback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327B719C-AA66-2DE0-05E0-8C4FE7C8F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4149080"/>
                <a:ext cx="2035969" cy="1607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900113" y="1773238"/>
            <a:ext cx="1655762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Power Transfer Theory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907532"/>
            <a:ext cx="8229600" cy="17618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Which occurs when R</a:t>
            </a:r>
            <a:r>
              <a:rPr lang="en-GB" sz="2400" baseline="-25000" dirty="0"/>
              <a:t>L</a:t>
            </a:r>
            <a:r>
              <a:rPr lang="en-GB" sz="2400" dirty="0"/>
              <a:t>=</a:t>
            </a:r>
            <a:r>
              <a:rPr lang="en-GB" sz="2400" dirty="0" err="1"/>
              <a:t>R</a:t>
            </a:r>
            <a:r>
              <a:rPr lang="en-GB" sz="2400" baseline="-25000" dirty="0" err="1"/>
              <a:t>i</a:t>
            </a:r>
            <a:endParaRPr lang="en-GB" sz="2400" baseline="-250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In this case the load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400" dirty="0"/>
              <a:t>	dissipates a peak power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</a:t>
            </a:r>
            <a:r>
              <a:rPr lang="en-GB" sz="2400" baseline="-25000" dirty="0"/>
              <a:t>L</a:t>
            </a:r>
            <a:r>
              <a:rPr lang="en-GB" sz="2400" dirty="0"/>
              <a:t>=I</a:t>
            </a:r>
            <a:r>
              <a:rPr lang="en-GB" sz="2400" baseline="-25000" dirty="0"/>
              <a:t>s</a:t>
            </a:r>
            <a:r>
              <a:rPr lang="en-GB" sz="2400" baseline="30000" dirty="0"/>
              <a:t>2</a:t>
            </a:r>
            <a:r>
              <a:rPr lang="en-GB" sz="2400" dirty="0"/>
              <a:t>R</a:t>
            </a:r>
            <a:r>
              <a:rPr lang="en-GB" sz="2400" baseline="-25000" dirty="0"/>
              <a:t>i</a:t>
            </a:r>
            <a:r>
              <a:rPr lang="en-GB" sz="2400" dirty="0"/>
              <a:t>/4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446338" y="2205038"/>
            <a:ext cx="2159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755650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419475" y="1484313"/>
            <a:ext cx="5257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V</a:t>
            </a:r>
            <a:r>
              <a:rPr lang="en-GB" sz="2000" baseline="-25000" dirty="0"/>
              <a:t>s</a:t>
            </a:r>
            <a:r>
              <a:rPr lang="en-GB" sz="2000" dirty="0"/>
              <a:t> = I</a:t>
            </a:r>
            <a:r>
              <a:rPr lang="en-GB" sz="2000" baseline="-25000" dirty="0"/>
              <a:t>s</a:t>
            </a:r>
            <a:r>
              <a:rPr lang="en-GB" sz="2000" dirty="0"/>
              <a:t> </a:t>
            </a:r>
            <a:r>
              <a:rPr lang="en-GB" sz="2000" dirty="0" err="1"/>
              <a:t>R</a:t>
            </a:r>
            <a:r>
              <a:rPr lang="en-GB" sz="2000" baseline="-25000" dirty="0" err="1"/>
              <a:t>i</a:t>
            </a:r>
            <a:r>
              <a:rPr lang="en-GB" sz="2000" dirty="0" err="1"/>
              <a:t>R</a:t>
            </a:r>
            <a:r>
              <a:rPr lang="en-GB" sz="2000" baseline="-25000" dirty="0" err="1"/>
              <a:t>L</a:t>
            </a:r>
            <a:r>
              <a:rPr lang="en-GB" sz="2000" dirty="0"/>
              <a:t>/(</a:t>
            </a:r>
            <a:r>
              <a:rPr lang="en-GB" sz="2000" dirty="0" err="1"/>
              <a:t>R</a:t>
            </a:r>
            <a:r>
              <a:rPr lang="en-GB" sz="2000" baseline="-25000" dirty="0" err="1"/>
              <a:t>i</a:t>
            </a:r>
            <a:r>
              <a:rPr lang="en-GB" sz="2000" dirty="0" err="1"/>
              <a:t>+R</a:t>
            </a:r>
            <a:r>
              <a:rPr lang="en-GB" sz="2000" baseline="-25000" dirty="0" err="1"/>
              <a:t>L</a:t>
            </a:r>
            <a:r>
              <a:rPr lang="en-GB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P</a:t>
            </a:r>
            <a:r>
              <a:rPr lang="en-GB" sz="2000" baseline="-25000" dirty="0"/>
              <a:t>L</a:t>
            </a:r>
            <a:r>
              <a:rPr lang="en-GB" sz="2000" dirty="0"/>
              <a:t>=V</a:t>
            </a:r>
            <a:r>
              <a:rPr lang="en-GB" sz="2000" baseline="-25000" dirty="0"/>
              <a:t>s</a:t>
            </a:r>
            <a:r>
              <a:rPr lang="en-GB" sz="2000" baseline="30000" dirty="0"/>
              <a:t>2</a:t>
            </a:r>
            <a:r>
              <a:rPr lang="en-GB" sz="2000" dirty="0"/>
              <a:t> / R</a:t>
            </a:r>
            <a:r>
              <a:rPr lang="en-GB" sz="2000" baseline="-25000" dirty="0"/>
              <a:t>L</a:t>
            </a:r>
            <a:r>
              <a:rPr lang="en-GB" sz="2000" dirty="0"/>
              <a:t>   (the power delivered to the load)</a:t>
            </a:r>
            <a:endParaRPr lang="en-GB" sz="2000" baseline="-25000" dirty="0"/>
          </a:p>
          <a:p>
            <a:pPr>
              <a:spcBef>
                <a:spcPct val="50000"/>
              </a:spcBef>
            </a:pPr>
            <a:r>
              <a:rPr lang="en-GB" sz="2000" dirty="0"/>
              <a:t>P</a:t>
            </a:r>
            <a:r>
              <a:rPr lang="en-GB" sz="2000" baseline="-25000" dirty="0"/>
              <a:t>L</a:t>
            </a:r>
            <a:r>
              <a:rPr lang="en-GB" sz="2000" dirty="0"/>
              <a:t> = I</a:t>
            </a:r>
            <a:r>
              <a:rPr lang="en-GB" sz="2000" baseline="-25000" dirty="0"/>
              <a:t>s</a:t>
            </a:r>
            <a:r>
              <a:rPr lang="en-GB" sz="2000" baseline="30000" dirty="0"/>
              <a:t>2</a:t>
            </a:r>
            <a:r>
              <a:rPr lang="en-GB" sz="2000" dirty="0"/>
              <a:t> R</a:t>
            </a:r>
            <a:r>
              <a:rPr lang="en-GB" sz="2000" baseline="-25000" dirty="0"/>
              <a:t>i</a:t>
            </a:r>
            <a:r>
              <a:rPr lang="en-GB" sz="2000" baseline="30000" dirty="0"/>
              <a:t>2</a:t>
            </a:r>
            <a:r>
              <a:rPr lang="en-GB" sz="2000" dirty="0"/>
              <a:t>R</a:t>
            </a:r>
            <a:r>
              <a:rPr lang="en-GB" sz="2000" baseline="-25000" dirty="0"/>
              <a:t>L</a:t>
            </a:r>
            <a:r>
              <a:rPr lang="en-GB" sz="2000" dirty="0"/>
              <a:t>/ (</a:t>
            </a:r>
            <a:r>
              <a:rPr lang="en-GB" sz="2000" dirty="0" err="1"/>
              <a:t>R</a:t>
            </a:r>
            <a:r>
              <a:rPr lang="en-GB" sz="2000" baseline="-25000" dirty="0" err="1"/>
              <a:t>i</a:t>
            </a:r>
            <a:r>
              <a:rPr lang="en-GB" sz="2000" dirty="0" err="1"/>
              <a:t>+R</a:t>
            </a:r>
            <a:r>
              <a:rPr lang="en-GB" sz="2000" baseline="-25000" dirty="0" err="1"/>
              <a:t>L</a:t>
            </a:r>
            <a:r>
              <a:rPr lang="en-GB" sz="2000" dirty="0"/>
              <a:t>)</a:t>
            </a:r>
            <a:r>
              <a:rPr lang="en-GB" sz="2000" baseline="30000" dirty="0"/>
              <a:t>2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P</a:t>
            </a:r>
            <a:r>
              <a:rPr lang="en-GB" sz="2000" baseline="-25000" dirty="0"/>
              <a:t>L</a:t>
            </a:r>
            <a:r>
              <a:rPr lang="en-GB" sz="2000" dirty="0"/>
              <a:t>= I</a:t>
            </a:r>
            <a:r>
              <a:rPr lang="en-GB" sz="2000" baseline="-25000" dirty="0"/>
              <a:t>s</a:t>
            </a:r>
            <a:r>
              <a:rPr lang="en-GB" sz="2000" baseline="30000" dirty="0"/>
              <a:t>2</a:t>
            </a:r>
            <a:r>
              <a:rPr lang="en-GB" sz="2000" dirty="0"/>
              <a:t> R</a:t>
            </a:r>
            <a:r>
              <a:rPr lang="en-GB" sz="2000" baseline="-25000" dirty="0"/>
              <a:t>i</a:t>
            </a:r>
            <a:r>
              <a:rPr lang="en-GB" sz="2000" baseline="30000" dirty="0"/>
              <a:t>2</a:t>
            </a:r>
            <a:r>
              <a:rPr lang="en-GB" sz="2000" dirty="0"/>
              <a:t> / (R</a:t>
            </a:r>
            <a:r>
              <a:rPr lang="en-GB" sz="2000" baseline="-25000" dirty="0"/>
              <a:t>i</a:t>
            </a:r>
            <a:r>
              <a:rPr lang="en-GB" sz="2000" baseline="30000" dirty="0"/>
              <a:t>2</a:t>
            </a:r>
            <a:r>
              <a:rPr lang="en-GB" sz="2000" dirty="0"/>
              <a:t>/R</a:t>
            </a:r>
            <a:r>
              <a:rPr lang="en-GB" sz="2000" baseline="-25000" dirty="0"/>
              <a:t>L</a:t>
            </a:r>
            <a:r>
              <a:rPr lang="en-GB" sz="2000" dirty="0"/>
              <a:t> +2R</a:t>
            </a:r>
            <a:r>
              <a:rPr lang="en-GB" sz="2000" baseline="-25000" dirty="0"/>
              <a:t>s</a:t>
            </a:r>
            <a:r>
              <a:rPr lang="en-GB" sz="2000" dirty="0"/>
              <a:t>+R</a:t>
            </a:r>
            <a:r>
              <a:rPr lang="en-GB" sz="2000" baseline="-25000" dirty="0"/>
              <a:t>L</a:t>
            </a:r>
            <a:r>
              <a:rPr lang="en-GB" sz="2000" dirty="0"/>
              <a:t>)</a:t>
            </a:r>
            <a:endParaRPr lang="en-GB" sz="2000" baseline="-25000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28204" y="3356992"/>
            <a:ext cx="5688012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The minimum peak power occurs when</a:t>
            </a:r>
            <a:endParaRPr lang="en-GB" sz="2400" baseline="-25000" dirty="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763688" y="2348880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R</a:t>
            </a:r>
            <a:r>
              <a:rPr lang="en-GB" baseline="-25000" dirty="0" err="1"/>
              <a:t>i</a:t>
            </a:r>
            <a:endParaRPr lang="en-GB" baseline="-25000" dirty="0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699792" y="2348880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R</a:t>
            </a:r>
            <a:r>
              <a:rPr lang="en-GB" baseline="-25000" dirty="0"/>
              <a:t>L</a:t>
            </a: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H="1">
            <a:off x="15478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395536" y="1772816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</a:t>
            </a:r>
            <a:r>
              <a:rPr lang="en-GB" baseline="-25000" dirty="0"/>
              <a:t>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49652" y="1773238"/>
            <a:ext cx="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ctangle 4"/>
          <p:cNvSpPr>
            <a:spLocks noChangeArrowheads="1"/>
          </p:cNvSpPr>
          <p:nvPr/>
        </p:nvSpPr>
        <p:spPr bwMode="auto">
          <a:xfrm rot="5400000">
            <a:off x="1259533" y="2420987"/>
            <a:ext cx="7921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3666" name="Object 3"/>
          <p:cNvGraphicFramePr>
            <a:graphicFrameLocks noChangeAspect="1"/>
          </p:cNvGraphicFramePr>
          <p:nvPr/>
        </p:nvGraphicFramePr>
        <p:xfrm>
          <a:off x="827584" y="3789040"/>
          <a:ext cx="34798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507960" progId="Equation.DSMT4">
                  <p:embed/>
                </p:oleObj>
              </mc:Choice>
              <mc:Fallback>
                <p:oleObj name="Equation" r:id="rId2" imgW="167616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347980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75" y="4098925"/>
            <a:ext cx="45942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External Q factor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92175" y="2133600"/>
          <a:ext cx="28225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431640" progId="Equation.DSMT4">
                  <p:embed/>
                </p:oleObj>
              </mc:Choice>
              <mc:Fallback>
                <p:oleObj name="Equation" r:id="rId2" imgW="12571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133600"/>
                        <a:ext cx="28225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Ohmic losses are not the only loss mechanism in cavities. We also have to consider the loss from the couplers. We define this external Q as,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611188" y="3213100"/>
            <a:ext cx="80645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Where P</a:t>
            </a:r>
            <a:r>
              <a:rPr lang="en-GB" sz="2000" baseline="-25000"/>
              <a:t>e</a:t>
            </a:r>
            <a:r>
              <a:rPr lang="en-GB" sz="2000"/>
              <a:t> is the power lost through the coupler when the RF sources are turned off.</a:t>
            </a:r>
          </a:p>
          <a:p>
            <a:pPr>
              <a:spcBef>
                <a:spcPct val="50000"/>
              </a:spcBef>
            </a:pPr>
            <a:r>
              <a:rPr lang="en-GB" sz="2000"/>
              <a:t>We can then define a loaded Q factor, Q</a:t>
            </a:r>
            <a:r>
              <a:rPr lang="en-GB" sz="2000" baseline="-25000"/>
              <a:t>L</a:t>
            </a:r>
            <a:r>
              <a:rPr lang="en-GB" sz="2000"/>
              <a:t>, which is the ‘real’ Q of the cavity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91680" y="4725144"/>
          <a:ext cx="18716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01309" imgH="431613" progId="Equation.DSMT4">
                  <p:embed/>
                </p:oleObj>
              </mc:Choice>
              <mc:Fallback>
                <p:oleObj r:id="rId4" imgW="901309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25144"/>
                        <a:ext cx="1871663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419872" y="5733256"/>
          <a:ext cx="1295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22030" imgH="431613" progId="Equation.DSMT4">
                  <p:embed/>
                </p:oleObj>
              </mc:Choice>
              <mc:Fallback>
                <p:oleObj r:id="rId6" imgW="62203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733256"/>
                        <a:ext cx="12954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491038" y="2133600"/>
          <a:ext cx="26797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31640" progId="Equation.DSMT4">
                  <p:embed/>
                </p:oleObj>
              </mc:Choice>
              <mc:Fallback>
                <p:oleObj name="Equation" r:id="rId8" imgW="12315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2133600"/>
                        <a:ext cx="26797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5436096" y="4653136"/>
          <a:ext cx="24241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431640" progId="Equation.DSMT4">
                  <p:embed/>
                </p:oleObj>
              </mc:Choice>
              <mc:Fallback>
                <p:oleObj name="Equation" r:id="rId10" imgW="11682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653136"/>
                        <a:ext cx="242411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Cavity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generator power is given by:</a:t>
            </a:r>
          </a:p>
          <a:p>
            <a:r>
              <a:rPr lang="en-GB" dirty="0"/>
              <a:t>Where I use the circuit definition of R.</a:t>
            </a:r>
          </a:p>
          <a:p>
            <a:r>
              <a:rPr lang="en-GB" dirty="0"/>
              <a:t>Rearranging this gives the current</a:t>
            </a:r>
          </a:p>
          <a:p>
            <a:r>
              <a:rPr lang="en-GB" dirty="0"/>
              <a:t>The voltage is given by</a:t>
            </a:r>
          </a:p>
          <a:p>
            <a:r>
              <a:rPr lang="en-GB" dirty="0"/>
              <a:t>Hence</a:t>
            </a:r>
          </a:p>
        </p:txBody>
      </p:sp>
      <p:graphicFrame>
        <p:nvGraphicFramePr>
          <p:cNvPr id="104450" name="Object 3"/>
          <p:cNvGraphicFramePr>
            <a:graphicFrameLocks noChangeAspect="1"/>
          </p:cNvGraphicFramePr>
          <p:nvPr/>
        </p:nvGraphicFramePr>
        <p:xfrm>
          <a:off x="4498975" y="1747838"/>
          <a:ext cx="3586163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1854000" progId="Equation.DSMT4">
                  <p:embed/>
                </p:oleObj>
              </mc:Choice>
              <mc:Fallback>
                <p:oleObj name="Equation" r:id="rId2" imgW="1726920" imgH="18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1747838"/>
                        <a:ext cx="3586163" cy="381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Reflected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600201"/>
            <a:ext cx="3466728" cy="326896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reflected power in steady state operation is the power supplied to the cavity minus the power that is dissipated in the cavity.</a:t>
            </a:r>
          </a:p>
          <a:p>
            <a:r>
              <a:rPr lang="en-GB" dirty="0"/>
              <a:t>Here we assume a matched system and look at the power dissipated in the cavity resistance by looking at the power lost in two parallel resistors.</a:t>
            </a:r>
          </a:p>
        </p:txBody>
      </p:sp>
      <p:graphicFrame>
        <p:nvGraphicFramePr>
          <p:cNvPr id="115714" name="Object 3"/>
          <p:cNvGraphicFramePr>
            <a:graphicFrameLocks noChangeAspect="1"/>
          </p:cNvGraphicFramePr>
          <p:nvPr/>
        </p:nvGraphicFramePr>
        <p:xfrm>
          <a:off x="263525" y="1265238"/>
          <a:ext cx="4665663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717640" progId="Equation.DSMT4">
                  <p:embed/>
                </p:oleObj>
              </mc:Choice>
              <mc:Fallback>
                <p:oleObj name="Equation" r:id="rId2" imgW="2247840" imgH="271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265238"/>
                        <a:ext cx="4665663" cy="559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228184" y="4797152"/>
            <a:ext cx="1655762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74409" y="5228952"/>
            <a:ext cx="2159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083721" y="5228952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91759" y="5372794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R</a:t>
            </a:r>
            <a:r>
              <a:rPr lang="en-GB" baseline="-25000" dirty="0" err="1"/>
              <a:t>i</a:t>
            </a:r>
            <a:endParaRPr lang="en-GB" baseline="-250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027863" y="5372794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R</a:t>
            </a:r>
            <a:r>
              <a:rPr lang="en-GB" baseline="-25000" dirty="0"/>
              <a:t>L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6875884" y="630845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723607" y="4796730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</a:t>
            </a:r>
            <a:r>
              <a:rPr lang="en-GB" baseline="-25000" dirty="0"/>
              <a:t>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77723" y="4797152"/>
            <a:ext cx="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 rot="5400000">
            <a:off x="6587604" y="5444901"/>
            <a:ext cx="7921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Reflected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4" name="Object 3"/>
              <p:cNvSpPr txBox="1"/>
              <p:nvPr/>
            </p:nvSpPr>
            <p:spPr bwMode="auto">
              <a:xfrm>
                <a:off x="880000" y="2828423"/>
                <a:ext cx="3844769" cy="160734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571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000" y="2828423"/>
                <a:ext cx="3844769" cy="1607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740" name="Object 3"/>
          <p:cNvGraphicFramePr>
            <a:graphicFrameLocks noChangeAspect="1"/>
          </p:cNvGraphicFramePr>
          <p:nvPr/>
        </p:nvGraphicFramePr>
        <p:xfrm>
          <a:off x="5449945" y="4259753"/>
          <a:ext cx="2253854" cy="133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863280" progId="Equation.DSMT4">
                  <p:embed/>
                </p:oleObj>
              </mc:Choice>
              <mc:Fallback>
                <p:oleObj name="Equation" r:id="rId3" imgW="1447560" imgH="863280" progId="Equation.DSMT4">
                  <p:embed/>
                  <p:pic>
                    <p:nvPicPr>
                      <p:cNvPr id="1167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945" y="4259753"/>
                        <a:ext cx="2253854" cy="1332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2"/>
          <p:cNvGraphicFramePr>
            <a:graphicFrameLocks noChangeAspect="1"/>
          </p:cNvGraphicFramePr>
          <p:nvPr/>
        </p:nvGraphicFramePr>
        <p:xfrm>
          <a:off x="1385646" y="4077072"/>
          <a:ext cx="3558653" cy="169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9982143" imgH="4762438" progId="Excel.Sheet.8">
                  <p:embed/>
                </p:oleObj>
              </mc:Choice>
              <mc:Fallback>
                <p:oleObj name="Chart" r:id="rId5" imgW="9982143" imgH="4762438" progId="Excel.Sheet.8">
                  <p:embed/>
                  <p:pic>
                    <p:nvPicPr>
                      <p:cNvPr id="1167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646" y="4077072"/>
                        <a:ext cx="3558653" cy="1697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22016" y="4016514"/>
            <a:ext cx="647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350" dirty="0"/>
              <a:t>S11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6318" y="5684416"/>
            <a:ext cx="1674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>
                <a:latin typeface="Symbol" pitchFamily="18" charset="2"/>
              </a:rPr>
              <a:t>D</a:t>
            </a:r>
            <a:r>
              <a:rPr lang="en-GB" sz="1350" dirty="0" err="1"/>
              <a:t>f</a:t>
            </a:r>
            <a:endParaRPr lang="en-GB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42" name="Object 6"/>
              <p:cNvSpPr txBox="1"/>
              <p:nvPr/>
            </p:nvSpPr>
            <p:spPr bwMode="auto">
              <a:xfrm>
                <a:off x="3329863" y="3468703"/>
                <a:ext cx="1775222" cy="8048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1674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863" y="3468703"/>
                <a:ext cx="1775222" cy="804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4078" y="1955330"/>
            <a:ext cx="3445669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442771" y="3613402"/>
            <a:ext cx="836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E7E4-2A2F-E9A6-1D5A-E041A6A4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D6EB1-5932-69F1-3767-4C9221798A9E}"/>
              </a:ext>
            </a:extLst>
          </p:cNvPr>
          <p:cNvSpPr txBox="1"/>
          <p:nvPr/>
        </p:nvSpPr>
        <p:spPr>
          <a:xfrm>
            <a:off x="323528" y="1664008"/>
            <a:ext cx="486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can also define the reflection in terms of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and we find the </a:t>
            </a:r>
            <a:r>
              <a:rPr lang="en-US" sz="1600" b="1" u="sng" dirty="0">
                <a:solidFill>
                  <a:srgbClr val="C00000"/>
                </a:solidFill>
              </a:rPr>
              <a:t>match occurs at </a:t>
            </a:r>
            <a:r>
              <a:rPr lang="en-US" sz="1600" b="1" u="sng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1600" b="1" u="sng" dirty="0">
                <a:solidFill>
                  <a:srgbClr val="C00000"/>
                </a:solidFill>
              </a:rPr>
              <a:t>=1</a:t>
            </a:r>
            <a:r>
              <a:rPr lang="en-US" sz="1600" dirty="0"/>
              <a:t>.</a:t>
            </a:r>
          </a:p>
          <a:p>
            <a:r>
              <a:rPr lang="en-US" sz="1600" dirty="0"/>
              <a:t>The reflection also depends on the </a:t>
            </a:r>
            <a:r>
              <a:rPr lang="en-US" sz="1600" b="1" u="sng" dirty="0">
                <a:solidFill>
                  <a:srgbClr val="C00000"/>
                </a:solidFill>
              </a:rPr>
              <a:t>frequency difference </a:t>
            </a:r>
            <a:r>
              <a:rPr lang="en-US" sz="1600" dirty="0"/>
              <a:t>between the source and the cavity resonance</a:t>
            </a:r>
            <a:endParaRPr lang="en-GB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Under and Over coupled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653" y="4082052"/>
            <a:ext cx="649106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We can tell if </a:t>
            </a:r>
            <a:r>
              <a:rPr lang="en-GB" sz="1500" dirty="0">
                <a:latin typeface="Symbol" panose="05050102010706020507" pitchFamily="18" charset="2"/>
              </a:rPr>
              <a:t>b</a:t>
            </a:r>
            <a:r>
              <a:rPr lang="en-GB" sz="1500" dirty="0"/>
              <a:t> is greater or less than 1 from the </a:t>
            </a:r>
            <a:r>
              <a:rPr lang="en-GB" sz="1500" b="1" u="sng" dirty="0">
                <a:solidFill>
                  <a:srgbClr val="C00000"/>
                </a:solidFill>
              </a:rPr>
              <a:t>polar plot of S</a:t>
            </a:r>
            <a:r>
              <a:rPr lang="en-GB" sz="1500" b="1" u="sng" baseline="-25000" dirty="0">
                <a:solidFill>
                  <a:srgbClr val="C00000"/>
                </a:solidFill>
              </a:rPr>
              <a:t>11</a:t>
            </a:r>
            <a:r>
              <a:rPr lang="en-GB" sz="1500" dirty="0"/>
              <a:t>.</a:t>
            </a:r>
          </a:p>
          <a:p>
            <a:r>
              <a:rPr lang="en-GB" sz="1500" dirty="0"/>
              <a:t>If the circle </a:t>
            </a:r>
            <a:r>
              <a:rPr lang="en-GB" sz="1500" b="1" u="sng" dirty="0">
                <a:solidFill>
                  <a:srgbClr val="C00000"/>
                </a:solidFill>
              </a:rPr>
              <a:t>doesn’t encompass </a:t>
            </a:r>
            <a:r>
              <a:rPr lang="en-GB" sz="1500" dirty="0"/>
              <a:t>the origin then beta is </a:t>
            </a:r>
            <a:r>
              <a:rPr lang="en-GB" sz="1500" b="1" u="sng" dirty="0">
                <a:solidFill>
                  <a:srgbClr val="C00000"/>
                </a:solidFill>
              </a:rPr>
              <a:t>less than 1 (</a:t>
            </a:r>
            <a:r>
              <a:rPr lang="en-GB" sz="1500" b="1" u="sng" dirty="0" err="1">
                <a:solidFill>
                  <a:srgbClr val="C00000"/>
                </a:solidFill>
              </a:rPr>
              <a:t>undercoupled</a:t>
            </a:r>
            <a:r>
              <a:rPr lang="en-GB" sz="1500" b="1" u="sng" dirty="0">
                <a:solidFill>
                  <a:srgbClr val="C00000"/>
                </a:solidFill>
              </a:rPr>
              <a:t>)</a:t>
            </a:r>
          </a:p>
          <a:p>
            <a:r>
              <a:rPr lang="en-GB" sz="1500" dirty="0"/>
              <a:t>If the circle </a:t>
            </a:r>
            <a:r>
              <a:rPr lang="en-GB" sz="1500" b="1" u="sng" dirty="0">
                <a:solidFill>
                  <a:srgbClr val="C00000"/>
                </a:solidFill>
              </a:rPr>
              <a:t>does encompass </a:t>
            </a:r>
            <a:r>
              <a:rPr lang="en-GB" sz="1500" dirty="0"/>
              <a:t>the origin then beta is </a:t>
            </a:r>
            <a:r>
              <a:rPr lang="en-GB" sz="1500" b="1" u="sng" dirty="0">
                <a:solidFill>
                  <a:srgbClr val="C00000"/>
                </a:solidFill>
              </a:rPr>
              <a:t>greater than 1 (</a:t>
            </a:r>
            <a:r>
              <a:rPr lang="en-GB" sz="1500" b="1" u="sng" dirty="0" err="1">
                <a:solidFill>
                  <a:srgbClr val="C00000"/>
                </a:solidFill>
              </a:rPr>
              <a:t>overcoupled</a:t>
            </a:r>
            <a:r>
              <a:rPr lang="en-GB" sz="1500" b="1" u="sng" dirty="0">
                <a:solidFill>
                  <a:srgbClr val="C00000"/>
                </a:solidFill>
              </a:rPr>
              <a:t>)</a:t>
            </a:r>
          </a:p>
          <a:p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EC8A8-0974-DDD2-FABA-E50BFC81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7" y="1862827"/>
            <a:ext cx="7662041" cy="2208749"/>
          </a:xfrm>
          <a:prstGeom prst="rect">
            <a:avLst/>
          </a:prstGeom>
        </p:spPr>
      </p:pic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D188C27-460C-BA13-F75B-91922992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8234" y="4347102"/>
          <a:ext cx="2253854" cy="133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863280" progId="Equation.DSMT4">
                  <p:embed/>
                </p:oleObj>
              </mc:Choice>
              <mc:Fallback>
                <p:oleObj name="Equation" r:id="rId3" imgW="1447560" imgH="863280" progId="Equation.DSMT4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6D188C27-460C-BA13-F75B-91922992F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234" y="4347102"/>
                        <a:ext cx="2253854" cy="1332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3630-DEA8-7D73-5CB5-48F4EA1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56C1-162C-AFE3-F5F5-D0EA5DA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Cavity matching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8F8FC-FB62-332C-F6FF-78A22809E8F5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noFill/>
            <a:tailEnd w="lg" len="lg"/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In the case of a cavity we have two reflective elements</a:t>
            </a:r>
          </a:p>
          <a:p>
            <a:pPr lvl="1"/>
            <a:r>
              <a:rPr lang="en-US" dirty="0"/>
              <a:t>the coupling iris the joins the waveguide to the cavity</a:t>
            </a:r>
          </a:p>
          <a:p>
            <a:pPr lvl="1"/>
            <a:r>
              <a:rPr lang="en-US" dirty="0"/>
              <a:t>the back of the cavity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wave will </a:t>
            </a:r>
            <a:r>
              <a:rPr lang="en-US" b="1" u="sng" dirty="0">
                <a:solidFill>
                  <a:srgbClr val="C00000"/>
                </a:solidFill>
              </a:rPr>
              <a:t>bounce between those two elements</a:t>
            </a:r>
            <a:r>
              <a:rPr lang="en-US" dirty="0"/>
              <a:t> and hence the reflections will </a:t>
            </a:r>
            <a:r>
              <a:rPr lang="en-US" b="1" u="sng" dirty="0">
                <a:solidFill>
                  <a:srgbClr val="C00000"/>
                </a:solidFill>
              </a:rPr>
              <a:t>change with time </a:t>
            </a:r>
            <a:r>
              <a:rPr lang="en-US" dirty="0"/>
              <a:t>as the fields build up.</a:t>
            </a:r>
          </a:p>
          <a:p>
            <a:r>
              <a:rPr lang="en-US" dirty="0"/>
              <a:t>Ideally in </a:t>
            </a:r>
            <a:r>
              <a:rPr lang="en-US" b="1" u="sng" dirty="0">
                <a:solidFill>
                  <a:srgbClr val="C00000"/>
                </a:solidFill>
              </a:rPr>
              <a:t>steady state </a:t>
            </a:r>
            <a:r>
              <a:rPr lang="en-US" dirty="0"/>
              <a:t>the reflections from each element are equal and opposite </a:t>
            </a:r>
            <a:r>
              <a:rPr lang="en-US" b="1" u="sng" dirty="0">
                <a:solidFill>
                  <a:srgbClr val="C00000"/>
                </a:solidFill>
              </a:rPr>
              <a:t>cancelling each other </a:t>
            </a:r>
            <a:r>
              <a:rPr lang="en-US" dirty="0"/>
              <a:t>out and hence </a:t>
            </a:r>
            <a:r>
              <a:rPr lang="en-US" b="1" u="sng" dirty="0">
                <a:solidFill>
                  <a:srgbClr val="C00000"/>
                </a:solidFill>
              </a:rPr>
              <a:t>matching.</a:t>
            </a:r>
          </a:p>
          <a:p>
            <a:r>
              <a:rPr lang="en-US" dirty="0"/>
              <a:t>But a cavities field amplitude changes with time as it fills so matching is a </a:t>
            </a:r>
            <a:r>
              <a:rPr lang="en-US" b="1" u="sng" dirty="0">
                <a:solidFill>
                  <a:srgbClr val="C00000"/>
                </a:solidFill>
              </a:rPr>
              <a:t>time dependent problem</a:t>
            </a:r>
            <a:r>
              <a:rPr lang="en-US" dirty="0"/>
              <a:t>, typically we aim for perfect coupling in steady state (</a:t>
            </a:r>
            <a:r>
              <a:rPr lang="en-US" dirty="0" err="1"/>
              <a:t>ie</a:t>
            </a:r>
            <a:r>
              <a:rPr lang="en-US" dirty="0"/>
              <a:t> after its filled)</a:t>
            </a:r>
            <a:endParaRPr lang="en-GB" dirty="0"/>
          </a:p>
          <a:p>
            <a:endParaRPr lang="en-GB" b="1" u="sng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A6C462-2FC8-8E75-A679-23EEE6C9A831}"/>
              </a:ext>
            </a:extLst>
          </p:cNvPr>
          <p:cNvCxnSpPr/>
          <p:nvPr/>
        </p:nvCxnSpPr>
        <p:spPr>
          <a:xfrm>
            <a:off x="1673678" y="2780928"/>
            <a:ext cx="577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3967B-68A4-EB21-3B93-2B864D9482DC}"/>
              </a:ext>
            </a:extLst>
          </p:cNvPr>
          <p:cNvCxnSpPr/>
          <p:nvPr/>
        </p:nvCxnSpPr>
        <p:spPr>
          <a:xfrm>
            <a:off x="1673678" y="3699030"/>
            <a:ext cx="577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15796-AC96-1A2F-1CE7-A9F0FAF94520}"/>
              </a:ext>
            </a:extLst>
          </p:cNvPr>
          <p:cNvCxnSpPr/>
          <p:nvPr/>
        </p:nvCxnSpPr>
        <p:spPr>
          <a:xfrm>
            <a:off x="7452320" y="2780928"/>
            <a:ext cx="0" cy="91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48E306-2F55-EC8E-2232-56EF00BFCE20}"/>
              </a:ext>
            </a:extLst>
          </p:cNvPr>
          <p:cNvCxnSpPr/>
          <p:nvPr/>
        </p:nvCxnSpPr>
        <p:spPr>
          <a:xfrm>
            <a:off x="3617894" y="278092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E932C1-B8FC-551D-E66C-0571593FC85B}"/>
              </a:ext>
            </a:extLst>
          </p:cNvPr>
          <p:cNvCxnSpPr/>
          <p:nvPr/>
        </p:nvCxnSpPr>
        <p:spPr>
          <a:xfrm>
            <a:off x="3617894" y="348300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9BCD02-5615-B7D4-0FAF-572DF4E52C6E}"/>
              </a:ext>
            </a:extLst>
          </p:cNvPr>
          <p:cNvCxnSpPr/>
          <p:nvPr/>
        </p:nvCxnSpPr>
        <p:spPr>
          <a:xfrm>
            <a:off x="1457654" y="2888940"/>
            <a:ext cx="135015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A6800B-5FD1-EC25-92F2-83D722910E2E}"/>
              </a:ext>
            </a:extLst>
          </p:cNvPr>
          <p:cNvSpPr/>
          <p:nvPr/>
        </p:nvSpPr>
        <p:spPr>
          <a:xfrm>
            <a:off x="2969822" y="2995009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653719-77EA-BEAF-B953-AAE469F1148D}"/>
              </a:ext>
            </a:extLst>
          </p:cNvPr>
          <p:cNvSpPr/>
          <p:nvPr/>
        </p:nvSpPr>
        <p:spPr>
          <a:xfrm>
            <a:off x="6726552" y="2860725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1CE7B3-729C-6012-461A-7A47AF9F9188}"/>
              </a:ext>
            </a:extLst>
          </p:cNvPr>
          <p:cNvCxnSpPr>
            <a:cxnSpLocks/>
          </p:cNvCxnSpPr>
          <p:nvPr/>
        </p:nvCxnSpPr>
        <p:spPr>
          <a:xfrm flipV="1">
            <a:off x="3887924" y="2860725"/>
            <a:ext cx="2916324" cy="102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A1FE7E-97EA-47B7-259E-501266C0CB99}"/>
              </a:ext>
            </a:extLst>
          </p:cNvPr>
          <p:cNvCxnSpPr>
            <a:cxnSpLocks/>
          </p:cNvCxnSpPr>
          <p:nvPr/>
        </p:nvCxnSpPr>
        <p:spPr>
          <a:xfrm flipH="1">
            <a:off x="4319972" y="3025266"/>
            <a:ext cx="240658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53104B9-3DC1-56AC-56E9-E2B566A75AB5}"/>
              </a:ext>
            </a:extLst>
          </p:cNvPr>
          <p:cNvSpPr/>
          <p:nvPr/>
        </p:nvSpPr>
        <p:spPr>
          <a:xfrm flipH="1">
            <a:off x="3911952" y="3025267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5D09C79-4214-A5F4-419F-39096BF67530}"/>
              </a:ext>
            </a:extLst>
          </p:cNvPr>
          <p:cNvSpPr/>
          <p:nvPr/>
        </p:nvSpPr>
        <p:spPr>
          <a:xfrm>
            <a:off x="6726552" y="3212977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289326-B97C-3247-8E1F-DBD63C331959}"/>
              </a:ext>
            </a:extLst>
          </p:cNvPr>
          <p:cNvCxnSpPr>
            <a:cxnSpLocks/>
          </p:cNvCxnSpPr>
          <p:nvPr/>
        </p:nvCxnSpPr>
        <p:spPr>
          <a:xfrm>
            <a:off x="4535996" y="3223296"/>
            <a:ext cx="23762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81F109-9F28-565E-642A-653B7C7FB685}"/>
              </a:ext>
            </a:extLst>
          </p:cNvPr>
          <p:cNvCxnSpPr>
            <a:cxnSpLocks/>
          </p:cNvCxnSpPr>
          <p:nvPr/>
        </p:nvCxnSpPr>
        <p:spPr>
          <a:xfrm flipH="1">
            <a:off x="2969822" y="3439400"/>
            <a:ext cx="375673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4CA3A582-85F0-04BE-3105-49867CFB1D5E}"/>
              </a:ext>
            </a:extLst>
          </p:cNvPr>
          <p:cNvSpPr/>
          <p:nvPr/>
        </p:nvSpPr>
        <p:spPr>
          <a:xfrm>
            <a:off x="2253706" y="2995008"/>
            <a:ext cx="685800" cy="685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7955CE13-7AB1-6D20-90BA-DAA4AB61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Travelling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Most circuit theory makes the assumption that the voltages do not depend on cable lengths</a:t>
            </a:r>
          </a:p>
          <a:p>
            <a:r>
              <a:rPr lang="en-GB" dirty="0"/>
              <a:t>At higher frequencies this assumption is no longer true and waves propagate along the cables. </a:t>
            </a:r>
          </a:p>
          <a:p>
            <a:r>
              <a:rPr lang="en-GB" dirty="0"/>
              <a:t>Waves can </a:t>
            </a:r>
            <a:r>
              <a:rPr lang="en-GB" u="sng" dirty="0">
                <a:solidFill>
                  <a:srgbClr val="C00000"/>
                </a:solidFill>
              </a:rPr>
              <a:t>propagate forwards, V</a:t>
            </a:r>
            <a:r>
              <a:rPr lang="en-GB" u="sng" baseline="-25000" dirty="0">
                <a:solidFill>
                  <a:srgbClr val="C00000"/>
                </a:solidFill>
              </a:rPr>
              <a:t>+</a:t>
            </a:r>
            <a:r>
              <a:rPr lang="en-GB" u="sng" dirty="0">
                <a:solidFill>
                  <a:srgbClr val="C00000"/>
                </a:solidFill>
              </a:rPr>
              <a:t>, or backwards, V</a:t>
            </a:r>
            <a:r>
              <a:rPr lang="en-GB" u="sng" baseline="-25000" dirty="0">
                <a:solidFill>
                  <a:srgbClr val="C00000"/>
                </a:solidFill>
              </a:rPr>
              <a:t>-</a:t>
            </a:r>
            <a:r>
              <a:rPr lang="en-GB" dirty="0"/>
              <a:t>,</a:t>
            </a:r>
          </a:p>
          <a:p>
            <a:r>
              <a:rPr lang="en-GB" dirty="0"/>
              <a:t>The voltage at any point is a superposition of both waves</a:t>
            </a:r>
          </a:p>
          <a:p>
            <a:r>
              <a:rPr lang="en-GB" dirty="0"/>
              <a:t>V=V</a:t>
            </a:r>
            <a:r>
              <a:rPr lang="en-GB" baseline="-25000" dirty="0"/>
              <a:t>+</a:t>
            </a:r>
            <a:r>
              <a:rPr lang="en-GB" dirty="0"/>
              <a:t>+V</a:t>
            </a:r>
            <a:r>
              <a:rPr lang="en-GB" baseline="-25000" dirty="0"/>
              <a:t>-</a:t>
            </a:r>
          </a:p>
          <a:p>
            <a:r>
              <a:rPr lang="en-GB" dirty="0"/>
              <a:t>The same happens with current where</a:t>
            </a:r>
          </a:p>
          <a:p>
            <a:r>
              <a:rPr lang="en-GB" dirty="0"/>
              <a:t>I=I</a:t>
            </a:r>
            <a:r>
              <a:rPr lang="en-GB" baseline="-25000" dirty="0"/>
              <a:t>+</a:t>
            </a:r>
            <a:r>
              <a:rPr lang="en-GB" dirty="0"/>
              <a:t>-I</a:t>
            </a:r>
            <a:r>
              <a:rPr lang="en-GB" baseline="-25000" dirty="0"/>
              <a:t>-</a:t>
            </a:r>
          </a:p>
          <a:p>
            <a:r>
              <a:rPr lang="en-GB" dirty="0"/>
              <a:t>The generator is a source of forward current, I</a:t>
            </a:r>
            <a:r>
              <a:rPr lang="en-GB" baseline="-25000" dirty="0"/>
              <a:t>+</a:t>
            </a:r>
            <a:r>
              <a:rPr lang="en-GB" dirty="0"/>
              <a:t>, not current, 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515719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9592" y="630932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971600" y="5157192"/>
            <a:ext cx="1005075" cy="1079989"/>
          </a:xfrm>
          <a:custGeom>
            <a:avLst/>
            <a:gdLst>
              <a:gd name="connsiteX0" fmla="*/ 0 w 4017364"/>
              <a:gd name="connsiteY0" fmla="*/ 2538335 h 4599482"/>
              <a:gd name="connsiteX1" fmla="*/ 284813 w 4017364"/>
              <a:gd name="connsiteY1" fmla="*/ 2538335 h 4599482"/>
              <a:gd name="connsiteX2" fmla="*/ 464695 w 4017364"/>
              <a:gd name="connsiteY2" fmla="*/ 2448394 h 4599482"/>
              <a:gd name="connsiteX3" fmla="*/ 569626 w 4017364"/>
              <a:gd name="connsiteY3" fmla="*/ 2103620 h 4599482"/>
              <a:gd name="connsiteX4" fmla="*/ 824459 w 4017364"/>
              <a:gd name="connsiteY4" fmla="*/ 364761 h 4599482"/>
              <a:gd name="connsiteX5" fmla="*/ 1244183 w 4017364"/>
              <a:gd name="connsiteY5" fmla="*/ 4292184 h 4599482"/>
              <a:gd name="connsiteX6" fmla="*/ 1603947 w 4017364"/>
              <a:gd name="connsiteY6" fmla="*/ 304800 h 4599482"/>
              <a:gd name="connsiteX7" fmla="*/ 2023672 w 4017364"/>
              <a:gd name="connsiteY7" fmla="*/ 4247213 h 4599482"/>
              <a:gd name="connsiteX8" fmla="*/ 2293495 w 4017364"/>
              <a:gd name="connsiteY8" fmla="*/ 304800 h 4599482"/>
              <a:gd name="connsiteX9" fmla="*/ 2623278 w 4017364"/>
              <a:gd name="connsiteY9" fmla="*/ 4277194 h 4599482"/>
              <a:gd name="connsiteX10" fmla="*/ 2818151 w 4017364"/>
              <a:gd name="connsiteY10" fmla="*/ 304800 h 4599482"/>
              <a:gd name="connsiteX11" fmla="*/ 3162924 w 4017364"/>
              <a:gd name="connsiteY11" fmla="*/ 4232223 h 4599482"/>
              <a:gd name="connsiteX12" fmla="*/ 3432747 w 4017364"/>
              <a:gd name="connsiteY12" fmla="*/ 2508354 h 4599482"/>
              <a:gd name="connsiteX13" fmla="*/ 4017364 w 4017364"/>
              <a:gd name="connsiteY13" fmla="*/ 2253521 h 4599482"/>
              <a:gd name="connsiteX14" fmla="*/ 4017364 w 4017364"/>
              <a:gd name="connsiteY14" fmla="*/ 2253521 h 45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7364" h="4599482">
                <a:moveTo>
                  <a:pt x="0" y="2538335"/>
                </a:moveTo>
                <a:cubicBezTo>
                  <a:pt x="103682" y="2545830"/>
                  <a:pt x="207364" y="2553325"/>
                  <a:pt x="284813" y="2538335"/>
                </a:cubicBezTo>
                <a:cubicBezTo>
                  <a:pt x="362262" y="2523345"/>
                  <a:pt x="417226" y="2520847"/>
                  <a:pt x="464695" y="2448394"/>
                </a:cubicBezTo>
                <a:cubicBezTo>
                  <a:pt x="512164" y="2375942"/>
                  <a:pt x="509665" y="2450892"/>
                  <a:pt x="569626" y="2103620"/>
                </a:cubicBezTo>
                <a:cubicBezTo>
                  <a:pt x="629587" y="1756348"/>
                  <a:pt x="712033" y="0"/>
                  <a:pt x="824459" y="364761"/>
                </a:cubicBezTo>
                <a:cubicBezTo>
                  <a:pt x="936885" y="729522"/>
                  <a:pt x="1114268" y="4302177"/>
                  <a:pt x="1244183" y="4292184"/>
                </a:cubicBezTo>
                <a:cubicBezTo>
                  <a:pt x="1374098" y="4282191"/>
                  <a:pt x="1474032" y="312295"/>
                  <a:pt x="1603947" y="304800"/>
                </a:cubicBezTo>
                <a:cubicBezTo>
                  <a:pt x="1733862" y="297305"/>
                  <a:pt x="1908747" y="4247213"/>
                  <a:pt x="2023672" y="4247213"/>
                </a:cubicBezTo>
                <a:cubicBezTo>
                  <a:pt x="2138597" y="4247213"/>
                  <a:pt x="2193561" y="299803"/>
                  <a:pt x="2293495" y="304800"/>
                </a:cubicBezTo>
                <a:cubicBezTo>
                  <a:pt x="2393429" y="309797"/>
                  <a:pt x="2535835" y="4277194"/>
                  <a:pt x="2623278" y="4277194"/>
                </a:cubicBezTo>
                <a:cubicBezTo>
                  <a:pt x="2710721" y="4277194"/>
                  <a:pt x="2728210" y="312295"/>
                  <a:pt x="2818151" y="304800"/>
                </a:cubicBezTo>
                <a:cubicBezTo>
                  <a:pt x="2908092" y="297305"/>
                  <a:pt x="3060491" y="3864964"/>
                  <a:pt x="3162924" y="4232223"/>
                </a:cubicBezTo>
                <a:cubicBezTo>
                  <a:pt x="3265357" y="4599482"/>
                  <a:pt x="3290340" y="2838138"/>
                  <a:pt x="3432747" y="2508354"/>
                </a:cubicBezTo>
                <a:cubicBezTo>
                  <a:pt x="3575154" y="2178570"/>
                  <a:pt x="4017364" y="2253521"/>
                  <a:pt x="4017364" y="2253521"/>
                </a:cubicBezTo>
                <a:lnTo>
                  <a:pt x="4017364" y="225352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6948264" y="5229200"/>
            <a:ext cx="1005075" cy="1079989"/>
          </a:xfrm>
          <a:custGeom>
            <a:avLst/>
            <a:gdLst>
              <a:gd name="connsiteX0" fmla="*/ 0 w 4017364"/>
              <a:gd name="connsiteY0" fmla="*/ 2538335 h 4599482"/>
              <a:gd name="connsiteX1" fmla="*/ 284813 w 4017364"/>
              <a:gd name="connsiteY1" fmla="*/ 2538335 h 4599482"/>
              <a:gd name="connsiteX2" fmla="*/ 464695 w 4017364"/>
              <a:gd name="connsiteY2" fmla="*/ 2448394 h 4599482"/>
              <a:gd name="connsiteX3" fmla="*/ 569626 w 4017364"/>
              <a:gd name="connsiteY3" fmla="*/ 2103620 h 4599482"/>
              <a:gd name="connsiteX4" fmla="*/ 824459 w 4017364"/>
              <a:gd name="connsiteY4" fmla="*/ 364761 h 4599482"/>
              <a:gd name="connsiteX5" fmla="*/ 1244183 w 4017364"/>
              <a:gd name="connsiteY5" fmla="*/ 4292184 h 4599482"/>
              <a:gd name="connsiteX6" fmla="*/ 1603947 w 4017364"/>
              <a:gd name="connsiteY6" fmla="*/ 304800 h 4599482"/>
              <a:gd name="connsiteX7" fmla="*/ 2023672 w 4017364"/>
              <a:gd name="connsiteY7" fmla="*/ 4247213 h 4599482"/>
              <a:gd name="connsiteX8" fmla="*/ 2293495 w 4017364"/>
              <a:gd name="connsiteY8" fmla="*/ 304800 h 4599482"/>
              <a:gd name="connsiteX9" fmla="*/ 2623278 w 4017364"/>
              <a:gd name="connsiteY9" fmla="*/ 4277194 h 4599482"/>
              <a:gd name="connsiteX10" fmla="*/ 2818151 w 4017364"/>
              <a:gd name="connsiteY10" fmla="*/ 304800 h 4599482"/>
              <a:gd name="connsiteX11" fmla="*/ 3162924 w 4017364"/>
              <a:gd name="connsiteY11" fmla="*/ 4232223 h 4599482"/>
              <a:gd name="connsiteX12" fmla="*/ 3432747 w 4017364"/>
              <a:gd name="connsiteY12" fmla="*/ 2508354 h 4599482"/>
              <a:gd name="connsiteX13" fmla="*/ 4017364 w 4017364"/>
              <a:gd name="connsiteY13" fmla="*/ 2253521 h 4599482"/>
              <a:gd name="connsiteX14" fmla="*/ 4017364 w 4017364"/>
              <a:gd name="connsiteY14" fmla="*/ 2253521 h 45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7364" h="4599482">
                <a:moveTo>
                  <a:pt x="0" y="2538335"/>
                </a:moveTo>
                <a:cubicBezTo>
                  <a:pt x="103682" y="2545830"/>
                  <a:pt x="207364" y="2553325"/>
                  <a:pt x="284813" y="2538335"/>
                </a:cubicBezTo>
                <a:cubicBezTo>
                  <a:pt x="362262" y="2523345"/>
                  <a:pt x="417226" y="2520847"/>
                  <a:pt x="464695" y="2448394"/>
                </a:cubicBezTo>
                <a:cubicBezTo>
                  <a:pt x="512164" y="2375942"/>
                  <a:pt x="509665" y="2450892"/>
                  <a:pt x="569626" y="2103620"/>
                </a:cubicBezTo>
                <a:cubicBezTo>
                  <a:pt x="629587" y="1756348"/>
                  <a:pt x="712033" y="0"/>
                  <a:pt x="824459" y="364761"/>
                </a:cubicBezTo>
                <a:cubicBezTo>
                  <a:pt x="936885" y="729522"/>
                  <a:pt x="1114268" y="4302177"/>
                  <a:pt x="1244183" y="4292184"/>
                </a:cubicBezTo>
                <a:cubicBezTo>
                  <a:pt x="1374098" y="4282191"/>
                  <a:pt x="1474032" y="312295"/>
                  <a:pt x="1603947" y="304800"/>
                </a:cubicBezTo>
                <a:cubicBezTo>
                  <a:pt x="1733862" y="297305"/>
                  <a:pt x="1908747" y="4247213"/>
                  <a:pt x="2023672" y="4247213"/>
                </a:cubicBezTo>
                <a:cubicBezTo>
                  <a:pt x="2138597" y="4247213"/>
                  <a:pt x="2193561" y="299803"/>
                  <a:pt x="2293495" y="304800"/>
                </a:cubicBezTo>
                <a:cubicBezTo>
                  <a:pt x="2393429" y="309797"/>
                  <a:pt x="2535835" y="4277194"/>
                  <a:pt x="2623278" y="4277194"/>
                </a:cubicBezTo>
                <a:cubicBezTo>
                  <a:pt x="2710721" y="4277194"/>
                  <a:pt x="2728210" y="312295"/>
                  <a:pt x="2818151" y="304800"/>
                </a:cubicBezTo>
                <a:cubicBezTo>
                  <a:pt x="2908092" y="297305"/>
                  <a:pt x="3060491" y="3864964"/>
                  <a:pt x="3162924" y="4232223"/>
                </a:cubicBezTo>
                <a:cubicBezTo>
                  <a:pt x="3265357" y="4599482"/>
                  <a:pt x="3290340" y="2838138"/>
                  <a:pt x="3432747" y="2508354"/>
                </a:cubicBezTo>
                <a:cubicBezTo>
                  <a:pt x="3575154" y="2178570"/>
                  <a:pt x="4017364" y="2253521"/>
                  <a:pt x="4017364" y="2253521"/>
                </a:cubicBezTo>
                <a:lnTo>
                  <a:pt x="4017364" y="225352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573325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580526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1367866" y="167693"/>
            <a:ext cx="6172200" cy="85725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Cavity filling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6192180" y="1891082"/>
          <a:ext cx="1914755" cy="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44500" progId="Equation.DSMT4">
                  <p:embed/>
                </p:oleObj>
              </mc:Choice>
              <mc:Fallback>
                <p:oleObj name="Equation" r:id="rId2" imgW="1054100" imgH="444500" progId="Equation.DSMT4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1891082"/>
                        <a:ext cx="1914755" cy="81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59532" y="1634035"/>
            <a:ext cx="5562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GB" dirty="0">
                <a:cs typeface="Times New Roman" pitchFamily="18" charset="0"/>
              </a:rPr>
              <a:t>The most important behaviour we must understand is when the cavity is in steady state (</a:t>
            </a:r>
            <a:r>
              <a:rPr lang="en-GB" dirty="0" err="1">
                <a:cs typeface="Times New Roman" pitchFamily="18" charset="0"/>
              </a:rPr>
              <a:t>ie</a:t>
            </a:r>
            <a:r>
              <a:rPr lang="en-GB" dirty="0">
                <a:cs typeface="Times New Roman" pitchFamily="18" charset="0"/>
              </a:rPr>
              <a:t> when the cavity stored energy is constant and U=U</a:t>
            </a:r>
            <a:r>
              <a:rPr lang="en-GB" baseline="-30000" dirty="0">
                <a:cs typeface="Times New Roman" pitchFamily="18" charset="0"/>
              </a:rPr>
              <a:t>0</a:t>
            </a:r>
            <a:r>
              <a:rPr lang="en-GB" dirty="0">
                <a:cs typeface="Times New Roman" pitchFamily="18" charset="0"/>
              </a:rPr>
              <a:t>). We can use the definitions of </a:t>
            </a:r>
            <a:r>
              <a:rPr lang="en-GB" dirty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GB" dirty="0">
                <a:cs typeface="Times New Roman" pitchFamily="18" charset="0"/>
              </a:rPr>
              <a:t> and Q to derive,</a:t>
            </a:r>
            <a:endParaRPr lang="en-GB" dirty="0"/>
          </a:p>
          <a:p>
            <a:pPr eaLnBrk="0" hangingPunct="0">
              <a:tabLst>
                <a:tab pos="342900" algn="l"/>
              </a:tabLst>
            </a:pP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E23FA5-C0E6-54E0-8B83-1913EF8FF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29" y="2943981"/>
            <a:ext cx="5000955" cy="259086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cavity fills with time as 1-e</a:t>
            </a:r>
            <a:r>
              <a:rPr lang="en-GB" baseline="30000" dirty="0"/>
              <a:t>-t/</a:t>
            </a:r>
            <a:r>
              <a:rPr lang="en-GB" baseline="30000" dirty="0">
                <a:latin typeface="Symbol" pitchFamily="18" charset="2"/>
              </a:rPr>
              <a:t>t</a:t>
            </a:r>
            <a:r>
              <a:rPr lang="en-GB" dirty="0">
                <a:latin typeface="Symbol" pitchFamily="18" charset="2"/>
              </a:rPr>
              <a:t> </a:t>
            </a:r>
            <a:r>
              <a:rPr lang="en-GB" dirty="0">
                <a:latin typeface="+mj-lt"/>
              </a:rPr>
              <a:t>where </a:t>
            </a:r>
            <a:r>
              <a:rPr lang="en-GB" dirty="0">
                <a:latin typeface="Symbol" panose="05050102010706020507" pitchFamily="18" charset="2"/>
              </a:rPr>
              <a:t>t</a:t>
            </a:r>
            <a:r>
              <a:rPr lang="en-GB" dirty="0">
                <a:latin typeface="+mj-lt"/>
              </a:rPr>
              <a:t> is the filling constant/time.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filling constant is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>
                <a:latin typeface="Symbol" pitchFamily="18" charset="2"/>
              </a:rPr>
              <a:t>t</a:t>
            </a:r>
            <a:r>
              <a:rPr lang="en-GB" dirty="0">
                <a:latin typeface="+mj-lt"/>
              </a:rPr>
              <a:t>=2Q</a:t>
            </a:r>
            <a:r>
              <a:rPr lang="en-GB" baseline="-25000" dirty="0">
                <a:latin typeface="+mj-lt"/>
              </a:rPr>
              <a:t>L</a:t>
            </a:r>
            <a:r>
              <a:rPr lang="en-GB" dirty="0">
                <a:latin typeface="+mj-lt"/>
              </a:rPr>
              <a:t>/</a:t>
            </a:r>
            <a:r>
              <a:rPr lang="en-GB" dirty="0">
                <a:latin typeface="Symbol" pitchFamily="18" charset="2"/>
              </a:rPr>
              <a:t>w</a:t>
            </a:r>
          </a:p>
          <a:p>
            <a:r>
              <a:rPr lang="en-GB" dirty="0">
                <a:latin typeface="+mj-lt"/>
              </a:rPr>
              <a:t>The </a:t>
            </a:r>
            <a:r>
              <a:rPr lang="en-GB" b="1" u="sng" dirty="0">
                <a:solidFill>
                  <a:srgbClr val="C00000"/>
                </a:solidFill>
                <a:latin typeface="+mj-lt"/>
              </a:rPr>
              <a:t>higher the loaded Q </a:t>
            </a:r>
            <a:r>
              <a:rPr lang="en-GB" dirty="0">
                <a:latin typeface="+mj-lt"/>
              </a:rPr>
              <a:t>the higher the stored energy but the </a:t>
            </a:r>
            <a:r>
              <a:rPr lang="en-GB" b="1" u="sng" dirty="0">
                <a:solidFill>
                  <a:srgbClr val="C00000"/>
                </a:solidFill>
                <a:latin typeface="+mj-lt"/>
              </a:rPr>
              <a:t>longer it takes to fill</a:t>
            </a:r>
            <a:r>
              <a:rPr lang="en-GB" dirty="0">
                <a:latin typeface="+mj-lt"/>
              </a:rPr>
              <a:t>.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6266BDDA-80D6-5175-1D46-736B805A1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60801"/>
              </p:ext>
            </p:extLst>
          </p:nvPr>
        </p:nvGraphicFramePr>
        <p:xfrm>
          <a:off x="1763688" y="3514323"/>
          <a:ext cx="2333625" cy="7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69800" progId="Equation.DSMT4">
                  <p:embed/>
                </p:oleObj>
              </mc:Choice>
              <mc:Fallback>
                <p:oleObj name="Equation" r:id="rId4" imgW="1498320" imgH="469800" progId="Equation.DSMT4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6266BDDA-80D6-5175-1D46-736B805A1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514323"/>
                        <a:ext cx="2333625" cy="72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6A898F-B6D2-018C-53D1-147C62CB02A1}"/>
              </a:ext>
            </a:extLst>
          </p:cNvPr>
          <p:cNvGraphicFramePr>
            <a:graphicFrameLocks/>
          </p:cNvGraphicFramePr>
          <p:nvPr/>
        </p:nvGraphicFramePr>
        <p:xfrm>
          <a:off x="5151738" y="3086881"/>
          <a:ext cx="3918196" cy="24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5D7530-DC7E-3487-D53C-53C32EEB16D8}"/>
              </a:ext>
            </a:extLst>
          </p:cNvPr>
          <p:cNvSpPr txBox="1"/>
          <p:nvPr/>
        </p:nvSpPr>
        <p:spPr>
          <a:xfrm>
            <a:off x="6054901" y="5534847"/>
            <a:ext cx="2970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Filling of cavity with </a:t>
            </a:r>
            <a:r>
              <a:rPr lang="en-US" sz="1350" dirty="0">
                <a:latin typeface="Symbol" panose="05050102010706020507" pitchFamily="18" charset="2"/>
              </a:rPr>
              <a:t>t</a:t>
            </a:r>
            <a:r>
              <a:rPr lang="en-US" sz="1350" dirty="0"/>
              <a:t>=1ms</a:t>
            </a:r>
            <a:endParaRPr lang="en-GB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4DA9-7F61-F2B1-00F3-A146423E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Transient reflections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950042" y="2495348"/>
            <a:ext cx="383442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As we vary the external Q of a cavity the filling behaves differently. </a:t>
            </a:r>
          </a:p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Initially </a:t>
            </a:r>
            <a:r>
              <a:rPr lang="en-GB" sz="1500" b="1" u="sng" dirty="0">
                <a:solidFill>
                  <a:srgbClr val="C00000"/>
                </a:solidFill>
              </a:rPr>
              <a:t>all power is reflected </a:t>
            </a:r>
            <a:r>
              <a:rPr lang="en-GB" sz="1500" dirty="0"/>
              <a:t>from the cavity at the interface due to the difference in impedance</a:t>
            </a:r>
          </a:p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As the cavities fill </a:t>
            </a:r>
            <a:r>
              <a:rPr lang="en-GB" sz="1500" b="1" u="sng" dirty="0">
                <a:solidFill>
                  <a:srgbClr val="C00000"/>
                </a:solidFill>
              </a:rPr>
              <a:t>the reflections reduce</a:t>
            </a:r>
            <a:r>
              <a:rPr lang="en-GB" sz="1500" dirty="0"/>
              <a:t> as we get </a:t>
            </a:r>
            <a:r>
              <a:rPr lang="en-GB" sz="1500" b="1" u="sng" dirty="0">
                <a:solidFill>
                  <a:srgbClr val="C00000"/>
                </a:solidFill>
              </a:rPr>
              <a:t>cancellation</a:t>
            </a:r>
            <a:r>
              <a:rPr lang="en-GB" sz="1500" dirty="0"/>
              <a:t> from waves coming from inside the cavity.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1547664" y="4951501"/>
            <a:ext cx="65345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dirty="0"/>
              <a:t>The cavity is only matched if the external Q of the cavity is equal to the ohmic Q (you may include beam losses in this).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1007604" y="1745974"/>
            <a:ext cx="7237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When filling, the stored energy in a resonant cavity varies with time and hence so does the reflections.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38DF76-DBFF-3F5D-1F73-D21542D6E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2420894"/>
            <a:ext cx="3896190" cy="234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1E4D0-A8C2-505C-1BC0-639C5F67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Transient reflections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46034" y="1925304"/>
            <a:ext cx="4617132" cy="1404156"/>
          </a:xfrm>
        </p:spPr>
        <p:txBody>
          <a:bodyPr>
            <a:normAutofit/>
          </a:bodyPr>
          <a:lstStyle/>
          <a:p>
            <a:r>
              <a:rPr lang="en-GB" sz="1800" dirty="0"/>
              <a:t>The reflections can also be calculated from circuit theory</a:t>
            </a:r>
          </a:p>
        </p:txBody>
      </p:sp>
      <p:graphicFrame>
        <p:nvGraphicFramePr>
          <p:cNvPr id="117762" name="Object 3"/>
          <p:cNvGraphicFramePr>
            <a:graphicFrameLocks noChangeAspect="1"/>
          </p:cNvGraphicFramePr>
          <p:nvPr/>
        </p:nvGraphicFramePr>
        <p:xfrm>
          <a:off x="1439652" y="1830130"/>
          <a:ext cx="1444229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69800" progId="Equation.DSMT4">
                  <p:embed/>
                </p:oleObj>
              </mc:Choice>
              <mc:Fallback>
                <p:oleObj name="Equation" r:id="rId2" imgW="927000" imgH="469800" progId="Equation.DSMT4">
                  <p:embed/>
                  <p:pic>
                    <p:nvPicPr>
                      <p:cNvPr id="1177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1830130"/>
                        <a:ext cx="1444229" cy="725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81853"/>
              </p:ext>
            </p:extLst>
          </p:nvPr>
        </p:nvGraphicFramePr>
        <p:xfrm>
          <a:off x="1265989" y="3536898"/>
          <a:ext cx="2333625" cy="7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69800" progId="Equation.DSMT4">
                  <p:embed/>
                </p:oleObj>
              </mc:Choice>
              <mc:Fallback>
                <p:oleObj name="Equation" r:id="rId4" imgW="1498320" imgH="469800" progId="Equation.DSMT4">
                  <p:embed/>
                  <p:pic>
                    <p:nvPicPr>
                      <p:cNvPr id="117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989" y="3536898"/>
                        <a:ext cx="2333625" cy="72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79329"/>
              </p:ext>
            </p:extLst>
          </p:nvPr>
        </p:nvGraphicFramePr>
        <p:xfrm>
          <a:off x="1222829" y="5132625"/>
          <a:ext cx="2630091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736560" progId="Equation.DSMT4">
                  <p:embed/>
                </p:oleObj>
              </mc:Choice>
              <mc:Fallback>
                <p:oleObj name="Equation" r:id="rId6" imgW="1688760" imgH="736560" progId="Equation.DSMT4">
                  <p:embed/>
                  <p:pic>
                    <p:nvPicPr>
                      <p:cNvPr id="1177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829" y="5132625"/>
                        <a:ext cx="2630091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 noChangeAspect="1" noChangeArrowheads="1"/>
          </p:cNvSpPr>
          <p:nvPr/>
        </p:nvSpPr>
        <p:spPr bwMode="auto">
          <a:xfrm>
            <a:off x="4031586" y="3320989"/>
            <a:ext cx="4914900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530" y="3657045"/>
            <a:ext cx="3463373" cy="21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77910"/>
              </p:ext>
            </p:extLst>
          </p:nvPr>
        </p:nvGraphicFramePr>
        <p:xfrm>
          <a:off x="4575812" y="3662508"/>
          <a:ext cx="331817" cy="55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20560" imgH="876240" progId="Equation.DSMT4">
                  <p:embed/>
                </p:oleObj>
              </mc:Choice>
              <mc:Fallback>
                <p:oleObj r:id="rId9" imgW="520560" imgH="876240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812" y="3662508"/>
                        <a:ext cx="331817" cy="558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93971"/>
              </p:ext>
            </p:extLst>
          </p:nvPr>
        </p:nvGraphicFramePr>
        <p:xfrm>
          <a:off x="7653384" y="5784597"/>
          <a:ext cx="687835" cy="24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079280" imgH="380880" progId="Equation.DSMT4">
                  <p:embed/>
                </p:oleObj>
              </mc:Choice>
              <mc:Fallback>
                <p:oleObj r:id="rId11" imgW="1079280" imgH="380880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84" y="5784597"/>
                        <a:ext cx="687835" cy="2426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01930"/>
              </p:ext>
            </p:extLst>
          </p:nvPr>
        </p:nvGraphicFramePr>
        <p:xfrm>
          <a:off x="6685389" y="4774989"/>
          <a:ext cx="534259" cy="2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838080" imgH="342720" progId="Equation.DSMT4">
                  <p:embed/>
                </p:oleObj>
              </mc:Choice>
              <mc:Fallback>
                <p:oleObj r:id="rId13" imgW="838080" imgH="34272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389" y="4774989"/>
                        <a:ext cx="534259" cy="218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19712"/>
              </p:ext>
            </p:extLst>
          </p:nvPr>
        </p:nvGraphicFramePr>
        <p:xfrm>
          <a:off x="5814193" y="3896020"/>
          <a:ext cx="582659" cy="2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914400" imgH="342720" progId="Equation.DSMT4">
                  <p:embed/>
                </p:oleObj>
              </mc:Choice>
              <mc:Fallback>
                <p:oleObj r:id="rId15" imgW="914400" imgH="342720" progId="Equation.DSMT4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193" y="3896020"/>
                        <a:ext cx="582659" cy="218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48553"/>
              </p:ext>
            </p:extLst>
          </p:nvPr>
        </p:nvGraphicFramePr>
        <p:xfrm>
          <a:off x="5488426" y="4550580"/>
          <a:ext cx="420706" cy="2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660240" imgH="342720" progId="Equation.DSMT4">
                  <p:embed/>
                </p:oleObj>
              </mc:Choice>
              <mc:Fallback>
                <p:oleObj r:id="rId17" imgW="660240" imgH="342720" progId="Equation.DSMT4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426" y="4550580"/>
                        <a:ext cx="420706" cy="218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3078" y="2623315"/>
            <a:ext cx="331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we know the voltage increases as 1-e</a:t>
            </a:r>
            <a:r>
              <a:rPr lang="en-GB" sz="1600" baseline="30000" dirty="0"/>
              <a:t>-t/</a:t>
            </a:r>
            <a:r>
              <a:rPr lang="en-GB" sz="1600" baseline="30000" dirty="0">
                <a:latin typeface="Symbol" pitchFamily="18" charset="2"/>
              </a:rPr>
              <a:t>t</a:t>
            </a:r>
            <a:r>
              <a:rPr lang="en-GB" sz="1600" dirty="0"/>
              <a:t> with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785" y="4358385"/>
            <a:ext cx="390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Using the definition of reflected voltage and knowing that V</a:t>
            </a:r>
            <a:r>
              <a:rPr lang="en-GB" sz="1600" baseline="-25000" dirty="0"/>
              <a:t>+</a:t>
            </a:r>
            <a:r>
              <a:rPr lang="en-GB" sz="1600" dirty="0"/>
              <a:t> is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DB41C-7445-E0F4-65A5-3E8C6E9C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Reflections from a square wave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479"/>
            <a:ext cx="5410944" cy="857251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GB" dirty="0"/>
              <a:t>Excited by a square pulse steady state reflections depends on 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 as we have seen, but when the RF is turned off the </a:t>
            </a:r>
            <a:r>
              <a:rPr lang="en-GB" b="1" u="sng" dirty="0">
                <a:solidFill>
                  <a:srgbClr val="C00000"/>
                </a:solidFill>
              </a:rPr>
              <a:t>emitted power is also dependant on </a:t>
            </a:r>
            <a:r>
              <a:rPr lang="en-GB" b="1" u="sng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5EEEA-1155-099C-0557-BDC09779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4" y="2848670"/>
            <a:ext cx="5166982" cy="3068495"/>
          </a:xfrm>
          <a:prstGeom prst="rect">
            <a:avLst/>
          </a:prstGeom>
        </p:spPr>
      </p:pic>
      <p:pic>
        <p:nvPicPr>
          <p:cNvPr id="5" name="Picture 2" descr="grab6">
            <a:extLst>
              <a:ext uri="{FF2B5EF4-FFF2-40B4-BE49-F238E27FC236}">
                <a16:creationId xmlns:a16="http://schemas.microsoft.com/office/drawing/2014/main" id="{7CAFB396-1792-AC7F-0ED3-385F7230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4126"/>
          <a:stretch>
            <a:fillRect/>
          </a:stretch>
        </p:blipFill>
        <p:spPr bwMode="auto">
          <a:xfrm>
            <a:off x="6662920" y="1785765"/>
            <a:ext cx="2406893" cy="419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8794A-5B49-BF17-4ED8-D538B45B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Microphonics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32" y="1417638"/>
            <a:ext cx="5292588" cy="286849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Microphonics cause the cavity resonant frequency to vary in time by anywhere from 10 Hz to 10 kHz.</a:t>
            </a:r>
          </a:p>
          <a:p>
            <a:r>
              <a:rPr lang="en-GB" dirty="0"/>
              <a:t>As we have seen before the </a:t>
            </a:r>
            <a:r>
              <a:rPr lang="en-GB" b="1" u="sng" dirty="0">
                <a:solidFill>
                  <a:srgbClr val="C00000"/>
                </a:solidFill>
              </a:rPr>
              <a:t>reflections are dependent on the difference</a:t>
            </a:r>
            <a:r>
              <a:rPr lang="en-GB" dirty="0"/>
              <a:t> between the drive and natural frequencies.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886" y="3579762"/>
            <a:ext cx="4263330" cy="204782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 the detuning angle is proportional to the Q factor it leads to an </a:t>
            </a:r>
            <a:r>
              <a:rPr lang="en-GB" b="1" u="sng" dirty="0">
                <a:solidFill>
                  <a:srgbClr val="C00000"/>
                </a:solidFill>
              </a:rPr>
              <a:t>poor coupling </a:t>
            </a:r>
            <a:r>
              <a:rPr lang="en-GB" dirty="0"/>
              <a:t>for SRF cavities, which have </a:t>
            </a:r>
            <a:r>
              <a:rPr lang="en-GB" b="1" u="sng" dirty="0">
                <a:solidFill>
                  <a:srgbClr val="C00000"/>
                </a:solidFill>
              </a:rPr>
              <a:t>high Q’s</a:t>
            </a:r>
            <a:r>
              <a:rPr lang="en-GB" dirty="0"/>
              <a:t>.</a:t>
            </a:r>
          </a:p>
          <a:p>
            <a:r>
              <a:rPr lang="en-GB" dirty="0"/>
              <a:t>To avoid this a </a:t>
            </a:r>
            <a:r>
              <a:rPr lang="en-GB" b="1" u="sng" dirty="0">
                <a:solidFill>
                  <a:srgbClr val="C00000"/>
                </a:solidFill>
              </a:rPr>
              <a:t>lower external Q </a:t>
            </a:r>
            <a:r>
              <a:rPr lang="en-GB" dirty="0"/>
              <a:t>is chosen than the ohmic Q, </a:t>
            </a:r>
            <a:r>
              <a:rPr lang="en-GB" dirty="0" err="1"/>
              <a:t>ie</a:t>
            </a:r>
            <a:r>
              <a:rPr lang="en-GB" dirty="0"/>
              <a:t> the coupler is not matched.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3"/>
              <p:cNvSpPr txBox="1"/>
              <p:nvPr/>
            </p:nvSpPr>
            <p:spPr bwMode="auto">
              <a:xfrm>
                <a:off x="1726745" y="2827076"/>
                <a:ext cx="3402378" cy="133231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:br>
                  <a:rPr lang="en-GB" sz="135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6745" y="2827076"/>
                <a:ext cx="3402378" cy="1332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AE3D9D-4269-5FF9-B30F-11F2B459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1" name="Picture 10" descr="Chart, line chart, histogram">
            <a:extLst>
              <a:ext uri="{FF2B5EF4-FFF2-40B4-BE49-F238E27FC236}">
                <a16:creationId xmlns:a16="http://schemas.microsoft.com/office/drawing/2014/main" id="{4D490F8D-B21B-6FEA-16BD-507986AC9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30413"/>
            <a:ext cx="2983788" cy="223784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183B695-95FA-8323-25CB-1D77229AB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1945"/>
              </p:ext>
            </p:extLst>
          </p:nvPr>
        </p:nvGraphicFramePr>
        <p:xfrm>
          <a:off x="539552" y="3645024"/>
          <a:ext cx="4400550" cy="25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EB89C312-847A-5022-A300-CE4DAA4D5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75883"/>
              </p:ext>
            </p:extLst>
          </p:nvPr>
        </p:nvGraphicFramePr>
        <p:xfrm>
          <a:off x="5364088" y="5484671"/>
          <a:ext cx="3045619" cy="78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507960" progId="Equation.DSMT4">
                  <p:embed/>
                </p:oleObj>
              </mc:Choice>
              <mc:Fallback>
                <p:oleObj name="Equation" r:id="rId5" imgW="1955520" imgH="507960" progId="Equation.DSMT4">
                  <p:embed/>
                  <p:pic>
                    <p:nvPicPr>
                      <p:cNvPr id="135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484671"/>
                        <a:ext cx="3045619" cy="782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9B6552A-61EA-23BB-49A7-853C2B7CCAE8}"/>
              </a:ext>
            </a:extLst>
          </p:cNvPr>
          <p:cNvSpPr txBox="1"/>
          <p:nvPr/>
        </p:nvSpPr>
        <p:spPr>
          <a:xfrm>
            <a:off x="874230" y="6156932"/>
            <a:ext cx="3564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Power demand for 1 watt </a:t>
            </a:r>
            <a:r>
              <a:rPr lang="en-GB" sz="1350" dirty="0" err="1"/>
              <a:t>ohmic</a:t>
            </a:r>
            <a:r>
              <a:rPr lang="en-GB" sz="1350" dirty="0"/>
              <a:t> heating in ALICE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Beam Loading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1800" dirty="0"/>
              <a:t>In addition to </a:t>
            </a:r>
            <a:r>
              <a:rPr lang="en-GB" sz="1800" dirty="0" err="1"/>
              <a:t>ohmic</a:t>
            </a:r>
            <a:r>
              <a:rPr lang="en-GB" sz="1800" dirty="0"/>
              <a:t> losses we must also consider the power extracted from the cavity by the beam.</a:t>
            </a:r>
          </a:p>
          <a:p>
            <a:pPr eaLnBrk="1" hangingPunct="1"/>
            <a:r>
              <a:rPr lang="en-GB" sz="1800" dirty="0"/>
              <a:t>The beam draws a power </a:t>
            </a:r>
            <a:r>
              <a:rPr lang="en-GB" sz="1800" dirty="0" err="1"/>
              <a:t>P</a:t>
            </a:r>
            <a:r>
              <a:rPr lang="en-GB" sz="1800" baseline="-25000" dirty="0" err="1"/>
              <a:t>b</a:t>
            </a:r>
            <a:r>
              <a:rPr lang="en-GB" sz="1800" dirty="0"/>
              <a:t>=</a:t>
            </a:r>
            <a:r>
              <a:rPr lang="en-GB" sz="1800" dirty="0" err="1"/>
              <a:t>V</a:t>
            </a:r>
            <a:r>
              <a:rPr lang="en-GB" sz="1800" baseline="-25000" dirty="0" err="1"/>
              <a:t>c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baseline="-25000" dirty="0" err="1"/>
              <a:t>beam</a:t>
            </a:r>
            <a:r>
              <a:rPr lang="en-GB" sz="1800" dirty="0"/>
              <a:t> from the cavity.</a:t>
            </a:r>
          </a:p>
          <a:p>
            <a:pPr eaLnBrk="1" hangingPunct="1"/>
            <a:r>
              <a:rPr lang="en-GB" sz="1800" dirty="0" err="1"/>
              <a:t>I</a:t>
            </a:r>
            <a:r>
              <a:rPr lang="en-GB" sz="1800" baseline="-25000" dirty="0" err="1"/>
              <a:t>beam</a:t>
            </a:r>
            <a:r>
              <a:rPr lang="en-GB" sz="1800" dirty="0"/>
              <a:t>=q f, where q is the bunch charge and f is the repetition rate</a:t>
            </a:r>
          </a:p>
          <a:p>
            <a:pPr eaLnBrk="1" hangingPunct="1"/>
            <a:r>
              <a:rPr lang="en-GB" sz="1800" dirty="0"/>
              <a:t>This acts as a </a:t>
            </a:r>
            <a:r>
              <a:rPr lang="en-GB" sz="1800" b="1" u="sng" dirty="0">
                <a:solidFill>
                  <a:srgbClr val="C00000"/>
                </a:solidFill>
              </a:rPr>
              <a:t>current source in series </a:t>
            </a:r>
            <a:r>
              <a:rPr lang="en-GB" sz="1800" dirty="0"/>
              <a:t>with the cavity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0582"/>
          <a:stretch>
            <a:fillRect/>
          </a:stretch>
        </p:blipFill>
        <p:spPr bwMode="auto">
          <a:xfrm>
            <a:off x="3491881" y="4131078"/>
            <a:ext cx="195227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75393"/>
          <a:stretch>
            <a:fillRect/>
          </a:stretch>
        </p:blipFill>
        <p:spPr bwMode="auto">
          <a:xfrm>
            <a:off x="2087724" y="4131078"/>
            <a:ext cx="97210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7814" y="4779150"/>
            <a:ext cx="7560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/>
              <a:t>Z</a:t>
            </a:r>
            <a:r>
              <a:rPr lang="en-GB" sz="1500" baseline="-25000" dirty="0"/>
              <a:t>0</a:t>
            </a:r>
            <a:r>
              <a:rPr lang="en-GB" sz="1500" dirty="0"/>
              <a:t>n</a:t>
            </a:r>
            <a:r>
              <a:rPr lang="en-GB" sz="1500" baseline="30000" dirty="0"/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05826" y="4261575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9832" y="5629797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1730" y="3962091"/>
            <a:ext cx="972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I=I</a:t>
            </a:r>
            <a:r>
              <a:rPr lang="en-GB" sz="1500" baseline="-25000" dirty="0"/>
              <a:t>s</a:t>
            </a:r>
            <a:r>
              <a:rPr lang="en-GB" sz="1500" dirty="0"/>
              <a:t>/n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 l="-1367" r="87696"/>
          <a:stretch>
            <a:fillRect/>
          </a:stretch>
        </p:blipFill>
        <p:spPr bwMode="auto">
          <a:xfrm rot="10800000">
            <a:off x="5544111" y="4244980"/>
            <a:ext cx="540059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409982" y="4261575"/>
            <a:ext cx="1188132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9982" y="5632004"/>
            <a:ext cx="1188132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2180" y="4671138"/>
            <a:ext cx="486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/>
              <a:t>I</a:t>
            </a:r>
            <a:r>
              <a:rPr lang="en-GB" sz="1500" baseline="-25000" dirty="0" err="1"/>
              <a:t>b</a:t>
            </a:r>
            <a:endParaRPr lang="en-GB" sz="1500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87EE9-05FE-32C9-942F-8CEE1FDC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Coupling with Beam Loading</a:t>
            </a:r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6902524" cy="3808165"/>
          </a:xfrm>
        </p:spPr>
        <p:txBody>
          <a:bodyPr>
            <a:normAutofit/>
          </a:bodyPr>
          <a:lstStyle/>
          <a:p>
            <a:r>
              <a:rPr lang="en-GB" sz="1800" dirty="0"/>
              <a:t>The </a:t>
            </a:r>
            <a:r>
              <a:rPr lang="en-GB" sz="1800" dirty="0" err="1"/>
              <a:t>rf</a:t>
            </a:r>
            <a:r>
              <a:rPr lang="en-GB" sz="1800" dirty="0"/>
              <a:t> source will not see any difference between the power dissipated in the cavity walls and the power extracted by the beam hence we can calculate a new Q factor, </a:t>
            </a:r>
            <a:r>
              <a:rPr lang="en-GB" sz="1800" dirty="0" err="1"/>
              <a:t>Q</a:t>
            </a:r>
            <a:r>
              <a:rPr lang="en-GB" sz="1800" baseline="-25000" dirty="0" err="1"/>
              <a:t>cb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this </a:t>
            </a:r>
            <a:r>
              <a:rPr lang="en-GB" sz="1800" dirty="0" err="1"/>
              <a:t>Q</a:t>
            </a:r>
            <a:r>
              <a:rPr lang="en-GB" sz="1800" baseline="-25000" dirty="0" err="1"/>
              <a:t>cb</a:t>
            </a:r>
            <a:r>
              <a:rPr lang="en-GB" sz="1800" dirty="0"/>
              <a:t> will replace Q</a:t>
            </a:r>
            <a:r>
              <a:rPr lang="en-GB" sz="1800" baseline="-25000" dirty="0"/>
              <a:t>0</a:t>
            </a:r>
            <a:r>
              <a:rPr lang="en-GB" sz="1800" dirty="0"/>
              <a:t> when calculating cavity filling. This means the match will change as well as needing more power.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Normally we aim for </a:t>
            </a:r>
            <a:r>
              <a:rPr lang="en-GB" sz="1800" dirty="0">
                <a:latin typeface="Symbol" pitchFamily="18" charset="2"/>
              </a:rPr>
              <a:t>b</a:t>
            </a:r>
            <a:r>
              <a:rPr lang="en-GB" sz="1800" dirty="0"/>
              <a:t>=1 with beam and have reflections when filling.</a:t>
            </a:r>
          </a:p>
          <a:p>
            <a:endParaRPr lang="en-GB" dirty="0"/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350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99388"/>
              </p:ext>
            </p:extLst>
          </p:nvPr>
        </p:nvGraphicFramePr>
        <p:xfrm>
          <a:off x="3707904" y="2447887"/>
          <a:ext cx="1393167" cy="71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431613" progId="Equation.DSMT4">
                  <p:embed/>
                </p:oleObj>
              </mc:Choice>
              <mc:Fallback>
                <p:oleObj name="Equation" r:id="rId2" imgW="837836" imgH="431613" progId="Equation.DSMT4">
                  <p:embed/>
                  <p:pic>
                    <p:nvPicPr>
                      <p:cNvPr id="256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47887"/>
                        <a:ext cx="1393167" cy="711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3624"/>
              </p:ext>
            </p:extLst>
          </p:nvPr>
        </p:nvGraphicFramePr>
        <p:xfrm>
          <a:off x="2123356" y="3773261"/>
          <a:ext cx="1163420" cy="8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431640" progId="Equation.DSMT4">
                  <p:embed/>
                </p:oleObj>
              </mc:Choice>
              <mc:Fallback>
                <p:oleObj name="Equation" r:id="rId4" imgW="622080" imgH="431640" progId="Equation.DSMT4">
                  <p:embed/>
                  <p:pic>
                    <p:nvPicPr>
                      <p:cNvPr id="99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356" y="3773261"/>
                        <a:ext cx="1163420" cy="808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47174"/>
              </p:ext>
            </p:extLst>
          </p:nvPr>
        </p:nvGraphicFramePr>
        <p:xfrm>
          <a:off x="4550052" y="3757498"/>
          <a:ext cx="2190597" cy="91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495000" progId="Equation.DSMT4">
                  <p:embed/>
                </p:oleObj>
              </mc:Choice>
              <mc:Fallback>
                <p:oleObj name="Equation" r:id="rId6" imgW="1193760" imgH="495000" progId="Equation.DSMT4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052" y="3757498"/>
                        <a:ext cx="2190597" cy="913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92884"/>
              </p:ext>
            </p:extLst>
          </p:nvPr>
        </p:nvGraphicFramePr>
        <p:xfrm>
          <a:off x="3563888" y="5327204"/>
          <a:ext cx="1652297" cy="6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254" imgH="431613" progId="Equation.DSMT4">
                  <p:embed/>
                </p:oleObj>
              </mc:Choice>
              <mc:Fallback>
                <p:oleObj name="Equation" r:id="rId8" imgW="1028254" imgH="431613" progId="Equation.DSMT4">
                  <p:embed/>
                  <p:pic>
                    <p:nvPicPr>
                      <p:cNvPr id="52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327204"/>
                        <a:ext cx="1652297" cy="689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C1208-3583-CD0F-7CC8-F5A069C0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Detuning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3702"/>
            <a:ext cx="7082544" cy="1184401"/>
          </a:xfrm>
        </p:spPr>
        <p:txBody>
          <a:bodyPr>
            <a:noAutofit/>
          </a:bodyPr>
          <a:lstStyle/>
          <a:p>
            <a:r>
              <a:rPr lang="en-GB" sz="1800" dirty="0"/>
              <a:t>In many RF systems the beam is not accelerated on crest, but at a phase slightly above or below the maximum voltage.</a:t>
            </a:r>
          </a:p>
          <a:p>
            <a:r>
              <a:rPr lang="en-GB" sz="1800" dirty="0"/>
              <a:t>In this case the </a:t>
            </a:r>
            <a:r>
              <a:rPr lang="en-GB" sz="1800" b="1" u="sng" dirty="0">
                <a:solidFill>
                  <a:srgbClr val="C00000"/>
                </a:solidFill>
              </a:rPr>
              <a:t>beam induces a current </a:t>
            </a:r>
            <a:r>
              <a:rPr lang="en-GB" sz="1800" dirty="0"/>
              <a:t>in the cavity which is </a:t>
            </a:r>
            <a:r>
              <a:rPr lang="en-GB" sz="1800" b="1" u="sng" dirty="0">
                <a:solidFill>
                  <a:srgbClr val="C00000"/>
                </a:solidFill>
              </a:rPr>
              <a:t>out of phase</a:t>
            </a:r>
            <a:r>
              <a:rPr lang="en-GB" sz="1800" dirty="0"/>
              <a:t> with the main RF and hence </a:t>
            </a:r>
            <a:r>
              <a:rPr lang="en-GB" sz="1800" b="1" u="sng" dirty="0">
                <a:solidFill>
                  <a:srgbClr val="C00000"/>
                </a:solidFill>
              </a:rPr>
              <a:t>changes the cavity phase</a:t>
            </a:r>
            <a:r>
              <a:rPr lang="en-GB" sz="1800" dirty="0"/>
              <a:t>, which must be controlled.</a:t>
            </a:r>
          </a:p>
          <a:p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7862225" y="1855932"/>
            <a:ext cx="0" cy="140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 sz="135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7862225" y="1910702"/>
            <a:ext cx="323850" cy="13501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 sz="135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7862225" y="1910701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 sz="135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753877" y="1580898"/>
            <a:ext cx="89058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50"/>
              <a:t>Beam V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024149" y="2558401"/>
            <a:ext cx="917972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50"/>
              <a:t>V before beam arrives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4B31EA-4DC3-E172-168F-FB0FA33A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18E18-353F-AD84-46B9-4DA30DE0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6" y="3068960"/>
            <a:ext cx="4361485" cy="26462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146719-CD2E-09AF-35EA-BBF72EFD1219}"/>
              </a:ext>
            </a:extLst>
          </p:cNvPr>
          <p:cNvSpPr txBox="1">
            <a:spLocks/>
          </p:cNvSpPr>
          <p:nvPr/>
        </p:nvSpPr>
        <p:spPr>
          <a:xfrm>
            <a:off x="4837671" y="3269041"/>
            <a:ext cx="4104450" cy="2355612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r>
              <a:rPr lang="en-GB" sz="2400" dirty="0"/>
              <a:t>This causes a phase (and frequency) shift as the imaginary part remains the same.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Correcting the phase take </a:t>
            </a:r>
            <a:r>
              <a:rPr lang="en-GB" sz="2400" b="1" u="sng" dirty="0">
                <a:solidFill>
                  <a:srgbClr val="C00000"/>
                </a:solidFill>
              </a:rPr>
              <a:t>more (reactive) power </a:t>
            </a:r>
            <a:r>
              <a:rPr lang="en-GB" sz="2400" dirty="0"/>
              <a:t>than simply replacing power lost to the beam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phase/frequency shift is effectively adding a capacitance to the cavity circuit.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This can be fixed by </a:t>
            </a:r>
            <a:r>
              <a:rPr lang="en-GB" sz="2400" b="1" u="sng" dirty="0">
                <a:solidFill>
                  <a:srgbClr val="C00000"/>
                </a:solidFill>
              </a:rPr>
              <a:t>detuning the cavity </a:t>
            </a:r>
            <a:r>
              <a:rPr lang="en-GB" sz="2400" dirty="0"/>
              <a:t>so that  we reduce the cavities capacitance accordingly.</a:t>
            </a:r>
          </a:p>
          <a:p>
            <a:endParaRPr lang="en-GB" sz="2400" dirty="0"/>
          </a:p>
          <a:p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0BE019-BFD8-FB2F-C387-DB6A96940DFA}"/>
              </a:ext>
            </a:extLst>
          </p:cNvPr>
          <p:cNvSpPr/>
          <p:nvPr/>
        </p:nvSpPr>
        <p:spPr>
          <a:xfrm>
            <a:off x="1356584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6D1B7E-E830-1119-7D00-5DC4DEA33311}"/>
              </a:ext>
            </a:extLst>
          </p:cNvPr>
          <p:cNvSpPr/>
          <p:nvPr/>
        </p:nvSpPr>
        <p:spPr>
          <a:xfrm>
            <a:off x="2106763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FBADD7-C40B-DA97-A379-52160210DB83}"/>
              </a:ext>
            </a:extLst>
          </p:cNvPr>
          <p:cNvSpPr/>
          <p:nvPr/>
        </p:nvSpPr>
        <p:spPr>
          <a:xfrm>
            <a:off x="2802936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596641-62E9-2ED1-95C2-6F56F5E3C9F1}"/>
              </a:ext>
            </a:extLst>
          </p:cNvPr>
          <p:cNvSpPr/>
          <p:nvPr/>
        </p:nvSpPr>
        <p:spPr>
          <a:xfrm>
            <a:off x="3516824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EBD186-5584-B3F8-EED9-67392598767D}"/>
              </a:ext>
            </a:extLst>
          </p:cNvPr>
          <p:cNvSpPr txBox="1"/>
          <p:nvPr/>
        </p:nvSpPr>
        <p:spPr>
          <a:xfrm>
            <a:off x="1379299" y="3154358"/>
            <a:ext cx="2732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Note the period is not 2pi in phase</a:t>
            </a:r>
            <a:endParaRPr lang="en-GB" sz="135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489E71-F47F-8994-A481-94433AFB7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41942"/>
              </p:ext>
            </p:extLst>
          </p:nvPr>
        </p:nvGraphicFramePr>
        <p:xfrm>
          <a:off x="6059154" y="5805264"/>
          <a:ext cx="1566174" cy="73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508000" progId="Equation.DSMT4">
                  <p:embed/>
                </p:oleObj>
              </mc:Choice>
              <mc:Fallback>
                <p:oleObj name="Equation" r:id="rId4" imgW="1079500" imgH="508000" progId="Equation.DSMT4">
                  <p:embed/>
                  <p:pic>
                    <p:nvPicPr>
                      <p:cNvPr id="137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154" y="5805264"/>
                        <a:ext cx="1566174" cy="73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Required Power with beam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765872"/>
            <a:ext cx="8640960" cy="1733008"/>
          </a:xfrm>
        </p:spPr>
        <p:txBody>
          <a:bodyPr>
            <a:noAutofit/>
          </a:bodyPr>
          <a:lstStyle/>
          <a:p>
            <a:r>
              <a:rPr lang="en-GB" sz="1600" dirty="0"/>
              <a:t>In this case the power is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Where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Normally the 2</a:t>
            </a:r>
            <a:r>
              <a:rPr lang="en-GB" sz="1600" baseline="30000" dirty="0"/>
              <a:t>nd</a:t>
            </a:r>
            <a:r>
              <a:rPr lang="en-GB" sz="1600" dirty="0"/>
              <a:t> term on the RHS is neglected.</a:t>
            </a:r>
          </a:p>
          <a:p>
            <a:r>
              <a:rPr lang="en-GB" sz="1600" dirty="0"/>
              <a:t>In an ERL the loading due to the injected and spent beam exactly cancel. This means that the </a:t>
            </a:r>
            <a:r>
              <a:rPr lang="en-GB" sz="1600" dirty="0" err="1"/>
              <a:t>beamloading</a:t>
            </a:r>
            <a:r>
              <a:rPr lang="en-GB" sz="1600" dirty="0"/>
              <a:t> can be neglected</a:t>
            </a:r>
          </a:p>
          <a:p>
            <a:endParaRPr lang="en-GB" sz="1600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3437874" y="2352527"/>
          <a:ext cx="2215371" cy="59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457200" progId="Equation.DSMT4">
                  <p:embed/>
                </p:oleObj>
              </mc:Choice>
              <mc:Fallback>
                <p:oleObj name="Equation" r:id="rId2" imgW="1701800" imgH="457200" progId="Equation.DSMT4">
                  <p:embed/>
                  <p:pic>
                    <p:nvPicPr>
                      <p:cNvPr id="140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874" y="2352527"/>
                        <a:ext cx="2215371" cy="594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3598364" y="1707143"/>
          <a:ext cx="1947273" cy="7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508000" progId="Equation.DSMT4">
                  <p:embed/>
                </p:oleObj>
              </mc:Choice>
              <mc:Fallback>
                <p:oleObj name="Equation" r:id="rId4" imgW="1397000" imgH="50800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364" y="1707143"/>
                        <a:ext cx="1947273" cy="702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2858C3-B4CD-D8EE-1AB6-D3ED78D554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000"/>
          <a:stretch/>
        </p:blipFill>
        <p:spPr>
          <a:xfrm>
            <a:off x="902647" y="3952493"/>
            <a:ext cx="3237305" cy="2270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97A70-AED3-0289-6082-8E106E83C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933056"/>
            <a:ext cx="3977735" cy="2340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BF649-2987-F89F-B4BA-DD927CF8EAB7}"/>
              </a:ext>
            </a:extLst>
          </p:cNvPr>
          <p:cNvSpPr txBox="1"/>
          <p:nvPr/>
        </p:nvSpPr>
        <p:spPr>
          <a:xfrm>
            <a:off x="1649452" y="4894788"/>
            <a:ext cx="3186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 microphonics</a:t>
            </a:r>
            <a:endParaRPr lang="en-GB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68BAB-2ECF-6050-72ED-1EE06F9FB608}"/>
              </a:ext>
            </a:extLst>
          </p:cNvPr>
          <p:cNvSpPr txBox="1"/>
          <p:nvPr/>
        </p:nvSpPr>
        <p:spPr>
          <a:xfrm>
            <a:off x="4854802" y="5651690"/>
            <a:ext cx="3186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200 Hz amplitude microphonics</a:t>
            </a:r>
            <a:endParaRPr lang="en-GB" sz="135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0E827-D736-04B3-985F-68334E72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5208" y="5855764"/>
            <a:ext cx="2133600" cy="476250"/>
          </a:xfrm>
        </p:spPr>
        <p:txBody>
          <a:bodyPr/>
          <a:lstStyle/>
          <a:p>
            <a:fld id="{01D46FC9-09EC-4954-B4F2-3B043F242A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D497-9FCB-5AE5-914D-843A46E9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en-US" dirty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84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Scattering Parameters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424238" y="1844824"/>
            <a:ext cx="2074862" cy="1604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cs typeface="Arial" charset="0"/>
              </a:rPr>
              <a:t>Black Box</a:t>
            </a:r>
          </a:p>
          <a:p>
            <a:pPr>
              <a:spcBef>
                <a:spcPct val="50000"/>
              </a:spcBef>
            </a:pPr>
            <a:endParaRPr lang="en-GB" b="1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GB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 flipV="1">
            <a:off x="1763713" y="2400449"/>
            <a:ext cx="1060450" cy="20637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18213" y="2521099"/>
            <a:ext cx="1228725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644650" y="2613174"/>
            <a:ext cx="1228725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68413" y="2456011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S</a:t>
            </a:r>
            <a:r>
              <a:rPr lang="en-GB" b="1" baseline="-25000">
                <a:cs typeface="Arial" charset="0"/>
              </a:rPr>
              <a:t>1,1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289800" y="2321074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S</a:t>
            </a:r>
            <a:r>
              <a:rPr lang="en-GB" b="1" baseline="-25000">
                <a:cs typeface="Arial" charset="0"/>
              </a:rPr>
              <a:t>2,1</a:t>
            </a:r>
          </a:p>
        </p:txBody>
      </p:sp>
      <p:sp>
        <p:nvSpPr>
          <p:cNvPr id="67593" name="Rectangle 14"/>
          <p:cNvSpPr>
            <a:spLocks noChangeArrowheads="1"/>
          </p:cNvSpPr>
          <p:nvPr/>
        </p:nvSpPr>
        <p:spPr bwMode="auto">
          <a:xfrm>
            <a:off x="2879725" y="2373461"/>
            <a:ext cx="587375" cy="3127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5"/>
          <p:cNvSpPr>
            <a:spLocks noChangeArrowheads="1"/>
          </p:cNvSpPr>
          <p:nvPr/>
        </p:nvSpPr>
        <p:spPr bwMode="auto">
          <a:xfrm>
            <a:off x="5362575" y="2413149"/>
            <a:ext cx="587375" cy="3127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Text Box 17"/>
          <p:cNvSpPr txBox="1">
            <a:spLocks noChangeArrowheads="1"/>
          </p:cNvSpPr>
          <p:nvPr/>
        </p:nvSpPr>
        <p:spPr bwMode="auto">
          <a:xfrm>
            <a:off x="1035050" y="1989286"/>
            <a:ext cx="159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Input signal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22275" y="2790974"/>
            <a:ext cx="218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input reflection coefficient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224588" y="2668736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forward transmission coefficient</a:t>
            </a:r>
          </a:p>
        </p:txBody>
      </p:sp>
      <p:sp>
        <p:nvSpPr>
          <p:cNvPr id="67598" name="Text Box 31"/>
          <p:cNvSpPr txBox="1">
            <a:spLocks noChangeArrowheads="1"/>
          </p:cNvSpPr>
          <p:nvPr/>
        </p:nvSpPr>
        <p:spPr bwMode="auto">
          <a:xfrm>
            <a:off x="468313" y="1341438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When making RF measurements, the most common measurement is the S-parameters.</a:t>
            </a:r>
          </a:p>
        </p:txBody>
      </p:sp>
      <p:sp>
        <p:nvSpPr>
          <p:cNvPr id="67599" name="Text Box 117"/>
          <p:cNvSpPr txBox="1">
            <a:spLocks noChangeArrowheads="1"/>
          </p:cNvSpPr>
          <p:nvPr/>
        </p:nvSpPr>
        <p:spPr bwMode="auto">
          <a:xfrm>
            <a:off x="468313" y="3572024"/>
            <a:ext cx="7848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S matrix is a m-by-m matrix (where m is the number of available measurement ports). The elements are labelled S parameters of form S</a:t>
            </a:r>
            <a:r>
              <a:rPr lang="en-GB" baseline="-25000" dirty="0"/>
              <a:t>ab</a:t>
            </a:r>
            <a:r>
              <a:rPr lang="en-GB" dirty="0"/>
              <a:t> where a is the measurement port and b is the input port.</a:t>
            </a:r>
          </a:p>
        </p:txBody>
      </p:sp>
      <p:sp>
        <p:nvSpPr>
          <p:cNvPr id="67600" name="Text Box 118"/>
          <p:cNvSpPr txBox="1">
            <a:spLocks noChangeArrowheads="1"/>
          </p:cNvSpPr>
          <p:nvPr/>
        </p:nvSpPr>
        <p:spPr bwMode="auto">
          <a:xfrm>
            <a:off x="539750" y="5256213"/>
            <a:ext cx="80645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meaning of an S parameter is the </a:t>
            </a:r>
            <a:r>
              <a:rPr lang="en-GB" u="sng" dirty="0">
                <a:solidFill>
                  <a:srgbClr val="C00000"/>
                </a:solidFill>
              </a:rPr>
              <a:t>ratio of the reflected/transmitted voltage (normalised to impedance) measured at the measurement port to the forwards voltage at the input port </a:t>
            </a:r>
            <a:r>
              <a:rPr lang="en-GB" dirty="0"/>
              <a:t>(assuming a CW input).</a:t>
            </a:r>
          </a:p>
          <a:p>
            <a:pPr>
              <a:spcBef>
                <a:spcPct val="50000"/>
              </a:spcBef>
            </a:pPr>
            <a:r>
              <a:rPr lang="en-GB" dirty="0" err="1"/>
              <a:t>S</a:t>
            </a:r>
            <a:r>
              <a:rPr lang="en-GB" baseline="-25000" dirty="0" err="1"/>
              <a:t>ab</a:t>
            </a:r>
            <a:r>
              <a:rPr lang="en-GB" dirty="0"/>
              <a:t> =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 / </a:t>
            </a:r>
            <a:r>
              <a:rPr lang="en-GB" dirty="0" err="1"/>
              <a:t>V</a:t>
            </a:r>
            <a:r>
              <a:rPr lang="en-GB" baseline="-25000" dirty="0" err="1"/>
              <a:t>b</a:t>
            </a:r>
            <a:endParaRPr lang="en-GB" baseline="-25000" dirty="0"/>
          </a:p>
        </p:txBody>
      </p:sp>
      <p:sp>
        <p:nvSpPr>
          <p:cNvPr id="67601" name="Text Box 119"/>
          <p:cNvSpPr txBox="1">
            <a:spLocks noChangeArrowheads="1"/>
          </p:cNvSpPr>
          <p:nvPr/>
        </p:nvSpPr>
        <p:spPr bwMode="auto">
          <a:xfrm>
            <a:off x="4140200" y="45086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11</a:t>
            </a:r>
            <a:endParaRPr lang="en-GB"/>
          </a:p>
        </p:txBody>
      </p:sp>
      <p:sp>
        <p:nvSpPr>
          <p:cNvPr id="67602" name="Text Box 120"/>
          <p:cNvSpPr txBox="1">
            <a:spLocks noChangeArrowheads="1"/>
          </p:cNvSpPr>
          <p:nvPr/>
        </p:nvSpPr>
        <p:spPr bwMode="auto">
          <a:xfrm>
            <a:off x="4572000" y="45086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12</a:t>
            </a:r>
            <a:endParaRPr lang="en-GB"/>
          </a:p>
        </p:txBody>
      </p:sp>
      <p:sp>
        <p:nvSpPr>
          <p:cNvPr id="67603" name="Text Box 121"/>
          <p:cNvSpPr txBox="1">
            <a:spLocks noChangeArrowheads="1"/>
          </p:cNvSpPr>
          <p:nvPr/>
        </p:nvSpPr>
        <p:spPr bwMode="auto">
          <a:xfrm>
            <a:off x="4140200" y="49404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21</a:t>
            </a:r>
            <a:endParaRPr lang="en-GB"/>
          </a:p>
        </p:txBody>
      </p:sp>
      <p:sp>
        <p:nvSpPr>
          <p:cNvPr id="67604" name="Text Box 122"/>
          <p:cNvSpPr txBox="1">
            <a:spLocks noChangeArrowheads="1"/>
          </p:cNvSpPr>
          <p:nvPr/>
        </p:nvSpPr>
        <p:spPr bwMode="auto">
          <a:xfrm>
            <a:off x="4572000" y="49404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22</a:t>
            </a:r>
            <a:endParaRPr lang="en-GB"/>
          </a:p>
        </p:txBody>
      </p:sp>
      <p:sp>
        <p:nvSpPr>
          <p:cNvPr id="67605" name="Line 123"/>
          <p:cNvSpPr>
            <a:spLocks noChangeShapeType="1"/>
          </p:cNvSpPr>
          <p:nvPr/>
        </p:nvSpPr>
        <p:spPr bwMode="auto">
          <a:xfrm>
            <a:off x="4140200" y="458008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606" name="Line 124"/>
          <p:cNvSpPr>
            <a:spLocks noChangeShapeType="1"/>
          </p:cNvSpPr>
          <p:nvPr/>
        </p:nvSpPr>
        <p:spPr bwMode="auto">
          <a:xfrm>
            <a:off x="5075238" y="458008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607" name="Text Box 125"/>
          <p:cNvSpPr txBox="1">
            <a:spLocks noChangeArrowheads="1"/>
          </p:cNvSpPr>
          <p:nvPr/>
        </p:nvSpPr>
        <p:spPr bwMode="auto">
          <a:xfrm>
            <a:off x="3490913" y="4724549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 =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516F-68FC-CC8D-DB59-D5032025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 matching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94DB-A5E2-5408-4161-497B879F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7352"/>
            <a:ext cx="8640960" cy="224551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At an interface the </a:t>
            </a:r>
            <a:r>
              <a:rPr lang="en-US" b="1" u="sng" dirty="0">
                <a:solidFill>
                  <a:srgbClr val="C00000"/>
                </a:solidFill>
              </a:rPr>
              <a:t>fields must be continuous </a:t>
            </a:r>
            <a:r>
              <a:rPr lang="en-US" dirty="0"/>
              <a:t>at the interface (</a:t>
            </a:r>
            <a:r>
              <a:rPr lang="en-US" dirty="0" err="1"/>
              <a:t>ie</a:t>
            </a:r>
            <a:r>
              <a:rPr lang="en-US" dirty="0"/>
              <a:t> the same on both sides)</a:t>
            </a:r>
          </a:p>
          <a:p>
            <a:r>
              <a:rPr lang="en-US" dirty="0"/>
              <a:t>On any metal walls the metallic boundary conditions must be preserved (E</a:t>
            </a:r>
            <a:r>
              <a:rPr lang="en-US" baseline="-25000" dirty="0"/>
              <a:t>||</a:t>
            </a:r>
            <a:r>
              <a:rPr lang="en-US" dirty="0"/>
              <a:t>=H</a:t>
            </a:r>
            <a:r>
              <a:rPr lang="en-US" baseline="-25000" dirty="0"/>
              <a:t>T</a:t>
            </a:r>
            <a:r>
              <a:rPr lang="en-US" dirty="0"/>
              <a:t>=0)</a:t>
            </a:r>
          </a:p>
          <a:p>
            <a:r>
              <a:rPr lang="en-US" dirty="0"/>
              <a:t>For this to be true the </a:t>
            </a:r>
            <a:r>
              <a:rPr lang="en-US" b="1" u="sng" dirty="0">
                <a:solidFill>
                  <a:srgbClr val="C00000"/>
                </a:solidFill>
              </a:rPr>
              <a:t>sum of the modes on each side of the interface should create identical E and H fields</a:t>
            </a:r>
            <a:r>
              <a:rPr lang="en-US" dirty="0"/>
              <a:t>, where </a:t>
            </a:r>
            <a:r>
              <a:rPr lang="en-US" b="1" dirty="0"/>
              <a:t>a</a:t>
            </a:r>
            <a:r>
              <a:rPr lang="en-US" b="1" baseline="-25000" dirty="0"/>
              <a:t>n</a:t>
            </a:r>
            <a:r>
              <a:rPr lang="en-US" dirty="0"/>
              <a:t> is the amplitude of forward mode n and </a:t>
            </a:r>
            <a:r>
              <a:rPr lang="en-US" b="1" dirty="0"/>
              <a:t>b</a:t>
            </a:r>
            <a:r>
              <a:rPr lang="en-US" b="1" baseline="-25000" dirty="0"/>
              <a:t>n</a:t>
            </a:r>
            <a:r>
              <a:rPr lang="en-US" dirty="0"/>
              <a:t> is the amplitude of reflected mode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>
                <a:solidFill>
                  <a:srgbClr val="C00000"/>
                </a:solidFill>
              </a:rPr>
              <a:t>same occurs for the magnetic fields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C39EF-5C42-900E-BECC-08A12C529741}"/>
                  </a:ext>
                </a:extLst>
              </p:cNvPr>
              <p:cNvSpPr txBox="1"/>
              <p:nvPr/>
            </p:nvSpPr>
            <p:spPr>
              <a:xfrm>
                <a:off x="2687212" y="2600109"/>
                <a:ext cx="3566746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35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C39EF-5C42-900E-BECC-08A12C529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212" y="2600109"/>
                <a:ext cx="3566746" cy="591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screenshot, text, display, rectangle&#10;&#10;Description automatically generated">
            <a:extLst>
              <a:ext uri="{FF2B5EF4-FFF2-40B4-BE49-F238E27FC236}">
                <a16:creationId xmlns:a16="http://schemas.microsoft.com/office/drawing/2014/main" id="{D5E326A8-6B4F-8F82-7DC7-37AF8E358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59" y="4437112"/>
            <a:ext cx="5994666" cy="199073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A297B5-29B6-3599-1445-095CDAD3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8F38D-6484-83E1-42CD-3324F9B5F3C7}"/>
                  </a:ext>
                </a:extLst>
              </p:cNvPr>
              <p:cNvSpPr txBox="1"/>
              <p:nvPr/>
            </p:nvSpPr>
            <p:spPr>
              <a:xfrm>
                <a:off x="2689015" y="3697323"/>
                <a:ext cx="3621954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35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8F38D-6484-83E1-42CD-3324F9B5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015" y="3697323"/>
                <a:ext cx="3621954" cy="591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7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F669-8A44-0422-9706-E20AC9AE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 matching and Fourier series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3D98-1394-2167-B7AF-983F5643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5302932" cy="235826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In rectangular waveguide the modes vary in each cartesian dimension as a </a:t>
            </a:r>
            <a:r>
              <a:rPr lang="en-US" b="1" u="sng" dirty="0">
                <a:solidFill>
                  <a:srgbClr val="C00000"/>
                </a:solidFill>
              </a:rPr>
              <a:t>sine or cosine wave</a:t>
            </a:r>
            <a:r>
              <a:rPr lang="en-US" dirty="0"/>
              <a:t>, meeting the boundary conditions at the walls forcing one component to zero</a:t>
            </a:r>
          </a:p>
          <a:p>
            <a:r>
              <a:rPr lang="en-US" dirty="0"/>
              <a:t>Fourier theory says any shape can be created by a </a:t>
            </a:r>
            <a:r>
              <a:rPr lang="en-US" b="1" u="sng" dirty="0">
                <a:solidFill>
                  <a:srgbClr val="C00000"/>
                </a:solidFill>
              </a:rPr>
              <a:t>superposition of sinusoidal waves of different harmonics</a:t>
            </a:r>
          </a:p>
          <a:p>
            <a:r>
              <a:rPr lang="en-US" dirty="0"/>
              <a:t>Therefore any field pattern can be created by a superposition of modes</a:t>
            </a:r>
          </a:p>
          <a:p>
            <a:r>
              <a:rPr lang="en-US" dirty="0"/>
              <a:t>As we can have forwards and reverse waves this would not be single valued, but the </a:t>
            </a:r>
            <a:r>
              <a:rPr lang="en-US" b="1" dirty="0">
                <a:solidFill>
                  <a:srgbClr val="C00000"/>
                </a:solidFill>
              </a:rPr>
              <a:t>requirement to match both E and H reduces it to a single solution </a:t>
            </a:r>
            <a:r>
              <a:rPr lang="en-US" dirty="0"/>
              <a:t>comprising of a finite number of mode amplitudes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7A186-86F0-BD1F-2093-B82E670B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07042"/>
            <a:ext cx="3750660" cy="21539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DC538-9831-5FEA-1730-3F7E012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0DEE1-CB7C-50B7-B38F-68580EC38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75" r="16416"/>
          <a:stretch/>
        </p:blipFill>
        <p:spPr>
          <a:xfrm>
            <a:off x="5652121" y="3753036"/>
            <a:ext cx="3371567" cy="192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11D11-EC86-7FA7-5200-F516F44C17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1" r="21651" b="12448"/>
          <a:stretch/>
        </p:blipFill>
        <p:spPr>
          <a:xfrm>
            <a:off x="5976156" y="2179655"/>
            <a:ext cx="2485312" cy="1356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E7EF5-98B7-B1C3-A315-E919593418E8}"/>
              </a:ext>
            </a:extLst>
          </p:cNvPr>
          <p:cNvSpPr txBox="1"/>
          <p:nvPr/>
        </p:nvSpPr>
        <p:spPr>
          <a:xfrm>
            <a:off x="6030162" y="1808820"/>
            <a:ext cx="2106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Field in the cavity (square)</a:t>
            </a:r>
            <a:endParaRPr lang="en-GB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348F0-8851-EED5-D68F-BB833B4D0E66}"/>
              </a:ext>
            </a:extLst>
          </p:cNvPr>
          <p:cNvSpPr txBox="1"/>
          <p:nvPr/>
        </p:nvSpPr>
        <p:spPr>
          <a:xfrm>
            <a:off x="6004117" y="3481581"/>
            <a:ext cx="2564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Field in the coupler (sinusoidal)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1049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Electric coupling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66" t="29231" r="18655" b="18695"/>
          <a:stretch>
            <a:fillRect/>
          </a:stretch>
        </p:blipFill>
        <p:spPr>
          <a:xfrm>
            <a:off x="5575821" y="1862826"/>
            <a:ext cx="2270522" cy="2056210"/>
          </a:xfrm>
          <a:noFill/>
        </p:spPr>
      </p:pic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82494"/>
              </p:ext>
            </p:extLst>
          </p:nvPr>
        </p:nvGraphicFramePr>
        <p:xfrm>
          <a:off x="6169700" y="4928574"/>
          <a:ext cx="1390650" cy="118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711000" progId="Equation.DSMT4">
                  <p:embed/>
                </p:oleObj>
              </mc:Choice>
              <mc:Fallback>
                <p:oleObj name="Equation" r:id="rId3" imgW="825480" imgH="711000" progId="Equation.DSMT4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700" y="4928574"/>
                        <a:ext cx="1390650" cy="1188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735796" y="3915054"/>
            <a:ext cx="108012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2735796" y="3973142"/>
            <a:ext cx="108012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67844" y="3969060"/>
            <a:ext cx="3780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7844" y="4083360"/>
            <a:ext cx="3780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89802" y="3483006"/>
            <a:ext cx="1998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89802" y="4563126"/>
            <a:ext cx="1998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85342" y="3483007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789802" y="4115261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79408" y="3483007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83868" y="4115261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9265" y="3273000"/>
            <a:ext cx="2342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equivalent circuit for electric coupling is a </a:t>
            </a:r>
            <a:r>
              <a:rPr lang="en-GB" sz="1600" b="1" u="sng" dirty="0">
                <a:solidFill>
                  <a:srgbClr val="C00000"/>
                </a:solidFill>
              </a:rPr>
              <a:t>current source </a:t>
            </a:r>
            <a:r>
              <a:rPr lang="en-GB" sz="1600" dirty="0"/>
              <a:t>in parallel with a capacitance.</a:t>
            </a:r>
          </a:p>
          <a:p>
            <a:r>
              <a:rPr lang="en-GB" sz="1600" dirty="0"/>
              <a:t>The top rail represents the inner conductor and the ground plane is the cavity body and outer conductor.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6066" y="3809140"/>
            <a:ext cx="339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get the charge by integrating Gauss’ law over the tip of the inner conductor</a:t>
            </a:r>
            <a:r>
              <a:rPr lang="en-GB" sz="135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604E4-5629-4A50-892A-A81C847E4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42" y="1638649"/>
            <a:ext cx="1876832" cy="655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3A390-BA60-2C0B-6140-521960E18F1B}"/>
              </a:ext>
            </a:extLst>
          </p:cNvPr>
          <p:cNvSpPr txBox="1"/>
          <p:nvPr/>
        </p:nvSpPr>
        <p:spPr>
          <a:xfrm>
            <a:off x="395536" y="1386931"/>
            <a:ext cx="5265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coaxial lines it is more convenient to use equivalent circuits, and represent the coupling as a current/voltage source and a capacitor/inductor</a:t>
            </a:r>
          </a:p>
          <a:p>
            <a:r>
              <a:rPr lang="en-US" sz="1600" dirty="0"/>
              <a:t>For capacitive coupling we leave the inner conductor unterminated and use the </a:t>
            </a:r>
            <a:r>
              <a:rPr lang="en-US" sz="1600" b="1" u="sng" dirty="0">
                <a:solidFill>
                  <a:srgbClr val="C00000"/>
                </a:solidFill>
              </a:rPr>
              <a:t>capacitance between the conductor and the cavity walls </a:t>
            </a:r>
            <a:r>
              <a:rPr lang="en-US" sz="1600" dirty="0"/>
              <a:t>to couple</a:t>
            </a: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7311C-7E1F-BAF9-C2B7-40CFAD65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C5A0-E888-4D95-A530-97CAD374323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Magnetic coupling</a:t>
            </a:r>
          </a:p>
        </p:txBody>
      </p:sp>
      <p:pic>
        <p:nvPicPr>
          <p:cNvPr id="2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36" t="25679" r="17723" b="25679"/>
          <a:stretch>
            <a:fillRect/>
          </a:stretch>
        </p:blipFill>
        <p:spPr>
          <a:xfrm>
            <a:off x="2261732" y="1589803"/>
            <a:ext cx="2424113" cy="1660922"/>
          </a:xfrm>
          <a:noFill/>
        </p:spPr>
      </p:pic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29563" y="2179343"/>
          <a:ext cx="1497806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63" y="2179343"/>
                        <a:ext cx="1497806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3538" y="3320988"/>
            <a:ext cx="4017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equivalent circuit for magnetic coupling where the inner conductor loops round and is connected to the outer conductor is a</a:t>
            </a:r>
            <a:r>
              <a:rPr lang="en-GB" sz="1600" b="1" u="sng" dirty="0">
                <a:solidFill>
                  <a:srgbClr val="C00000"/>
                </a:solidFill>
              </a:rPr>
              <a:t> voltage source </a:t>
            </a:r>
            <a:r>
              <a:rPr lang="en-GB" sz="1600" dirty="0"/>
              <a:t>in </a:t>
            </a:r>
            <a:r>
              <a:rPr lang="en-GB" sz="1600" b="1" u="sng" dirty="0">
                <a:solidFill>
                  <a:srgbClr val="C00000"/>
                </a:solidFill>
              </a:rPr>
              <a:t>series</a:t>
            </a:r>
            <a:r>
              <a:rPr lang="en-GB" sz="1600" dirty="0"/>
              <a:t> with an </a:t>
            </a:r>
            <a:r>
              <a:rPr lang="en-GB" sz="1600" b="1" u="sng" dirty="0">
                <a:solidFill>
                  <a:srgbClr val="C00000"/>
                </a:solidFill>
              </a:rPr>
              <a:t>inductance</a:t>
            </a:r>
          </a:p>
          <a:p>
            <a:r>
              <a:rPr lang="en-GB" sz="1600" dirty="0"/>
              <a:t>.</a:t>
            </a:r>
          </a:p>
          <a:p>
            <a:r>
              <a:rPr lang="en-GB" sz="1600" dirty="0"/>
              <a:t>If the loop isn’t physically connected then there is also a </a:t>
            </a:r>
            <a:r>
              <a:rPr lang="en-GB" sz="1600" b="1" u="sng" dirty="0">
                <a:solidFill>
                  <a:srgbClr val="C00000"/>
                </a:solidFill>
              </a:rPr>
              <a:t>series capacitance </a:t>
            </a:r>
            <a:r>
              <a:rPr lang="en-GB" sz="1600" dirty="0"/>
              <a:t>making a band pass filter.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550" y="1818865"/>
            <a:ext cx="2430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From Faradays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9950D-A023-4AC7-95BB-4D7C65A65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521" y="5828841"/>
            <a:ext cx="1997357" cy="6407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17BB-1FDB-4080-316F-B044E497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C5A0-E888-4D95-A530-97CAD374323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1E4B3-3DE7-D270-A50B-B40B6BB6A6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93" r="30162" b="3609"/>
          <a:stretch/>
        </p:blipFill>
        <p:spPr>
          <a:xfrm>
            <a:off x="6933506" y="1852326"/>
            <a:ext cx="2052402" cy="1551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F264F-E1D8-38F5-6E8C-FFC363BA67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19" t="3743" r="29375" b="1043"/>
          <a:stretch/>
        </p:blipFill>
        <p:spPr>
          <a:xfrm>
            <a:off x="4613393" y="1851770"/>
            <a:ext cx="2282429" cy="1551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9D9FD4-387C-8953-BFA9-2DC2B5AC7A70}"/>
              </a:ext>
            </a:extLst>
          </p:cNvPr>
          <p:cNvSpPr txBox="1"/>
          <p:nvPr/>
        </p:nvSpPr>
        <p:spPr>
          <a:xfrm>
            <a:off x="4726448" y="1852325"/>
            <a:ext cx="11947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Loop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2B65E-2D51-C08F-3F36-29C086B0D26F}"/>
              </a:ext>
            </a:extLst>
          </p:cNvPr>
          <p:cNvSpPr txBox="1"/>
          <p:nvPr/>
        </p:nvSpPr>
        <p:spPr>
          <a:xfrm>
            <a:off x="7008875" y="1863330"/>
            <a:ext cx="11947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Hook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BDABB3-1CBA-183A-E12C-DCC2B6ABDE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/>
          <a:stretch/>
        </p:blipFill>
        <p:spPr>
          <a:xfrm>
            <a:off x="4430670" y="3580518"/>
            <a:ext cx="4320480" cy="2017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Parallel resonant circuit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39952" y="1268760"/>
            <a:ext cx="4546848" cy="2185988"/>
          </a:xfrm>
        </p:spPr>
        <p:txBody>
          <a:bodyPr/>
          <a:lstStyle/>
          <a:p>
            <a:r>
              <a:rPr lang="en-GB" sz="2800" dirty="0"/>
              <a:t>A resonator can be modelled as a parallel LRC circuit. Here we drive it with a current source.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3140968"/>
            <a:ext cx="8003232" cy="2187575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Applying </a:t>
            </a:r>
            <a:r>
              <a:rPr lang="en-GB" sz="2800" dirty="0" err="1"/>
              <a:t>Kirchoff’s</a:t>
            </a:r>
            <a:r>
              <a:rPr lang="en-GB" sz="2800" dirty="0"/>
              <a:t> loop law gives.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Solving for sinusoidal varying I and V yields (Q=</a:t>
            </a:r>
            <a:r>
              <a:rPr lang="en-GB" sz="2800" dirty="0" err="1">
                <a:latin typeface="Symbol" pitchFamily="18" charset="2"/>
              </a:rPr>
              <a:t>w</a:t>
            </a:r>
            <a:r>
              <a:rPr lang="en-GB" sz="2800" dirty="0" err="1"/>
              <a:t>RC</a:t>
            </a:r>
            <a:r>
              <a:rPr lang="en-GB" sz="2800" dirty="0"/>
              <a:t>)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print"/>
          <a:srcRect l="50603"/>
          <a:stretch>
            <a:fillRect/>
          </a:stretch>
        </p:blipFill>
        <p:spPr bwMode="auto">
          <a:xfrm>
            <a:off x="1049554" y="1124744"/>
            <a:ext cx="26019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899592" y="1916832"/>
            <a:ext cx="36598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49554" y="1340768"/>
            <a:ext cx="5946" cy="597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55500" y="2543813"/>
            <a:ext cx="5946" cy="597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99592" y="2132856"/>
            <a:ext cx="36598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571923" y="3645024"/>
          <a:ext cx="32242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923" y="3645024"/>
                        <a:ext cx="3224213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683568" y="5085184"/>
          <a:ext cx="38512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774360" progId="Equation.DSMT4">
                  <p:embed/>
                </p:oleObj>
              </mc:Choice>
              <mc:Fallback>
                <p:oleObj name="Equation" r:id="rId5" imgW="1714320" imgH="774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85184"/>
                        <a:ext cx="385127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2"/>
          <p:cNvGraphicFramePr>
            <a:graphicFrameLocks noChangeAspect="1"/>
          </p:cNvGraphicFramePr>
          <p:nvPr/>
        </p:nvGraphicFramePr>
        <p:xfrm>
          <a:off x="5967734" y="5459413"/>
          <a:ext cx="28527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482400" progId="Equation.DSMT4">
                  <p:embed/>
                </p:oleObj>
              </mc:Choice>
              <mc:Fallback>
                <p:oleObj name="Equation" r:id="rId7" imgW="12697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734" y="5459413"/>
                        <a:ext cx="2852738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4048" y="57332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Resonant Bandwidth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1258888" y="1268413"/>
          <a:ext cx="60960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382049" imgH="4848149" progId="Excel.Sheet.8">
                  <p:embed/>
                </p:oleObj>
              </mc:Choice>
              <mc:Fallback>
                <p:oleObj name="Chart" r:id="rId2" imgW="9382049" imgH="48481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68413"/>
                        <a:ext cx="609600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84438" y="5227638"/>
            <a:ext cx="388778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cs typeface="Arial" charset="0"/>
              </a:rPr>
              <a:t>ω</a:t>
            </a:r>
            <a:r>
              <a:rPr lang="en-GB" sz="2400">
                <a:cs typeface="Arial" charset="0"/>
              </a:rPr>
              <a:t>-</a:t>
            </a:r>
            <a:r>
              <a:rPr lang="el-GR" sz="2400">
                <a:cs typeface="Arial" charset="0"/>
              </a:rPr>
              <a:t>ω</a:t>
            </a:r>
            <a:r>
              <a:rPr lang="en-GB" sz="2400" baseline="-25000">
                <a:cs typeface="Arial" charset="0"/>
              </a:rPr>
              <a:t>0</a:t>
            </a:r>
            <a:endParaRPr lang="el-GR" sz="2400"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43180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U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3140075"/>
            <a:ext cx="2663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24300" y="3068638"/>
            <a:ext cx="1196975" cy="890587"/>
            <a:chOff x="2472" y="2205"/>
            <a:chExt cx="754" cy="561"/>
          </a:xfrm>
        </p:grpSpPr>
        <p:sp>
          <p:nvSpPr>
            <p:cNvPr id="21520" name="Text Box 8"/>
            <p:cNvSpPr txBox="1">
              <a:spLocks noChangeArrowheads="1"/>
            </p:cNvSpPr>
            <p:nvPr/>
          </p:nvSpPr>
          <p:spPr bwMode="auto">
            <a:xfrm>
              <a:off x="2472" y="2387"/>
              <a:ext cx="408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1521" name="Text Box 9"/>
            <p:cNvSpPr txBox="1">
              <a:spLocks noChangeArrowheads="1"/>
            </p:cNvSpPr>
            <p:nvPr/>
          </p:nvSpPr>
          <p:spPr bwMode="auto">
            <a:xfrm>
              <a:off x="2880" y="2205"/>
              <a:ext cx="337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>
                  <a:cs typeface="Arial" charset="0"/>
                </a:rPr>
                <a:t>ω</a:t>
              </a:r>
              <a:r>
                <a:rPr lang="en-GB" sz="2400" baseline="-25000">
                  <a:cs typeface="Arial" charset="0"/>
                </a:rPr>
                <a:t>0</a:t>
              </a:r>
              <a:endParaRPr lang="el-GR" sz="2400">
                <a:cs typeface="Arial" charset="0"/>
              </a:endParaRPr>
            </a:p>
          </p:txBody>
        </p:sp>
        <p:sp>
          <p:nvSpPr>
            <p:cNvPr id="21522" name="Line 10"/>
            <p:cNvSpPr>
              <a:spLocks noChangeShapeType="1"/>
            </p:cNvSpPr>
            <p:nvPr/>
          </p:nvSpPr>
          <p:spPr bwMode="auto">
            <a:xfrm>
              <a:off x="2880" y="2478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2890" y="2478"/>
              <a:ext cx="33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/>
                <a:t>Q</a:t>
              </a:r>
              <a:r>
                <a:rPr lang="en-GB" sz="2400" baseline="-25000"/>
                <a:t>L</a:t>
              </a:r>
            </a:p>
          </p:txBody>
        </p:sp>
      </p:grp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3924300" y="3125788"/>
            <a:ext cx="5048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1</a:t>
            </a:r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4067175" y="350043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3995738" y="3470275"/>
            <a:ext cx="381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t</a:t>
            </a:r>
            <a:r>
              <a:rPr lang="en-GB" sz="2400" baseline="-25000"/>
              <a:t>L</a:t>
            </a:r>
            <a:endParaRPr lang="en-GB" sz="2400"/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4270375" y="3284538"/>
            <a:ext cx="3619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=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179388" y="5661025"/>
            <a:ext cx="8713787" cy="1200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SC cavities have much smaller resonant bandwidth and longer time constants. Over the resonant bandwidth the phase of S</a:t>
            </a:r>
            <a:r>
              <a:rPr lang="en-GB" sz="2400" baseline="-25000"/>
              <a:t>21</a:t>
            </a:r>
            <a:r>
              <a:rPr lang="en-GB" sz="2400"/>
              <a:t> also changes by 180 degrees.</a:t>
            </a:r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2700338" y="3357563"/>
            <a:ext cx="6477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3167063" y="3259138"/>
            <a:ext cx="828675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Symbol" pitchFamily="18" charset="2"/>
                <a:cs typeface="Arial" charset="0"/>
              </a:rPr>
              <a:t>D w=</a:t>
            </a:r>
            <a:endParaRPr lang="el-GR" sz="2400">
              <a:latin typeface="Symbol" pitchFamily="18" charset="2"/>
              <a:cs typeface="Arial" charset="0"/>
            </a:endParaRP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3538538" y="3598863"/>
            <a:ext cx="1841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2056</Words>
  <Application>Microsoft Office PowerPoint</Application>
  <PresentationFormat>On-screen Show (4:3)</PresentationFormat>
  <Paragraphs>249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1_Office Theme</vt:lpstr>
      <vt:lpstr>Equation</vt:lpstr>
      <vt:lpstr>Chart</vt:lpstr>
      <vt:lpstr>Equation.DSMT4</vt:lpstr>
      <vt:lpstr>RF Linear accelerators L3: Coupling to Standing wave cavities</vt:lpstr>
      <vt:lpstr>Travelling waves</vt:lpstr>
      <vt:lpstr>Scattering Parameters</vt:lpstr>
      <vt:lpstr>Mode matching</vt:lpstr>
      <vt:lpstr>Mode matching and Fourier series</vt:lpstr>
      <vt:lpstr>Electric coupling</vt:lpstr>
      <vt:lpstr>Magnetic coupling</vt:lpstr>
      <vt:lpstr>Parallel resonant circuit</vt:lpstr>
      <vt:lpstr>Resonant Bandwidth</vt:lpstr>
      <vt:lpstr>Impedance and filling</vt:lpstr>
      <vt:lpstr>Couplers</vt:lpstr>
      <vt:lpstr>Coupler circuit representation</vt:lpstr>
      <vt:lpstr>Power Transfer Theory</vt:lpstr>
      <vt:lpstr>External Q factor</vt:lpstr>
      <vt:lpstr>Cavity Voltage</vt:lpstr>
      <vt:lpstr>Reflected Power</vt:lpstr>
      <vt:lpstr>Reflected Voltage</vt:lpstr>
      <vt:lpstr>Under and Over coupled</vt:lpstr>
      <vt:lpstr>Cavity matching</vt:lpstr>
      <vt:lpstr>Cavity filling</vt:lpstr>
      <vt:lpstr>Transient reflections</vt:lpstr>
      <vt:lpstr>Transient reflections</vt:lpstr>
      <vt:lpstr>Reflections from a square wave</vt:lpstr>
      <vt:lpstr>Microphonics</vt:lpstr>
      <vt:lpstr>Beam Loading</vt:lpstr>
      <vt:lpstr>Coupling with Beam Loading</vt:lpstr>
      <vt:lpstr>Detuning</vt:lpstr>
      <vt:lpstr>Required Power with beam</vt:lpstr>
      <vt:lpstr>END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Burt, Graeme</cp:lastModifiedBy>
  <cp:revision>72</cp:revision>
  <dcterms:created xsi:type="dcterms:W3CDTF">2013-11-08T19:47:31Z</dcterms:created>
  <dcterms:modified xsi:type="dcterms:W3CDTF">2024-04-21T17:48:29Z</dcterms:modified>
</cp:coreProperties>
</file>