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6"/>
  </p:notesMasterIdLst>
  <p:sldIdLst>
    <p:sldId id="261" r:id="rId5"/>
  </p:sldIdLst>
  <p:sldSz cx="33480375" cy="428402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9E716D-EA80-E259-BFF8-604B09BA7DFB}" name="Armstrong, Chris (STFC,RAL,CLF)" initials="AC(" userId="S::chris.armstrong@stfc.ac.uk::d9180ef1-c36c-4123-ad44-b46ef4595031" providerId="AD"/>
  <p188:author id="{D8DE7977-9943-AD14-D735-D3DDA4FECDBD}" name="Watts, Jamie (STFC,RAL,CLF)" initials="JW" userId="S::jamie.watts@stfc.ac.uk::7442e585-7b5f-4926-b972-e355808b38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8DC5"/>
    <a:srgbClr val="3371B7"/>
    <a:srgbClr val="A0F9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CDCE5F-F217-471B-9A37-5DD7A00FDAED}" v="81" dt="2024-05-03T10:29:19.6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55"/>
    <p:restoredTop sz="94694"/>
  </p:normalViewPr>
  <p:slideViewPr>
    <p:cSldViewPr snapToGrid="0">
      <p:cViewPr>
        <p:scale>
          <a:sx n="24" d="100"/>
          <a:sy n="24" d="100"/>
        </p:scale>
        <p:origin x="326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C8CEFE-F9AC-4FEB-95EE-E871E49748FB}" type="datetimeFigureOut">
              <a:rPr lang="en-GB" smtClean="0"/>
              <a:t>06/05/2024</a:t>
            </a:fld>
            <a:endParaRPr lang="en-GB"/>
          </a:p>
        </p:txBody>
      </p:sp>
      <p:sp>
        <p:nvSpPr>
          <p:cNvPr id="4" name="Slide Image Placeholder 3"/>
          <p:cNvSpPr>
            <a:spLocks noGrp="1" noRot="1" noChangeAspect="1"/>
          </p:cNvSpPr>
          <p:nvPr>
            <p:ph type="sldImg" idx="2"/>
          </p:nvPr>
        </p:nvSpPr>
        <p:spPr>
          <a:xfrm>
            <a:off x="2222500" y="1143000"/>
            <a:ext cx="24130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09313D-B3CA-4F4B-B6FA-F9EB278BB20E}" type="slidenum">
              <a:rPr lang="en-GB" smtClean="0"/>
              <a:t>‹#›</a:t>
            </a:fld>
            <a:endParaRPr lang="en-GB"/>
          </a:p>
        </p:txBody>
      </p:sp>
    </p:spTree>
    <p:extLst>
      <p:ext uri="{BB962C8B-B14F-4D97-AF65-F5344CB8AC3E}">
        <p14:creationId xmlns:p14="http://schemas.microsoft.com/office/powerpoint/2010/main" val="2682568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409313D-B3CA-4F4B-B6FA-F9EB278BB20E}" type="slidenum">
              <a:rPr lang="en-GB" smtClean="0"/>
              <a:t>1</a:t>
            </a:fld>
            <a:endParaRPr lang="en-GB"/>
          </a:p>
        </p:txBody>
      </p:sp>
    </p:spTree>
    <p:extLst>
      <p:ext uri="{BB962C8B-B14F-4D97-AF65-F5344CB8AC3E}">
        <p14:creationId xmlns:p14="http://schemas.microsoft.com/office/powerpoint/2010/main" val="1750848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1028" y="7011132"/>
            <a:ext cx="28458319" cy="14914762"/>
          </a:xfrm>
        </p:spPr>
        <p:txBody>
          <a:bodyPr anchor="b"/>
          <a:lstStyle>
            <a:lvl1pPr algn="ctr">
              <a:defRPr sz="21969"/>
            </a:lvl1pPr>
          </a:lstStyle>
          <a:p>
            <a:r>
              <a:rPr lang="en-GB"/>
              <a:t>Click to edit Master title style</a:t>
            </a:r>
            <a:endParaRPr lang="en-US"/>
          </a:p>
        </p:txBody>
      </p:sp>
      <p:sp>
        <p:nvSpPr>
          <p:cNvPr id="3" name="Subtitle 2"/>
          <p:cNvSpPr>
            <a:spLocks noGrp="1"/>
          </p:cNvSpPr>
          <p:nvPr>
            <p:ph type="subTitle" idx="1"/>
          </p:nvPr>
        </p:nvSpPr>
        <p:spPr>
          <a:xfrm>
            <a:off x="4185047" y="22501064"/>
            <a:ext cx="25110281" cy="10343147"/>
          </a:xfrm>
        </p:spPr>
        <p:txBody>
          <a:bodyPr/>
          <a:lstStyle>
            <a:lvl1pPr marL="0" indent="0" algn="ctr">
              <a:buNone/>
              <a:defRPr sz="8788"/>
            </a:lvl1pPr>
            <a:lvl2pPr marL="1674038" indent="0" algn="ctr">
              <a:buNone/>
              <a:defRPr sz="7323"/>
            </a:lvl2pPr>
            <a:lvl3pPr marL="3348076" indent="0" algn="ctr">
              <a:buNone/>
              <a:defRPr sz="6591"/>
            </a:lvl3pPr>
            <a:lvl4pPr marL="5022113" indent="0" algn="ctr">
              <a:buNone/>
              <a:defRPr sz="5858"/>
            </a:lvl4pPr>
            <a:lvl5pPr marL="6696151" indent="0" algn="ctr">
              <a:buNone/>
              <a:defRPr sz="5858"/>
            </a:lvl5pPr>
            <a:lvl6pPr marL="8370189" indent="0" algn="ctr">
              <a:buNone/>
              <a:defRPr sz="5858"/>
            </a:lvl6pPr>
            <a:lvl7pPr marL="10044227" indent="0" algn="ctr">
              <a:buNone/>
              <a:defRPr sz="5858"/>
            </a:lvl7pPr>
            <a:lvl8pPr marL="11718265" indent="0" algn="ctr">
              <a:buNone/>
              <a:defRPr sz="5858"/>
            </a:lvl8pPr>
            <a:lvl9pPr marL="13392302" indent="0" algn="ctr">
              <a:buNone/>
              <a:defRPr sz="5858"/>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428C7427-0439-F440-9A27-66D0463B98CE}" type="datetimeFigureOut">
              <a:rPr lang="en-US" smtClean="0"/>
              <a:t>5/6/24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CDAD9-C95D-9E4B-B63C-A7337B12F472}" type="slidenum">
              <a:rPr lang="en-US" smtClean="0"/>
              <a:t>‹#›</a:t>
            </a:fld>
            <a:endParaRPr lang="en-US"/>
          </a:p>
        </p:txBody>
      </p:sp>
    </p:spTree>
    <p:extLst>
      <p:ext uri="{BB962C8B-B14F-4D97-AF65-F5344CB8AC3E}">
        <p14:creationId xmlns:p14="http://schemas.microsoft.com/office/powerpoint/2010/main" val="2900845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28C7427-0439-F440-9A27-66D0463B98CE}" type="datetimeFigureOut">
              <a:rPr lang="en-US" smtClean="0"/>
              <a:t>5/6/24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CDAD9-C95D-9E4B-B63C-A7337B12F472}" type="slidenum">
              <a:rPr lang="en-US" smtClean="0"/>
              <a:t>‹#›</a:t>
            </a:fld>
            <a:endParaRPr lang="en-US"/>
          </a:p>
        </p:txBody>
      </p:sp>
    </p:spTree>
    <p:extLst>
      <p:ext uri="{BB962C8B-B14F-4D97-AF65-F5344CB8AC3E}">
        <p14:creationId xmlns:p14="http://schemas.microsoft.com/office/powerpoint/2010/main" val="56325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959395" y="2280848"/>
            <a:ext cx="7219206" cy="3630515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2301778" y="2280848"/>
            <a:ext cx="21239113" cy="3630515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28C7427-0439-F440-9A27-66D0463B98CE}" type="datetimeFigureOut">
              <a:rPr lang="en-US" smtClean="0"/>
              <a:t>5/6/24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CDAD9-C95D-9E4B-B63C-A7337B12F472}" type="slidenum">
              <a:rPr lang="en-US" smtClean="0"/>
              <a:t>‹#›</a:t>
            </a:fld>
            <a:endParaRPr lang="en-US"/>
          </a:p>
        </p:txBody>
      </p:sp>
    </p:spTree>
    <p:extLst>
      <p:ext uri="{BB962C8B-B14F-4D97-AF65-F5344CB8AC3E}">
        <p14:creationId xmlns:p14="http://schemas.microsoft.com/office/powerpoint/2010/main" val="238130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28C7427-0439-F440-9A27-66D0463B98CE}" type="datetimeFigureOut">
              <a:rPr lang="en-US" smtClean="0"/>
              <a:t>5/6/24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CDAD9-C95D-9E4B-B63C-A7337B12F472}" type="slidenum">
              <a:rPr lang="en-US" smtClean="0"/>
              <a:t>‹#›</a:t>
            </a:fld>
            <a:endParaRPr lang="en-US"/>
          </a:p>
        </p:txBody>
      </p:sp>
    </p:spTree>
    <p:extLst>
      <p:ext uri="{BB962C8B-B14F-4D97-AF65-F5344CB8AC3E}">
        <p14:creationId xmlns:p14="http://schemas.microsoft.com/office/powerpoint/2010/main" val="355709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4340" y="10680331"/>
            <a:ext cx="28876823" cy="17820361"/>
          </a:xfrm>
        </p:spPr>
        <p:txBody>
          <a:bodyPr anchor="b"/>
          <a:lstStyle>
            <a:lvl1pPr>
              <a:defRPr sz="21969"/>
            </a:lvl1pPr>
          </a:lstStyle>
          <a:p>
            <a:r>
              <a:rPr lang="en-GB"/>
              <a:t>Click to edit Master title style</a:t>
            </a:r>
            <a:endParaRPr lang="en-US"/>
          </a:p>
        </p:txBody>
      </p:sp>
      <p:sp>
        <p:nvSpPr>
          <p:cNvPr id="3" name="Text Placeholder 2"/>
          <p:cNvSpPr>
            <a:spLocks noGrp="1"/>
          </p:cNvSpPr>
          <p:nvPr>
            <p:ph type="body" idx="1"/>
          </p:nvPr>
        </p:nvSpPr>
        <p:spPr>
          <a:xfrm>
            <a:off x="2284340" y="28669280"/>
            <a:ext cx="28876823" cy="9371307"/>
          </a:xfrm>
        </p:spPr>
        <p:txBody>
          <a:bodyPr/>
          <a:lstStyle>
            <a:lvl1pPr marL="0" indent="0">
              <a:buNone/>
              <a:defRPr sz="8788">
                <a:solidFill>
                  <a:schemeClr val="tx1"/>
                </a:solidFill>
              </a:defRPr>
            </a:lvl1pPr>
            <a:lvl2pPr marL="1674038" indent="0">
              <a:buNone/>
              <a:defRPr sz="7323">
                <a:solidFill>
                  <a:schemeClr val="tx1">
                    <a:tint val="75000"/>
                  </a:schemeClr>
                </a:solidFill>
              </a:defRPr>
            </a:lvl2pPr>
            <a:lvl3pPr marL="3348076" indent="0">
              <a:buNone/>
              <a:defRPr sz="6591">
                <a:solidFill>
                  <a:schemeClr val="tx1">
                    <a:tint val="75000"/>
                  </a:schemeClr>
                </a:solidFill>
              </a:defRPr>
            </a:lvl3pPr>
            <a:lvl4pPr marL="5022113" indent="0">
              <a:buNone/>
              <a:defRPr sz="5858">
                <a:solidFill>
                  <a:schemeClr val="tx1">
                    <a:tint val="75000"/>
                  </a:schemeClr>
                </a:solidFill>
              </a:defRPr>
            </a:lvl4pPr>
            <a:lvl5pPr marL="6696151" indent="0">
              <a:buNone/>
              <a:defRPr sz="5858">
                <a:solidFill>
                  <a:schemeClr val="tx1">
                    <a:tint val="75000"/>
                  </a:schemeClr>
                </a:solidFill>
              </a:defRPr>
            </a:lvl5pPr>
            <a:lvl6pPr marL="8370189" indent="0">
              <a:buNone/>
              <a:defRPr sz="5858">
                <a:solidFill>
                  <a:schemeClr val="tx1">
                    <a:tint val="75000"/>
                  </a:schemeClr>
                </a:solidFill>
              </a:defRPr>
            </a:lvl6pPr>
            <a:lvl7pPr marL="10044227" indent="0">
              <a:buNone/>
              <a:defRPr sz="5858">
                <a:solidFill>
                  <a:schemeClr val="tx1">
                    <a:tint val="75000"/>
                  </a:schemeClr>
                </a:solidFill>
              </a:defRPr>
            </a:lvl7pPr>
            <a:lvl8pPr marL="11718265" indent="0">
              <a:buNone/>
              <a:defRPr sz="5858">
                <a:solidFill>
                  <a:schemeClr val="tx1">
                    <a:tint val="75000"/>
                  </a:schemeClr>
                </a:solidFill>
              </a:defRPr>
            </a:lvl8pPr>
            <a:lvl9pPr marL="13392302" indent="0">
              <a:buNone/>
              <a:defRPr sz="5858">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28C7427-0439-F440-9A27-66D0463B98CE}" type="datetimeFigureOut">
              <a:rPr lang="en-US" smtClean="0"/>
              <a:t>5/6/24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CDAD9-C95D-9E4B-B63C-A7337B12F472}" type="slidenum">
              <a:rPr lang="en-US" smtClean="0"/>
              <a:t>‹#›</a:t>
            </a:fld>
            <a:endParaRPr lang="en-US"/>
          </a:p>
        </p:txBody>
      </p:sp>
    </p:spTree>
    <p:extLst>
      <p:ext uri="{BB962C8B-B14F-4D97-AF65-F5344CB8AC3E}">
        <p14:creationId xmlns:p14="http://schemas.microsoft.com/office/powerpoint/2010/main" val="2598454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2301776" y="11404240"/>
            <a:ext cx="14229159" cy="271817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16949440" y="11404240"/>
            <a:ext cx="14229159" cy="2718176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428C7427-0439-F440-9A27-66D0463B98CE}" type="datetimeFigureOut">
              <a:rPr lang="en-US" smtClean="0"/>
              <a:t>5/6/24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CDAD9-C95D-9E4B-B63C-A7337B12F472}" type="slidenum">
              <a:rPr lang="en-US" smtClean="0"/>
              <a:t>‹#›</a:t>
            </a:fld>
            <a:endParaRPr lang="en-US"/>
          </a:p>
        </p:txBody>
      </p:sp>
    </p:spTree>
    <p:extLst>
      <p:ext uri="{BB962C8B-B14F-4D97-AF65-F5344CB8AC3E}">
        <p14:creationId xmlns:p14="http://schemas.microsoft.com/office/powerpoint/2010/main" val="2936865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06137" y="2280857"/>
            <a:ext cx="28876823" cy="8280473"/>
          </a:xfrm>
        </p:spPr>
        <p:txBody>
          <a:bodyPr/>
          <a:lstStyle/>
          <a:p>
            <a:r>
              <a:rPr lang="en-GB"/>
              <a:t>Click to edit Master title style</a:t>
            </a:r>
            <a:endParaRPr lang="en-US"/>
          </a:p>
        </p:txBody>
      </p:sp>
      <p:sp>
        <p:nvSpPr>
          <p:cNvPr id="3" name="Text Placeholder 2"/>
          <p:cNvSpPr>
            <a:spLocks noGrp="1"/>
          </p:cNvSpPr>
          <p:nvPr>
            <p:ph type="body" idx="1"/>
          </p:nvPr>
        </p:nvSpPr>
        <p:spPr>
          <a:xfrm>
            <a:off x="2306140" y="10501820"/>
            <a:ext cx="14163766" cy="5146780"/>
          </a:xfrm>
        </p:spPr>
        <p:txBody>
          <a:bodyPr anchor="b"/>
          <a:lstStyle>
            <a:lvl1pPr marL="0" indent="0">
              <a:buNone/>
              <a:defRPr sz="8788" b="1"/>
            </a:lvl1pPr>
            <a:lvl2pPr marL="1674038" indent="0">
              <a:buNone/>
              <a:defRPr sz="7323" b="1"/>
            </a:lvl2pPr>
            <a:lvl3pPr marL="3348076" indent="0">
              <a:buNone/>
              <a:defRPr sz="6591" b="1"/>
            </a:lvl3pPr>
            <a:lvl4pPr marL="5022113" indent="0">
              <a:buNone/>
              <a:defRPr sz="5858" b="1"/>
            </a:lvl4pPr>
            <a:lvl5pPr marL="6696151" indent="0">
              <a:buNone/>
              <a:defRPr sz="5858" b="1"/>
            </a:lvl5pPr>
            <a:lvl6pPr marL="8370189" indent="0">
              <a:buNone/>
              <a:defRPr sz="5858" b="1"/>
            </a:lvl6pPr>
            <a:lvl7pPr marL="10044227" indent="0">
              <a:buNone/>
              <a:defRPr sz="5858" b="1"/>
            </a:lvl7pPr>
            <a:lvl8pPr marL="11718265" indent="0">
              <a:buNone/>
              <a:defRPr sz="5858" b="1"/>
            </a:lvl8pPr>
            <a:lvl9pPr marL="13392302" indent="0">
              <a:buNone/>
              <a:defRPr sz="5858" b="1"/>
            </a:lvl9pPr>
          </a:lstStyle>
          <a:p>
            <a:pPr lvl="0"/>
            <a:r>
              <a:rPr lang="en-GB"/>
              <a:t>Click to edit Master text styles</a:t>
            </a:r>
          </a:p>
        </p:txBody>
      </p:sp>
      <p:sp>
        <p:nvSpPr>
          <p:cNvPr id="4" name="Content Placeholder 3"/>
          <p:cNvSpPr>
            <a:spLocks noGrp="1"/>
          </p:cNvSpPr>
          <p:nvPr>
            <p:ph sz="half" idx="2"/>
          </p:nvPr>
        </p:nvSpPr>
        <p:spPr>
          <a:xfrm>
            <a:off x="2306140" y="15648601"/>
            <a:ext cx="14163766" cy="230167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16949442" y="10501820"/>
            <a:ext cx="14233520" cy="5146780"/>
          </a:xfrm>
        </p:spPr>
        <p:txBody>
          <a:bodyPr anchor="b"/>
          <a:lstStyle>
            <a:lvl1pPr marL="0" indent="0">
              <a:buNone/>
              <a:defRPr sz="8788" b="1"/>
            </a:lvl1pPr>
            <a:lvl2pPr marL="1674038" indent="0">
              <a:buNone/>
              <a:defRPr sz="7323" b="1"/>
            </a:lvl2pPr>
            <a:lvl3pPr marL="3348076" indent="0">
              <a:buNone/>
              <a:defRPr sz="6591" b="1"/>
            </a:lvl3pPr>
            <a:lvl4pPr marL="5022113" indent="0">
              <a:buNone/>
              <a:defRPr sz="5858" b="1"/>
            </a:lvl4pPr>
            <a:lvl5pPr marL="6696151" indent="0">
              <a:buNone/>
              <a:defRPr sz="5858" b="1"/>
            </a:lvl5pPr>
            <a:lvl6pPr marL="8370189" indent="0">
              <a:buNone/>
              <a:defRPr sz="5858" b="1"/>
            </a:lvl6pPr>
            <a:lvl7pPr marL="10044227" indent="0">
              <a:buNone/>
              <a:defRPr sz="5858" b="1"/>
            </a:lvl7pPr>
            <a:lvl8pPr marL="11718265" indent="0">
              <a:buNone/>
              <a:defRPr sz="5858" b="1"/>
            </a:lvl8pPr>
            <a:lvl9pPr marL="13392302" indent="0">
              <a:buNone/>
              <a:defRPr sz="5858" b="1"/>
            </a:lvl9pPr>
          </a:lstStyle>
          <a:p>
            <a:pPr lvl="0"/>
            <a:r>
              <a:rPr lang="en-GB"/>
              <a:t>Click to edit Master text styles</a:t>
            </a:r>
          </a:p>
        </p:txBody>
      </p:sp>
      <p:sp>
        <p:nvSpPr>
          <p:cNvPr id="6" name="Content Placeholder 5"/>
          <p:cNvSpPr>
            <a:spLocks noGrp="1"/>
          </p:cNvSpPr>
          <p:nvPr>
            <p:ph sz="quarter" idx="4"/>
          </p:nvPr>
        </p:nvSpPr>
        <p:spPr>
          <a:xfrm>
            <a:off x="16949442" y="15648601"/>
            <a:ext cx="14233520" cy="230167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428C7427-0439-F440-9A27-66D0463B98CE}" type="datetimeFigureOut">
              <a:rPr lang="en-US" smtClean="0"/>
              <a:t>5/6/24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BCDAD9-C95D-9E4B-B63C-A7337B12F472}" type="slidenum">
              <a:rPr lang="en-US" smtClean="0"/>
              <a:t>‹#›</a:t>
            </a:fld>
            <a:endParaRPr lang="en-US"/>
          </a:p>
        </p:txBody>
      </p:sp>
    </p:spTree>
    <p:extLst>
      <p:ext uri="{BB962C8B-B14F-4D97-AF65-F5344CB8AC3E}">
        <p14:creationId xmlns:p14="http://schemas.microsoft.com/office/powerpoint/2010/main" val="4222063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428C7427-0439-F440-9A27-66D0463B98CE}" type="datetimeFigureOut">
              <a:rPr lang="en-US" smtClean="0"/>
              <a:t>5/6/24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BCDAD9-C95D-9E4B-B63C-A7337B12F472}" type="slidenum">
              <a:rPr lang="en-US" smtClean="0"/>
              <a:t>‹#›</a:t>
            </a:fld>
            <a:endParaRPr lang="en-US"/>
          </a:p>
        </p:txBody>
      </p:sp>
    </p:spTree>
    <p:extLst>
      <p:ext uri="{BB962C8B-B14F-4D97-AF65-F5344CB8AC3E}">
        <p14:creationId xmlns:p14="http://schemas.microsoft.com/office/powerpoint/2010/main" val="3021155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8C7427-0439-F440-9A27-66D0463B98CE}" type="datetimeFigureOut">
              <a:rPr lang="en-US" smtClean="0"/>
              <a:t>5/6/24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BCDAD9-C95D-9E4B-B63C-A7337B12F472}" type="slidenum">
              <a:rPr lang="en-US" smtClean="0"/>
              <a:t>‹#›</a:t>
            </a:fld>
            <a:endParaRPr lang="en-US"/>
          </a:p>
        </p:txBody>
      </p:sp>
    </p:spTree>
    <p:extLst>
      <p:ext uri="{BB962C8B-B14F-4D97-AF65-F5344CB8AC3E}">
        <p14:creationId xmlns:p14="http://schemas.microsoft.com/office/powerpoint/2010/main" val="3367968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06137" y="2856018"/>
            <a:ext cx="10798292" cy="9996064"/>
          </a:xfrm>
        </p:spPr>
        <p:txBody>
          <a:bodyPr anchor="b"/>
          <a:lstStyle>
            <a:lvl1pPr>
              <a:defRPr sz="11717"/>
            </a:lvl1pPr>
          </a:lstStyle>
          <a:p>
            <a:r>
              <a:rPr lang="en-GB"/>
              <a:t>Click to edit Master title style</a:t>
            </a:r>
            <a:endParaRPr lang="en-US"/>
          </a:p>
        </p:txBody>
      </p:sp>
      <p:sp>
        <p:nvSpPr>
          <p:cNvPr id="3" name="Content Placeholder 2"/>
          <p:cNvSpPr>
            <a:spLocks noGrp="1"/>
          </p:cNvSpPr>
          <p:nvPr>
            <p:ph idx="1"/>
          </p:nvPr>
        </p:nvSpPr>
        <p:spPr>
          <a:xfrm>
            <a:off x="14233520" y="6168216"/>
            <a:ext cx="16949440" cy="30444362"/>
          </a:xfrm>
        </p:spPr>
        <p:txBody>
          <a:bodyPr/>
          <a:lstStyle>
            <a:lvl1pPr>
              <a:defRPr sz="11717"/>
            </a:lvl1pPr>
            <a:lvl2pPr>
              <a:defRPr sz="10252"/>
            </a:lvl2pPr>
            <a:lvl3pPr>
              <a:defRPr sz="8788"/>
            </a:lvl3pPr>
            <a:lvl4pPr>
              <a:defRPr sz="7323"/>
            </a:lvl4pPr>
            <a:lvl5pPr>
              <a:defRPr sz="7323"/>
            </a:lvl5pPr>
            <a:lvl6pPr>
              <a:defRPr sz="7323"/>
            </a:lvl6pPr>
            <a:lvl7pPr>
              <a:defRPr sz="7323"/>
            </a:lvl7pPr>
            <a:lvl8pPr>
              <a:defRPr sz="7323"/>
            </a:lvl8pPr>
            <a:lvl9pPr>
              <a:defRPr sz="732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2306137" y="12852082"/>
            <a:ext cx="10798292" cy="23810073"/>
          </a:xfrm>
        </p:spPr>
        <p:txBody>
          <a:bodyPr/>
          <a:lstStyle>
            <a:lvl1pPr marL="0" indent="0">
              <a:buNone/>
              <a:defRPr sz="5858"/>
            </a:lvl1pPr>
            <a:lvl2pPr marL="1674038" indent="0">
              <a:buNone/>
              <a:defRPr sz="5126"/>
            </a:lvl2pPr>
            <a:lvl3pPr marL="3348076" indent="0">
              <a:buNone/>
              <a:defRPr sz="4394"/>
            </a:lvl3pPr>
            <a:lvl4pPr marL="5022113" indent="0">
              <a:buNone/>
              <a:defRPr sz="3662"/>
            </a:lvl4pPr>
            <a:lvl5pPr marL="6696151" indent="0">
              <a:buNone/>
              <a:defRPr sz="3662"/>
            </a:lvl5pPr>
            <a:lvl6pPr marL="8370189" indent="0">
              <a:buNone/>
              <a:defRPr sz="3662"/>
            </a:lvl6pPr>
            <a:lvl7pPr marL="10044227" indent="0">
              <a:buNone/>
              <a:defRPr sz="3662"/>
            </a:lvl7pPr>
            <a:lvl8pPr marL="11718265" indent="0">
              <a:buNone/>
              <a:defRPr sz="3662"/>
            </a:lvl8pPr>
            <a:lvl9pPr marL="13392302" indent="0">
              <a:buNone/>
              <a:defRPr sz="3662"/>
            </a:lvl9pPr>
          </a:lstStyle>
          <a:p>
            <a:pPr lvl="0"/>
            <a:r>
              <a:rPr lang="en-GB"/>
              <a:t>Click to edit Master text styles</a:t>
            </a:r>
          </a:p>
        </p:txBody>
      </p:sp>
      <p:sp>
        <p:nvSpPr>
          <p:cNvPr id="5" name="Date Placeholder 4"/>
          <p:cNvSpPr>
            <a:spLocks noGrp="1"/>
          </p:cNvSpPr>
          <p:nvPr>
            <p:ph type="dt" sz="half" idx="10"/>
          </p:nvPr>
        </p:nvSpPr>
        <p:spPr/>
        <p:txBody>
          <a:bodyPr/>
          <a:lstStyle/>
          <a:p>
            <a:fld id="{428C7427-0439-F440-9A27-66D0463B98CE}" type="datetimeFigureOut">
              <a:rPr lang="en-US" smtClean="0"/>
              <a:t>5/6/24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CDAD9-C95D-9E4B-B63C-A7337B12F472}" type="slidenum">
              <a:rPr lang="en-US" smtClean="0"/>
              <a:t>‹#›</a:t>
            </a:fld>
            <a:endParaRPr lang="en-US"/>
          </a:p>
        </p:txBody>
      </p:sp>
    </p:spTree>
    <p:extLst>
      <p:ext uri="{BB962C8B-B14F-4D97-AF65-F5344CB8AC3E}">
        <p14:creationId xmlns:p14="http://schemas.microsoft.com/office/powerpoint/2010/main" val="1535195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06137" y="2856018"/>
            <a:ext cx="10798292" cy="9996064"/>
          </a:xfrm>
        </p:spPr>
        <p:txBody>
          <a:bodyPr anchor="b"/>
          <a:lstStyle>
            <a:lvl1pPr>
              <a:defRPr sz="11717"/>
            </a:lvl1pPr>
          </a:lstStyle>
          <a:p>
            <a:r>
              <a:rPr lang="en-GB"/>
              <a:t>Click to edit Master title style</a:t>
            </a:r>
            <a:endParaRPr lang="en-US"/>
          </a:p>
        </p:txBody>
      </p:sp>
      <p:sp>
        <p:nvSpPr>
          <p:cNvPr id="3" name="Picture Placeholder 2"/>
          <p:cNvSpPr>
            <a:spLocks noGrp="1" noChangeAspect="1"/>
          </p:cNvSpPr>
          <p:nvPr>
            <p:ph type="pic" idx="1"/>
          </p:nvPr>
        </p:nvSpPr>
        <p:spPr>
          <a:xfrm>
            <a:off x="14233520" y="6168216"/>
            <a:ext cx="16949440" cy="30444362"/>
          </a:xfrm>
        </p:spPr>
        <p:txBody>
          <a:bodyPr anchor="t"/>
          <a:lstStyle>
            <a:lvl1pPr marL="0" indent="0">
              <a:buNone/>
              <a:defRPr sz="11717"/>
            </a:lvl1pPr>
            <a:lvl2pPr marL="1674038" indent="0">
              <a:buNone/>
              <a:defRPr sz="10252"/>
            </a:lvl2pPr>
            <a:lvl3pPr marL="3348076" indent="0">
              <a:buNone/>
              <a:defRPr sz="8788"/>
            </a:lvl3pPr>
            <a:lvl4pPr marL="5022113" indent="0">
              <a:buNone/>
              <a:defRPr sz="7323"/>
            </a:lvl4pPr>
            <a:lvl5pPr marL="6696151" indent="0">
              <a:buNone/>
              <a:defRPr sz="7323"/>
            </a:lvl5pPr>
            <a:lvl6pPr marL="8370189" indent="0">
              <a:buNone/>
              <a:defRPr sz="7323"/>
            </a:lvl6pPr>
            <a:lvl7pPr marL="10044227" indent="0">
              <a:buNone/>
              <a:defRPr sz="7323"/>
            </a:lvl7pPr>
            <a:lvl8pPr marL="11718265" indent="0">
              <a:buNone/>
              <a:defRPr sz="7323"/>
            </a:lvl8pPr>
            <a:lvl9pPr marL="13392302" indent="0">
              <a:buNone/>
              <a:defRPr sz="7323"/>
            </a:lvl9pPr>
          </a:lstStyle>
          <a:p>
            <a:r>
              <a:rPr lang="en-GB"/>
              <a:t>Click icon to add picture</a:t>
            </a:r>
            <a:endParaRPr lang="en-US"/>
          </a:p>
        </p:txBody>
      </p:sp>
      <p:sp>
        <p:nvSpPr>
          <p:cNvPr id="4" name="Text Placeholder 3"/>
          <p:cNvSpPr>
            <a:spLocks noGrp="1"/>
          </p:cNvSpPr>
          <p:nvPr>
            <p:ph type="body" sz="half" idx="2"/>
          </p:nvPr>
        </p:nvSpPr>
        <p:spPr>
          <a:xfrm>
            <a:off x="2306137" y="12852082"/>
            <a:ext cx="10798292" cy="23810073"/>
          </a:xfrm>
        </p:spPr>
        <p:txBody>
          <a:bodyPr/>
          <a:lstStyle>
            <a:lvl1pPr marL="0" indent="0">
              <a:buNone/>
              <a:defRPr sz="5858"/>
            </a:lvl1pPr>
            <a:lvl2pPr marL="1674038" indent="0">
              <a:buNone/>
              <a:defRPr sz="5126"/>
            </a:lvl2pPr>
            <a:lvl3pPr marL="3348076" indent="0">
              <a:buNone/>
              <a:defRPr sz="4394"/>
            </a:lvl3pPr>
            <a:lvl4pPr marL="5022113" indent="0">
              <a:buNone/>
              <a:defRPr sz="3662"/>
            </a:lvl4pPr>
            <a:lvl5pPr marL="6696151" indent="0">
              <a:buNone/>
              <a:defRPr sz="3662"/>
            </a:lvl5pPr>
            <a:lvl6pPr marL="8370189" indent="0">
              <a:buNone/>
              <a:defRPr sz="3662"/>
            </a:lvl6pPr>
            <a:lvl7pPr marL="10044227" indent="0">
              <a:buNone/>
              <a:defRPr sz="3662"/>
            </a:lvl7pPr>
            <a:lvl8pPr marL="11718265" indent="0">
              <a:buNone/>
              <a:defRPr sz="3662"/>
            </a:lvl8pPr>
            <a:lvl9pPr marL="13392302" indent="0">
              <a:buNone/>
              <a:defRPr sz="3662"/>
            </a:lvl9pPr>
          </a:lstStyle>
          <a:p>
            <a:pPr lvl="0"/>
            <a:r>
              <a:rPr lang="en-GB"/>
              <a:t>Click to edit Master text styles</a:t>
            </a:r>
          </a:p>
        </p:txBody>
      </p:sp>
      <p:sp>
        <p:nvSpPr>
          <p:cNvPr id="5" name="Date Placeholder 4"/>
          <p:cNvSpPr>
            <a:spLocks noGrp="1"/>
          </p:cNvSpPr>
          <p:nvPr>
            <p:ph type="dt" sz="half" idx="10"/>
          </p:nvPr>
        </p:nvSpPr>
        <p:spPr/>
        <p:txBody>
          <a:bodyPr/>
          <a:lstStyle/>
          <a:p>
            <a:fld id="{428C7427-0439-F440-9A27-66D0463B98CE}" type="datetimeFigureOut">
              <a:rPr lang="en-US" smtClean="0"/>
              <a:t>5/6/24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CDAD9-C95D-9E4B-B63C-A7337B12F472}" type="slidenum">
              <a:rPr lang="en-US" smtClean="0"/>
              <a:t>‹#›</a:t>
            </a:fld>
            <a:endParaRPr lang="en-US"/>
          </a:p>
        </p:txBody>
      </p:sp>
    </p:spTree>
    <p:extLst>
      <p:ext uri="{BB962C8B-B14F-4D97-AF65-F5344CB8AC3E}">
        <p14:creationId xmlns:p14="http://schemas.microsoft.com/office/powerpoint/2010/main" val="4161432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01776" y="2280857"/>
            <a:ext cx="28876823" cy="828047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2301776" y="11404240"/>
            <a:ext cx="28876823" cy="2718176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2301776" y="39706598"/>
            <a:ext cx="7533084" cy="2280848"/>
          </a:xfrm>
          <a:prstGeom prst="rect">
            <a:avLst/>
          </a:prstGeom>
        </p:spPr>
        <p:txBody>
          <a:bodyPr vert="horz" lIns="91440" tIns="45720" rIns="91440" bIns="45720" rtlCol="0" anchor="ctr"/>
          <a:lstStyle>
            <a:lvl1pPr algn="l">
              <a:defRPr sz="4394">
                <a:solidFill>
                  <a:schemeClr val="tx1">
                    <a:tint val="75000"/>
                  </a:schemeClr>
                </a:solidFill>
              </a:defRPr>
            </a:lvl1pPr>
          </a:lstStyle>
          <a:p>
            <a:fld id="{428C7427-0439-F440-9A27-66D0463B98CE}" type="datetimeFigureOut">
              <a:rPr lang="en-US" smtClean="0"/>
              <a:t>5/6/24</a:t>
            </a:fld>
            <a:endParaRPr lang="en-US"/>
          </a:p>
        </p:txBody>
      </p:sp>
      <p:sp>
        <p:nvSpPr>
          <p:cNvPr id="5" name="Footer Placeholder 4"/>
          <p:cNvSpPr>
            <a:spLocks noGrp="1"/>
          </p:cNvSpPr>
          <p:nvPr>
            <p:ph type="ftr" sz="quarter" idx="3"/>
          </p:nvPr>
        </p:nvSpPr>
        <p:spPr>
          <a:xfrm>
            <a:off x="11090374" y="39706598"/>
            <a:ext cx="11299627" cy="2280848"/>
          </a:xfrm>
          <a:prstGeom prst="rect">
            <a:avLst/>
          </a:prstGeom>
        </p:spPr>
        <p:txBody>
          <a:bodyPr vert="horz" lIns="91440" tIns="45720" rIns="91440" bIns="45720" rtlCol="0" anchor="ctr"/>
          <a:lstStyle>
            <a:lvl1pPr algn="ctr">
              <a:defRPr sz="439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645515" y="39706598"/>
            <a:ext cx="7533084" cy="2280848"/>
          </a:xfrm>
          <a:prstGeom prst="rect">
            <a:avLst/>
          </a:prstGeom>
        </p:spPr>
        <p:txBody>
          <a:bodyPr vert="horz" lIns="91440" tIns="45720" rIns="91440" bIns="45720" rtlCol="0" anchor="ctr"/>
          <a:lstStyle>
            <a:lvl1pPr algn="r">
              <a:defRPr sz="4394">
                <a:solidFill>
                  <a:schemeClr val="tx1">
                    <a:tint val="75000"/>
                  </a:schemeClr>
                </a:solidFill>
              </a:defRPr>
            </a:lvl1pPr>
          </a:lstStyle>
          <a:p>
            <a:fld id="{B8BCDAD9-C95D-9E4B-B63C-A7337B12F472}" type="slidenum">
              <a:rPr lang="en-US" smtClean="0"/>
              <a:t>‹#›</a:t>
            </a:fld>
            <a:endParaRPr lang="en-US"/>
          </a:p>
        </p:txBody>
      </p:sp>
    </p:spTree>
    <p:extLst>
      <p:ext uri="{BB962C8B-B14F-4D97-AF65-F5344CB8AC3E}">
        <p14:creationId xmlns:p14="http://schemas.microsoft.com/office/powerpoint/2010/main" val="1931550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348076" rtl="0" eaLnBrk="1" latinLnBrk="0" hangingPunct="1">
        <a:lnSpc>
          <a:spcPct val="90000"/>
        </a:lnSpc>
        <a:spcBef>
          <a:spcPct val="0"/>
        </a:spcBef>
        <a:buNone/>
        <a:defRPr sz="16111" kern="1200">
          <a:solidFill>
            <a:schemeClr val="tx1"/>
          </a:solidFill>
          <a:latin typeface="+mj-lt"/>
          <a:ea typeface="+mj-ea"/>
          <a:cs typeface="+mj-cs"/>
        </a:defRPr>
      </a:lvl1pPr>
    </p:titleStyle>
    <p:bodyStyle>
      <a:lvl1pPr marL="837019" indent="-837019" algn="l" defTabSz="3348076" rtl="0" eaLnBrk="1" latinLnBrk="0" hangingPunct="1">
        <a:lnSpc>
          <a:spcPct val="90000"/>
        </a:lnSpc>
        <a:spcBef>
          <a:spcPts val="3662"/>
        </a:spcBef>
        <a:buFont typeface="Arial" panose="020B0604020202020204" pitchFamily="34" charset="0"/>
        <a:buChar char="•"/>
        <a:defRPr sz="10252" kern="1200">
          <a:solidFill>
            <a:schemeClr val="tx1"/>
          </a:solidFill>
          <a:latin typeface="+mn-lt"/>
          <a:ea typeface="+mn-ea"/>
          <a:cs typeface="+mn-cs"/>
        </a:defRPr>
      </a:lvl1pPr>
      <a:lvl2pPr marL="2511057" indent="-837019" algn="l" defTabSz="3348076" rtl="0" eaLnBrk="1" latinLnBrk="0" hangingPunct="1">
        <a:lnSpc>
          <a:spcPct val="90000"/>
        </a:lnSpc>
        <a:spcBef>
          <a:spcPts val="1831"/>
        </a:spcBef>
        <a:buFont typeface="Arial" panose="020B0604020202020204" pitchFamily="34" charset="0"/>
        <a:buChar char="•"/>
        <a:defRPr sz="8788" kern="1200">
          <a:solidFill>
            <a:schemeClr val="tx1"/>
          </a:solidFill>
          <a:latin typeface="+mn-lt"/>
          <a:ea typeface="+mn-ea"/>
          <a:cs typeface="+mn-cs"/>
        </a:defRPr>
      </a:lvl2pPr>
      <a:lvl3pPr marL="4185095" indent="-837019" algn="l" defTabSz="3348076" rtl="0" eaLnBrk="1" latinLnBrk="0" hangingPunct="1">
        <a:lnSpc>
          <a:spcPct val="90000"/>
        </a:lnSpc>
        <a:spcBef>
          <a:spcPts val="1831"/>
        </a:spcBef>
        <a:buFont typeface="Arial" panose="020B0604020202020204" pitchFamily="34" charset="0"/>
        <a:buChar char="•"/>
        <a:defRPr sz="7323" kern="1200">
          <a:solidFill>
            <a:schemeClr val="tx1"/>
          </a:solidFill>
          <a:latin typeface="+mn-lt"/>
          <a:ea typeface="+mn-ea"/>
          <a:cs typeface="+mn-cs"/>
        </a:defRPr>
      </a:lvl3pPr>
      <a:lvl4pPr marL="5859132" indent="-837019" algn="l" defTabSz="3348076" rtl="0" eaLnBrk="1" latinLnBrk="0" hangingPunct="1">
        <a:lnSpc>
          <a:spcPct val="90000"/>
        </a:lnSpc>
        <a:spcBef>
          <a:spcPts val="1831"/>
        </a:spcBef>
        <a:buFont typeface="Arial" panose="020B0604020202020204" pitchFamily="34" charset="0"/>
        <a:buChar char="•"/>
        <a:defRPr sz="6591" kern="1200">
          <a:solidFill>
            <a:schemeClr val="tx1"/>
          </a:solidFill>
          <a:latin typeface="+mn-lt"/>
          <a:ea typeface="+mn-ea"/>
          <a:cs typeface="+mn-cs"/>
        </a:defRPr>
      </a:lvl4pPr>
      <a:lvl5pPr marL="7533170" indent="-837019" algn="l" defTabSz="3348076" rtl="0" eaLnBrk="1" latinLnBrk="0" hangingPunct="1">
        <a:lnSpc>
          <a:spcPct val="90000"/>
        </a:lnSpc>
        <a:spcBef>
          <a:spcPts val="1831"/>
        </a:spcBef>
        <a:buFont typeface="Arial" panose="020B0604020202020204" pitchFamily="34" charset="0"/>
        <a:buChar char="•"/>
        <a:defRPr sz="6591" kern="1200">
          <a:solidFill>
            <a:schemeClr val="tx1"/>
          </a:solidFill>
          <a:latin typeface="+mn-lt"/>
          <a:ea typeface="+mn-ea"/>
          <a:cs typeface="+mn-cs"/>
        </a:defRPr>
      </a:lvl5pPr>
      <a:lvl6pPr marL="9207208" indent="-837019" algn="l" defTabSz="3348076" rtl="0" eaLnBrk="1" latinLnBrk="0" hangingPunct="1">
        <a:lnSpc>
          <a:spcPct val="90000"/>
        </a:lnSpc>
        <a:spcBef>
          <a:spcPts val="1831"/>
        </a:spcBef>
        <a:buFont typeface="Arial" panose="020B0604020202020204" pitchFamily="34" charset="0"/>
        <a:buChar char="•"/>
        <a:defRPr sz="6591" kern="1200">
          <a:solidFill>
            <a:schemeClr val="tx1"/>
          </a:solidFill>
          <a:latin typeface="+mn-lt"/>
          <a:ea typeface="+mn-ea"/>
          <a:cs typeface="+mn-cs"/>
        </a:defRPr>
      </a:lvl6pPr>
      <a:lvl7pPr marL="10881246" indent="-837019" algn="l" defTabSz="3348076" rtl="0" eaLnBrk="1" latinLnBrk="0" hangingPunct="1">
        <a:lnSpc>
          <a:spcPct val="90000"/>
        </a:lnSpc>
        <a:spcBef>
          <a:spcPts val="1831"/>
        </a:spcBef>
        <a:buFont typeface="Arial" panose="020B0604020202020204" pitchFamily="34" charset="0"/>
        <a:buChar char="•"/>
        <a:defRPr sz="6591" kern="1200">
          <a:solidFill>
            <a:schemeClr val="tx1"/>
          </a:solidFill>
          <a:latin typeface="+mn-lt"/>
          <a:ea typeface="+mn-ea"/>
          <a:cs typeface="+mn-cs"/>
        </a:defRPr>
      </a:lvl7pPr>
      <a:lvl8pPr marL="12555284" indent="-837019" algn="l" defTabSz="3348076" rtl="0" eaLnBrk="1" latinLnBrk="0" hangingPunct="1">
        <a:lnSpc>
          <a:spcPct val="90000"/>
        </a:lnSpc>
        <a:spcBef>
          <a:spcPts val="1831"/>
        </a:spcBef>
        <a:buFont typeface="Arial" panose="020B0604020202020204" pitchFamily="34" charset="0"/>
        <a:buChar char="•"/>
        <a:defRPr sz="6591" kern="1200">
          <a:solidFill>
            <a:schemeClr val="tx1"/>
          </a:solidFill>
          <a:latin typeface="+mn-lt"/>
          <a:ea typeface="+mn-ea"/>
          <a:cs typeface="+mn-cs"/>
        </a:defRPr>
      </a:lvl8pPr>
      <a:lvl9pPr marL="14229321" indent="-837019" algn="l" defTabSz="3348076" rtl="0" eaLnBrk="1" latinLnBrk="0" hangingPunct="1">
        <a:lnSpc>
          <a:spcPct val="90000"/>
        </a:lnSpc>
        <a:spcBef>
          <a:spcPts val="1831"/>
        </a:spcBef>
        <a:buFont typeface="Arial" panose="020B0604020202020204" pitchFamily="34" charset="0"/>
        <a:buChar char="•"/>
        <a:defRPr sz="6591" kern="1200">
          <a:solidFill>
            <a:schemeClr val="tx1"/>
          </a:solidFill>
          <a:latin typeface="+mn-lt"/>
          <a:ea typeface="+mn-ea"/>
          <a:cs typeface="+mn-cs"/>
        </a:defRPr>
      </a:lvl9pPr>
    </p:bodyStyle>
    <p:otherStyle>
      <a:defPPr>
        <a:defRPr lang="en-US"/>
      </a:defPPr>
      <a:lvl1pPr marL="0" algn="l" defTabSz="3348076" rtl="0" eaLnBrk="1" latinLnBrk="0" hangingPunct="1">
        <a:defRPr sz="6591" kern="1200">
          <a:solidFill>
            <a:schemeClr val="tx1"/>
          </a:solidFill>
          <a:latin typeface="+mn-lt"/>
          <a:ea typeface="+mn-ea"/>
          <a:cs typeface="+mn-cs"/>
        </a:defRPr>
      </a:lvl1pPr>
      <a:lvl2pPr marL="1674038" algn="l" defTabSz="3348076" rtl="0" eaLnBrk="1" latinLnBrk="0" hangingPunct="1">
        <a:defRPr sz="6591" kern="1200">
          <a:solidFill>
            <a:schemeClr val="tx1"/>
          </a:solidFill>
          <a:latin typeface="+mn-lt"/>
          <a:ea typeface="+mn-ea"/>
          <a:cs typeface="+mn-cs"/>
        </a:defRPr>
      </a:lvl2pPr>
      <a:lvl3pPr marL="3348076" algn="l" defTabSz="3348076" rtl="0" eaLnBrk="1" latinLnBrk="0" hangingPunct="1">
        <a:defRPr sz="6591" kern="1200">
          <a:solidFill>
            <a:schemeClr val="tx1"/>
          </a:solidFill>
          <a:latin typeface="+mn-lt"/>
          <a:ea typeface="+mn-ea"/>
          <a:cs typeface="+mn-cs"/>
        </a:defRPr>
      </a:lvl3pPr>
      <a:lvl4pPr marL="5022113" algn="l" defTabSz="3348076" rtl="0" eaLnBrk="1" latinLnBrk="0" hangingPunct="1">
        <a:defRPr sz="6591" kern="1200">
          <a:solidFill>
            <a:schemeClr val="tx1"/>
          </a:solidFill>
          <a:latin typeface="+mn-lt"/>
          <a:ea typeface="+mn-ea"/>
          <a:cs typeface="+mn-cs"/>
        </a:defRPr>
      </a:lvl4pPr>
      <a:lvl5pPr marL="6696151" algn="l" defTabSz="3348076" rtl="0" eaLnBrk="1" latinLnBrk="0" hangingPunct="1">
        <a:defRPr sz="6591" kern="1200">
          <a:solidFill>
            <a:schemeClr val="tx1"/>
          </a:solidFill>
          <a:latin typeface="+mn-lt"/>
          <a:ea typeface="+mn-ea"/>
          <a:cs typeface="+mn-cs"/>
        </a:defRPr>
      </a:lvl5pPr>
      <a:lvl6pPr marL="8370189" algn="l" defTabSz="3348076" rtl="0" eaLnBrk="1" latinLnBrk="0" hangingPunct="1">
        <a:defRPr sz="6591" kern="1200">
          <a:solidFill>
            <a:schemeClr val="tx1"/>
          </a:solidFill>
          <a:latin typeface="+mn-lt"/>
          <a:ea typeface="+mn-ea"/>
          <a:cs typeface="+mn-cs"/>
        </a:defRPr>
      </a:lvl6pPr>
      <a:lvl7pPr marL="10044227" algn="l" defTabSz="3348076" rtl="0" eaLnBrk="1" latinLnBrk="0" hangingPunct="1">
        <a:defRPr sz="6591" kern="1200">
          <a:solidFill>
            <a:schemeClr val="tx1"/>
          </a:solidFill>
          <a:latin typeface="+mn-lt"/>
          <a:ea typeface="+mn-ea"/>
          <a:cs typeface="+mn-cs"/>
        </a:defRPr>
      </a:lvl7pPr>
      <a:lvl8pPr marL="11718265" algn="l" defTabSz="3348076" rtl="0" eaLnBrk="1" latinLnBrk="0" hangingPunct="1">
        <a:defRPr sz="6591" kern="1200">
          <a:solidFill>
            <a:schemeClr val="tx1"/>
          </a:solidFill>
          <a:latin typeface="+mn-lt"/>
          <a:ea typeface="+mn-ea"/>
          <a:cs typeface="+mn-cs"/>
        </a:defRPr>
      </a:lvl8pPr>
      <a:lvl9pPr marL="13392302" algn="l" defTabSz="3348076" rtl="0" eaLnBrk="1" latinLnBrk="0" hangingPunct="1">
        <a:defRPr sz="659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32.png"/><Relationship Id="rId18" Type="http://schemas.openxmlformats.org/officeDocument/2006/relationships/image" Target="../media/image10.png"/><Relationship Id="rId39" Type="http://schemas.openxmlformats.org/officeDocument/2006/relationships/image" Target="../media/image13.png"/><Relationship Id="rId3" Type="http://schemas.openxmlformats.org/officeDocument/2006/relationships/image" Target="../media/image1.png"/><Relationship Id="rId21" Type="http://schemas.microsoft.com/office/2007/relationships/hdphoto" Target="../media/hdphoto3.wdp"/><Relationship Id="rId34" Type="http://schemas.openxmlformats.org/officeDocument/2006/relationships/image" Target="../media/image40.png"/><Relationship Id="rId42" Type="http://schemas.openxmlformats.org/officeDocument/2006/relationships/image" Target="../media/image16.png"/><Relationship Id="rId7" Type="http://schemas.openxmlformats.org/officeDocument/2006/relationships/image" Target="../media/image5.jpeg"/><Relationship Id="rId17" Type="http://schemas.microsoft.com/office/2007/relationships/hdphoto" Target="../media/hdphoto1.wdp"/><Relationship Id="rId33" Type="http://schemas.openxmlformats.org/officeDocument/2006/relationships/image" Target="../media/image39.png"/><Relationship Id="rId38" Type="http://schemas.openxmlformats.org/officeDocument/2006/relationships/image" Target="../media/image400.png"/><Relationship Id="rId2" Type="http://schemas.openxmlformats.org/officeDocument/2006/relationships/notesSlide" Target="../notesSlides/notesSlide1.xml"/><Relationship Id="rId16" Type="http://schemas.openxmlformats.org/officeDocument/2006/relationships/image" Target="../media/image9.png"/><Relationship Id="rId20" Type="http://schemas.openxmlformats.org/officeDocument/2006/relationships/image" Target="../media/image11.png"/><Relationship Id="rId29" Type="http://schemas.openxmlformats.org/officeDocument/2006/relationships/image" Target="../media/image36.png"/><Relationship Id="rId41"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8.png"/><Relationship Id="rId32" Type="http://schemas.openxmlformats.org/officeDocument/2006/relationships/image" Target="../media/image38.png"/><Relationship Id="rId37" Type="http://schemas.openxmlformats.org/officeDocument/2006/relationships/image" Target="../media/image380.png"/><Relationship Id="rId40" Type="http://schemas.openxmlformats.org/officeDocument/2006/relationships/image" Target="../media/image14.png"/><Relationship Id="rId5" Type="http://schemas.openxmlformats.org/officeDocument/2006/relationships/image" Target="../media/image3.png"/><Relationship Id="rId15" Type="http://schemas.openxmlformats.org/officeDocument/2006/relationships/image" Target="../media/image34.png"/><Relationship Id="rId23" Type="http://schemas.microsoft.com/office/2007/relationships/hdphoto" Target="../media/hdphoto4.wdp"/><Relationship Id="rId36" Type="http://schemas.openxmlformats.org/officeDocument/2006/relationships/image" Target="../media/image390.png"/><Relationship Id="rId10" Type="http://schemas.openxmlformats.org/officeDocument/2006/relationships/image" Target="../media/image7.jpeg"/><Relationship Id="rId19" Type="http://schemas.microsoft.com/office/2007/relationships/hdphoto" Target="../media/hdphoto2.wdp"/><Relationship Id="rId31" Type="http://schemas.openxmlformats.org/officeDocument/2006/relationships/image" Target="../media/image35.png"/><Relationship Id="rId4" Type="http://schemas.openxmlformats.org/officeDocument/2006/relationships/image" Target="../media/image2.png"/><Relationship Id="rId9" Type="http://schemas.openxmlformats.org/officeDocument/2006/relationships/hyperlink" Target="http://www.2physics.com/2016/07/relativistic-laser-driven-table-top.html" TargetMode="External"/><Relationship Id="rId14" Type="http://schemas.openxmlformats.org/officeDocument/2006/relationships/image" Target="../media/image33.png"/><Relationship Id="rId22" Type="http://schemas.openxmlformats.org/officeDocument/2006/relationships/image" Target="../media/image12.png"/><Relationship Id="rId30" Type="http://schemas.openxmlformats.org/officeDocument/2006/relationships/image" Target="../media/image37.png"/><Relationship Id="rId35" Type="http://schemas.openxmlformats.org/officeDocument/2006/relationships/image" Target="../media/image381.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9" name="Picture 1048">
            <a:extLst>
              <a:ext uri="{FF2B5EF4-FFF2-40B4-BE49-F238E27FC236}">
                <a16:creationId xmlns:a16="http://schemas.microsoft.com/office/drawing/2014/main" id="{FA575D87-F781-A477-F7BF-E8CA61C3E2B5}"/>
              </a:ext>
            </a:extLst>
          </p:cNvPr>
          <p:cNvPicPr>
            <a:picLocks noChangeAspect="1"/>
          </p:cNvPicPr>
          <p:nvPr/>
        </p:nvPicPr>
        <p:blipFill>
          <a:blip r:embed="rId3"/>
          <a:srcRect/>
          <a:stretch/>
        </p:blipFill>
        <p:spPr>
          <a:xfrm>
            <a:off x="199160" y="12333422"/>
            <a:ext cx="11180606" cy="2884141"/>
          </a:xfrm>
          <a:prstGeom prst="rect">
            <a:avLst/>
          </a:prstGeom>
        </p:spPr>
      </p:pic>
      <p:sp>
        <p:nvSpPr>
          <p:cNvPr id="27" name="Rectangle 26">
            <a:extLst>
              <a:ext uri="{FF2B5EF4-FFF2-40B4-BE49-F238E27FC236}">
                <a16:creationId xmlns:a16="http://schemas.microsoft.com/office/drawing/2014/main" id="{23D94EB1-D1EB-C41C-1FDA-F673B4F9F9CA}"/>
              </a:ext>
            </a:extLst>
          </p:cNvPr>
          <p:cNvSpPr/>
          <p:nvPr/>
        </p:nvSpPr>
        <p:spPr>
          <a:xfrm>
            <a:off x="171302" y="10651712"/>
            <a:ext cx="33075761" cy="5329751"/>
          </a:xfrm>
          <a:prstGeom prst="rect">
            <a:avLst/>
          </a:prstGeom>
          <a:noFill/>
          <a:ln w="1016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53" name="Picture 1052">
            <a:extLst>
              <a:ext uri="{FF2B5EF4-FFF2-40B4-BE49-F238E27FC236}">
                <a16:creationId xmlns:a16="http://schemas.microsoft.com/office/drawing/2014/main" id="{69270F1C-7C30-3D0C-0782-7A75A4942609}"/>
              </a:ext>
            </a:extLst>
          </p:cNvPr>
          <p:cNvPicPr>
            <a:picLocks noChangeAspect="1"/>
          </p:cNvPicPr>
          <p:nvPr/>
        </p:nvPicPr>
        <p:blipFill rotWithShape="1">
          <a:blip r:embed="rId4"/>
          <a:srcRect b="61175"/>
          <a:stretch/>
        </p:blipFill>
        <p:spPr>
          <a:xfrm>
            <a:off x="20272984" y="11445937"/>
            <a:ext cx="6402326" cy="3801223"/>
          </a:xfrm>
          <a:prstGeom prst="rect">
            <a:avLst/>
          </a:prstGeom>
        </p:spPr>
      </p:pic>
      <p:sp>
        <p:nvSpPr>
          <p:cNvPr id="1089" name="Rectangle 1088">
            <a:extLst>
              <a:ext uri="{FF2B5EF4-FFF2-40B4-BE49-F238E27FC236}">
                <a16:creationId xmlns:a16="http://schemas.microsoft.com/office/drawing/2014/main" id="{1EFB0E7F-2812-2EE1-5A7B-189F45AB899C}"/>
              </a:ext>
            </a:extLst>
          </p:cNvPr>
          <p:cNvSpPr/>
          <p:nvPr/>
        </p:nvSpPr>
        <p:spPr>
          <a:xfrm>
            <a:off x="199160" y="30476130"/>
            <a:ext cx="33033239" cy="9119072"/>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a:extLst>
              <a:ext uri="{FF2B5EF4-FFF2-40B4-BE49-F238E27FC236}">
                <a16:creationId xmlns:a16="http://schemas.microsoft.com/office/drawing/2014/main" id="{E19DCA9E-AE8B-CBD6-CEF3-E9911E5FA3C4}"/>
              </a:ext>
            </a:extLst>
          </p:cNvPr>
          <p:cNvPicPr>
            <a:picLocks noChangeAspect="1"/>
          </p:cNvPicPr>
          <p:nvPr/>
        </p:nvPicPr>
        <p:blipFill>
          <a:blip r:embed="rId5"/>
          <a:stretch>
            <a:fillRect/>
          </a:stretch>
        </p:blipFill>
        <p:spPr>
          <a:xfrm>
            <a:off x="131554" y="16359985"/>
            <a:ext cx="10332329" cy="13564861"/>
          </a:xfrm>
          <a:prstGeom prst="rect">
            <a:avLst/>
          </a:prstGeom>
        </p:spPr>
      </p:pic>
      <p:pic>
        <p:nvPicPr>
          <p:cNvPr id="1033" name="Picture 1032">
            <a:extLst>
              <a:ext uri="{FF2B5EF4-FFF2-40B4-BE49-F238E27FC236}">
                <a16:creationId xmlns:a16="http://schemas.microsoft.com/office/drawing/2014/main" id="{A9251E3E-0FA1-0795-15BF-C519DFE8A2A9}"/>
              </a:ext>
            </a:extLst>
          </p:cNvPr>
          <p:cNvPicPr>
            <a:picLocks noChangeAspect="1"/>
          </p:cNvPicPr>
          <p:nvPr/>
        </p:nvPicPr>
        <p:blipFill>
          <a:blip r:embed="rId6"/>
          <a:srcRect/>
          <a:stretch/>
        </p:blipFill>
        <p:spPr>
          <a:xfrm>
            <a:off x="16469524" y="21428742"/>
            <a:ext cx="16229699" cy="6933450"/>
          </a:xfrm>
          <a:prstGeom prst="rect">
            <a:avLst/>
          </a:prstGeom>
        </p:spPr>
      </p:pic>
      <p:sp>
        <p:nvSpPr>
          <p:cNvPr id="5" name="TextBox 4">
            <a:extLst>
              <a:ext uri="{FF2B5EF4-FFF2-40B4-BE49-F238E27FC236}">
                <a16:creationId xmlns:a16="http://schemas.microsoft.com/office/drawing/2014/main" id="{D4D77FB7-8D71-378E-73AE-A8CF09029D2B}"/>
              </a:ext>
            </a:extLst>
          </p:cNvPr>
          <p:cNvSpPr txBox="1"/>
          <p:nvPr/>
        </p:nvSpPr>
        <p:spPr>
          <a:xfrm>
            <a:off x="27194750" y="30862444"/>
            <a:ext cx="5776111" cy="2062103"/>
          </a:xfrm>
          <a:prstGeom prst="rect">
            <a:avLst/>
          </a:prstGeom>
          <a:noFill/>
        </p:spPr>
        <p:txBody>
          <a:bodyPr wrap="square" lIns="91440" tIns="45720" rIns="91440" bIns="45720" rtlCol="0" anchor="t">
            <a:spAutoFit/>
          </a:bodyPr>
          <a:lstStyle/>
          <a:p>
            <a:pPr algn="ctr"/>
            <a:r>
              <a:rPr lang="en-GB" sz="3200" b="1" dirty="0">
                <a:ea typeface="Cambria"/>
              </a:rPr>
              <a:t>Achievable bunch profile</a:t>
            </a:r>
          </a:p>
          <a:p>
            <a:r>
              <a:rPr lang="en-GB" sz="3200" dirty="0">
                <a:ea typeface="Cambria"/>
                <a:cs typeface="Calibri"/>
              </a:rPr>
              <a:t>The quality of our bunch profile measurement is limited by our spectrum bandwidth.</a:t>
            </a:r>
          </a:p>
        </p:txBody>
      </p:sp>
      <p:pic>
        <p:nvPicPr>
          <p:cNvPr id="51" name="Picture 50">
            <a:extLst>
              <a:ext uri="{FF2B5EF4-FFF2-40B4-BE49-F238E27FC236}">
                <a16:creationId xmlns:a16="http://schemas.microsoft.com/office/drawing/2014/main" id="{65886F69-BDFB-4EF1-DD7D-FD54395EFB9F}"/>
              </a:ext>
            </a:extLst>
          </p:cNvPr>
          <p:cNvPicPr>
            <a:picLocks noChangeAspect="1"/>
          </p:cNvPicPr>
          <p:nvPr/>
        </p:nvPicPr>
        <p:blipFill rotWithShape="1">
          <a:blip r:embed="rId7"/>
          <a:srcRect b="35837"/>
          <a:stretch/>
        </p:blipFill>
        <p:spPr>
          <a:xfrm>
            <a:off x="742274" y="49597"/>
            <a:ext cx="32504519" cy="2221089"/>
          </a:xfrm>
          <a:prstGeom prst="rect">
            <a:avLst/>
          </a:prstGeom>
        </p:spPr>
      </p:pic>
      <p:pic>
        <p:nvPicPr>
          <p:cNvPr id="52" name="Picture 51" descr="Icon&#10;&#10;Description automatically generated">
            <a:extLst>
              <a:ext uri="{FF2B5EF4-FFF2-40B4-BE49-F238E27FC236}">
                <a16:creationId xmlns:a16="http://schemas.microsoft.com/office/drawing/2014/main" id="{FEC2A88D-7DE2-42CF-0358-6A8EF62498CE}"/>
              </a:ext>
            </a:extLst>
          </p:cNvPr>
          <p:cNvPicPr>
            <a:picLocks noChangeAspect="1"/>
          </p:cNvPicPr>
          <p:nvPr/>
        </p:nvPicPr>
        <p:blipFill>
          <a:blip r:embed="rId8"/>
          <a:stretch>
            <a:fillRect/>
          </a:stretch>
        </p:blipFill>
        <p:spPr>
          <a:xfrm>
            <a:off x="1107186" y="2785612"/>
            <a:ext cx="1695086" cy="1657271"/>
          </a:xfrm>
          <a:prstGeom prst="rect">
            <a:avLst/>
          </a:prstGeom>
        </p:spPr>
      </p:pic>
      <p:sp>
        <p:nvSpPr>
          <p:cNvPr id="54" name="TextBox 12">
            <a:extLst>
              <a:ext uri="{FF2B5EF4-FFF2-40B4-BE49-F238E27FC236}">
                <a16:creationId xmlns:a16="http://schemas.microsoft.com/office/drawing/2014/main" id="{5C00F210-38FB-0F0B-C6CE-BBD8DBA7F03E}"/>
              </a:ext>
            </a:extLst>
          </p:cNvPr>
          <p:cNvSpPr txBox="1"/>
          <p:nvPr/>
        </p:nvSpPr>
        <p:spPr>
          <a:xfrm>
            <a:off x="3509245" y="2282760"/>
            <a:ext cx="26568175" cy="1015663"/>
          </a:xfrm>
          <a:prstGeom prst="rect">
            <a:avLst/>
          </a:prstGeom>
          <a:solidFill>
            <a:schemeClr val="bg1"/>
          </a:solidFill>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rIns="45719">
            <a:spAutoFit/>
          </a:bodyPr>
          <a:lstStyle>
            <a:lvl1pPr marL="0" indent="0" algn="l" defTabSz="2087940">
              <a:defRPr sz="4800" b="1" cap="all">
                <a:solidFill>
                  <a:srgbClr val="FFFFFF"/>
                </a:solidFill>
                <a:latin typeface="+mn-lt"/>
                <a:ea typeface="+mn-ea"/>
                <a:cs typeface="+mn-cs"/>
                <a:sym typeface="Calibri"/>
              </a:defRPr>
            </a:lvl1pPr>
          </a:lstStyle>
          <a:p>
            <a:pPr algn="ctr"/>
            <a:r>
              <a:rPr lang="en-GB" sz="6000">
                <a:solidFill>
                  <a:schemeClr val="tx1">
                    <a:lumMod val="95000"/>
                    <a:lumOff val="5000"/>
                  </a:schemeClr>
                </a:solidFill>
              </a:rPr>
              <a:t>Longitudinal bunch profile diagnostics for EPAC</a:t>
            </a:r>
          </a:p>
        </p:txBody>
      </p:sp>
      <p:sp>
        <p:nvSpPr>
          <p:cNvPr id="55" name="TextBox 14">
            <a:extLst>
              <a:ext uri="{FF2B5EF4-FFF2-40B4-BE49-F238E27FC236}">
                <a16:creationId xmlns:a16="http://schemas.microsoft.com/office/drawing/2014/main" id="{15B446B4-F976-1CDE-4790-4231FDD4F8EC}"/>
              </a:ext>
            </a:extLst>
          </p:cNvPr>
          <p:cNvSpPr txBox="1"/>
          <p:nvPr/>
        </p:nvSpPr>
        <p:spPr>
          <a:xfrm>
            <a:off x="3790384" y="3266264"/>
            <a:ext cx="24975900" cy="172354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rIns="45719">
            <a:spAutoFit/>
          </a:bodyPr>
          <a:lstStyle/>
          <a:p>
            <a:pPr>
              <a:spcBef>
                <a:spcPts val="600"/>
              </a:spcBef>
              <a:defRPr>
                <a:solidFill>
                  <a:srgbClr val="FFFFFF"/>
                </a:solidFill>
              </a:defRPr>
            </a:pPr>
            <a:r>
              <a:rPr lang="en-GB" sz="3200" b="1" dirty="0">
                <a:solidFill>
                  <a:schemeClr val="bg2">
                    <a:lumMod val="10000"/>
                  </a:schemeClr>
                </a:solidFill>
              </a:rPr>
              <a:t>Kirill Fedorov</a:t>
            </a:r>
            <a:r>
              <a:rPr sz="3200" b="1" baseline="30000" dirty="0">
                <a:solidFill>
                  <a:schemeClr val="bg2">
                    <a:lumMod val="10000"/>
                  </a:schemeClr>
                </a:solidFill>
              </a:rPr>
              <a:t>1</a:t>
            </a:r>
            <a:r>
              <a:rPr lang="en-GB" sz="3200" b="1" dirty="0">
                <a:solidFill>
                  <a:schemeClr val="bg2">
                    <a:lumMod val="10000"/>
                  </a:schemeClr>
                </a:solidFill>
              </a:rPr>
              <a:t>, Jamie Watts</a:t>
            </a:r>
            <a:r>
              <a:rPr lang="en-GB" sz="3200" b="1" baseline="30000" dirty="0">
                <a:solidFill>
                  <a:schemeClr val="bg2">
                    <a:lumMod val="10000"/>
                  </a:schemeClr>
                </a:solidFill>
              </a:rPr>
              <a:t> 1,2</a:t>
            </a:r>
            <a:r>
              <a:rPr lang="en-GB" sz="3200" b="1" dirty="0">
                <a:solidFill>
                  <a:schemeClr val="bg2">
                    <a:lumMod val="10000"/>
                  </a:schemeClr>
                </a:solidFill>
              </a:rPr>
              <a:t>, Phillip Bradford</a:t>
            </a:r>
            <a:r>
              <a:rPr lang="en-GB" sz="3200" b="1" baseline="30000" dirty="0">
                <a:solidFill>
                  <a:schemeClr val="bg2">
                    <a:lumMod val="10000"/>
                  </a:schemeClr>
                </a:solidFill>
              </a:rPr>
              <a:t>1</a:t>
            </a:r>
            <a:r>
              <a:rPr lang="en-GB" sz="3200" b="1" dirty="0">
                <a:solidFill>
                  <a:schemeClr val="bg2">
                    <a:lumMod val="10000"/>
                  </a:schemeClr>
                </a:solidFill>
              </a:rPr>
              <a:t>, Chris Armstrong</a:t>
            </a:r>
            <a:r>
              <a:rPr lang="en-GB" sz="3200" b="1" baseline="30000" dirty="0">
                <a:solidFill>
                  <a:schemeClr val="bg2">
                    <a:lumMod val="10000"/>
                  </a:schemeClr>
                </a:solidFill>
              </a:rPr>
              <a:t> 1</a:t>
            </a:r>
            <a:r>
              <a:rPr lang="en-GB" sz="3200" b="1" dirty="0">
                <a:solidFill>
                  <a:schemeClr val="bg2">
                    <a:lumMod val="10000"/>
                  </a:schemeClr>
                </a:solidFill>
              </a:rPr>
              <a:t>, Rajeev Pattathil</a:t>
            </a:r>
            <a:r>
              <a:rPr lang="en-GB" sz="3200" b="1" baseline="30000" dirty="0">
                <a:solidFill>
                  <a:schemeClr val="bg2">
                    <a:lumMod val="10000"/>
                  </a:schemeClr>
                </a:solidFill>
              </a:rPr>
              <a:t>1</a:t>
            </a:r>
            <a:r>
              <a:rPr lang="en-GB" sz="3200" b="1" dirty="0">
                <a:solidFill>
                  <a:schemeClr val="bg2">
                    <a:lumMod val="10000"/>
                  </a:schemeClr>
                </a:solidFill>
              </a:rPr>
              <a:t>, Alex Koala</a:t>
            </a:r>
            <a:r>
              <a:rPr lang="en-GB" sz="3200" b="1" baseline="30000" dirty="0">
                <a:solidFill>
                  <a:schemeClr val="bg2">
                    <a:lumMod val="10000"/>
                  </a:schemeClr>
                </a:solidFill>
              </a:rPr>
              <a:t>3</a:t>
            </a:r>
            <a:r>
              <a:rPr lang="en-GB" sz="3200" b="1" dirty="0">
                <a:solidFill>
                  <a:schemeClr val="bg2">
                    <a:lumMod val="10000"/>
                  </a:schemeClr>
                </a:solidFill>
              </a:rPr>
              <a:t>, Ettore Pedretti</a:t>
            </a:r>
            <a:r>
              <a:rPr lang="en-GB" sz="3200" b="1" baseline="30000" dirty="0">
                <a:solidFill>
                  <a:schemeClr val="bg2">
                    <a:lumMod val="10000"/>
                  </a:schemeClr>
                </a:solidFill>
              </a:rPr>
              <a:t>3</a:t>
            </a:r>
            <a:r>
              <a:rPr lang="en-GB" sz="3200" b="1" dirty="0">
                <a:solidFill>
                  <a:schemeClr val="bg2">
                    <a:lumMod val="10000"/>
                  </a:schemeClr>
                </a:solidFill>
              </a:rPr>
              <a:t>,  Elin McCormack</a:t>
            </a:r>
            <a:r>
              <a:rPr lang="en-GB" sz="3200" b="1" baseline="30000" dirty="0">
                <a:solidFill>
                  <a:schemeClr val="bg2">
                    <a:lumMod val="10000"/>
                  </a:schemeClr>
                </a:solidFill>
              </a:rPr>
              <a:t>3</a:t>
            </a:r>
            <a:r>
              <a:rPr lang="en-GB" sz="3200" b="1" dirty="0">
                <a:solidFill>
                  <a:schemeClr val="bg2">
                    <a:lumMod val="10000"/>
                  </a:schemeClr>
                </a:solidFill>
              </a:rPr>
              <a:t>, Peter Huggard</a:t>
            </a:r>
            <a:r>
              <a:rPr lang="en-GB" sz="3200" b="1" baseline="30000" dirty="0">
                <a:solidFill>
                  <a:schemeClr val="bg2">
                    <a:lumMod val="10000"/>
                  </a:schemeClr>
                </a:solidFill>
              </a:rPr>
              <a:t>3</a:t>
            </a:r>
          </a:p>
          <a:p>
            <a:pPr>
              <a:spcBef>
                <a:spcPts val="600"/>
              </a:spcBef>
              <a:defRPr>
                <a:solidFill>
                  <a:srgbClr val="FFFFFF"/>
                </a:solidFill>
              </a:defRPr>
            </a:pPr>
            <a:r>
              <a:rPr lang="en-GB" sz="3200" baseline="30000" dirty="0">
                <a:solidFill>
                  <a:schemeClr val="bg2">
                    <a:lumMod val="10000"/>
                  </a:schemeClr>
                </a:solidFill>
              </a:rPr>
              <a:t>			</a:t>
            </a:r>
            <a:r>
              <a:rPr sz="3200" baseline="30000" dirty="0">
                <a:solidFill>
                  <a:schemeClr val="bg2">
                    <a:lumMod val="10000"/>
                  </a:schemeClr>
                </a:solidFill>
              </a:rPr>
              <a:t>1</a:t>
            </a:r>
            <a:r>
              <a:rPr sz="3200" dirty="0">
                <a:solidFill>
                  <a:schemeClr val="bg2">
                    <a:lumMod val="10000"/>
                  </a:schemeClr>
                </a:solidFill>
              </a:rPr>
              <a:t> </a:t>
            </a:r>
            <a:r>
              <a:rPr lang="en-GB" sz="3200" i="1" dirty="0">
                <a:solidFill>
                  <a:schemeClr val="bg2">
                    <a:lumMod val="10000"/>
                  </a:schemeClr>
                </a:solidFill>
              </a:rPr>
              <a:t>Central Laser Facility, STFC Rutherford Appleton Laboratory, Didcot, OX11 0QX, UK		</a:t>
            </a:r>
            <a:r>
              <a:rPr lang="en-GB" sz="3200" i="1" baseline="30000" dirty="0">
                <a:solidFill>
                  <a:schemeClr val="bg2">
                    <a:lumMod val="10000"/>
                  </a:schemeClr>
                </a:solidFill>
              </a:rPr>
              <a:t>2</a:t>
            </a:r>
            <a:r>
              <a:rPr lang="en-GB" sz="3200" i="1" dirty="0">
                <a:solidFill>
                  <a:schemeClr val="bg2">
                    <a:lumMod val="10000"/>
                  </a:schemeClr>
                </a:solidFill>
              </a:rPr>
              <a:t>University of Bath, Bath, BA2 7AY, UK</a:t>
            </a:r>
          </a:p>
          <a:p>
            <a:pPr>
              <a:spcBef>
                <a:spcPts val="600"/>
              </a:spcBef>
              <a:defRPr>
                <a:solidFill>
                  <a:srgbClr val="FFFFFF"/>
                </a:solidFill>
              </a:defRPr>
            </a:pPr>
            <a:r>
              <a:rPr lang="en-GB" sz="3200" i="1" baseline="30000" dirty="0">
                <a:solidFill>
                  <a:schemeClr val="bg2">
                    <a:lumMod val="10000"/>
                  </a:schemeClr>
                </a:solidFill>
              </a:rPr>
              <a:t>			3</a:t>
            </a:r>
            <a:r>
              <a:rPr lang="en-GB" sz="3200" i="1" dirty="0">
                <a:solidFill>
                  <a:schemeClr val="bg2">
                    <a:lumMod val="10000"/>
                  </a:schemeClr>
                </a:solidFill>
              </a:rPr>
              <a:t> RAL Space, STFC Rutherford Appleton Laboratory, Didcot, OX11 0QX, UK</a:t>
            </a:r>
          </a:p>
        </p:txBody>
      </p:sp>
      <p:grpSp>
        <p:nvGrpSpPr>
          <p:cNvPr id="53" name="Group 66">
            <a:extLst>
              <a:ext uri="{FF2B5EF4-FFF2-40B4-BE49-F238E27FC236}">
                <a16:creationId xmlns:a16="http://schemas.microsoft.com/office/drawing/2014/main" id="{7A0CB06B-E283-6C32-C72E-F1ED577C2744}"/>
              </a:ext>
            </a:extLst>
          </p:cNvPr>
          <p:cNvGrpSpPr/>
          <p:nvPr/>
        </p:nvGrpSpPr>
        <p:grpSpPr>
          <a:xfrm>
            <a:off x="199722" y="39597936"/>
            <a:ext cx="25541489" cy="928749"/>
            <a:chOff x="0" y="30608"/>
            <a:chExt cx="14292001" cy="707888"/>
          </a:xfrm>
          <a:solidFill>
            <a:srgbClr val="3371B7"/>
          </a:solidFill>
        </p:grpSpPr>
        <p:sp>
          <p:nvSpPr>
            <p:cNvPr id="56" name="Rectangle 28">
              <a:extLst>
                <a:ext uri="{FF2B5EF4-FFF2-40B4-BE49-F238E27FC236}">
                  <a16:creationId xmlns:a16="http://schemas.microsoft.com/office/drawing/2014/main" id="{B803CF23-A379-DE6B-91D9-54C1B23C6966}"/>
                </a:ext>
              </a:extLst>
            </p:cNvPr>
            <p:cNvSpPr/>
            <p:nvPr/>
          </p:nvSpPr>
          <p:spPr>
            <a:xfrm>
              <a:off x="0" y="30608"/>
              <a:ext cx="14292001" cy="707888"/>
            </a:xfrm>
            <a:prstGeom prst="rect">
              <a:avLst/>
            </a:prstGeom>
            <a:grpFill/>
            <a:ln w="9525" cap="flat">
              <a:solidFill>
                <a:schemeClr val="accent1"/>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marL="0" indent="0" algn="ctr" defTabSz="2087940">
                <a:defRPr sz="8200">
                  <a:solidFill>
                    <a:srgbClr val="FFFFFF"/>
                  </a:solidFill>
                  <a:latin typeface="+mn-lt"/>
                  <a:ea typeface="+mn-ea"/>
                  <a:cs typeface="+mn-cs"/>
                  <a:sym typeface="Calibri"/>
                </a:defRPr>
              </a:pPr>
              <a:endParaRPr/>
            </a:p>
          </p:txBody>
        </p:sp>
        <p:sp>
          <p:nvSpPr>
            <p:cNvPr id="57" name="TextBox 48">
              <a:extLst>
                <a:ext uri="{FF2B5EF4-FFF2-40B4-BE49-F238E27FC236}">
                  <a16:creationId xmlns:a16="http://schemas.microsoft.com/office/drawing/2014/main" id="{72CB59CB-0716-DAC4-311A-55E451AEA5C0}"/>
                </a:ext>
              </a:extLst>
            </p:cNvPr>
            <p:cNvSpPr txBox="1"/>
            <p:nvPr/>
          </p:nvSpPr>
          <p:spPr>
            <a:xfrm>
              <a:off x="0" y="91320"/>
              <a:ext cx="14292001" cy="586463"/>
            </a:xfrm>
            <a:prstGeom prst="rect">
              <a:avLst/>
            </a:prstGeom>
            <a:grp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19" rIns="45719" bIns="45719" numCol="1" anchor="ctr">
              <a:spAutoFit/>
            </a:bodyPr>
            <a:lstStyle>
              <a:lvl1pPr>
                <a:defRPr sz="4000">
                  <a:solidFill>
                    <a:srgbClr val="FFFFFF"/>
                  </a:solidFill>
                </a:defRPr>
              </a:lvl1pPr>
            </a:lstStyle>
            <a:p>
              <a:pPr algn="ctr"/>
              <a:r>
                <a:rPr lang="en-GB" sz="4400" b="1"/>
                <a:t>References</a:t>
              </a:r>
            </a:p>
          </p:txBody>
        </p:sp>
      </p:grpSp>
      <p:sp>
        <p:nvSpPr>
          <p:cNvPr id="1073" name="TextBox 1072">
            <a:extLst>
              <a:ext uri="{FF2B5EF4-FFF2-40B4-BE49-F238E27FC236}">
                <a16:creationId xmlns:a16="http://schemas.microsoft.com/office/drawing/2014/main" id="{599CF732-C43D-ED70-EE14-32F7D403242E}"/>
              </a:ext>
            </a:extLst>
          </p:cNvPr>
          <p:cNvSpPr txBox="1"/>
          <p:nvPr/>
        </p:nvSpPr>
        <p:spPr>
          <a:xfrm>
            <a:off x="233581" y="40482470"/>
            <a:ext cx="25488167" cy="2261132"/>
          </a:xfrm>
          <a:prstGeom prst="rect">
            <a:avLst/>
          </a:prstGeom>
          <a:noFill/>
        </p:spPr>
        <p:txBody>
          <a:bodyPr wrap="square" rtlCol="0">
            <a:spAutoFit/>
          </a:bodyPr>
          <a:lstStyle/>
          <a:p>
            <a:pPr marL="359994" marR="0" indent="-359994" algn="l">
              <a:lnSpc>
                <a:spcPct val="119000"/>
              </a:lnSpc>
              <a:spcBef>
                <a:spcPts val="0"/>
              </a:spcBef>
            </a:pPr>
            <a:r>
              <a:rPr lang="en-GB" sz="2400" kern="1400" dirty="0">
                <a:ln>
                  <a:noFill/>
                </a:ln>
                <a:solidFill>
                  <a:srgbClr val="000000"/>
                </a:solidFill>
                <a:effectLst/>
                <a:latin typeface="Calibri" panose="020F0502020204030204" pitchFamily="34" charset="0"/>
              </a:rPr>
              <a:t>[1] </a:t>
            </a:r>
            <a:r>
              <a:rPr lang="en-GB" sz="2400" kern="1400" dirty="0" err="1">
                <a:ln>
                  <a:noFill/>
                </a:ln>
                <a:solidFill>
                  <a:srgbClr val="000000"/>
                </a:solidFill>
                <a:effectLst/>
                <a:latin typeface="Calibri" panose="020F0502020204030204" pitchFamily="34" charset="0"/>
              </a:rPr>
              <a:t>Bajlekov</a:t>
            </a:r>
            <a:r>
              <a:rPr lang="en-GB" sz="2400" kern="1400" dirty="0">
                <a:ln>
                  <a:noFill/>
                </a:ln>
                <a:solidFill>
                  <a:srgbClr val="000000"/>
                </a:solidFill>
                <a:effectLst/>
                <a:latin typeface="Calibri" panose="020F0502020204030204" pitchFamily="34" charset="0"/>
              </a:rPr>
              <a:t> S. I., </a:t>
            </a:r>
            <a:r>
              <a:rPr lang="en-GB" sz="2400" kern="1400" dirty="0" err="1">
                <a:ln>
                  <a:noFill/>
                </a:ln>
                <a:solidFill>
                  <a:srgbClr val="000000"/>
                </a:solidFill>
                <a:effectLst/>
                <a:latin typeface="Calibri" panose="020F0502020204030204" pitchFamily="34" charset="0"/>
              </a:rPr>
              <a:t>Heigoldt</a:t>
            </a:r>
            <a:r>
              <a:rPr lang="en-GB" sz="2400" kern="1400" dirty="0">
                <a:ln>
                  <a:noFill/>
                </a:ln>
                <a:solidFill>
                  <a:srgbClr val="000000"/>
                </a:solidFill>
                <a:effectLst/>
                <a:latin typeface="Calibri" panose="020F0502020204030204" pitchFamily="34" charset="0"/>
              </a:rPr>
              <a:t> M., Popp A., Wenz J., </a:t>
            </a:r>
            <a:r>
              <a:rPr lang="en-GB" sz="2400" kern="1400" dirty="0" err="1">
                <a:ln>
                  <a:noFill/>
                </a:ln>
                <a:solidFill>
                  <a:srgbClr val="000000"/>
                </a:solidFill>
                <a:effectLst/>
                <a:latin typeface="Calibri" panose="020F0502020204030204" pitchFamily="34" charset="0"/>
              </a:rPr>
              <a:t>Khrennikov</a:t>
            </a:r>
            <a:r>
              <a:rPr lang="en-GB" sz="2400" kern="1400" dirty="0">
                <a:ln>
                  <a:noFill/>
                </a:ln>
                <a:solidFill>
                  <a:srgbClr val="000000"/>
                </a:solidFill>
                <a:effectLst/>
                <a:latin typeface="Calibri" panose="020F0502020204030204" pitchFamily="34" charset="0"/>
              </a:rPr>
              <a:t> K., </a:t>
            </a:r>
            <a:r>
              <a:rPr lang="en-GB" sz="2400" kern="1400" dirty="0" err="1">
                <a:ln>
                  <a:noFill/>
                </a:ln>
                <a:solidFill>
                  <a:srgbClr val="000000"/>
                </a:solidFill>
                <a:effectLst/>
                <a:latin typeface="Calibri" panose="020F0502020204030204" pitchFamily="34" charset="0"/>
              </a:rPr>
              <a:t>Karsch</a:t>
            </a:r>
            <a:r>
              <a:rPr lang="en-GB" sz="2400" kern="1400" dirty="0">
                <a:ln>
                  <a:noFill/>
                </a:ln>
                <a:solidFill>
                  <a:srgbClr val="000000"/>
                </a:solidFill>
                <a:effectLst/>
                <a:latin typeface="Calibri" panose="020F0502020204030204" pitchFamily="34" charset="0"/>
              </a:rPr>
              <a:t> S. and Hooker S. M., "Longitudinal electron bunch profile reconstruction by performing phase retrieval on coherent transition radiation spectra", (23 April 2013) Phys. Rev. ST Accel. Beams :16 : 040701.</a:t>
            </a:r>
          </a:p>
          <a:p>
            <a:pPr marL="359994" marR="0" indent="-359994" algn="l">
              <a:lnSpc>
                <a:spcPct val="119000"/>
              </a:lnSpc>
              <a:spcBef>
                <a:spcPts val="0"/>
              </a:spcBef>
            </a:pPr>
            <a:r>
              <a:rPr lang="en-GB" sz="2400" kern="1400" dirty="0">
                <a:ln>
                  <a:noFill/>
                </a:ln>
                <a:solidFill>
                  <a:srgbClr val="000000"/>
                </a:solidFill>
                <a:effectLst/>
                <a:latin typeface="Calibri" panose="020F0502020204030204" pitchFamily="34" charset="0"/>
              </a:rPr>
              <a:t>[2] </a:t>
            </a:r>
            <a:r>
              <a:rPr lang="en-GB" sz="2400" kern="1400" dirty="0" err="1">
                <a:ln>
                  <a:noFill/>
                </a:ln>
                <a:solidFill>
                  <a:srgbClr val="000000"/>
                </a:solidFill>
                <a:effectLst/>
                <a:latin typeface="Calibri" panose="020F0502020204030204" pitchFamily="34" charset="0"/>
              </a:rPr>
              <a:t>Dogeun</a:t>
            </a:r>
            <a:r>
              <a:rPr lang="en-GB" sz="2400" kern="1400" dirty="0">
                <a:ln>
                  <a:noFill/>
                </a:ln>
                <a:solidFill>
                  <a:srgbClr val="000000"/>
                </a:solidFill>
                <a:effectLst/>
                <a:latin typeface="Calibri" panose="020F0502020204030204" pitchFamily="34" charset="0"/>
              </a:rPr>
              <a:t> Jang, </a:t>
            </a:r>
            <a:r>
              <a:rPr lang="en-GB" sz="2400" kern="1400" dirty="0" err="1">
                <a:ln>
                  <a:noFill/>
                </a:ln>
                <a:solidFill>
                  <a:srgbClr val="000000"/>
                </a:solidFill>
                <a:effectLst/>
                <a:latin typeface="Calibri" panose="020F0502020204030204" pitchFamily="34" charset="0"/>
              </a:rPr>
              <a:t>Hanran</a:t>
            </a:r>
            <a:r>
              <a:rPr lang="en-GB" sz="2400" kern="1400" dirty="0">
                <a:ln>
                  <a:noFill/>
                </a:ln>
                <a:solidFill>
                  <a:srgbClr val="000000"/>
                </a:solidFill>
                <a:effectLst/>
                <a:latin typeface="Calibri" panose="020F0502020204030204" pitchFamily="34" charset="0"/>
              </a:rPr>
              <a:t> </a:t>
            </a:r>
            <a:r>
              <a:rPr lang="en-GB" sz="2400" kern="1400" dirty="0" err="1">
                <a:ln>
                  <a:noFill/>
                </a:ln>
                <a:solidFill>
                  <a:srgbClr val="000000"/>
                </a:solidFill>
                <a:effectLst/>
                <a:latin typeface="Calibri" panose="020F0502020204030204" pitchFamily="34" charset="0"/>
              </a:rPr>
              <a:t>Jin</a:t>
            </a:r>
            <a:r>
              <a:rPr lang="en-GB" sz="2400" kern="1400" dirty="0">
                <a:ln>
                  <a:noFill/>
                </a:ln>
                <a:solidFill>
                  <a:srgbClr val="000000"/>
                </a:solidFill>
                <a:effectLst/>
                <a:latin typeface="Calibri" panose="020F0502020204030204" pitchFamily="34" charset="0"/>
              </a:rPr>
              <a:t>, and Ki-Yong Kim, "Single-shot terahertz spectrometer using a microbolometer camera", (31 August 2020) Appl. Phys. Lett. :117 (9): 091105.</a:t>
            </a:r>
          </a:p>
          <a:p>
            <a:pPr marL="359994" marR="0" indent="-359994" algn="l">
              <a:lnSpc>
                <a:spcPct val="119000"/>
              </a:lnSpc>
              <a:spcBef>
                <a:spcPts val="0"/>
              </a:spcBef>
            </a:pPr>
            <a:r>
              <a:rPr lang="en-GB" sz="2400" kern="1400" dirty="0">
                <a:solidFill>
                  <a:srgbClr val="000000"/>
                </a:solidFill>
                <a:latin typeface="Calibri" panose="020F0502020204030204" pitchFamily="34" charset="0"/>
              </a:rPr>
              <a:t>[3] Guo-Qian Liao, Yu-Tong Li, Xiao-Hui Yuan, “Relativistic Laser-Driven Table-top Intense Terahertz Transition Radiation Sources” [Internet] [cited: 27 November 2023] Available from: </a:t>
            </a:r>
            <a:r>
              <a:rPr lang="en-GB" sz="2400" kern="1400" dirty="0">
                <a:solidFill>
                  <a:srgbClr val="000000"/>
                </a:solidFill>
                <a:latin typeface="Calibri" panose="020F0502020204030204" pitchFamily="34" charset="0"/>
                <a:hlinkClick r:id="rId9"/>
              </a:rPr>
              <a:t>http://www.2physics.com/2016/07/relativistic-laser-driven-table-top.html</a:t>
            </a:r>
            <a:endParaRPr lang="en-GB" sz="2400" kern="1400" dirty="0">
              <a:solidFill>
                <a:srgbClr val="000000"/>
              </a:solidFill>
              <a:latin typeface="Calibri" panose="020F0502020204030204" pitchFamily="34" charset="0"/>
            </a:endParaRPr>
          </a:p>
        </p:txBody>
      </p:sp>
      <p:sp>
        <p:nvSpPr>
          <p:cNvPr id="1045" name="TextBox 1044">
            <a:extLst>
              <a:ext uri="{FF2B5EF4-FFF2-40B4-BE49-F238E27FC236}">
                <a16:creationId xmlns:a16="http://schemas.microsoft.com/office/drawing/2014/main" id="{11E118DC-9CD6-0740-23B1-737082FE1376}"/>
              </a:ext>
            </a:extLst>
          </p:cNvPr>
          <p:cNvSpPr txBox="1"/>
          <p:nvPr/>
        </p:nvSpPr>
        <p:spPr>
          <a:xfrm>
            <a:off x="16306761" y="28423782"/>
            <a:ext cx="16461840" cy="1077218"/>
          </a:xfrm>
          <a:prstGeom prst="rect">
            <a:avLst/>
          </a:prstGeom>
          <a:noFill/>
        </p:spPr>
        <p:txBody>
          <a:bodyPr wrap="square" rtlCol="0">
            <a:spAutoFit/>
          </a:bodyPr>
          <a:lstStyle/>
          <a:p>
            <a:pPr algn="ctr"/>
            <a:r>
              <a:rPr lang="en-GB" sz="3200" b="1">
                <a:ea typeface="Cambria" panose="02040503050406030204" pitchFamily="18" charset="0"/>
              </a:rPr>
              <a:t>2D and 1D (2D averaged) taken with blackbody source. Background have been removed. The measured spectra have been normalised for the camera sensitivity.</a:t>
            </a:r>
          </a:p>
        </p:txBody>
      </p:sp>
      <p:sp>
        <p:nvSpPr>
          <p:cNvPr id="1048" name="TextBox 1047">
            <a:extLst>
              <a:ext uri="{FF2B5EF4-FFF2-40B4-BE49-F238E27FC236}">
                <a16:creationId xmlns:a16="http://schemas.microsoft.com/office/drawing/2014/main" id="{B70D505B-0BFE-C0C3-6068-1F84D6048925}"/>
              </a:ext>
            </a:extLst>
          </p:cNvPr>
          <p:cNvSpPr txBox="1"/>
          <p:nvPr/>
        </p:nvSpPr>
        <p:spPr>
          <a:xfrm>
            <a:off x="9767094" y="16109621"/>
            <a:ext cx="6665676" cy="1077218"/>
          </a:xfrm>
          <a:prstGeom prst="rect">
            <a:avLst/>
          </a:prstGeom>
          <a:noFill/>
        </p:spPr>
        <p:txBody>
          <a:bodyPr wrap="square" lIns="91440" tIns="45720" rIns="91440" bIns="45720" rtlCol="0" anchor="t">
            <a:spAutoFit/>
          </a:bodyPr>
          <a:lstStyle/>
          <a:p>
            <a:pPr algn="ctr"/>
            <a:r>
              <a:rPr lang="en-GB" sz="3200" b="1">
                <a:ea typeface="Cambria"/>
              </a:rPr>
              <a:t>Interference between the beams creates fringes on both cameras</a:t>
            </a:r>
          </a:p>
        </p:txBody>
      </p:sp>
      <p:grpSp>
        <p:nvGrpSpPr>
          <p:cNvPr id="1024" name="Group 66">
            <a:extLst>
              <a:ext uri="{FF2B5EF4-FFF2-40B4-BE49-F238E27FC236}">
                <a16:creationId xmlns:a16="http://schemas.microsoft.com/office/drawing/2014/main" id="{AACAF76A-C922-5D02-B70C-0872AFF8F90F}"/>
              </a:ext>
            </a:extLst>
          </p:cNvPr>
          <p:cNvGrpSpPr/>
          <p:nvPr/>
        </p:nvGrpSpPr>
        <p:grpSpPr>
          <a:xfrm>
            <a:off x="143360" y="5064259"/>
            <a:ext cx="33075761" cy="928749"/>
            <a:chOff x="0" y="30608"/>
            <a:chExt cx="14292001" cy="707888"/>
          </a:xfrm>
          <a:solidFill>
            <a:srgbClr val="3371B7"/>
          </a:solidFill>
        </p:grpSpPr>
        <p:sp>
          <p:nvSpPr>
            <p:cNvPr id="1028" name="Rectangle 28">
              <a:extLst>
                <a:ext uri="{FF2B5EF4-FFF2-40B4-BE49-F238E27FC236}">
                  <a16:creationId xmlns:a16="http://schemas.microsoft.com/office/drawing/2014/main" id="{A890E07B-8563-F65D-7096-0446BA432DB8}"/>
                </a:ext>
              </a:extLst>
            </p:cNvPr>
            <p:cNvSpPr/>
            <p:nvPr/>
          </p:nvSpPr>
          <p:spPr>
            <a:xfrm>
              <a:off x="0" y="30608"/>
              <a:ext cx="14292001" cy="707888"/>
            </a:xfrm>
            <a:prstGeom prst="rect">
              <a:avLst/>
            </a:prstGeom>
            <a:grpFill/>
            <a:ln w="9525" cap="flat">
              <a:solidFill>
                <a:schemeClr val="accent1"/>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marL="0" indent="0" algn="ctr" defTabSz="2087940">
                <a:defRPr sz="8200">
                  <a:solidFill>
                    <a:srgbClr val="FFFFFF"/>
                  </a:solidFill>
                  <a:latin typeface="+mn-lt"/>
                  <a:ea typeface="+mn-ea"/>
                  <a:cs typeface="+mn-cs"/>
                  <a:sym typeface="Calibri"/>
                </a:defRPr>
              </a:pPr>
              <a:endParaRPr/>
            </a:p>
          </p:txBody>
        </p:sp>
        <p:sp>
          <p:nvSpPr>
            <p:cNvPr id="1042" name="TextBox 48">
              <a:extLst>
                <a:ext uri="{FF2B5EF4-FFF2-40B4-BE49-F238E27FC236}">
                  <a16:creationId xmlns:a16="http://schemas.microsoft.com/office/drawing/2014/main" id="{3AAA13C4-F4A3-13E0-8A9D-44FAC37C52FB}"/>
                </a:ext>
              </a:extLst>
            </p:cNvPr>
            <p:cNvSpPr txBox="1"/>
            <p:nvPr/>
          </p:nvSpPr>
          <p:spPr>
            <a:xfrm>
              <a:off x="0" y="91320"/>
              <a:ext cx="14292001" cy="586463"/>
            </a:xfrm>
            <a:prstGeom prst="rect">
              <a:avLst/>
            </a:prstGeom>
            <a:grp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19" rIns="45719" bIns="45719" numCol="1" anchor="ctr">
              <a:spAutoFit/>
            </a:bodyPr>
            <a:lstStyle>
              <a:lvl1pPr>
                <a:defRPr sz="4000">
                  <a:solidFill>
                    <a:srgbClr val="FFFFFF"/>
                  </a:solidFill>
                </a:defRPr>
              </a:lvl1pPr>
            </a:lstStyle>
            <a:p>
              <a:pPr algn="ctr"/>
              <a:r>
                <a:rPr lang="en-GB" sz="4400" b="1"/>
                <a:t>Introduction</a:t>
              </a:r>
            </a:p>
          </p:txBody>
        </p:sp>
      </p:grpSp>
      <p:sp>
        <p:nvSpPr>
          <p:cNvPr id="1086" name="Rectangle 1085">
            <a:extLst>
              <a:ext uri="{FF2B5EF4-FFF2-40B4-BE49-F238E27FC236}">
                <a16:creationId xmlns:a16="http://schemas.microsoft.com/office/drawing/2014/main" id="{5AF55C4C-31C9-FA3D-6971-9A7D90DBF7F9}"/>
              </a:ext>
            </a:extLst>
          </p:cNvPr>
          <p:cNvSpPr/>
          <p:nvPr/>
        </p:nvSpPr>
        <p:spPr>
          <a:xfrm>
            <a:off x="167200" y="5078433"/>
            <a:ext cx="33075761" cy="5566694"/>
          </a:xfrm>
          <a:prstGeom prst="rect">
            <a:avLst/>
          </a:prstGeom>
          <a:noFill/>
          <a:ln w="1016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7" name="Rectangle 1086">
            <a:extLst>
              <a:ext uri="{FF2B5EF4-FFF2-40B4-BE49-F238E27FC236}">
                <a16:creationId xmlns:a16="http://schemas.microsoft.com/office/drawing/2014/main" id="{67CCE3DA-020F-971C-C2CE-6E4215E63135}"/>
              </a:ext>
            </a:extLst>
          </p:cNvPr>
          <p:cNvSpPr/>
          <p:nvPr/>
        </p:nvSpPr>
        <p:spPr>
          <a:xfrm>
            <a:off x="173206" y="15997455"/>
            <a:ext cx="33071657" cy="14177755"/>
          </a:xfrm>
          <a:prstGeom prst="rect">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1" name="Rectangle 1090">
            <a:extLst>
              <a:ext uri="{FF2B5EF4-FFF2-40B4-BE49-F238E27FC236}">
                <a16:creationId xmlns:a16="http://schemas.microsoft.com/office/drawing/2014/main" id="{60CFEED1-AA0D-51AB-125B-642035E925A1}"/>
              </a:ext>
            </a:extLst>
          </p:cNvPr>
          <p:cNvSpPr/>
          <p:nvPr/>
        </p:nvSpPr>
        <p:spPr>
          <a:xfrm>
            <a:off x="171780" y="39583983"/>
            <a:ext cx="25593096" cy="3114151"/>
          </a:xfrm>
          <a:prstGeom prst="rect">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A5E43113-8888-224F-4B86-CE9034246FC4}"/>
              </a:ext>
            </a:extLst>
          </p:cNvPr>
          <p:cNvSpPr txBox="1"/>
          <p:nvPr/>
        </p:nvSpPr>
        <p:spPr>
          <a:xfrm>
            <a:off x="315770" y="11090899"/>
            <a:ext cx="10996489" cy="1077218"/>
          </a:xfrm>
          <a:prstGeom prst="rect">
            <a:avLst/>
          </a:prstGeom>
          <a:noFill/>
        </p:spPr>
        <p:txBody>
          <a:bodyPr wrap="square" lIns="91440" tIns="45720" rIns="91440" bIns="45720" rtlCol="0" anchor="t">
            <a:spAutoFit/>
          </a:bodyPr>
          <a:lstStyle/>
          <a:p>
            <a:pPr algn="ctr"/>
            <a:r>
              <a:rPr lang="en-GB" sz="3200">
                <a:ea typeface="Cambria"/>
              </a:rPr>
              <a:t>The electron bunch length,</a:t>
            </a:r>
            <a:r>
              <a:rPr lang="en-GB" sz="3200"/>
              <a:t> </a:t>
            </a:r>
            <a:r>
              <a:rPr kumimoji="0" lang="en-GB" sz="3200" i="1" u="none" strike="noStrike" kern="1200" cap="none" spc="0" normalizeH="0" baseline="0" noProof="0">
                <a:ln>
                  <a:noFill/>
                </a:ln>
                <a:solidFill>
                  <a:prstClr val="black"/>
                </a:solidFill>
                <a:effectLst/>
                <a:uLnTx/>
                <a:uFillTx/>
                <a:latin typeface="Cambria Math"/>
                <a:ea typeface="Cambria Math"/>
              </a:rPr>
              <a:t>s</a:t>
            </a:r>
            <a:r>
              <a:rPr lang="en-GB" sz="3200">
                <a:ea typeface="Cambria"/>
              </a:rPr>
              <a:t>, is related to the coherence and  intensity of the emitted radiation.</a:t>
            </a:r>
          </a:p>
        </p:txBody>
      </p:sp>
      <p:sp>
        <p:nvSpPr>
          <p:cNvPr id="28" name="Rectangle 27">
            <a:extLst>
              <a:ext uri="{FF2B5EF4-FFF2-40B4-BE49-F238E27FC236}">
                <a16:creationId xmlns:a16="http://schemas.microsoft.com/office/drawing/2014/main" id="{0243F4A9-4635-8220-BAFD-036231D306A3}"/>
              </a:ext>
            </a:extLst>
          </p:cNvPr>
          <p:cNvSpPr/>
          <p:nvPr/>
        </p:nvSpPr>
        <p:spPr>
          <a:xfrm>
            <a:off x="171780" y="30099072"/>
            <a:ext cx="33067651" cy="9482177"/>
          </a:xfrm>
          <a:prstGeom prst="rect">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27" name="Group 66">
            <a:extLst>
              <a:ext uri="{FF2B5EF4-FFF2-40B4-BE49-F238E27FC236}">
                <a16:creationId xmlns:a16="http://schemas.microsoft.com/office/drawing/2014/main" id="{B468E020-C03F-EB83-2514-96EB0FF89188}"/>
              </a:ext>
            </a:extLst>
          </p:cNvPr>
          <p:cNvGrpSpPr/>
          <p:nvPr/>
        </p:nvGrpSpPr>
        <p:grpSpPr>
          <a:xfrm>
            <a:off x="25755606" y="39604521"/>
            <a:ext cx="7462400" cy="928749"/>
            <a:chOff x="0" y="30608"/>
            <a:chExt cx="14292001" cy="707888"/>
          </a:xfrm>
          <a:solidFill>
            <a:srgbClr val="3371B7"/>
          </a:solidFill>
        </p:grpSpPr>
        <p:sp>
          <p:nvSpPr>
            <p:cNvPr id="1032" name="Rectangle 28">
              <a:extLst>
                <a:ext uri="{FF2B5EF4-FFF2-40B4-BE49-F238E27FC236}">
                  <a16:creationId xmlns:a16="http://schemas.microsoft.com/office/drawing/2014/main" id="{543CBB5A-E5AF-ED07-0D39-4231EA8615FC}"/>
                </a:ext>
              </a:extLst>
            </p:cNvPr>
            <p:cNvSpPr/>
            <p:nvPr/>
          </p:nvSpPr>
          <p:spPr>
            <a:xfrm>
              <a:off x="0" y="30608"/>
              <a:ext cx="14292001" cy="707888"/>
            </a:xfrm>
            <a:prstGeom prst="rect">
              <a:avLst/>
            </a:prstGeom>
            <a:grpFill/>
            <a:ln w="9525" cap="flat">
              <a:solidFill>
                <a:schemeClr val="accent1"/>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marL="0" indent="0" algn="ctr" defTabSz="2087940">
                <a:defRPr sz="8200">
                  <a:solidFill>
                    <a:srgbClr val="FFFFFF"/>
                  </a:solidFill>
                  <a:latin typeface="+mn-lt"/>
                  <a:ea typeface="+mn-ea"/>
                  <a:cs typeface="+mn-cs"/>
                  <a:sym typeface="Calibri"/>
                </a:defRPr>
              </a:pPr>
              <a:endParaRPr/>
            </a:p>
          </p:txBody>
        </p:sp>
        <p:sp>
          <p:nvSpPr>
            <p:cNvPr id="1034" name="TextBox 48">
              <a:extLst>
                <a:ext uri="{FF2B5EF4-FFF2-40B4-BE49-F238E27FC236}">
                  <a16:creationId xmlns:a16="http://schemas.microsoft.com/office/drawing/2014/main" id="{ED721454-25C9-689B-48A3-02A2560049C1}"/>
                </a:ext>
              </a:extLst>
            </p:cNvPr>
            <p:cNvSpPr txBox="1"/>
            <p:nvPr/>
          </p:nvSpPr>
          <p:spPr>
            <a:xfrm>
              <a:off x="0" y="91320"/>
              <a:ext cx="14292001" cy="586463"/>
            </a:xfrm>
            <a:prstGeom prst="rect">
              <a:avLst/>
            </a:prstGeom>
            <a:grp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19" rIns="45719" bIns="45719" numCol="1" anchor="ctr">
              <a:spAutoFit/>
            </a:bodyPr>
            <a:lstStyle>
              <a:lvl1pPr>
                <a:defRPr sz="4000">
                  <a:solidFill>
                    <a:srgbClr val="FFFFFF"/>
                  </a:solidFill>
                </a:defRPr>
              </a:lvl1pPr>
            </a:lstStyle>
            <a:p>
              <a:pPr algn="ctr"/>
              <a:r>
                <a:rPr lang="en-GB" sz="4400" b="1"/>
                <a:t>Acknowledgements</a:t>
              </a:r>
            </a:p>
          </p:txBody>
        </p:sp>
      </p:grpSp>
      <p:sp>
        <p:nvSpPr>
          <p:cNvPr id="1043" name="TextBox 1042">
            <a:extLst>
              <a:ext uri="{FF2B5EF4-FFF2-40B4-BE49-F238E27FC236}">
                <a16:creationId xmlns:a16="http://schemas.microsoft.com/office/drawing/2014/main" id="{73C1F4E6-898F-B0DF-4699-8539AFA19928}"/>
              </a:ext>
            </a:extLst>
          </p:cNvPr>
          <p:cNvSpPr txBox="1"/>
          <p:nvPr/>
        </p:nvSpPr>
        <p:spPr>
          <a:xfrm>
            <a:off x="25990686" y="40544230"/>
            <a:ext cx="7212979" cy="2110001"/>
          </a:xfrm>
          <a:prstGeom prst="rect">
            <a:avLst/>
          </a:prstGeom>
          <a:noFill/>
        </p:spPr>
        <p:txBody>
          <a:bodyPr wrap="square" lIns="91440" tIns="45720" rIns="91440" bIns="45720" rtlCol="0" anchor="t">
            <a:spAutoFit/>
          </a:bodyPr>
          <a:lstStyle/>
          <a:p>
            <a:pPr marL="0" marR="0" indent="0">
              <a:lnSpc>
                <a:spcPct val="119000"/>
              </a:lnSpc>
              <a:spcBef>
                <a:spcPts val="0"/>
              </a:spcBef>
            </a:pPr>
            <a:r>
              <a:rPr lang="en-GB" sz="2800" kern="1400">
                <a:ln>
                  <a:noFill/>
                </a:ln>
                <a:solidFill>
                  <a:srgbClr val="000000"/>
                </a:solidFill>
                <a:effectLst/>
                <a:latin typeface="Calibri" panose="020F0502020204030204" pitchFamily="34" charset="0"/>
              </a:rPr>
              <a:t>This work is supported by,</a:t>
            </a:r>
          </a:p>
          <a:p>
            <a:pPr marL="457200" marR="0" indent="-457200">
              <a:lnSpc>
                <a:spcPct val="119000"/>
              </a:lnSpc>
              <a:spcBef>
                <a:spcPts val="0"/>
              </a:spcBef>
              <a:buFont typeface="Arial" panose="020B0604020202020204" pitchFamily="34" charset="0"/>
              <a:buChar char="•"/>
            </a:pPr>
            <a:r>
              <a:rPr lang="en-GB" sz="2800" kern="1400">
                <a:ln>
                  <a:noFill/>
                </a:ln>
                <a:solidFill>
                  <a:srgbClr val="000000"/>
                </a:solidFill>
                <a:effectLst/>
                <a:latin typeface="Calibri" panose="020F0502020204030204" pitchFamily="34" charset="0"/>
              </a:rPr>
              <a:t>CFI funding: Single-shot THz spectroscopy</a:t>
            </a:r>
            <a:endParaRPr lang="en-GB" sz="2800" kern="1400">
              <a:solidFill>
                <a:srgbClr val="000000"/>
              </a:solidFill>
              <a:latin typeface="Calibri" panose="020F0502020204030204" pitchFamily="34" charset="0"/>
            </a:endParaRPr>
          </a:p>
          <a:p>
            <a:pPr marL="457200" marR="0" indent="-457200">
              <a:lnSpc>
                <a:spcPct val="119000"/>
              </a:lnSpc>
              <a:spcBef>
                <a:spcPts val="0"/>
              </a:spcBef>
              <a:buFont typeface="Arial" panose="020B0604020202020204" pitchFamily="34" charset="0"/>
              <a:buChar char="•"/>
            </a:pPr>
            <a:r>
              <a:rPr lang="en-GB" sz="2800" kern="1400">
                <a:ln>
                  <a:noFill/>
                </a:ln>
                <a:solidFill>
                  <a:srgbClr val="000000"/>
                </a:solidFill>
                <a:effectLst/>
                <a:latin typeface="Calibri" panose="020F0502020204030204" pitchFamily="34" charset="0"/>
              </a:rPr>
              <a:t>Royal Society</a:t>
            </a:r>
            <a:r>
              <a:rPr lang="en-GB" sz="2800" kern="1400">
                <a:solidFill>
                  <a:srgbClr val="000000"/>
                </a:solidFill>
                <a:latin typeface="Calibri" panose="020F0502020204030204" pitchFamily="34" charset="0"/>
              </a:rPr>
              <a:t>: Dorothy Hodgkin fellowship</a:t>
            </a:r>
          </a:p>
          <a:p>
            <a:pPr marL="457200" indent="-457200">
              <a:lnSpc>
                <a:spcPct val="119000"/>
              </a:lnSpc>
              <a:buFont typeface="Arial" panose="020B0604020202020204" pitchFamily="34" charset="0"/>
              <a:buChar char="•"/>
            </a:pPr>
            <a:r>
              <a:rPr lang="en-GB" sz="2800" kern="1400">
                <a:ln>
                  <a:noFill/>
                </a:ln>
                <a:solidFill>
                  <a:srgbClr val="000000"/>
                </a:solidFill>
                <a:effectLst/>
                <a:latin typeface="Calibri"/>
                <a:cs typeface="Calibri"/>
              </a:rPr>
              <a:t>Strategic </a:t>
            </a:r>
            <a:r>
              <a:rPr lang="en-GB" sz="2800" kern="1400">
                <a:solidFill>
                  <a:srgbClr val="000000"/>
                </a:solidFill>
                <a:latin typeface="Calibri"/>
                <a:cs typeface="Calibri"/>
              </a:rPr>
              <a:t>Priorities Fund</a:t>
            </a:r>
            <a:endParaRPr lang="en-GB" sz="2400" kern="1400">
              <a:ln>
                <a:noFill/>
              </a:ln>
              <a:solidFill>
                <a:srgbClr val="000000"/>
              </a:solidFill>
              <a:effectLst/>
              <a:latin typeface="Calibri" panose="020F0502020204030204" pitchFamily="34" charset="0"/>
            </a:endParaRPr>
          </a:p>
        </p:txBody>
      </p:sp>
      <p:sp>
        <p:nvSpPr>
          <p:cNvPr id="1044" name="Rectangle 1043">
            <a:extLst>
              <a:ext uri="{FF2B5EF4-FFF2-40B4-BE49-F238E27FC236}">
                <a16:creationId xmlns:a16="http://schemas.microsoft.com/office/drawing/2014/main" id="{9815DD0C-117B-8576-0C28-1A09C92FB4CC}"/>
              </a:ext>
            </a:extLst>
          </p:cNvPr>
          <p:cNvSpPr/>
          <p:nvPr/>
        </p:nvSpPr>
        <p:spPr>
          <a:xfrm>
            <a:off x="25764876" y="39590568"/>
            <a:ext cx="7481917" cy="3114151"/>
          </a:xfrm>
          <a:prstGeom prst="rect">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4" name="TextBox 1093">
            <a:extLst>
              <a:ext uri="{FF2B5EF4-FFF2-40B4-BE49-F238E27FC236}">
                <a16:creationId xmlns:a16="http://schemas.microsoft.com/office/drawing/2014/main" id="{F5365D07-C3DD-10BC-966E-9DB1F1498151}"/>
              </a:ext>
            </a:extLst>
          </p:cNvPr>
          <p:cNvSpPr txBox="1"/>
          <p:nvPr/>
        </p:nvSpPr>
        <p:spPr>
          <a:xfrm>
            <a:off x="378017" y="6137397"/>
            <a:ext cx="13835324" cy="3970318"/>
          </a:xfrm>
          <a:prstGeom prst="rect">
            <a:avLst/>
          </a:prstGeom>
          <a:noFill/>
        </p:spPr>
        <p:txBody>
          <a:bodyPr wrap="square" lIns="91440" tIns="45720" rIns="91440" bIns="45720" rtlCol="0" anchor="t">
            <a:spAutoFit/>
          </a:bodyPr>
          <a:lstStyle/>
          <a:p>
            <a:pPr algn="just"/>
            <a:r>
              <a:rPr lang="en-GB" sz="3600"/>
              <a:t>Ultrashort (≈50fs) relativistic electron bunches, such as those produced by a laser </a:t>
            </a:r>
            <a:r>
              <a:rPr lang="en-GB" sz="3600" err="1"/>
              <a:t>wakefield</a:t>
            </a:r>
            <a:r>
              <a:rPr lang="en-GB" sz="3600"/>
              <a:t> accelerator, can be reliably and non-invasively inferred from spectral measurements of </a:t>
            </a:r>
            <a:r>
              <a:rPr lang="en-GB" sz="3600" b="1"/>
              <a:t>Coherent</a:t>
            </a:r>
            <a:r>
              <a:rPr lang="en-GB" sz="3600"/>
              <a:t> </a:t>
            </a:r>
            <a:r>
              <a:rPr lang="en-GB" sz="3600" b="1"/>
              <a:t>Transition Radiation</a:t>
            </a:r>
            <a:r>
              <a:rPr lang="en-GB" sz="3600"/>
              <a:t> (CTR). At the Extreme Photonics Applications Centre (EPAC), we are planning to use the CTR emitted when electrons cross the boundary between two different media to measure electron bunch properties.  The CTR spectrum will be detected single-shot in the region ≈20µm – 2µm.</a:t>
            </a:r>
          </a:p>
        </p:txBody>
      </p:sp>
      <p:pic>
        <p:nvPicPr>
          <p:cNvPr id="1096" name="Picture 1095" descr="A logo with a blue and white design&#10;&#10;Description automatically generated">
            <a:extLst>
              <a:ext uri="{FF2B5EF4-FFF2-40B4-BE49-F238E27FC236}">
                <a16:creationId xmlns:a16="http://schemas.microsoft.com/office/drawing/2014/main" id="{81566BC6-8261-063E-AB57-895C8110CBF1}"/>
              </a:ext>
            </a:extLst>
          </p:cNvPr>
          <p:cNvPicPr>
            <a:picLocks noChangeAspect="1"/>
          </p:cNvPicPr>
          <p:nvPr/>
        </p:nvPicPr>
        <p:blipFill>
          <a:blip r:embed="rId10"/>
          <a:stretch>
            <a:fillRect/>
          </a:stretch>
        </p:blipFill>
        <p:spPr>
          <a:xfrm>
            <a:off x="28875509" y="3061704"/>
            <a:ext cx="3980391" cy="1251221"/>
          </a:xfrm>
          <a:prstGeom prst="rect">
            <a:avLst/>
          </a:prstGeom>
        </p:spPr>
      </p:pic>
      <p:pic>
        <p:nvPicPr>
          <p:cNvPr id="29" name="Picture 28">
            <a:extLst>
              <a:ext uri="{FF2B5EF4-FFF2-40B4-BE49-F238E27FC236}">
                <a16:creationId xmlns:a16="http://schemas.microsoft.com/office/drawing/2014/main" id="{543E38AF-F20F-5F44-80EF-E4D1CB56169B}"/>
              </a:ext>
            </a:extLst>
          </p:cNvPr>
          <p:cNvPicPr>
            <a:picLocks noChangeAspect="1"/>
          </p:cNvPicPr>
          <p:nvPr/>
        </p:nvPicPr>
        <p:blipFill>
          <a:blip r:embed="rId11"/>
          <a:srcRect/>
          <a:stretch/>
        </p:blipFill>
        <p:spPr>
          <a:xfrm>
            <a:off x="9154270" y="17144582"/>
            <a:ext cx="7585917" cy="2549114"/>
          </a:xfrm>
          <a:prstGeom prst="rect">
            <a:avLst/>
          </a:prstGeom>
        </p:spPr>
      </p:pic>
      <p:sp>
        <p:nvSpPr>
          <p:cNvPr id="33" name="TextBox 32">
            <a:extLst>
              <a:ext uri="{FF2B5EF4-FFF2-40B4-BE49-F238E27FC236}">
                <a16:creationId xmlns:a16="http://schemas.microsoft.com/office/drawing/2014/main" id="{0757CA00-DBC7-110B-ED45-91455BA4758F}"/>
              </a:ext>
            </a:extLst>
          </p:cNvPr>
          <p:cNvSpPr txBox="1"/>
          <p:nvPr/>
        </p:nvSpPr>
        <p:spPr>
          <a:xfrm>
            <a:off x="9499338" y="19830550"/>
            <a:ext cx="6778996" cy="1569660"/>
          </a:xfrm>
          <a:prstGeom prst="rect">
            <a:avLst/>
          </a:prstGeom>
          <a:noFill/>
        </p:spPr>
        <p:txBody>
          <a:bodyPr wrap="square" lIns="91440" tIns="45720" rIns="91440" bIns="45720" rtlCol="0" anchor="t">
            <a:spAutoFit/>
          </a:bodyPr>
          <a:lstStyle/>
          <a:p>
            <a:r>
              <a:rPr lang="en-GB" sz="3200" b="1">
                <a:ea typeface="Cambria"/>
              </a:rPr>
              <a:t>              Here the path difference varies across the camera sensor </a:t>
            </a:r>
            <a:r>
              <a:rPr lang="en-GB" sz="3200">
                <a:solidFill>
                  <a:srgbClr val="0C0D0E"/>
                </a:solidFill>
                <a:ea typeface="+mn-lt"/>
                <a:cs typeface="+mn-lt"/>
              </a:rPr>
              <a:t>⇒</a:t>
            </a:r>
            <a:r>
              <a:rPr lang="en-GB" sz="3200" b="1">
                <a:ea typeface="Cambria"/>
              </a:rPr>
              <a:t> we can use it in single-shot mode</a:t>
            </a:r>
            <a:endParaRPr lang="en-US"/>
          </a:p>
        </p:txBody>
      </p:sp>
      <p:sp>
        <p:nvSpPr>
          <p:cNvPr id="1066" name="Arrow: Right 1065">
            <a:extLst>
              <a:ext uri="{FF2B5EF4-FFF2-40B4-BE49-F238E27FC236}">
                <a16:creationId xmlns:a16="http://schemas.microsoft.com/office/drawing/2014/main" id="{11005D4D-AFDF-5C5F-E617-AD34A76F5847}"/>
              </a:ext>
            </a:extLst>
          </p:cNvPr>
          <p:cNvSpPr/>
          <p:nvPr/>
        </p:nvSpPr>
        <p:spPr>
          <a:xfrm>
            <a:off x="25764877" y="12734634"/>
            <a:ext cx="1037121" cy="77678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3" name="TextBox 1092">
            <a:extLst>
              <a:ext uri="{FF2B5EF4-FFF2-40B4-BE49-F238E27FC236}">
                <a16:creationId xmlns:a16="http://schemas.microsoft.com/office/drawing/2014/main" id="{4A5E36AF-3293-5CE9-4C3E-DC38B8D2EA20}"/>
              </a:ext>
            </a:extLst>
          </p:cNvPr>
          <p:cNvSpPr txBox="1"/>
          <p:nvPr/>
        </p:nvSpPr>
        <p:spPr>
          <a:xfrm>
            <a:off x="11851007" y="11487487"/>
            <a:ext cx="7775774" cy="3170097"/>
          </a:xfrm>
          <a:prstGeom prst="rect">
            <a:avLst/>
          </a:prstGeom>
          <a:solidFill>
            <a:srgbClr val="3371B7"/>
          </a:solidFill>
          <a:ln w="12700" cap="flat">
            <a:noFill/>
            <a:miter lim="400000"/>
          </a:ln>
          <a:effectLst/>
        </p:spPr>
        <p:txBody>
          <a:bodyPr wrap="square" lIns="45719" tIns="45719" rIns="45719" bIns="45719" numCol="1" anchor="ctr">
            <a:spAutoFit/>
          </a:bodyPr>
          <a:lstStyle>
            <a:defPPr>
              <a:defRPr lang="en-US"/>
            </a:defPPr>
            <a:lvl1pPr algn="ctr">
              <a:defRPr sz="4400" b="1">
                <a:solidFill>
                  <a:srgbClr val="FFFFFF"/>
                </a:solidFill>
              </a:defRPr>
            </a:lvl1pPr>
          </a:lstStyle>
          <a:p>
            <a:pPr algn="l"/>
            <a:r>
              <a:rPr lang="en-GB" sz="4000"/>
              <a:t>From the coherent part of the THz spectrum, we can:</a:t>
            </a:r>
          </a:p>
          <a:p>
            <a:pPr marL="1028700" lvl="1" indent="-571500">
              <a:buFont typeface="Arial" panose="020B0604020202020204" pitchFamily="34" charset="0"/>
              <a:buChar char="•"/>
            </a:pPr>
            <a:r>
              <a:rPr lang="en-GB" sz="4000">
                <a:solidFill>
                  <a:schemeClr val="bg1"/>
                </a:solidFill>
              </a:rPr>
              <a:t>Measure the bunch duration, </a:t>
            </a:r>
          </a:p>
          <a:p>
            <a:pPr marL="1028700" lvl="1" indent="-571500">
              <a:buFont typeface="Arial" panose="020B0604020202020204" pitchFamily="34" charset="0"/>
              <a:buChar char="•"/>
            </a:pPr>
            <a:r>
              <a:rPr lang="en-GB" sz="4000">
                <a:solidFill>
                  <a:schemeClr val="bg1"/>
                </a:solidFill>
              </a:rPr>
              <a:t>Determine the bunch profile (i.e. microbunching)</a:t>
            </a:r>
          </a:p>
        </p:txBody>
      </p:sp>
      <p:grpSp>
        <p:nvGrpSpPr>
          <p:cNvPr id="35" name="Group 34">
            <a:extLst>
              <a:ext uri="{FF2B5EF4-FFF2-40B4-BE49-F238E27FC236}">
                <a16:creationId xmlns:a16="http://schemas.microsoft.com/office/drawing/2014/main" id="{7E315055-5DE7-69C4-1EFB-1A420B5618E9}"/>
              </a:ext>
            </a:extLst>
          </p:cNvPr>
          <p:cNvGrpSpPr/>
          <p:nvPr/>
        </p:nvGrpSpPr>
        <p:grpSpPr>
          <a:xfrm>
            <a:off x="9663082" y="21567491"/>
            <a:ext cx="6557663" cy="8155904"/>
            <a:chOff x="9798139" y="23809382"/>
            <a:chExt cx="6557663" cy="8155904"/>
          </a:xfrm>
        </p:grpSpPr>
        <p:grpSp>
          <p:nvGrpSpPr>
            <p:cNvPr id="32" name="Group 31">
              <a:extLst>
                <a:ext uri="{FF2B5EF4-FFF2-40B4-BE49-F238E27FC236}">
                  <a16:creationId xmlns:a16="http://schemas.microsoft.com/office/drawing/2014/main" id="{FA24BE01-79A3-7C6B-89A3-D53183DE6E6A}"/>
                </a:ext>
              </a:extLst>
            </p:cNvPr>
            <p:cNvGrpSpPr/>
            <p:nvPr/>
          </p:nvGrpSpPr>
          <p:grpSpPr>
            <a:xfrm>
              <a:off x="9798139" y="23809382"/>
              <a:ext cx="6557663" cy="8155904"/>
              <a:chOff x="9892467" y="23810972"/>
              <a:chExt cx="6557663" cy="8155904"/>
            </a:xfrm>
          </p:grpSpPr>
          <p:sp>
            <p:nvSpPr>
              <p:cNvPr id="6" name="Rectangle 5">
                <a:extLst>
                  <a:ext uri="{FF2B5EF4-FFF2-40B4-BE49-F238E27FC236}">
                    <a16:creationId xmlns:a16="http://schemas.microsoft.com/office/drawing/2014/main" id="{AF4384D5-B80D-D101-1143-45BA72C08FE4}"/>
                  </a:ext>
                </a:extLst>
              </p:cNvPr>
              <p:cNvSpPr/>
              <p:nvPr/>
            </p:nvSpPr>
            <p:spPr>
              <a:xfrm>
                <a:off x="9892467" y="23810972"/>
                <a:ext cx="6520690" cy="3152404"/>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04E80061-3F3D-01CD-627D-BD397FB6EF7A}"/>
                  </a:ext>
                </a:extLst>
              </p:cNvPr>
              <p:cNvSpPr txBox="1"/>
              <p:nvPr/>
            </p:nvSpPr>
            <p:spPr>
              <a:xfrm>
                <a:off x="9916443" y="24015411"/>
                <a:ext cx="6533687" cy="1569660"/>
              </a:xfrm>
              <a:prstGeom prst="rect">
                <a:avLst/>
              </a:prstGeom>
              <a:noFill/>
            </p:spPr>
            <p:txBody>
              <a:bodyPr wrap="square" rtlCol="0">
                <a:spAutoFit/>
              </a:bodyPr>
              <a:lstStyle/>
              <a:p>
                <a:r>
                  <a:rPr lang="en-GB" sz="3200"/>
                  <a:t>When two coherent beams superpose at an angle, </a:t>
                </a:r>
                <a:r>
                  <a:rPr kumimoji="0" lang="el-GR" sz="3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a:t>φ</a:t>
                </a:r>
                <a:r>
                  <a:rPr lang="en-GB" sz="3200"/>
                  <a:t>, an interference pattern with a period of, </a:t>
                </a:r>
                <a:r>
                  <a:rPr kumimoji="0" lang="el-GR" sz="3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rPr>
                  <a:t>Λ</a:t>
                </a:r>
                <a:r>
                  <a:rPr kumimoji="0" lang="en-GB" sz="3200" b="0" i="0" u="none" strike="noStrike" kern="1200" cap="none" spc="0" normalizeH="0" baseline="0" noProof="0">
                    <a:ln>
                      <a:noFill/>
                    </a:ln>
                    <a:solidFill>
                      <a:prstClr val="black"/>
                    </a:solidFill>
                    <a:effectLst/>
                    <a:uLnTx/>
                    <a:uFillTx/>
                    <a:ea typeface="+mn-ea"/>
                    <a:cs typeface="+mn-cs"/>
                  </a:rPr>
                  <a:t>, arises.</a:t>
                </a:r>
                <a:endParaRPr lang="en-GB" sz="3200">
                  <a:ea typeface="Cambria Math" panose="02040503050406030204" pitchFamily="18"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F7D1E21-C9BC-6129-458A-672B96C8C5A3}"/>
                      </a:ext>
                    </a:extLst>
                  </p:cNvPr>
                  <p:cNvSpPr txBox="1"/>
                  <p:nvPr/>
                </p:nvSpPr>
                <p:spPr>
                  <a:xfrm>
                    <a:off x="11609151" y="25477737"/>
                    <a:ext cx="2856551" cy="11577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4000" i="1" smtClean="0">
                              <a:latin typeface="Cambria Math" panose="02040503050406030204" pitchFamily="18" charset="0"/>
                            </a:rPr>
                            <m:t>𝜆</m:t>
                          </m:r>
                          <m:r>
                            <a:rPr lang="en-GB" sz="4000" i="0">
                              <a:latin typeface="Cambria Math" panose="02040503050406030204" pitchFamily="18" charset="0"/>
                            </a:rPr>
                            <m:t>=2</m:t>
                          </m:r>
                          <m:r>
                            <a:rPr lang="en-GB" sz="4000" i="1">
                              <a:latin typeface="Cambria Math" panose="02040503050406030204" pitchFamily="18" charset="0"/>
                            </a:rPr>
                            <m:t>𝛬</m:t>
                          </m:r>
                          <m:func>
                            <m:funcPr>
                              <m:ctrlPr>
                                <a:rPr lang="en-GB" sz="4000" i="1">
                                  <a:latin typeface="Cambria Math" panose="02040503050406030204" pitchFamily="18" charset="0"/>
                                </a:rPr>
                              </m:ctrlPr>
                            </m:funcPr>
                            <m:fName>
                              <m:r>
                                <m:rPr>
                                  <m:sty m:val="p"/>
                                </m:rPr>
                                <a:rPr lang="en-GB" sz="4000" i="0">
                                  <a:latin typeface="Cambria Math" panose="02040503050406030204" pitchFamily="18" charset="0"/>
                                </a:rPr>
                                <m:t>sin</m:t>
                              </m:r>
                            </m:fName>
                            <m:e>
                              <m:f>
                                <m:fPr>
                                  <m:ctrlPr>
                                    <a:rPr lang="en-GB" sz="4000" i="1">
                                      <a:solidFill>
                                        <a:srgbClr val="836967"/>
                                      </a:solidFill>
                                      <a:latin typeface="Cambria Math" panose="02040503050406030204" pitchFamily="18" charset="0"/>
                                    </a:rPr>
                                  </m:ctrlPr>
                                </m:fPr>
                                <m:num>
                                  <m:r>
                                    <a:rPr lang="en-GB" sz="4000" i="1">
                                      <a:latin typeface="Cambria Math" panose="02040503050406030204" pitchFamily="18" charset="0"/>
                                    </a:rPr>
                                    <m:t>𝜙</m:t>
                                  </m:r>
                                </m:num>
                                <m:den>
                                  <m:r>
                                    <a:rPr lang="en-GB" sz="4000" i="0">
                                      <a:latin typeface="Cambria Math" panose="02040503050406030204" pitchFamily="18" charset="0"/>
                                    </a:rPr>
                                    <m:t>2</m:t>
                                  </m:r>
                                </m:den>
                              </m:f>
                            </m:e>
                          </m:func>
                        </m:oMath>
                      </m:oMathPara>
                    </a14:m>
                    <a:endParaRPr lang="en-GB" sz="4000"/>
                  </a:p>
                </p:txBody>
              </p:sp>
            </mc:Choice>
            <mc:Fallback xmlns="">
              <p:sp>
                <p:nvSpPr>
                  <p:cNvPr id="8" name="TextBox 7">
                    <a:extLst>
                      <a:ext uri="{FF2B5EF4-FFF2-40B4-BE49-F238E27FC236}">
                        <a16:creationId xmlns:a16="http://schemas.microsoft.com/office/drawing/2014/main" id="{BF7D1E21-C9BC-6129-458A-672B96C8C5A3}"/>
                      </a:ext>
                    </a:extLst>
                  </p:cNvPr>
                  <p:cNvSpPr txBox="1">
                    <a:spLocks noRot="1" noChangeAspect="1" noMove="1" noResize="1" noEditPoints="1" noAdjustHandles="1" noChangeArrowheads="1" noChangeShapeType="1" noTextEdit="1"/>
                  </p:cNvSpPr>
                  <p:nvPr/>
                </p:nvSpPr>
                <p:spPr>
                  <a:xfrm>
                    <a:off x="11609151" y="25477737"/>
                    <a:ext cx="2856551" cy="1157753"/>
                  </a:xfrm>
                  <a:prstGeom prst="rect">
                    <a:avLst/>
                  </a:prstGeom>
                  <a:blipFill>
                    <a:blip r:embed="rId13"/>
                    <a:stretch>
                      <a:fillRect l="-4000" t="-3261" r="-5333" b="-14130"/>
                    </a:stretch>
                  </a:blipFill>
                </p:spPr>
                <p:txBody>
                  <a:bodyPr/>
                  <a:lstStyle/>
                  <a:p>
                    <a:r>
                      <a:rPr lang="en-GB">
                        <a:noFill/>
                      </a:rPr>
                      <a:t> </a:t>
                    </a:r>
                  </a:p>
                </p:txBody>
              </p:sp>
            </mc:Fallback>
          </mc:AlternateContent>
          <p:sp>
            <p:nvSpPr>
              <p:cNvPr id="2" name="Rectangle 1">
                <a:extLst>
                  <a:ext uri="{FF2B5EF4-FFF2-40B4-BE49-F238E27FC236}">
                    <a16:creationId xmlns:a16="http://schemas.microsoft.com/office/drawing/2014/main" id="{F1AE2C5D-DE97-79F0-92C8-2016EFDF458E}"/>
                  </a:ext>
                </a:extLst>
              </p:cNvPr>
              <p:cNvSpPr/>
              <p:nvPr/>
            </p:nvSpPr>
            <p:spPr>
              <a:xfrm>
                <a:off x="9892467" y="26819097"/>
                <a:ext cx="6520690" cy="514777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67680898-B9D8-ECDA-6988-E3F97E812739}"/>
                  </a:ext>
                </a:extLst>
              </p:cNvPr>
              <p:cNvSpPr txBox="1"/>
              <p:nvPr/>
            </p:nvSpPr>
            <p:spPr>
              <a:xfrm>
                <a:off x="9916442" y="26839790"/>
                <a:ext cx="6533687" cy="584775"/>
              </a:xfrm>
              <a:prstGeom prst="rect">
                <a:avLst/>
              </a:prstGeom>
              <a:noFill/>
            </p:spPr>
            <p:txBody>
              <a:bodyPr wrap="square" lIns="91440" tIns="45720" rIns="91440" bIns="45720" rtlCol="0" anchor="t">
                <a:spAutoFit/>
              </a:bodyPr>
              <a:lstStyle/>
              <a:p>
                <a:r>
                  <a:rPr lang="en-GB" sz="3200"/>
                  <a:t>Instrument Resolution: </a:t>
                </a:r>
                <a:endParaRPr lang="en-GB" sz="3200">
                  <a:ea typeface="Cambria Math" panose="02040503050406030204" pitchFamily="18" charset="0"/>
                  <a:cs typeface="Calibri" panose="020F0502020204030204"/>
                </a:endParaRPr>
              </a:p>
            </p:txBody>
          </p:sp>
          <p:sp>
            <p:nvSpPr>
              <p:cNvPr id="14" name="TextBox 13">
                <a:extLst>
                  <a:ext uri="{FF2B5EF4-FFF2-40B4-BE49-F238E27FC236}">
                    <a16:creationId xmlns:a16="http://schemas.microsoft.com/office/drawing/2014/main" id="{F96F20A9-34F3-38EE-E560-0632C24ADF8C}"/>
                  </a:ext>
                </a:extLst>
              </p:cNvPr>
              <p:cNvSpPr txBox="1"/>
              <p:nvPr/>
            </p:nvSpPr>
            <p:spPr>
              <a:xfrm>
                <a:off x="9902757" y="28877088"/>
                <a:ext cx="6533687" cy="584775"/>
              </a:xfrm>
              <a:prstGeom prst="rect">
                <a:avLst/>
              </a:prstGeom>
              <a:noFill/>
            </p:spPr>
            <p:txBody>
              <a:bodyPr wrap="square" lIns="91440" tIns="45720" rIns="91440" bIns="45720" rtlCol="0" anchor="t">
                <a:spAutoFit/>
              </a:bodyPr>
              <a:lstStyle/>
              <a:p>
                <a:r>
                  <a:rPr lang="en-GB" sz="3200"/>
                  <a:t>Maximum detectable frequency:</a:t>
                </a:r>
                <a:endParaRPr lang="en-GB" sz="3200">
                  <a:ea typeface="Cambria Math" panose="02040503050406030204" pitchFamily="18" charset="0"/>
                </a:endParaRPr>
              </a:p>
            </p:txBody>
          </p:sp>
        </p:gr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CA6CB8F-62DA-17C7-620C-F255AB5B5E2F}"/>
                    </a:ext>
                  </a:extLst>
                </p:cNvPr>
                <p:cNvSpPr txBox="1"/>
                <p:nvPr/>
              </p:nvSpPr>
              <p:spPr>
                <a:xfrm>
                  <a:off x="10823389" y="27509177"/>
                  <a:ext cx="4568113" cy="155549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4000" i="1" smtClean="0">
                            <a:latin typeface="Cambria Math" panose="02040503050406030204" pitchFamily="18" charset="0"/>
                          </a:rPr>
                          <m:t>Δ</m:t>
                        </m:r>
                        <m:r>
                          <a:rPr lang="en-GB" sz="4000" b="0" i="1" smtClean="0">
                            <a:latin typeface="Cambria Math" panose="02040503050406030204" pitchFamily="18" charset="0"/>
                          </a:rPr>
                          <m:t>𝑓</m:t>
                        </m:r>
                        <m:r>
                          <a:rPr lang="en-GB" sz="4000" i="0">
                            <a:latin typeface="Cambria Math" panose="02040503050406030204" pitchFamily="18" charset="0"/>
                          </a:rPr>
                          <m:t>=</m:t>
                        </m:r>
                        <m:f>
                          <m:fPr>
                            <m:ctrlPr>
                              <a:rPr lang="en-GB" sz="4000" i="1">
                                <a:solidFill>
                                  <a:srgbClr val="836967"/>
                                </a:solidFill>
                                <a:latin typeface="Cambria Math" panose="02040503050406030204" pitchFamily="18" charset="0"/>
                              </a:rPr>
                            </m:ctrlPr>
                          </m:fPr>
                          <m:num>
                            <m:r>
                              <a:rPr lang="en-GB" sz="4000" i="1">
                                <a:latin typeface="Cambria Math" panose="02040503050406030204" pitchFamily="18" charset="0"/>
                              </a:rPr>
                              <m:t>𝑐</m:t>
                            </m:r>
                          </m:num>
                          <m:den>
                            <m:r>
                              <a:rPr lang="en-GB" sz="4000">
                                <a:latin typeface="Cambria Math" panose="02040503050406030204" pitchFamily="18" charset="0"/>
                              </a:rPr>
                              <m:t>2 </m:t>
                            </m:r>
                            <m:r>
                              <m:rPr>
                                <m:sty m:val="p"/>
                              </m:rPr>
                              <a:rPr lang="en-GB" sz="4000">
                                <a:latin typeface="Cambria Math" panose="02040503050406030204" pitchFamily="18" charset="0"/>
                              </a:rPr>
                              <m:t>sin</m:t>
                            </m:r>
                            <m:f>
                              <m:fPr>
                                <m:ctrlPr>
                                  <a:rPr lang="en-GB" sz="4000" i="1" smtClean="0">
                                    <a:latin typeface="Cambria Math" panose="02040503050406030204" pitchFamily="18" charset="0"/>
                                  </a:rPr>
                                </m:ctrlPr>
                              </m:fPr>
                              <m:num>
                                <m:r>
                                  <a:rPr lang="en-GB" sz="4000" i="1">
                                    <a:latin typeface="Cambria Math" panose="02040503050406030204" pitchFamily="18" charset="0"/>
                                  </a:rPr>
                                  <m:t>𝜙</m:t>
                                </m:r>
                              </m:num>
                              <m:den>
                                <m:r>
                                  <a:rPr lang="en-GB" sz="4000" b="0" i="1" smtClean="0">
                                    <a:latin typeface="Cambria Math" panose="02040503050406030204" pitchFamily="18" charset="0"/>
                                  </a:rPr>
                                  <m:t>2</m:t>
                                </m:r>
                              </m:den>
                            </m:f>
                            <m:r>
                              <a:rPr lang="en-GB" sz="4000" i="1">
                                <a:latin typeface="Cambria Math" panose="02040503050406030204" pitchFamily="18" charset="0"/>
                              </a:rPr>
                              <m:t> </m:t>
                            </m:r>
                            <m:r>
                              <a:rPr lang="en-GB" sz="4000" i="1">
                                <a:latin typeface="Cambria Math" panose="02040503050406030204" pitchFamily="18" charset="0"/>
                              </a:rPr>
                              <m:t>𝐿</m:t>
                            </m:r>
                          </m:den>
                        </m:f>
                      </m:oMath>
                    </m:oMathPara>
                  </a14:m>
                  <a:endParaRPr lang="en-GB" sz="4000" dirty="0"/>
                </a:p>
              </p:txBody>
            </p:sp>
          </mc:Choice>
          <mc:Fallback xmlns="">
            <p:sp>
              <p:nvSpPr>
                <p:cNvPr id="10" name="TextBox 9">
                  <a:extLst>
                    <a:ext uri="{FF2B5EF4-FFF2-40B4-BE49-F238E27FC236}">
                      <a16:creationId xmlns:a16="http://schemas.microsoft.com/office/drawing/2014/main" id="{ACA6CB8F-62DA-17C7-620C-F255AB5B5E2F}"/>
                    </a:ext>
                  </a:extLst>
                </p:cNvPr>
                <p:cNvSpPr txBox="1">
                  <a:spLocks noRot="1" noChangeAspect="1" noMove="1" noResize="1" noEditPoints="1" noAdjustHandles="1" noChangeArrowheads="1" noChangeShapeType="1" noTextEdit="1"/>
                </p:cNvSpPr>
                <p:nvPr/>
              </p:nvSpPr>
              <p:spPr>
                <a:xfrm>
                  <a:off x="10823389" y="27509177"/>
                  <a:ext cx="4568113" cy="1555490"/>
                </a:xfrm>
                <a:prstGeom prst="rect">
                  <a:avLst/>
                </a:prstGeom>
                <a:blipFill>
                  <a:blip r:embed="rId14"/>
                  <a:stretch>
                    <a:fillRect b="-105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BC15819-7F96-8EB8-04A7-6277EDC0162D}"/>
                    </a:ext>
                  </a:extLst>
                </p:cNvPr>
                <p:cNvSpPr txBox="1"/>
                <p:nvPr/>
              </p:nvSpPr>
              <p:spPr>
                <a:xfrm>
                  <a:off x="10823389" y="29350607"/>
                  <a:ext cx="4568113" cy="155549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4000" b="0" i="1" smtClean="0">
                            <a:latin typeface="Cambria Math" panose="02040503050406030204" pitchFamily="18" charset="0"/>
                          </a:rPr>
                          <m:t>𝑓</m:t>
                        </m:r>
                        <m:r>
                          <m:rPr>
                            <m:nor/>
                          </m:rPr>
                          <a:rPr lang="en-GB" sz="4000" i="1" dirty="0"/>
                          <m:t>max</m:t>
                        </m:r>
                        <m:r>
                          <a:rPr lang="en-GB" sz="4000" i="0">
                            <a:latin typeface="Cambria Math" panose="02040503050406030204" pitchFamily="18" charset="0"/>
                          </a:rPr>
                          <m:t>=</m:t>
                        </m:r>
                        <m:f>
                          <m:fPr>
                            <m:ctrlPr>
                              <a:rPr lang="en-GB" sz="4000" i="1">
                                <a:solidFill>
                                  <a:srgbClr val="836967"/>
                                </a:solidFill>
                                <a:latin typeface="Cambria Math" panose="02040503050406030204" pitchFamily="18" charset="0"/>
                              </a:rPr>
                            </m:ctrlPr>
                          </m:fPr>
                          <m:num>
                            <m:r>
                              <a:rPr lang="en-GB" sz="4000" i="1">
                                <a:latin typeface="Cambria Math" panose="02040503050406030204" pitchFamily="18" charset="0"/>
                              </a:rPr>
                              <m:t>𝑐</m:t>
                            </m:r>
                          </m:num>
                          <m:den>
                            <m:r>
                              <a:rPr lang="en-GB" sz="4000" b="0" i="0" smtClean="0">
                                <a:latin typeface="Cambria Math" panose="02040503050406030204" pitchFamily="18" charset="0"/>
                              </a:rPr>
                              <m:t>4</m:t>
                            </m:r>
                            <m:r>
                              <a:rPr lang="en-GB" sz="4000">
                                <a:latin typeface="Cambria Math" panose="02040503050406030204" pitchFamily="18" charset="0"/>
                              </a:rPr>
                              <m:t> </m:t>
                            </m:r>
                            <m:r>
                              <m:rPr>
                                <m:sty m:val="p"/>
                              </m:rPr>
                              <a:rPr lang="en-GB" sz="4000">
                                <a:latin typeface="Cambria Math" panose="02040503050406030204" pitchFamily="18" charset="0"/>
                              </a:rPr>
                              <m:t>sin</m:t>
                            </m:r>
                            <m:f>
                              <m:fPr>
                                <m:ctrlPr>
                                  <a:rPr lang="en-GB" sz="4000" i="1" smtClean="0">
                                    <a:latin typeface="Cambria Math" panose="02040503050406030204" pitchFamily="18" charset="0"/>
                                  </a:rPr>
                                </m:ctrlPr>
                              </m:fPr>
                              <m:num>
                                <m:r>
                                  <a:rPr lang="en-GB" sz="4000" i="1">
                                    <a:latin typeface="Cambria Math" panose="02040503050406030204" pitchFamily="18" charset="0"/>
                                  </a:rPr>
                                  <m:t>𝜙</m:t>
                                </m:r>
                              </m:num>
                              <m:den>
                                <m:r>
                                  <a:rPr lang="en-GB" sz="4000" b="0" i="1" smtClean="0">
                                    <a:latin typeface="Cambria Math" panose="02040503050406030204" pitchFamily="18" charset="0"/>
                                  </a:rPr>
                                  <m:t>2</m:t>
                                </m:r>
                              </m:den>
                            </m:f>
                            <m:r>
                              <a:rPr lang="en-GB" sz="4000" i="1">
                                <a:latin typeface="Cambria Math" panose="02040503050406030204" pitchFamily="18" charset="0"/>
                              </a:rPr>
                              <m:t> </m:t>
                            </m:r>
                            <m:r>
                              <a:rPr lang="en-GB" sz="4000" b="0" i="1" smtClean="0">
                                <a:latin typeface="Cambria Math" panose="02040503050406030204" pitchFamily="18" charset="0"/>
                              </a:rPr>
                              <m:t>𝑑</m:t>
                            </m:r>
                          </m:den>
                        </m:f>
                      </m:oMath>
                    </m:oMathPara>
                  </a14:m>
                  <a:endParaRPr lang="en-GB" sz="4000" dirty="0"/>
                </a:p>
              </p:txBody>
            </p:sp>
          </mc:Choice>
          <mc:Fallback xmlns="">
            <p:sp>
              <p:nvSpPr>
                <p:cNvPr id="12" name="TextBox 11">
                  <a:extLst>
                    <a:ext uri="{FF2B5EF4-FFF2-40B4-BE49-F238E27FC236}">
                      <a16:creationId xmlns:a16="http://schemas.microsoft.com/office/drawing/2014/main" id="{0BC15819-7F96-8EB8-04A7-6277EDC0162D}"/>
                    </a:ext>
                  </a:extLst>
                </p:cNvPr>
                <p:cNvSpPr txBox="1">
                  <a:spLocks noRot="1" noChangeAspect="1" noMove="1" noResize="1" noEditPoints="1" noAdjustHandles="1" noChangeArrowheads="1" noChangeShapeType="1" noTextEdit="1"/>
                </p:cNvSpPr>
                <p:nvPr/>
              </p:nvSpPr>
              <p:spPr>
                <a:xfrm>
                  <a:off x="10823389" y="29350607"/>
                  <a:ext cx="4568113" cy="1555490"/>
                </a:xfrm>
                <a:prstGeom prst="rect">
                  <a:avLst/>
                </a:prstGeom>
                <a:blipFill>
                  <a:blip r:embed="rId15"/>
                  <a:stretch>
                    <a:fillRect b="-10569"/>
                  </a:stretch>
                </a:blipFill>
              </p:spPr>
              <p:txBody>
                <a:bodyPr/>
                <a:lstStyle/>
                <a:p>
                  <a:r>
                    <a:rPr lang="en-GB">
                      <a:noFill/>
                    </a:rPr>
                    <a:t> </a:t>
                  </a:r>
                </a:p>
              </p:txBody>
            </p:sp>
          </mc:Fallback>
        </mc:AlternateContent>
      </p:grpSp>
      <p:pic>
        <p:nvPicPr>
          <p:cNvPr id="15" name="Picture 14" descr="A close-up of a projector&#10;&#10;Description automatically generated">
            <a:extLst>
              <a:ext uri="{FF2B5EF4-FFF2-40B4-BE49-F238E27FC236}">
                <a16:creationId xmlns:a16="http://schemas.microsoft.com/office/drawing/2014/main" id="{2B0A94AD-0341-78C2-22DD-7FEF598579BD}"/>
              </a:ext>
            </a:extLst>
          </p:cNvPr>
          <p:cNvPicPr>
            <a:picLocks noChangeAspect="1"/>
          </p:cNvPicPr>
          <p:nvPr/>
        </p:nvPicPr>
        <p:blipFill>
          <a:blip r:embed="rId16">
            <a:extLst>
              <a:ext uri="{BEBA8EAE-BF5A-486C-A8C5-ECC9F3942E4B}">
                <a14:imgProps xmlns:a14="http://schemas.microsoft.com/office/drawing/2010/main">
                  <a14:imgLayer r:embed="rId17">
                    <a14:imgEffect>
                      <a14:backgroundRemoval t="6667" b="92333" l="10000" r="90000">
                        <a14:foregroundMark x1="30333" y1="11333" x2="58667" y2="6833"/>
                        <a14:foregroundMark x1="58667" y1="6833" x2="72833" y2="13167"/>
                        <a14:foregroundMark x1="67500" y1="35333" x2="65833" y2="35000"/>
                        <a14:foregroundMark x1="66667" y1="36667" x2="65833" y2="38167"/>
                        <a14:foregroundMark x1="50667" y1="87833" x2="38333" y2="92333"/>
                      </a14:backgroundRemoval>
                    </a14:imgEffect>
                  </a14:imgLayer>
                </a14:imgProps>
              </a:ext>
            </a:extLst>
          </a:blip>
          <a:stretch>
            <a:fillRect/>
          </a:stretch>
        </p:blipFill>
        <p:spPr>
          <a:xfrm flipH="1">
            <a:off x="28129797" y="16375169"/>
            <a:ext cx="3384726" cy="3181238"/>
          </a:xfrm>
          <a:prstGeom prst="rect">
            <a:avLst/>
          </a:prstGeom>
        </p:spPr>
      </p:pic>
      <p:sp>
        <p:nvSpPr>
          <p:cNvPr id="17" name="TextBox 16">
            <a:extLst>
              <a:ext uri="{FF2B5EF4-FFF2-40B4-BE49-F238E27FC236}">
                <a16:creationId xmlns:a16="http://schemas.microsoft.com/office/drawing/2014/main" id="{FFB8F656-9892-6E86-FFE9-604DD4DE887D}"/>
              </a:ext>
            </a:extLst>
          </p:cNvPr>
          <p:cNvSpPr txBox="1"/>
          <p:nvPr/>
        </p:nvSpPr>
        <p:spPr>
          <a:xfrm>
            <a:off x="27476788" y="19594583"/>
            <a:ext cx="4602790" cy="1569660"/>
          </a:xfrm>
          <a:prstGeom prst="rect">
            <a:avLst/>
          </a:prstGeom>
          <a:noFill/>
          <a:ln>
            <a:noFill/>
          </a:ln>
        </p:spPr>
        <p:txBody>
          <a:bodyPr wrap="square" rtlCol="0">
            <a:spAutoFit/>
          </a:bodyPr>
          <a:lstStyle/>
          <a:p>
            <a:pPr algn="ctr"/>
            <a:r>
              <a:rPr lang="en-GB" sz="3200"/>
              <a:t>Thorlabs SLS303 blackbody [0.6-15µm]</a:t>
            </a:r>
          </a:p>
          <a:p>
            <a:pPr algn="ctr"/>
            <a:r>
              <a:rPr lang="en-GB" sz="3200"/>
              <a:t>[500-20THz]</a:t>
            </a:r>
          </a:p>
        </p:txBody>
      </p:sp>
      <p:pic>
        <p:nvPicPr>
          <p:cNvPr id="19" name="Picture 18" descr="A black and white camera&#10;&#10;Description automatically generated">
            <a:extLst>
              <a:ext uri="{FF2B5EF4-FFF2-40B4-BE49-F238E27FC236}">
                <a16:creationId xmlns:a16="http://schemas.microsoft.com/office/drawing/2014/main" id="{B1155C2B-8EEB-B4A3-2F45-2F9E342D4C2D}"/>
              </a:ext>
            </a:extLst>
          </p:cNvPr>
          <p:cNvPicPr>
            <a:picLocks noChangeAspect="1"/>
          </p:cNvPicPr>
          <p:nvPr/>
        </p:nvPicPr>
        <p:blipFill rotWithShape="1">
          <a:blip r:embed="rId18">
            <a:extLst>
              <a:ext uri="{BEBA8EAE-BF5A-486C-A8C5-ECC9F3942E4B}">
                <a14:imgProps xmlns:a14="http://schemas.microsoft.com/office/drawing/2010/main">
                  <a14:imgLayer r:embed="rId19">
                    <a14:imgEffect>
                      <a14:backgroundRemoval t="28125" b="72396" l="27396" r="73229">
                        <a14:foregroundMark x1="44792" y1="27187" x2="27083" y2="35417"/>
                        <a14:foregroundMark x1="27083" y1="35417" x2="28333" y2="65104"/>
                        <a14:foregroundMark x1="28333" y1="65104" x2="47813" y2="72396"/>
                        <a14:foregroundMark x1="47813" y1="72396" x2="63750" y2="67917"/>
                        <a14:foregroundMark x1="66667" y1="31979" x2="47083" y2="28333"/>
                        <a14:foregroundMark x1="47083" y1="28333" x2="36875" y2="30312"/>
                        <a14:foregroundMark x1="36875" y1="30312" x2="30521" y2="36354"/>
                        <a14:foregroundMark x1="30521" y1="36354" x2="31250" y2="62396"/>
                        <a14:foregroundMark x1="31250" y1="62396" x2="39479" y2="68333"/>
                        <a14:foregroundMark x1="39479" y1="68333" x2="52083" y2="68854"/>
                        <a14:foregroundMark x1="40417" y1="34063" x2="36667" y2="52500"/>
                        <a14:foregroundMark x1="36667" y1="52500" x2="40729" y2="66667"/>
                        <a14:foregroundMark x1="40729" y1="66667" x2="46458" y2="57188"/>
                        <a14:foregroundMark x1="46458" y1="57188" x2="44375" y2="35208"/>
                        <a14:foregroundMark x1="44375" y1="35208" x2="39479" y2="48229"/>
                        <a14:foregroundMark x1="39479" y1="48229" x2="44375" y2="59167"/>
                        <a14:foregroundMark x1="44375" y1="59167" x2="44583" y2="43542"/>
                        <a14:foregroundMark x1="44583" y1="43542" x2="42813" y2="41250"/>
                        <a14:foregroundMark x1="68229" y1="45000" x2="71563" y2="53750"/>
                        <a14:foregroundMark x1="71563" y1="53750" x2="67396" y2="60938"/>
                        <a14:foregroundMark x1="67396" y1="60938" x2="65417" y2="61042"/>
                        <a14:foregroundMark x1="72708" y1="52708" x2="70625" y2="60208"/>
                        <a14:foregroundMark x1="73333" y1="54167" x2="72708" y2="58333"/>
                        <a14:foregroundMark x1="28854" y1="30729" x2="26667" y2="40104"/>
                        <a14:foregroundMark x1="26667" y1="40104" x2="27708" y2="62708"/>
                        <a14:foregroundMark x1="27708" y1="62708" x2="32292" y2="48542"/>
                        <a14:foregroundMark x1="32292" y1="48542" x2="29375" y2="38438"/>
                        <a14:foregroundMark x1="29375" y1="38438" x2="27396" y2="41875"/>
                      </a14:backgroundRemoval>
                    </a14:imgEffect>
                  </a14:imgLayer>
                </a14:imgProps>
              </a:ext>
            </a:extLst>
          </a:blip>
          <a:srcRect l="24756" t="24184" r="24922" b="26139"/>
          <a:stretch/>
        </p:blipFill>
        <p:spPr>
          <a:xfrm>
            <a:off x="17090335" y="16481633"/>
            <a:ext cx="2504398" cy="2470562"/>
          </a:xfrm>
          <a:prstGeom prst="rect">
            <a:avLst/>
          </a:prstGeom>
        </p:spPr>
      </p:pic>
      <p:sp>
        <p:nvSpPr>
          <p:cNvPr id="20" name="TextBox 19">
            <a:extLst>
              <a:ext uri="{FF2B5EF4-FFF2-40B4-BE49-F238E27FC236}">
                <a16:creationId xmlns:a16="http://schemas.microsoft.com/office/drawing/2014/main" id="{7FB6BB19-266A-9346-1FF5-F2B51B285A93}"/>
              </a:ext>
            </a:extLst>
          </p:cNvPr>
          <p:cNvSpPr txBox="1"/>
          <p:nvPr/>
        </p:nvSpPr>
        <p:spPr>
          <a:xfrm>
            <a:off x="17124931" y="19287364"/>
            <a:ext cx="2534923" cy="2062103"/>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200" err="1"/>
              <a:t>Xeva</a:t>
            </a:r>
            <a:r>
              <a:rPr lang="en-GB" sz="3200"/>
              <a:t>-FPA 640 </a:t>
            </a:r>
            <a:r>
              <a:rPr lang="en-GB" sz="3200" err="1"/>
              <a:t>InGaAs</a:t>
            </a:r>
            <a:r>
              <a:rPr lang="en-GB" sz="3200"/>
              <a:t> </a:t>
            </a:r>
          </a:p>
          <a:p>
            <a:pPr algn="ctr"/>
            <a:r>
              <a:rPr lang="en-GB" sz="3200"/>
              <a:t>[</a:t>
            </a:r>
            <a:r>
              <a:rPr lang="en-GB" sz="3200" dirty="0"/>
              <a:t>1.0-1.7µm</a:t>
            </a:r>
            <a:r>
              <a:rPr lang="en-GB" sz="3200"/>
              <a:t>]</a:t>
            </a:r>
          </a:p>
          <a:p>
            <a:pPr algn="ctr"/>
            <a:r>
              <a:rPr lang="en-GB" sz="3200"/>
              <a:t>[</a:t>
            </a:r>
            <a:r>
              <a:rPr lang="en-GB" sz="3200" dirty="0"/>
              <a:t>300-180THz</a:t>
            </a:r>
            <a:r>
              <a:rPr lang="en-GB" sz="3200"/>
              <a:t>]</a:t>
            </a:r>
          </a:p>
        </p:txBody>
      </p:sp>
      <p:pic>
        <p:nvPicPr>
          <p:cNvPr id="21" name="Picture 20" descr="A purple box with a lens&#10;&#10;Description automatically generated">
            <a:extLst>
              <a:ext uri="{FF2B5EF4-FFF2-40B4-BE49-F238E27FC236}">
                <a16:creationId xmlns:a16="http://schemas.microsoft.com/office/drawing/2014/main" id="{5DA71EA4-02FC-7AE5-EE40-8E8D32FEEA3A}"/>
              </a:ext>
            </a:extLst>
          </p:cNvPr>
          <p:cNvPicPr>
            <a:picLocks noChangeAspect="1"/>
          </p:cNvPicPr>
          <p:nvPr/>
        </p:nvPicPr>
        <p:blipFill>
          <a:blip r:embed="rId20">
            <a:extLst>
              <a:ext uri="{BEBA8EAE-BF5A-486C-A8C5-ECC9F3942E4B}">
                <a14:imgProps xmlns:a14="http://schemas.microsoft.com/office/drawing/2010/main">
                  <a14:imgLayer r:embed="rId21">
                    <a14:imgEffect>
                      <a14:backgroundRemoval t="3876" b="91990" l="4641" r="94726">
                        <a14:foregroundMark x1="10127" y1="34109" x2="5907" y2="55297"/>
                        <a14:foregroundMark x1="5907" y1="55297" x2="11603" y2="35917"/>
                        <a14:foregroundMark x1="11603" y1="35917" x2="10759" y2="33850"/>
                        <a14:foregroundMark x1="44304" y1="32817" x2="42405" y2="34367"/>
                        <a14:foregroundMark x1="53797" y1="4134" x2="24051" y2="18088"/>
                        <a14:foregroundMark x1="24051" y1="18088" x2="42405" y2="23256"/>
                        <a14:foregroundMark x1="42405" y1="23256" x2="78059" y2="19121"/>
                        <a14:foregroundMark x1="78059" y1="19121" x2="65823" y2="7494"/>
                        <a14:foregroundMark x1="65823" y1="7494" x2="53376" y2="4134"/>
                        <a14:foregroundMark x1="87764" y1="11111" x2="94304" y2="27907"/>
                        <a14:foregroundMark x1="94304" y1="27907" x2="91772" y2="74935"/>
                        <a14:foregroundMark x1="91772" y1="74935" x2="77426" y2="88630"/>
                        <a14:foregroundMark x1="77426" y1="88630" x2="62447" y2="93282"/>
                        <a14:foregroundMark x1="62447" y1="93282" x2="54219" y2="77519"/>
                        <a14:foregroundMark x1="54219" y1="77519" x2="62447" y2="20930"/>
                        <a14:foregroundMark x1="62447" y1="20930" x2="89662" y2="12920"/>
                        <a14:foregroundMark x1="79958" y1="22997" x2="69831" y2="54522"/>
                        <a14:foregroundMark x1="69831" y1="54522" x2="76160" y2="71059"/>
                        <a14:foregroundMark x1="76160" y1="71059" x2="85865" y2="57881"/>
                        <a14:foregroundMark x1="85865" y1="57881" x2="82278" y2="31525"/>
                        <a14:foregroundMark x1="82278" y1="31525" x2="77004" y2="25065"/>
                        <a14:foregroundMark x1="86076" y1="37209" x2="85865" y2="57364"/>
                        <a14:foregroundMark x1="85865" y1="57364" x2="89241" y2="42119"/>
                        <a14:foregroundMark x1="89241" y1="42119" x2="81435" y2="35917"/>
                        <a14:foregroundMark x1="77848" y1="45220" x2="75949" y2="45478"/>
                        <a14:foregroundMark x1="79958" y1="47545" x2="76793" y2="49354"/>
                        <a14:foregroundMark x1="81224" y1="40568" x2="78270" y2="39535"/>
                        <a14:foregroundMark x1="45570" y1="35142" x2="42616" y2="36176"/>
                        <a14:foregroundMark x1="90717" y1="12920" x2="96624" y2="32817"/>
                        <a14:foregroundMark x1="96624" y1="32817" x2="94726" y2="68217"/>
                        <a14:foregroundMark x1="94726" y1="68217" x2="87342" y2="49612"/>
                        <a14:foregroundMark x1="87342" y1="49612" x2="86498" y2="20413"/>
                        <a14:foregroundMark x1="86498" y1="20413" x2="90717" y2="12920"/>
                        <a14:foregroundMark x1="81857" y1="39535" x2="82911" y2="62532"/>
                        <a14:foregroundMark x1="82911" y1="62532" x2="84177" y2="45220"/>
                        <a14:foregroundMark x1="84177" y1="45220" x2="80591" y2="44961"/>
                        <a14:foregroundMark x1="79325" y1="51421" x2="76371" y2="51421"/>
                        <a14:foregroundMark x1="70253" y1="89406" x2="55485" y2="92506"/>
                        <a14:foregroundMark x1="55485" y1="92506" x2="70042" y2="88372"/>
                        <a14:foregroundMark x1="70042" y1="88372" x2="70464" y2="88372"/>
                        <a14:foregroundMark x1="80380" y1="52713" x2="74473" y2="80103"/>
                        <a14:foregroundMark x1="74473" y1="80103" x2="79747" y2="56072"/>
                        <a14:foregroundMark x1="79747" y1="56072" x2="76371" y2="54264"/>
                        <a14:foregroundMark x1="81224" y1="73127" x2="77215" y2="74677"/>
                        <a14:foregroundMark x1="82278" y1="76744" x2="85654" y2="75194"/>
                        <a14:foregroundMark x1="92194" y1="12920" x2="96624" y2="35142"/>
                        <a14:foregroundMark x1="96624" y1="35142" x2="95148" y2="72351"/>
                        <a14:foregroundMark x1="95148" y1="72351" x2="89873" y2="18088"/>
                        <a14:foregroundMark x1="89873" y1="18088" x2="93038" y2="13695"/>
                        <a14:foregroundMark x1="94515" y1="12920" x2="94726" y2="72610"/>
                      </a14:backgroundRemoval>
                    </a14:imgEffect>
                  </a14:imgLayer>
                </a14:imgProps>
              </a:ext>
            </a:extLst>
          </a:blip>
          <a:stretch>
            <a:fillRect/>
          </a:stretch>
        </p:blipFill>
        <p:spPr>
          <a:xfrm flipH="1">
            <a:off x="20840154" y="16573294"/>
            <a:ext cx="2908302" cy="2350353"/>
          </a:xfrm>
          <a:prstGeom prst="rect">
            <a:avLst/>
          </a:prstGeom>
        </p:spPr>
      </p:pic>
      <p:sp>
        <p:nvSpPr>
          <p:cNvPr id="23" name="TextBox 22">
            <a:extLst>
              <a:ext uri="{FF2B5EF4-FFF2-40B4-BE49-F238E27FC236}">
                <a16:creationId xmlns:a16="http://schemas.microsoft.com/office/drawing/2014/main" id="{0F2DA602-37FE-1599-8D71-2A83BF0FFFD8}"/>
              </a:ext>
            </a:extLst>
          </p:cNvPr>
          <p:cNvSpPr txBox="1"/>
          <p:nvPr/>
        </p:nvSpPr>
        <p:spPr>
          <a:xfrm>
            <a:off x="21075494" y="19044695"/>
            <a:ext cx="2398653" cy="2062103"/>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200"/>
              <a:t>PV320 pyroelectric </a:t>
            </a:r>
          </a:p>
          <a:p>
            <a:pPr algn="ctr"/>
            <a:r>
              <a:rPr lang="en-GB" sz="3200"/>
              <a:t>[</a:t>
            </a:r>
            <a:r>
              <a:rPr lang="en-GB" sz="3200" dirty="0"/>
              <a:t>1.7-20µm</a:t>
            </a:r>
            <a:r>
              <a:rPr lang="en-GB" sz="3200"/>
              <a:t>]</a:t>
            </a:r>
          </a:p>
          <a:p>
            <a:pPr algn="ctr"/>
            <a:r>
              <a:rPr lang="en-GB" sz="3200"/>
              <a:t>[</a:t>
            </a:r>
            <a:r>
              <a:rPr lang="en-GB" sz="3200" dirty="0"/>
              <a:t>180-15THz</a:t>
            </a:r>
            <a:r>
              <a:rPr lang="en-GB" sz="3200"/>
              <a:t>]</a:t>
            </a:r>
          </a:p>
        </p:txBody>
      </p:sp>
      <p:pic>
        <p:nvPicPr>
          <p:cNvPr id="1026" name="Picture 2" descr="MICROXCAM-384i-THz Terahertz Camera">
            <a:extLst>
              <a:ext uri="{FF2B5EF4-FFF2-40B4-BE49-F238E27FC236}">
                <a16:creationId xmlns:a16="http://schemas.microsoft.com/office/drawing/2014/main" id="{2740EDAD-E61F-E8BD-A99B-F8ADA7DDC845}"/>
              </a:ext>
            </a:extLst>
          </p:cNvPr>
          <p:cNvPicPr>
            <a:picLocks noChangeAspect="1" noChangeArrowheads="1"/>
          </p:cNvPicPr>
          <p:nvPr/>
        </p:nvPicPr>
        <p:blipFill rotWithShape="1">
          <a:blip r:embed="rId22">
            <a:extLst>
              <a:ext uri="{BEBA8EAE-BF5A-486C-A8C5-ECC9F3942E4B}">
                <a14:imgProps xmlns:a14="http://schemas.microsoft.com/office/drawing/2010/main">
                  <a14:imgLayer r:embed="rId23">
                    <a14:imgEffect>
                      <a14:backgroundRemoval t="10000" b="94000" l="9959" r="89765">
                        <a14:foregroundMark x1="30429" y1="91750" x2="30429" y2="91750"/>
                        <a14:foregroundMark x1="30844" y1="94000" x2="30844" y2="94000"/>
                      </a14:backgroundRemoval>
                    </a14:imgEffect>
                  </a14:imgLayer>
                </a14:imgProps>
              </a:ext>
              <a:ext uri="{28A0092B-C50C-407E-A947-70E740481C1C}">
                <a14:useLocalDpi xmlns:a14="http://schemas.microsoft.com/office/drawing/2010/main" val="0"/>
              </a:ext>
            </a:extLst>
          </a:blip>
          <a:srcRect l="18711" r="16464"/>
          <a:stretch/>
        </p:blipFill>
        <p:spPr bwMode="auto">
          <a:xfrm flipH="1">
            <a:off x="24173836" y="16538607"/>
            <a:ext cx="2640830" cy="2413588"/>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B5603DA3-5038-0F84-79AD-4EE93C715FF9}"/>
              </a:ext>
            </a:extLst>
          </p:cNvPr>
          <p:cNvSpPr txBox="1"/>
          <p:nvPr/>
        </p:nvSpPr>
        <p:spPr>
          <a:xfrm>
            <a:off x="23967149" y="18990371"/>
            <a:ext cx="3054205" cy="2062103"/>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200"/>
              <a:t>INO microbolometer </a:t>
            </a:r>
          </a:p>
          <a:p>
            <a:pPr algn="ctr"/>
            <a:r>
              <a:rPr lang="en-GB" sz="3200"/>
              <a:t>[3-14µm]</a:t>
            </a:r>
          </a:p>
          <a:p>
            <a:pPr algn="ctr"/>
            <a:r>
              <a:rPr lang="en-GB" sz="3200"/>
              <a:t>[100-21THz]</a:t>
            </a:r>
          </a:p>
        </p:txBody>
      </p:sp>
      <p:sp>
        <p:nvSpPr>
          <p:cNvPr id="39" name="TextBox 38">
            <a:extLst>
              <a:ext uri="{FF2B5EF4-FFF2-40B4-BE49-F238E27FC236}">
                <a16:creationId xmlns:a16="http://schemas.microsoft.com/office/drawing/2014/main" id="{98BD1007-7CC5-AC12-566C-77C9817A6DD5}"/>
              </a:ext>
            </a:extLst>
          </p:cNvPr>
          <p:cNvSpPr txBox="1"/>
          <p:nvPr/>
        </p:nvSpPr>
        <p:spPr>
          <a:xfrm>
            <a:off x="9752248" y="28531879"/>
            <a:ext cx="6533687" cy="1077218"/>
          </a:xfrm>
          <a:prstGeom prst="rect">
            <a:avLst/>
          </a:prstGeom>
          <a:noFill/>
        </p:spPr>
        <p:txBody>
          <a:bodyPr wrap="square" lIns="91440" tIns="45720" rIns="91440" bIns="45720" rtlCol="0" anchor="t">
            <a:spAutoFit/>
          </a:bodyPr>
          <a:lstStyle/>
          <a:p>
            <a:r>
              <a:rPr lang="en-GB" sz="3200"/>
              <a:t>where </a:t>
            </a:r>
            <a:r>
              <a:rPr lang="en-GB" sz="3200" i="1">
                <a:latin typeface="Cambria Math"/>
                <a:ea typeface="Cambria Math"/>
              </a:rPr>
              <a:t>L</a:t>
            </a:r>
            <a:r>
              <a:rPr lang="en-GB" sz="3200"/>
              <a:t> is the length of the detector </a:t>
            </a:r>
            <a:r>
              <a:rPr lang="en-GB" sz="3200">
                <a:latin typeface="Calibri"/>
                <a:ea typeface="Calibri"/>
                <a:cs typeface="Calibri"/>
              </a:rPr>
              <a:t>and </a:t>
            </a:r>
            <a:r>
              <a:rPr lang="en-GB" sz="3200" i="1">
                <a:latin typeface="Cambria Math"/>
                <a:ea typeface="Cambria Math"/>
              </a:rPr>
              <a:t>d</a:t>
            </a:r>
            <a:r>
              <a:rPr lang="en-GB" sz="3200"/>
              <a:t> is the pixel pitch</a:t>
            </a:r>
            <a:endParaRPr lang="en-GB" sz="3200">
              <a:ea typeface="Cambria Math" panose="02040503050406030204" pitchFamily="18" charset="0"/>
            </a:endParaRPr>
          </a:p>
        </p:txBody>
      </p:sp>
      <p:sp>
        <p:nvSpPr>
          <p:cNvPr id="42" name="Arrow: Right 41">
            <a:extLst>
              <a:ext uri="{FF2B5EF4-FFF2-40B4-BE49-F238E27FC236}">
                <a16:creationId xmlns:a16="http://schemas.microsoft.com/office/drawing/2014/main" id="{CAFE3ECD-017E-8992-8897-EE73CE4D27D0}"/>
              </a:ext>
            </a:extLst>
          </p:cNvPr>
          <p:cNvSpPr/>
          <p:nvPr/>
        </p:nvSpPr>
        <p:spPr>
          <a:xfrm>
            <a:off x="17991533" y="34987836"/>
            <a:ext cx="1110439" cy="9220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FA649145-204F-8155-B36C-62B32AF00B03}"/>
              </a:ext>
            </a:extLst>
          </p:cNvPr>
          <p:cNvSpPr txBox="1"/>
          <p:nvPr/>
        </p:nvSpPr>
        <p:spPr>
          <a:xfrm>
            <a:off x="10453869" y="38048229"/>
            <a:ext cx="8476629" cy="1569660"/>
          </a:xfrm>
          <a:prstGeom prst="rect">
            <a:avLst/>
          </a:prstGeom>
          <a:noFill/>
        </p:spPr>
        <p:txBody>
          <a:bodyPr wrap="square" lIns="91440" tIns="45720" rIns="91440" bIns="45720" rtlCol="0" anchor="t">
            <a:spAutoFit/>
          </a:bodyPr>
          <a:lstStyle/>
          <a:p>
            <a:pPr algn="ctr"/>
            <a:r>
              <a:rPr lang="en-GB" sz="3200">
                <a:ea typeface="Cambria"/>
              </a:rPr>
              <a:t>The </a:t>
            </a:r>
            <a:r>
              <a:rPr lang="en-GB" sz="3200" b="1" err="1">
                <a:ea typeface="Cambria"/>
              </a:rPr>
              <a:t>Kramers-Kronig</a:t>
            </a:r>
            <a:r>
              <a:rPr lang="en-GB" sz="3200" b="1">
                <a:ea typeface="Cambria"/>
              </a:rPr>
              <a:t> minimal phase retrieval algorithm</a:t>
            </a:r>
            <a:r>
              <a:rPr lang="en-GB" sz="3200">
                <a:ea typeface="Cambria"/>
              </a:rPr>
              <a:t> can be used</a:t>
            </a:r>
            <a:r>
              <a:rPr lang="en-GB" sz="3200" b="1">
                <a:ea typeface="Cambria"/>
              </a:rPr>
              <a:t> </a:t>
            </a:r>
            <a:r>
              <a:rPr lang="en-GB" sz="3200">
                <a:ea typeface="Calibri"/>
              </a:rPr>
              <a:t>to restore phase information which is lost during interferometry</a:t>
            </a:r>
            <a:r>
              <a:rPr lang="en-GB" sz="3200" b="1">
                <a:ea typeface="Cambria"/>
              </a:rPr>
              <a:t>.  </a:t>
            </a:r>
            <a:endParaRPr lang="en-GB" sz="3200" b="1">
              <a:ea typeface="Cambria" panose="02040503050406030204" pitchFamily="18" charset="0"/>
            </a:endParaRPr>
          </a:p>
        </p:txBody>
      </p:sp>
      <p:sp>
        <p:nvSpPr>
          <p:cNvPr id="45" name="TextBox 44">
            <a:extLst>
              <a:ext uri="{FF2B5EF4-FFF2-40B4-BE49-F238E27FC236}">
                <a16:creationId xmlns:a16="http://schemas.microsoft.com/office/drawing/2014/main" id="{5F71598D-CE59-1FA3-D1EE-7E66D8EF39AF}"/>
              </a:ext>
            </a:extLst>
          </p:cNvPr>
          <p:cNvSpPr txBox="1"/>
          <p:nvPr/>
        </p:nvSpPr>
        <p:spPr>
          <a:xfrm>
            <a:off x="240944" y="38351406"/>
            <a:ext cx="9877574" cy="1077218"/>
          </a:xfrm>
          <a:prstGeom prst="rect">
            <a:avLst/>
          </a:prstGeom>
          <a:noFill/>
        </p:spPr>
        <p:txBody>
          <a:bodyPr wrap="square" lIns="91440" tIns="45720" rIns="91440" bIns="45720" rtlCol="0" anchor="t">
            <a:spAutoFit/>
          </a:bodyPr>
          <a:lstStyle/>
          <a:p>
            <a:pPr algn="ctr"/>
            <a:r>
              <a:rPr lang="en-GB" sz="3200">
                <a:ea typeface="Cambria"/>
              </a:rPr>
              <a:t>Our spectrometer is designed to have a </a:t>
            </a:r>
            <a:r>
              <a:rPr lang="en-GB" sz="3200" b="1">
                <a:ea typeface="Cambria"/>
              </a:rPr>
              <a:t>resolution of 1.3 THz and spectral bandwidth of 15 – 300 THz.</a:t>
            </a:r>
          </a:p>
        </p:txBody>
      </p:sp>
      <p:sp>
        <p:nvSpPr>
          <p:cNvPr id="46" name="TextBox 45">
            <a:extLst>
              <a:ext uri="{FF2B5EF4-FFF2-40B4-BE49-F238E27FC236}">
                <a16:creationId xmlns:a16="http://schemas.microsoft.com/office/drawing/2014/main" id="{468D6048-2A6D-4207-8514-DEA39F637420}"/>
              </a:ext>
            </a:extLst>
          </p:cNvPr>
          <p:cNvSpPr txBox="1"/>
          <p:nvPr/>
        </p:nvSpPr>
        <p:spPr>
          <a:xfrm>
            <a:off x="19443934" y="37948881"/>
            <a:ext cx="7921357" cy="1569660"/>
          </a:xfrm>
          <a:prstGeom prst="rect">
            <a:avLst/>
          </a:prstGeom>
          <a:noFill/>
        </p:spPr>
        <p:txBody>
          <a:bodyPr wrap="square" rtlCol="0">
            <a:spAutoFit/>
          </a:bodyPr>
          <a:lstStyle/>
          <a:p>
            <a:pPr algn="ctr"/>
            <a:r>
              <a:rPr lang="en-GB" sz="3200" dirty="0">
                <a:ea typeface="Cambria" panose="02040503050406030204" pitchFamily="18" charset="0"/>
              </a:rPr>
              <a:t>As a result, we will be able to resolve complex bunch structure </a:t>
            </a:r>
            <a:r>
              <a:rPr lang="en-GB" sz="3200" b="1" dirty="0">
                <a:ea typeface="Cambria" panose="02040503050406030204" pitchFamily="18" charset="0"/>
              </a:rPr>
              <a:t>in a range of 900 fs with resolution of 1.7 fs.</a:t>
            </a:r>
          </a:p>
        </p:txBody>
      </p:sp>
      <p:sp>
        <p:nvSpPr>
          <p:cNvPr id="49" name="TextBox 48">
            <a:extLst>
              <a:ext uri="{FF2B5EF4-FFF2-40B4-BE49-F238E27FC236}">
                <a16:creationId xmlns:a16="http://schemas.microsoft.com/office/drawing/2014/main" id="{52BC3C7E-A4A8-0D18-DD87-CD6FD2D4CCCD}"/>
              </a:ext>
            </a:extLst>
          </p:cNvPr>
          <p:cNvSpPr txBox="1"/>
          <p:nvPr/>
        </p:nvSpPr>
        <p:spPr>
          <a:xfrm>
            <a:off x="27155373" y="35158897"/>
            <a:ext cx="5776111" cy="3539430"/>
          </a:xfrm>
          <a:prstGeom prst="rect">
            <a:avLst/>
          </a:prstGeom>
          <a:noFill/>
        </p:spPr>
        <p:txBody>
          <a:bodyPr wrap="square" lIns="91440" tIns="45720" rIns="91440" bIns="45720" rtlCol="0" anchor="t">
            <a:spAutoFit/>
          </a:bodyPr>
          <a:lstStyle/>
          <a:p>
            <a:pPr algn="ctr"/>
            <a:r>
              <a:rPr lang="en-GB" sz="3200" b="1">
                <a:ea typeface="Cambria"/>
              </a:rPr>
              <a:t>Pushing the limit:</a:t>
            </a:r>
          </a:p>
          <a:p>
            <a:r>
              <a:rPr lang="en-GB" sz="3200">
                <a:ea typeface="Cambria"/>
              </a:rPr>
              <a:t>Additional spectral information can be obtained using a VIS-light grating spectrometer.</a:t>
            </a:r>
          </a:p>
          <a:p>
            <a:endParaRPr lang="en-GB" sz="3200">
              <a:ea typeface="Cambria"/>
            </a:endParaRPr>
          </a:p>
          <a:p>
            <a:pPr algn="ctr"/>
            <a:r>
              <a:rPr lang="en-GB" sz="3200">
                <a:ea typeface="Cambria"/>
              </a:rPr>
              <a:t> The temporal resolution can be increased to </a:t>
            </a:r>
            <a:r>
              <a:rPr lang="en-GB" sz="3200" b="1">
                <a:ea typeface="Cambria"/>
              </a:rPr>
              <a:t>0.5 fs.</a:t>
            </a:r>
            <a:endParaRPr lang="en-GB" sz="3200" b="1">
              <a:ea typeface="Cambria"/>
              <a:cs typeface="Calibri"/>
            </a:endParaRPr>
          </a:p>
        </p:txBody>
      </p:sp>
      <p:pic>
        <p:nvPicPr>
          <p:cNvPr id="1054" name="Picture 1053">
            <a:extLst>
              <a:ext uri="{FF2B5EF4-FFF2-40B4-BE49-F238E27FC236}">
                <a16:creationId xmlns:a16="http://schemas.microsoft.com/office/drawing/2014/main" id="{CAB7C90E-E24D-22FE-7B3A-CAC2CFBF5ECC}"/>
              </a:ext>
            </a:extLst>
          </p:cNvPr>
          <p:cNvPicPr>
            <a:picLocks noChangeAspect="1"/>
          </p:cNvPicPr>
          <p:nvPr/>
        </p:nvPicPr>
        <p:blipFill rotWithShape="1">
          <a:blip r:embed="rId4"/>
          <a:srcRect t="55574"/>
          <a:stretch/>
        </p:blipFill>
        <p:spPr>
          <a:xfrm>
            <a:off x="26559075" y="10840404"/>
            <a:ext cx="6644590" cy="4417744"/>
          </a:xfrm>
          <a:prstGeom prst="rect">
            <a:avLst/>
          </a:prstGeom>
        </p:spPr>
      </p:pic>
      <p:sp>
        <p:nvSpPr>
          <p:cNvPr id="4" name="TextBox 48">
            <a:extLst>
              <a:ext uri="{FF2B5EF4-FFF2-40B4-BE49-F238E27FC236}">
                <a16:creationId xmlns:a16="http://schemas.microsoft.com/office/drawing/2014/main" id="{1B992F87-06BF-0D04-B4E6-7F14341D7486}"/>
              </a:ext>
            </a:extLst>
          </p:cNvPr>
          <p:cNvSpPr txBox="1"/>
          <p:nvPr/>
        </p:nvSpPr>
        <p:spPr>
          <a:xfrm>
            <a:off x="114938" y="15264189"/>
            <a:ext cx="33160066" cy="769438"/>
          </a:xfrm>
          <a:prstGeom prst="rect">
            <a:avLst/>
          </a:prstGeom>
          <a:solidFill>
            <a:srgbClr val="3371B7"/>
          </a:solid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19" rIns="45719" bIns="45719" numCol="1" anchor="ctr">
            <a:spAutoFit/>
          </a:bodyPr>
          <a:lstStyle>
            <a:lvl1pPr>
              <a:defRPr sz="4000">
                <a:solidFill>
                  <a:srgbClr val="FFFFFF"/>
                </a:solidFill>
              </a:defRPr>
            </a:lvl1pPr>
          </a:lstStyle>
          <a:p>
            <a:pPr algn="ctr"/>
            <a:r>
              <a:rPr lang="en-GB" sz="4400" b="1"/>
              <a:t>Single-shot THz spectroscopy</a:t>
            </a:r>
            <a:endParaRPr sz="4400" b="1"/>
          </a:p>
        </p:txBody>
      </p:sp>
      <p:sp>
        <p:nvSpPr>
          <p:cNvPr id="58" name="Rectangle 28">
            <a:extLst>
              <a:ext uri="{FF2B5EF4-FFF2-40B4-BE49-F238E27FC236}">
                <a16:creationId xmlns:a16="http://schemas.microsoft.com/office/drawing/2014/main" id="{5D18FC36-2E00-EC55-6BD6-2ADC7711D521}"/>
              </a:ext>
            </a:extLst>
          </p:cNvPr>
          <p:cNvSpPr/>
          <p:nvPr/>
        </p:nvSpPr>
        <p:spPr>
          <a:xfrm>
            <a:off x="173206" y="29688316"/>
            <a:ext cx="33068515" cy="808838"/>
          </a:xfrm>
          <a:prstGeom prst="rect">
            <a:avLst/>
          </a:prstGeom>
          <a:solidFill>
            <a:srgbClr val="3371B7"/>
          </a:solidFill>
          <a:ln w="9525" cap="flat">
            <a:solidFill>
              <a:schemeClr val="accent1"/>
            </a:solidFill>
            <a:prstDash val="solid"/>
            <a:round/>
          </a:ln>
          <a:effectLst>
            <a:outerShdw blurRad="38100" dist="23000" dir="5400000" rotWithShape="0">
              <a:srgbClr val="000000">
                <a:alpha val="35000"/>
              </a:srgbClr>
            </a:outerShdw>
          </a:effectLst>
        </p:spPr>
        <p:txBody>
          <a:bodyPr wrap="square" lIns="45719" tIns="45719" rIns="45719" bIns="45719" numCol="1" anchor="ctr">
            <a:noAutofit/>
          </a:bodyPr>
          <a:lstStyle/>
          <a:p>
            <a:pPr algn="ctr" defTabSz="2087940">
              <a:defRPr sz="8200">
                <a:solidFill>
                  <a:srgbClr val="FFFFFF"/>
                </a:solidFill>
                <a:latin typeface="+mn-lt"/>
                <a:ea typeface="+mn-ea"/>
                <a:cs typeface="+mn-cs"/>
                <a:sym typeface="Calibri"/>
              </a:defRPr>
            </a:pPr>
            <a:r>
              <a:rPr lang="en-GB" sz="4400" b="1">
                <a:ea typeface="Cambria" panose="02040503050406030204" pitchFamily="18" charset="0"/>
              </a:rPr>
              <a:t>Electron bunch reconstruction from THz spectrum</a:t>
            </a:r>
            <a:endParaRPr lang="en-GB" sz="4400"/>
          </a:p>
        </p:txBody>
      </p:sp>
      <p:sp>
        <p:nvSpPr>
          <p:cNvPr id="1064" name="TextBox 1063">
            <a:extLst>
              <a:ext uri="{FF2B5EF4-FFF2-40B4-BE49-F238E27FC236}">
                <a16:creationId xmlns:a16="http://schemas.microsoft.com/office/drawing/2014/main" id="{78D2CA29-80F9-27A0-FADD-35D4CD24320C}"/>
              </a:ext>
            </a:extLst>
          </p:cNvPr>
          <p:cNvSpPr txBox="1"/>
          <p:nvPr/>
        </p:nvSpPr>
        <p:spPr>
          <a:xfrm>
            <a:off x="199160" y="30785832"/>
            <a:ext cx="3097922" cy="584775"/>
          </a:xfrm>
          <a:prstGeom prst="rect">
            <a:avLst/>
          </a:prstGeom>
          <a:noFill/>
        </p:spPr>
        <p:txBody>
          <a:bodyPr wrap="square" rtlCol="0">
            <a:spAutoFit/>
          </a:bodyPr>
          <a:lstStyle/>
          <a:p>
            <a:pPr algn="ctr"/>
            <a:r>
              <a:rPr lang="en-GB" sz="3200" b="1">
                <a:ea typeface="Cambria" panose="02040503050406030204" pitchFamily="18" charset="0"/>
              </a:rPr>
              <a:t>Phase retrieval:</a:t>
            </a:r>
          </a:p>
        </p:txBody>
      </p:sp>
      <mc:AlternateContent xmlns:mc="http://schemas.openxmlformats.org/markup-compatibility/2006" xmlns:a14="http://schemas.microsoft.com/office/drawing/2010/main">
        <mc:Choice Requires="a14">
          <p:sp>
            <p:nvSpPr>
              <p:cNvPr id="1067" name="TextBox 1066">
                <a:extLst>
                  <a:ext uri="{FF2B5EF4-FFF2-40B4-BE49-F238E27FC236}">
                    <a16:creationId xmlns:a16="http://schemas.microsoft.com/office/drawing/2014/main" id="{0904B0F0-1832-BA65-91F0-18C023EDB51D}"/>
                  </a:ext>
                </a:extLst>
              </p:cNvPr>
              <p:cNvSpPr txBox="1"/>
              <p:nvPr/>
            </p:nvSpPr>
            <p:spPr>
              <a:xfrm>
                <a:off x="1173363" y="31062312"/>
                <a:ext cx="6945646" cy="187859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3200" dirty="0" smtClean="0">
                          <a:solidFill>
                            <a:prstClr val="black"/>
                          </a:solidFill>
                          <a:latin typeface="Cambria Math" panose="02040503050406030204" pitchFamily="18" charset="0"/>
                        </a:rPr>
                        <m:t>𝜓</m:t>
                      </m:r>
                      <m:d>
                        <m:dPr>
                          <m:ctrlPr>
                            <a:rPr lang="en-GB" sz="3200" i="1" dirty="0">
                              <a:solidFill>
                                <a:prstClr val="black"/>
                              </a:solidFill>
                              <a:latin typeface="Cambria Math" panose="02040503050406030204" pitchFamily="18" charset="0"/>
                            </a:rPr>
                          </m:ctrlPr>
                        </m:dPr>
                        <m:e>
                          <m:r>
                            <a:rPr lang="en-GB" sz="3200" dirty="0">
                              <a:solidFill>
                                <a:prstClr val="black"/>
                              </a:solidFill>
                              <a:latin typeface="Cambria Math" panose="02040503050406030204" pitchFamily="18" charset="0"/>
                            </a:rPr>
                            <m:t>𝜔</m:t>
                          </m:r>
                        </m:e>
                      </m:d>
                      <m:r>
                        <a:rPr lang="en-GB" sz="3200" dirty="0">
                          <a:solidFill>
                            <a:prstClr val="black"/>
                          </a:solidFill>
                          <a:latin typeface="Cambria Math" panose="02040503050406030204" pitchFamily="18" charset="0"/>
                        </a:rPr>
                        <m:t>=</m:t>
                      </m:r>
                      <m:f>
                        <m:fPr>
                          <m:ctrlPr>
                            <a:rPr lang="en-GB" sz="3200" i="1" dirty="0">
                              <a:solidFill>
                                <a:prstClr val="black"/>
                              </a:solidFill>
                              <a:latin typeface="Cambria Math" panose="02040503050406030204" pitchFamily="18" charset="0"/>
                            </a:rPr>
                          </m:ctrlPr>
                        </m:fPr>
                        <m:num>
                          <m:r>
                            <a:rPr lang="en-GB" sz="3200" i="1" dirty="0">
                              <a:solidFill>
                                <a:prstClr val="black"/>
                              </a:solidFill>
                              <a:latin typeface="Cambria Math" panose="02040503050406030204" pitchFamily="18" charset="0"/>
                            </a:rPr>
                            <m:t>2</m:t>
                          </m:r>
                        </m:num>
                        <m:den>
                          <m:r>
                            <a:rPr lang="en-GB" sz="3200" i="1" dirty="0">
                              <a:solidFill>
                                <a:prstClr val="black"/>
                              </a:solidFill>
                              <a:latin typeface="Cambria Math" panose="02040503050406030204" pitchFamily="18" charset="0"/>
                            </a:rPr>
                            <m:t>𝜋</m:t>
                          </m:r>
                        </m:den>
                      </m:f>
                      <m:nary>
                        <m:naryPr>
                          <m:limLoc m:val="undOvr"/>
                          <m:grow m:val="on"/>
                          <m:ctrlPr>
                            <a:rPr lang="en-GB" sz="3200" i="1" dirty="0">
                              <a:solidFill>
                                <a:prstClr val="black"/>
                              </a:solidFill>
                              <a:latin typeface="Cambria Math" panose="02040503050406030204" pitchFamily="18" charset="0"/>
                            </a:rPr>
                          </m:ctrlPr>
                        </m:naryPr>
                        <m:sub>
                          <m:r>
                            <a:rPr lang="en-GB" sz="3200" i="1" dirty="0">
                              <a:solidFill>
                                <a:prstClr val="black"/>
                              </a:solidFill>
                              <a:latin typeface="Cambria Math" panose="02040503050406030204" pitchFamily="18" charset="0"/>
                            </a:rPr>
                            <m:t>0</m:t>
                          </m:r>
                        </m:sub>
                        <m:sup>
                          <m:r>
                            <a:rPr lang="en-GB" sz="3200" i="1" dirty="0">
                              <a:solidFill>
                                <a:prstClr val="black"/>
                              </a:solidFill>
                              <a:latin typeface="Cambria Math" panose="02040503050406030204" pitchFamily="18" charset="0"/>
                            </a:rPr>
                            <m:t>∞</m:t>
                          </m:r>
                        </m:sup>
                        <m:e>
                          <m:f>
                            <m:fPr>
                              <m:ctrlPr>
                                <a:rPr lang="en-GB" sz="3200" i="1" dirty="0">
                                  <a:solidFill>
                                    <a:prstClr val="black"/>
                                  </a:solidFill>
                                  <a:latin typeface="Cambria Math" panose="02040503050406030204" pitchFamily="18" charset="0"/>
                                </a:rPr>
                              </m:ctrlPr>
                            </m:fPr>
                            <m:num>
                              <m:r>
                                <a:rPr lang="en-GB" sz="3200" i="1" dirty="0">
                                  <a:solidFill>
                                    <a:prstClr val="black"/>
                                  </a:solidFill>
                                  <a:latin typeface="Cambria Math" panose="02040503050406030204" pitchFamily="18" charset="0"/>
                                </a:rPr>
                                <m:t>−</m:t>
                              </m:r>
                              <m:r>
                                <a:rPr lang="en-GB" sz="3200" i="1" dirty="0">
                                  <a:solidFill>
                                    <a:prstClr val="black"/>
                                  </a:solidFill>
                                  <a:latin typeface="Cambria Math" panose="02040503050406030204" pitchFamily="18" charset="0"/>
                                </a:rPr>
                                <m:t>𝜔</m:t>
                              </m:r>
                              <m:func>
                                <m:funcPr>
                                  <m:ctrlPr>
                                    <a:rPr lang="en-GB" sz="3200" i="1" dirty="0">
                                      <a:solidFill>
                                        <a:prstClr val="black"/>
                                      </a:solidFill>
                                      <a:latin typeface="Cambria Math" panose="02040503050406030204" pitchFamily="18" charset="0"/>
                                    </a:rPr>
                                  </m:ctrlPr>
                                </m:funcPr>
                                <m:fName>
                                  <m:r>
                                    <m:rPr>
                                      <m:sty m:val="p"/>
                                    </m:rPr>
                                    <a:rPr lang="en-GB" sz="3200" dirty="0">
                                      <a:solidFill>
                                        <a:prstClr val="black"/>
                                      </a:solidFill>
                                      <a:latin typeface="Cambria Math" panose="02040503050406030204" pitchFamily="18" charset="0"/>
                                    </a:rPr>
                                    <m:t>ln</m:t>
                                  </m:r>
                                </m:fName>
                                <m:e>
                                  <m:r>
                                    <a:rPr lang="en-GB" sz="3200" dirty="0">
                                      <a:solidFill>
                                        <a:prstClr val="black"/>
                                      </a:solidFill>
                                      <a:latin typeface="Cambria Math" panose="02040503050406030204" pitchFamily="18" charset="0"/>
                                    </a:rPr>
                                    <m:t>(</m:t>
                                  </m:r>
                                  <m:rad>
                                    <m:radPr>
                                      <m:degHide m:val="on"/>
                                      <m:ctrlPr>
                                        <a:rPr lang="en-GB" sz="3200" i="1" dirty="0" smtClean="0">
                                          <a:solidFill>
                                            <a:prstClr val="black"/>
                                          </a:solidFill>
                                          <a:latin typeface="Cambria Math" panose="02040503050406030204" pitchFamily="18" charset="0"/>
                                          <a:ea typeface="Cambria Math" panose="02040503050406030204" pitchFamily="18" charset="0"/>
                                        </a:rPr>
                                      </m:ctrlPr>
                                    </m:radPr>
                                    <m:deg/>
                                    <m:e>
                                      <m:r>
                                        <a:rPr lang="en-GB" sz="3200" b="0" i="1" dirty="0" smtClean="0">
                                          <a:solidFill>
                                            <a:prstClr val="black"/>
                                          </a:solidFill>
                                          <a:latin typeface="Cambria Math" panose="02040503050406030204" pitchFamily="18" charset="0"/>
                                          <a:ea typeface="Cambria Math" panose="02040503050406030204" pitchFamily="18" charset="0"/>
                                        </a:rPr>
                                        <m:t>𝐹</m:t>
                                      </m:r>
                                      <m:r>
                                        <a:rPr lang="en-GB" sz="3200" b="0" i="1" dirty="0" smtClean="0">
                                          <a:solidFill>
                                            <a:prstClr val="black"/>
                                          </a:solidFill>
                                          <a:latin typeface="Cambria Math" panose="02040503050406030204" pitchFamily="18" charset="0"/>
                                          <a:ea typeface="Cambria Math" panose="02040503050406030204" pitchFamily="18" charset="0"/>
                                        </a:rPr>
                                        <m:t>(</m:t>
                                      </m:r>
                                      <m:r>
                                        <a:rPr lang="en-GB" sz="3200" b="0" i="1" dirty="0" smtClean="0">
                                          <a:solidFill>
                                            <a:prstClr val="black"/>
                                          </a:solidFill>
                                          <a:latin typeface="Cambria Math" panose="02040503050406030204" pitchFamily="18" charset="0"/>
                                          <a:ea typeface="Cambria Math" panose="02040503050406030204" pitchFamily="18" charset="0"/>
                                        </a:rPr>
                                        <m:t>𝑥</m:t>
                                      </m:r>
                                      <m:r>
                                        <a:rPr lang="en-GB" sz="3200" b="0" i="1" dirty="0" smtClean="0">
                                          <a:solidFill>
                                            <a:prstClr val="black"/>
                                          </a:solidFill>
                                          <a:latin typeface="Cambria Math" panose="02040503050406030204" pitchFamily="18" charset="0"/>
                                          <a:ea typeface="Cambria Math" panose="02040503050406030204" pitchFamily="18" charset="0"/>
                                        </a:rPr>
                                        <m:t>)</m:t>
                                      </m:r>
                                    </m:e>
                                  </m:rad>
                                  <m:r>
                                    <a:rPr lang="en-GB" sz="3200" dirty="0">
                                      <a:solidFill>
                                        <a:prstClr val="black"/>
                                      </a:solidFill>
                                      <a:latin typeface="Cambria Math" panose="02040503050406030204" pitchFamily="18" charset="0"/>
                                    </a:rPr>
                                    <m:t>/</m:t>
                                  </m:r>
                                  <m:rad>
                                    <m:radPr>
                                      <m:degHide m:val="on"/>
                                      <m:ctrlPr>
                                        <a:rPr lang="en-GB" sz="3200" i="1" dirty="0">
                                          <a:solidFill>
                                            <a:prstClr val="black"/>
                                          </a:solidFill>
                                          <a:latin typeface="Cambria Math" panose="02040503050406030204" pitchFamily="18" charset="0"/>
                                          <a:ea typeface="Cambria Math" panose="02040503050406030204" pitchFamily="18" charset="0"/>
                                        </a:rPr>
                                      </m:ctrlPr>
                                    </m:radPr>
                                    <m:deg/>
                                    <m:e>
                                      <m:r>
                                        <a:rPr lang="en-GB" sz="3200" i="1" dirty="0">
                                          <a:solidFill>
                                            <a:prstClr val="black"/>
                                          </a:solidFill>
                                          <a:latin typeface="Cambria Math" panose="02040503050406030204" pitchFamily="18" charset="0"/>
                                          <a:ea typeface="Cambria Math" panose="02040503050406030204" pitchFamily="18" charset="0"/>
                                        </a:rPr>
                                        <m:t>𝐹</m:t>
                                      </m:r>
                                      <m:r>
                                        <a:rPr lang="en-GB" sz="3200" i="1" dirty="0">
                                          <a:solidFill>
                                            <a:prstClr val="black"/>
                                          </a:solidFill>
                                          <a:latin typeface="Cambria Math" panose="02040503050406030204" pitchFamily="18" charset="0"/>
                                          <a:ea typeface="Cambria Math" panose="02040503050406030204" pitchFamily="18" charset="0"/>
                                        </a:rPr>
                                        <m:t>(</m:t>
                                      </m:r>
                                      <m:r>
                                        <a:rPr lang="en-GB" sz="3200" dirty="0">
                                          <a:solidFill>
                                            <a:prstClr val="black"/>
                                          </a:solidFill>
                                          <a:latin typeface="Cambria Math" panose="02040503050406030204" pitchFamily="18" charset="0"/>
                                        </a:rPr>
                                        <m:t>𝜔</m:t>
                                      </m:r>
                                      <m:r>
                                        <a:rPr lang="en-GB" sz="3200" i="1" dirty="0">
                                          <a:solidFill>
                                            <a:prstClr val="black"/>
                                          </a:solidFill>
                                          <a:latin typeface="Cambria Math" panose="02040503050406030204" pitchFamily="18" charset="0"/>
                                          <a:ea typeface="Cambria Math" panose="02040503050406030204" pitchFamily="18" charset="0"/>
                                        </a:rPr>
                                        <m:t>)</m:t>
                                      </m:r>
                                    </m:e>
                                  </m:rad>
                                  <m:r>
                                    <a:rPr lang="en-GB" sz="3200" dirty="0">
                                      <a:solidFill>
                                        <a:prstClr val="black"/>
                                      </a:solidFill>
                                      <a:latin typeface="Cambria Math" panose="02040503050406030204" pitchFamily="18" charset="0"/>
                                    </a:rPr>
                                    <m:t>)</m:t>
                                  </m:r>
                                </m:e>
                              </m:func>
                            </m:num>
                            <m:den>
                              <m:r>
                                <a:rPr lang="en-GB" sz="3200" i="1" dirty="0">
                                  <a:solidFill>
                                    <a:prstClr val="black"/>
                                  </a:solidFill>
                                  <a:latin typeface="Cambria Math" panose="02040503050406030204" pitchFamily="18" charset="0"/>
                                </a:rPr>
                                <m:t>(</m:t>
                              </m:r>
                              <m:sSup>
                                <m:sSupPr>
                                  <m:ctrlPr>
                                    <a:rPr lang="en-GB" sz="3200" i="1" dirty="0">
                                      <a:solidFill>
                                        <a:prstClr val="black"/>
                                      </a:solidFill>
                                      <a:latin typeface="Cambria Math" panose="02040503050406030204" pitchFamily="18" charset="0"/>
                                    </a:rPr>
                                  </m:ctrlPr>
                                </m:sSupPr>
                                <m:e>
                                  <m:r>
                                    <m:rPr>
                                      <m:sty m:val="p"/>
                                    </m:rPr>
                                    <a:rPr lang="el-GR" sz="3200" i="1" dirty="0">
                                      <a:solidFill>
                                        <a:prstClr val="black"/>
                                      </a:solidFill>
                                      <a:latin typeface="Cambria Math" panose="02040503050406030204" pitchFamily="18" charset="0"/>
                                    </a:rPr>
                                    <m:t>ω</m:t>
                                  </m:r>
                                </m:e>
                                <m:sup>
                                  <m:r>
                                    <a:rPr lang="en-GB" sz="3200" i="1" dirty="0">
                                      <a:solidFill>
                                        <a:prstClr val="black"/>
                                      </a:solidFill>
                                      <a:latin typeface="Cambria Math" panose="02040503050406030204" pitchFamily="18" charset="0"/>
                                    </a:rPr>
                                    <m:t>2</m:t>
                                  </m:r>
                                </m:sup>
                              </m:sSup>
                              <m:r>
                                <a:rPr lang="en-GB" sz="3200" i="1" dirty="0">
                                  <a:solidFill>
                                    <a:prstClr val="black"/>
                                  </a:solidFill>
                                  <a:latin typeface="Cambria Math" panose="02040503050406030204" pitchFamily="18" charset="0"/>
                                </a:rPr>
                                <m:t>−</m:t>
                              </m:r>
                              <m:sSup>
                                <m:sSupPr>
                                  <m:ctrlPr>
                                    <a:rPr lang="en-GB" sz="3200" i="1" dirty="0">
                                      <a:solidFill>
                                        <a:prstClr val="black"/>
                                      </a:solidFill>
                                      <a:latin typeface="Cambria Math" panose="02040503050406030204" pitchFamily="18" charset="0"/>
                                    </a:rPr>
                                  </m:ctrlPr>
                                </m:sSupPr>
                                <m:e>
                                  <m:r>
                                    <a:rPr lang="en-GB" sz="3200" i="1" dirty="0">
                                      <a:solidFill>
                                        <a:prstClr val="black"/>
                                      </a:solidFill>
                                      <a:latin typeface="Cambria Math" panose="02040503050406030204" pitchFamily="18" charset="0"/>
                                    </a:rPr>
                                    <m:t>𝑥</m:t>
                                  </m:r>
                                </m:e>
                                <m:sup>
                                  <m:r>
                                    <a:rPr lang="en-GB" sz="3200" i="1" dirty="0">
                                      <a:solidFill>
                                        <a:prstClr val="black"/>
                                      </a:solidFill>
                                      <a:latin typeface="Cambria Math" panose="02040503050406030204" pitchFamily="18" charset="0"/>
                                    </a:rPr>
                                    <m:t>2</m:t>
                                  </m:r>
                                </m:sup>
                              </m:sSup>
                              <m:r>
                                <a:rPr lang="en-GB" sz="3200" i="1" dirty="0">
                                  <a:solidFill>
                                    <a:prstClr val="black"/>
                                  </a:solidFill>
                                  <a:latin typeface="Cambria Math" panose="02040503050406030204" pitchFamily="18" charset="0"/>
                                </a:rPr>
                                <m:t>)</m:t>
                              </m:r>
                            </m:den>
                          </m:f>
                          <m:r>
                            <a:rPr lang="en-GB" sz="3200" i="1" dirty="0">
                              <a:solidFill>
                                <a:prstClr val="black"/>
                              </a:solidFill>
                              <a:latin typeface="Cambria Math" panose="02040503050406030204" pitchFamily="18" charset="0"/>
                            </a:rPr>
                            <m:t>ⅆ</m:t>
                          </m:r>
                          <m:r>
                            <a:rPr lang="en-GB" sz="3200" i="1" dirty="0">
                              <a:solidFill>
                                <a:prstClr val="black"/>
                              </a:solidFill>
                              <a:latin typeface="Cambria Math" panose="02040503050406030204" pitchFamily="18" charset="0"/>
                            </a:rPr>
                            <m:t>𝑥</m:t>
                          </m:r>
                        </m:e>
                      </m:nary>
                    </m:oMath>
                  </m:oMathPara>
                </a14:m>
                <a:endParaRPr lang="en-GB" sz="3200"/>
              </a:p>
            </p:txBody>
          </p:sp>
        </mc:Choice>
        <mc:Fallback xmlns="">
          <p:sp>
            <p:nvSpPr>
              <p:cNvPr id="1067" name="TextBox 1066">
                <a:extLst>
                  <a:ext uri="{FF2B5EF4-FFF2-40B4-BE49-F238E27FC236}">
                    <a16:creationId xmlns:a16="http://schemas.microsoft.com/office/drawing/2014/main" id="{0904B0F0-1832-BA65-91F0-18C023EDB51D}"/>
                  </a:ext>
                </a:extLst>
              </p:cNvPr>
              <p:cNvSpPr txBox="1">
                <a:spLocks noRot="1" noChangeAspect="1" noMove="1" noResize="1" noEditPoints="1" noAdjustHandles="1" noChangeArrowheads="1" noChangeShapeType="1" noTextEdit="1"/>
              </p:cNvSpPr>
              <p:nvPr/>
            </p:nvSpPr>
            <p:spPr>
              <a:xfrm>
                <a:off x="1173363" y="31062312"/>
                <a:ext cx="6945646" cy="1878591"/>
              </a:xfrm>
              <a:prstGeom prst="rect">
                <a:avLst/>
              </a:prstGeom>
              <a:blipFill>
                <a:blip r:embed="rId2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00" name="TextBox 1099">
                <a:extLst>
                  <a:ext uri="{FF2B5EF4-FFF2-40B4-BE49-F238E27FC236}">
                    <a16:creationId xmlns:a16="http://schemas.microsoft.com/office/drawing/2014/main" id="{8F34AA1E-AE54-88DC-4502-CEEE40561D85}"/>
                  </a:ext>
                </a:extLst>
              </p:cNvPr>
              <p:cNvSpPr txBox="1"/>
              <p:nvPr/>
            </p:nvSpPr>
            <p:spPr>
              <a:xfrm>
                <a:off x="13867431" y="31256665"/>
                <a:ext cx="6090238" cy="144238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3200" i="1" dirty="0" smtClean="0">
                          <a:solidFill>
                            <a:prstClr val="black"/>
                          </a:solidFill>
                          <a:latin typeface="Cambria Math" panose="02040503050406030204" pitchFamily="18" charset="0"/>
                          <a:ea typeface="Cambria Math" panose="02040503050406030204" pitchFamily="18" charset="0"/>
                        </a:rPr>
                        <m:t>𝜌</m:t>
                      </m:r>
                      <m:r>
                        <a:rPr lang="en-GB" sz="3200" i="1" dirty="0" smtClean="0">
                          <a:solidFill>
                            <a:prstClr val="black"/>
                          </a:solidFill>
                          <a:latin typeface="Cambria Math" panose="02040503050406030204" pitchFamily="18" charset="0"/>
                          <a:ea typeface="Cambria Math" panose="02040503050406030204" pitchFamily="18" charset="0"/>
                        </a:rPr>
                        <m:t> </m:t>
                      </m:r>
                      <m:d>
                        <m:dPr>
                          <m:ctrlPr>
                            <a:rPr lang="en-GB" sz="3200" i="1" dirty="0">
                              <a:solidFill>
                                <a:prstClr val="black"/>
                              </a:solidFill>
                              <a:latin typeface="Cambria Math" panose="02040503050406030204" pitchFamily="18" charset="0"/>
                            </a:rPr>
                          </m:ctrlPr>
                        </m:dPr>
                        <m:e>
                          <m:r>
                            <a:rPr lang="en-GB" sz="3200" b="0" i="1" dirty="0" smtClean="0">
                              <a:solidFill>
                                <a:prstClr val="black"/>
                              </a:solidFill>
                              <a:latin typeface="Cambria Math" panose="02040503050406030204" pitchFamily="18" charset="0"/>
                            </a:rPr>
                            <m:t>𝑡</m:t>
                          </m:r>
                        </m:e>
                      </m:d>
                      <m:r>
                        <a:rPr lang="en-GB" sz="3200" dirty="0">
                          <a:solidFill>
                            <a:prstClr val="black"/>
                          </a:solidFill>
                          <a:latin typeface="Cambria Math" panose="02040503050406030204" pitchFamily="18" charset="0"/>
                        </a:rPr>
                        <m:t>=</m:t>
                      </m:r>
                      <m:f>
                        <m:fPr>
                          <m:ctrlPr>
                            <a:rPr lang="en-GB" sz="3200" i="1" dirty="0">
                              <a:solidFill>
                                <a:prstClr val="black"/>
                              </a:solidFill>
                              <a:latin typeface="Cambria Math" panose="02040503050406030204" pitchFamily="18" charset="0"/>
                            </a:rPr>
                          </m:ctrlPr>
                        </m:fPr>
                        <m:num>
                          <m:r>
                            <a:rPr lang="en-GB" sz="3200" b="0" i="1" dirty="0" smtClean="0">
                              <a:solidFill>
                                <a:prstClr val="black"/>
                              </a:solidFill>
                              <a:latin typeface="Cambria Math" panose="02040503050406030204" pitchFamily="18" charset="0"/>
                            </a:rPr>
                            <m:t>1</m:t>
                          </m:r>
                        </m:num>
                        <m:den>
                          <m:r>
                            <a:rPr lang="en-GB" sz="3200" i="1" dirty="0">
                              <a:solidFill>
                                <a:prstClr val="black"/>
                              </a:solidFill>
                              <a:latin typeface="Cambria Math" panose="02040503050406030204" pitchFamily="18" charset="0"/>
                            </a:rPr>
                            <m:t>𝜋</m:t>
                          </m:r>
                        </m:den>
                      </m:f>
                      <m:nary>
                        <m:naryPr>
                          <m:limLoc m:val="undOvr"/>
                          <m:grow m:val="on"/>
                          <m:ctrlPr>
                            <a:rPr lang="en-GB" sz="3200" i="1" dirty="0">
                              <a:solidFill>
                                <a:prstClr val="black"/>
                              </a:solidFill>
                              <a:latin typeface="Cambria Math" panose="02040503050406030204" pitchFamily="18" charset="0"/>
                            </a:rPr>
                          </m:ctrlPr>
                        </m:naryPr>
                        <m:sub>
                          <m:r>
                            <a:rPr lang="en-GB" sz="3200" i="1" dirty="0">
                              <a:solidFill>
                                <a:prstClr val="black"/>
                              </a:solidFill>
                              <a:latin typeface="Cambria Math" panose="02040503050406030204" pitchFamily="18" charset="0"/>
                            </a:rPr>
                            <m:t>0</m:t>
                          </m:r>
                        </m:sub>
                        <m:sup>
                          <m:r>
                            <a:rPr lang="en-GB" sz="3200" i="1" dirty="0">
                              <a:solidFill>
                                <a:prstClr val="black"/>
                              </a:solidFill>
                              <a:latin typeface="Cambria Math" panose="02040503050406030204" pitchFamily="18" charset="0"/>
                            </a:rPr>
                            <m:t>∞</m:t>
                          </m:r>
                        </m:sup>
                        <m:e>
                          <m:rad>
                            <m:radPr>
                              <m:degHide m:val="on"/>
                              <m:ctrlPr>
                                <a:rPr lang="en-GB" sz="3200" i="1" dirty="0">
                                  <a:solidFill>
                                    <a:prstClr val="black"/>
                                  </a:solidFill>
                                  <a:latin typeface="Cambria Math" panose="02040503050406030204" pitchFamily="18" charset="0"/>
                                  <a:ea typeface="Cambria Math" panose="02040503050406030204" pitchFamily="18" charset="0"/>
                                </a:rPr>
                              </m:ctrlPr>
                            </m:radPr>
                            <m:deg/>
                            <m:e>
                              <m:r>
                                <a:rPr lang="en-GB" sz="3200" i="1" dirty="0">
                                  <a:solidFill>
                                    <a:prstClr val="black"/>
                                  </a:solidFill>
                                  <a:latin typeface="Cambria Math" panose="02040503050406030204" pitchFamily="18" charset="0"/>
                                  <a:ea typeface="Cambria Math" panose="02040503050406030204" pitchFamily="18" charset="0"/>
                                </a:rPr>
                                <m:t>𝐹</m:t>
                              </m:r>
                              <m:r>
                                <a:rPr lang="en-GB" sz="3200" i="1" dirty="0">
                                  <a:solidFill>
                                    <a:prstClr val="black"/>
                                  </a:solidFill>
                                  <a:latin typeface="Cambria Math" panose="02040503050406030204" pitchFamily="18" charset="0"/>
                                  <a:ea typeface="Cambria Math" panose="02040503050406030204" pitchFamily="18" charset="0"/>
                                </a:rPr>
                                <m:t>(</m:t>
                              </m:r>
                              <m:r>
                                <a:rPr lang="en-GB" sz="3200" dirty="0">
                                  <a:solidFill>
                                    <a:prstClr val="black"/>
                                  </a:solidFill>
                                  <a:latin typeface="Cambria Math" panose="02040503050406030204" pitchFamily="18" charset="0"/>
                                </a:rPr>
                                <m:t>𝜔</m:t>
                              </m:r>
                              <m:r>
                                <a:rPr lang="en-GB" sz="3200" i="1" dirty="0">
                                  <a:solidFill>
                                    <a:prstClr val="black"/>
                                  </a:solidFill>
                                  <a:latin typeface="Cambria Math" panose="02040503050406030204" pitchFamily="18" charset="0"/>
                                  <a:ea typeface="Cambria Math" panose="02040503050406030204" pitchFamily="18" charset="0"/>
                                </a:rPr>
                                <m:t>)</m:t>
                              </m:r>
                            </m:e>
                          </m:rad>
                          <m:r>
                            <a:rPr lang="en-GB" sz="3200" b="0" i="1" dirty="0" smtClean="0">
                              <a:solidFill>
                                <a:prstClr val="black"/>
                              </a:solidFill>
                              <a:latin typeface="Cambria Math" panose="02040503050406030204" pitchFamily="18" charset="0"/>
                              <a:ea typeface="Cambria Math" panose="02040503050406030204" pitchFamily="18" charset="0"/>
                            </a:rPr>
                            <m:t> </m:t>
                          </m:r>
                          <m:sSup>
                            <m:sSupPr>
                              <m:ctrlPr>
                                <a:rPr lang="en-GB" sz="3200" b="0" i="1" dirty="0" smtClean="0">
                                  <a:solidFill>
                                    <a:prstClr val="black"/>
                                  </a:solidFill>
                                  <a:latin typeface="Cambria Math" panose="02040503050406030204" pitchFamily="18" charset="0"/>
                                  <a:ea typeface="Cambria Math" panose="02040503050406030204" pitchFamily="18" charset="0"/>
                                </a:rPr>
                              </m:ctrlPr>
                            </m:sSupPr>
                            <m:e>
                              <m:r>
                                <a:rPr lang="en-GB" sz="3200" b="0" i="1" dirty="0" smtClean="0">
                                  <a:solidFill>
                                    <a:prstClr val="black"/>
                                  </a:solidFill>
                                  <a:latin typeface="Cambria Math" panose="02040503050406030204" pitchFamily="18" charset="0"/>
                                  <a:ea typeface="Cambria Math" panose="02040503050406030204" pitchFamily="18" charset="0"/>
                                </a:rPr>
                                <m:t>𝑒</m:t>
                              </m:r>
                            </m:e>
                            <m:sup>
                              <m:r>
                                <m:rPr>
                                  <m:sty m:val="p"/>
                                </m:rPr>
                                <a:rPr lang="en-GB" sz="3200" b="0" i="0" dirty="0" smtClean="0">
                                  <a:solidFill>
                                    <a:prstClr val="black"/>
                                  </a:solidFill>
                                  <a:latin typeface="Cambria Math" panose="02040503050406030204" pitchFamily="18" charset="0"/>
                                  <a:ea typeface="Cambria Math" panose="02040503050406030204" pitchFamily="18" charset="0"/>
                                </a:rPr>
                                <m:t>i</m:t>
                              </m:r>
                              <m:r>
                                <a:rPr lang="en-GB" sz="3200" dirty="0">
                                  <a:solidFill>
                                    <a:prstClr val="black"/>
                                  </a:solidFill>
                                  <a:latin typeface="Cambria Math" panose="02040503050406030204" pitchFamily="18" charset="0"/>
                                </a:rPr>
                                <m:t>𝜓</m:t>
                              </m:r>
                              <m:d>
                                <m:dPr>
                                  <m:ctrlPr>
                                    <a:rPr lang="en-GB" sz="3200" i="1" dirty="0">
                                      <a:solidFill>
                                        <a:prstClr val="black"/>
                                      </a:solidFill>
                                      <a:latin typeface="Cambria Math" panose="02040503050406030204" pitchFamily="18" charset="0"/>
                                    </a:rPr>
                                  </m:ctrlPr>
                                </m:dPr>
                                <m:e>
                                  <m:r>
                                    <a:rPr lang="en-GB" sz="3200" dirty="0">
                                      <a:solidFill>
                                        <a:prstClr val="black"/>
                                      </a:solidFill>
                                      <a:latin typeface="Cambria Math" panose="02040503050406030204" pitchFamily="18" charset="0"/>
                                    </a:rPr>
                                    <m:t>𝜔</m:t>
                                  </m:r>
                                </m:e>
                              </m:d>
                            </m:sup>
                          </m:sSup>
                          <m:sSup>
                            <m:sSupPr>
                              <m:ctrlPr>
                                <a:rPr lang="en-GB" sz="3200" i="1" dirty="0">
                                  <a:solidFill>
                                    <a:prstClr val="black"/>
                                  </a:solidFill>
                                  <a:latin typeface="Cambria Math" panose="02040503050406030204" pitchFamily="18" charset="0"/>
                                  <a:ea typeface="Cambria Math" panose="02040503050406030204" pitchFamily="18" charset="0"/>
                                </a:rPr>
                              </m:ctrlPr>
                            </m:sSupPr>
                            <m:e>
                              <m:r>
                                <a:rPr lang="en-GB" sz="3200" i="1" dirty="0">
                                  <a:solidFill>
                                    <a:prstClr val="black"/>
                                  </a:solidFill>
                                  <a:latin typeface="Cambria Math" panose="02040503050406030204" pitchFamily="18" charset="0"/>
                                  <a:ea typeface="Cambria Math" panose="02040503050406030204" pitchFamily="18" charset="0"/>
                                </a:rPr>
                                <m:t>𝑒</m:t>
                              </m:r>
                            </m:e>
                            <m:sup>
                              <m:r>
                                <m:rPr>
                                  <m:sty m:val="p"/>
                                </m:rPr>
                                <a:rPr lang="en-GB" sz="3200" dirty="0">
                                  <a:solidFill>
                                    <a:prstClr val="black"/>
                                  </a:solidFill>
                                  <a:latin typeface="Cambria Math" panose="02040503050406030204" pitchFamily="18" charset="0"/>
                                  <a:ea typeface="Cambria Math" panose="02040503050406030204" pitchFamily="18" charset="0"/>
                                </a:rPr>
                                <m:t>i</m:t>
                              </m:r>
                              <m:r>
                                <a:rPr lang="en-GB" sz="3200" dirty="0">
                                  <a:solidFill>
                                    <a:prstClr val="black"/>
                                  </a:solidFill>
                                  <a:latin typeface="Cambria Math" panose="02040503050406030204" pitchFamily="18" charset="0"/>
                                </a:rPr>
                                <m:t>𝜔</m:t>
                              </m:r>
                              <m:r>
                                <a:rPr lang="en-GB" sz="3200" b="0" i="1" dirty="0" smtClean="0">
                                  <a:solidFill>
                                    <a:prstClr val="black"/>
                                  </a:solidFill>
                                  <a:latin typeface="Cambria Math" panose="02040503050406030204" pitchFamily="18" charset="0"/>
                                </a:rPr>
                                <m:t>𝑡</m:t>
                              </m:r>
                            </m:sup>
                          </m:sSup>
                          <m:r>
                            <a:rPr lang="en-GB" sz="3200" i="1" dirty="0">
                              <a:solidFill>
                                <a:prstClr val="black"/>
                              </a:solidFill>
                              <a:latin typeface="Cambria Math" panose="02040503050406030204" pitchFamily="18" charset="0"/>
                            </a:rPr>
                            <m:t>ⅆ</m:t>
                          </m:r>
                          <m:r>
                            <a:rPr lang="en-GB" sz="3200" dirty="0">
                              <a:solidFill>
                                <a:prstClr val="black"/>
                              </a:solidFill>
                              <a:latin typeface="Cambria Math" panose="02040503050406030204" pitchFamily="18" charset="0"/>
                            </a:rPr>
                            <m:t>𝜔</m:t>
                          </m:r>
                        </m:e>
                      </m:nary>
                    </m:oMath>
                  </m:oMathPara>
                </a14:m>
                <a:endParaRPr lang="en-GB" sz="3200"/>
              </a:p>
            </p:txBody>
          </p:sp>
        </mc:Choice>
        <mc:Fallback xmlns="">
          <p:sp>
            <p:nvSpPr>
              <p:cNvPr id="1100" name="TextBox 1099">
                <a:extLst>
                  <a:ext uri="{FF2B5EF4-FFF2-40B4-BE49-F238E27FC236}">
                    <a16:creationId xmlns:a16="http://schemas.microsoft.com/office/drawing/2014/main" id="{8F34AA1E-AE54-88DC-4502-CEEE40561D85}"/>
                  </a:ext>
                </a:extLst>
              </p:cNvPr>
              <p:cNvSpPr txBox="1">
                <a:spLocks noRot="1" noChangeAspect="1" noMove="1" noResize="1" noEditPoints="1" noAdjustHandles="1" noChangeArrowheads="1" noChangeShapeType="1" noTextEdit="1"/>
              </p:cNvSpPr>
              <p:nvPr/>
            </p:nvSpPr>
            <p:spPr>
              <a:xfrm>
                <a:off x="13867431" y="31256665"/>
                <a:ext cx="6090238" cy="1442383"/>
              </a:xfrm>
              <a:prstGeom prst="rect">
                <a:avLst/>
              </a:prstGeom>
              <a:blipFill>
                <a:blip r:embed="rId30"/>
                <a:stretch>
                  <a:fillRect/>
                </a:stretch>
              </a:blipFill>
            </p:spPr>
            <p:txBody>
              <a:bodyPr/>
              <a:lstStyle/>
              <a:p>
                <a:r>
                  <a:rPr lang="en-GB">
                    <a:noFill/>
                  </a:rPr>
                  <a:t> </a:t>
                </a:r>
              </a:p>
            </p:txBody>
          </p:sp>
        </mc:Fallback>
      </mc:AlternateContent>
      <p:sp>
        <p:nvSpPr>
          <p:cNvPr id="1101" name="TextBox 1100">
            <a:extLst>
              <a:ext uri="{FF2B5EF4-FFF2-40B4-BE49-F238E27FC236}">
                <a16:creationId xmlns:a16="http://schemas.microsoft.com/office/drawing/2014/main" id="{D442C931-8D38-089B-70C8-53CA7FD723E2}"/>
              </a:ext>
            </a:extLst>
          </p:cNvPr>
          <p:cNvSpPr txBox="1"/>
          <p:nvPr/>
        </p:nvSpPr>
        <p:spPr>
          <a:xfrm>
            <a:off x="12449574" y="30796756"/>
            <a:ext cx="3491237" cy="584775"/>
          </a:xfrm>
          <a:prstGeom prst="rect">
            <a:avLst/>
          </a:prstGeom>
          <a:noFill/>
        </p:spPr>
        <p:txBody>
          <a:bodyPr wrap="square" rtlCol="0">
            <a:spAutoFit/>
          </a:bodyPr>
          <a:lstStyle/>
          <a:p>
            <a:pPr algn="ctr"/>
            <a:r>
              <a:rPr lang="en-GB" sz="3200" b="1">
                <a:ea typeface="Cambria" panose="02040503050406030204" pitchFamily="18" charset="0"/>
              </a:rPr>
              <a:t>Profile retrieval:</a:t>
            </a:r>
          </a:p>
        </p:txBody>
      </p:sp>
      <p:grpSp>
        <p:nvGrpSpPr>
          <p:cNvPr id="11" name="Group 10">
            <a:extLst>
              <a:ext uri="{FF2B5EF4-FFF2-40B4-BE49-F238E27FC236}">
                <a16:creationId xmlns:a16="http://schemas.microsoft.com/office/drawing/2014/main" id="{C8B32ABB-87FE-4663-2844-626D039B223E}"/>
              </a:ext>
            </a:extLst>
          </p:cNvPr>
          <p:cNvGrpSpPr/>
          <p:nvPr/>
        </p:nvGrpSpPr>
        <p:grpSpPr>
          <a:xfrm>
            <a:off x="8438136" y="30702930"/>
            <a:ext cx="5283869" cy="2412312"/>
            <a:chOff x="8145847" y="30745340"/>
            <a:chExt cx="5283869" cy="2412312"/>
          </a:xfrm>
        </p:grpSpPr>
        <mc:AlternateContent xmlns:mc="http://schemas.openxmlformats.org/markup-compatibility/2006" xmlns:a14="http://schemas.microsoft.com/office/drawing/2010/main">
          <mc:Choice Requires="a14">
            <p:sp>
              <p:nvSpPr>
                <p:cNvPr id="1070" name="TextBox 1069">
                  <a:extLst>
                    <a:ext uri="{FF2B5EF4-FFF2-40B4-BE49-F238E27FC236}">
                      <a16:creationId xmlns:a16="http://schemas.microsoft.com/office/drawing/2014/main" id="{50FF6CC1-92DD-A87B-515F-5ED6503075A0}"/>
                    </a:ext>
                  </a:extLst>
                </p:cNvPr>
                <p:cNvSpPr txBox="1"/>
                <p:nvPr/>
              </p:nvSpPr>
              <p:spPr>
                <a:xfrm>
                  <a:off x="8145847" y="30745340"/>
                  <a:ext cx="2925238" cy="461665"/>
                </a:xfrm>
                <a:prstGeom prst="rect">
                  <a:avLst/>
                </a:prstGeom>
                <a:noFill/>
              </p:spPr>
              <p:txBody>
                <a:bodyPr wrap="square">
                  <a:spAutoFit/>
                </a:bodyPr>
                <a:lstStyle/>
                <a:p>
                  <a14:m>
                    <m:oMath xmlns:m="http://schemas.openxmlformats.org/officeDocument/2006/math">
                      <m:r>
                        <a:rPr lang="en-GB" sz="2400" dirty="0" smtClean="0">
                          <a:solidFill>
                            <a:prstClr val="black"/>
                          </a:solidFill>
                          <a:latin typeface="Cambria Math" panose="02040503050406030204" pitchFamily="18" charset="0"/>
                        </a:rPr>
                        <m:t>𝜓</m:t>
                      </m:r>
                      <m:d>
                        <m:dPr>
                          <m:ctrlPr>
                            <a:rPr lang="en-GB" sz="2400" i="1" dirty="0">
                              <a:solidFill>
                                <a:prstClr val="black"/>
                              </a:solidFill>
                              <a:latin typeface="Cambria Math" panose="02040503050406030204" pitchFamily="18" charset="0"/>
                            </a:rPr>
                          </m:ctrlPr>
                        </m:dPr>
                        <m:e>
                          <m:r>
                            <a:rPr lang="en-GB" sz="2400" dirty="0">
                              <a:solidFill>
                                <a:prstClr val="black"/>
                              </a:solidFill>
                              <a:latin typeface="Cambria Math" panose="02040503050406030204" pitchFamily="18" charset="0"/>
                            </a:rPr>
                            <m:t>𝜔</m:t>
                          </m:r>
                        </m:e>
                      </m:d>
                      <m:r>
                        <a:rPr lang="en-GB" sz="2400" b="0" i="1" dirty="0" smtClean="0">
                          <a:solidFill>
                            <a:prstClr val="black"/>
                          </a:solidFill>
                          <a:latin typeface="Cambria Math" panose="02040503050406030204" pitchFamily="18" charset="0"/>
                        </a:rPr>
                        <m:t> −</m:t>
                      </m:r>
                      <m:r>
                        <m:rPr>
                          <m:sty m:val="p"/>
                        </m:rPr>
                        <a:rPr lang="en-GB" sz="2400" b="0" i="0" dirty="0" smtClean="0">
                          <a:solidFill>
                            <a:prstClr val="black"/>
                          </a:solidFill>
                          <a:latin typeface="Cambria Math" panose="02040503050406030204" pitchFamily="18" charset="0"/>
                        </a:rPr>
                        <m:t>Phase</m:t>
                      </m:r>
                    </m:oMath>
                  </a14:m>
                  <a:r>
                    <a:rPr lang="en-GB" sz="2400" dirty="0"/>
                    <a:t> </a:t>
                  </a:r>
                </a:p>
              </p:txBody>
            </p:sp>
          </mc:Choice>
          <mc:Fallback xmlns="">
            <p:sp>
              <p:nvSpPr>
                <p:cNvPr id="1070" name="TextBox 1069">
                  <a:extLst>
                    <a:ext uri="{FF2B5EF4-FFF2-40B4-BE49-F238E27FC236}">
                      <a16:creationId xmlns:a16="http://schemas.microsoft.com/office/drawing/2014/main" id="{50FF6CC1-92DD-A87B-515F-5ED6503075A0}"/>
                    </a:ext>
                  </a:extLst>
                </p:cNvPr>
                <p:cNvSpPr txBox="1">
                  <a:spLocks noRot="1" noChangeAspect="1" noMove="1" noResize="1" noEditPoints="1" noAdjustHandles="1" noChangeArrowheads="1" noChangeShapeType="1" noTextEdit="1"/>
                </p:cNvSpPr>
                <p:nvPr/>
              </p:nvSpPr>
              <p:spPr>
                <a:xfrm>
                  <a:off x="8145847" y="30745340"/>
                  <a:ext cx="2925238" cy="461665"/>
                </a:xfrm>
                <a:prstGeom prst="rect">
                  <a:avLst/>
                </a:prstGeom>
                <a:blipFill>
                  <a:blip r:embed="rId31"/>
                  <a:stretch>
                    <a:fillRect l="-1732" b="-216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74" name="TextBox 1073">
                  <a:extLst>
                    <a:ext uri="{FF2B5EF4-FFF2-40B4-BE49-F238E27FC236}">
                      <a16:creationId xmlns:a16="http://schemas.microsoft.com/office/drawing/2014/main" id="{851BBA02-9B84-8B86-AD8E-B988AAA2ED26}"/>
                    </a:ext>
                  </a:extLst>
                </p:cNvPr>
                <p:cNvSpPr txBox="1"/>
                <p:nvPr/>
              </p:nvSpPr>
              <p:spPr>
                <a:xfrm>
                  <a:off x="8145847" y="31410022"/>
                  <a:ext cx="5283869" cy="46166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GB" sz="2400" i="1" dirty="0" smtClean="0">
                            <a:solidFill>
                              <a:prstClr val="black"/>
                            </a:solidFill>
                            <a:latin typeface="Cambria Math" panose="02040503050406030204" pitchFamily="18" charset="0"/>
                            <a:ea typeface="Cambria Math" panose="02040503050406030204" pitchFamily="18" charset="0"/>
                          </a:rPr>
                          <m:t>𝐹</m:t>
                        </m:r>
                        <m:d>
                          <m:dPr>
                            <m:ctrlPr>
                              <a:rPr lang="en-GB" sz="2400" i="1" dirty="0">
                                <a:solidFill>
                                  <a:prstClr val="black"/>
                                </a:solidFill>
                                <a:latin typeface="Cambria Math" panose="02040503050406030204" pitchFamily="18" charset="0"/>
                                <a:ea typeface="Cambria Math" panose="02040503050406030204" pitchFamily="18" charset="0"/>
                              </a:rPr>
                            </m:ctrlPr>
                          </m:dPr>
                          <m:e>
                            <m:r>
                              <a:rPr lang="en-GB" sz="2400" dirty="0">
                                <a:solidFill>
                                  <a:prstClr val="black"/>
                                </a:solidFill>
                                <a:latin typeface="Cambria Math" panose="02040503050406030204" pitchFamily="18" charset="0"/>
                              </a:rPr>
                              <m:t>𝜔</m:t>
                            </m:r>
                          </m:e>
                        </m:d>
                        <m:r>
                          <a:rPr lang="en-GB" sz="2400" b="0" i="0" dirty="0" smtClean="0">
                            <a:solidFill>
                              <a:prstClr val="black"/>
                            </a:solidFill>
                            <a:latin typeface="Cambria Math" panose="02040503050406030204" pitchFamily="18" charset="0"/>
                            <a:ea typeface="Cambria Math" panose="02040503050406030204" pitchFamily="18" charset="0"/>
                          </a:rPr>
                          <m:t>−</m:t>
                        </m:r>
                        <m:r>
                          <m:rPr>
                            <m:sty m:val="p"/>
                          </m:rPr>
                          <a:rPr lang="en-GB" sz="2400" b="0" i="0" dirty="0" smtClean="0">
                            <a:solidFill>
                              <a:prstClr val="black"/>
                            </a:solidFill>
                            <a:latin typeface="Cambria Math" panose="02040503050406030204" pitchFamily="18" charset="0"/>
                            <a:ea typeface="Cambria Math" panose="02040503050406030204" pitchFamily="18" charset="0"/>
                          </a:rPr>
                          <m:t>Spectral</m:t>
                        </m:r>
                        <m:r>
                          <a:rPr lang="en-GB" sz="2400" b="0" i="0" dirty="0" smtClean="0">
                            <a:solidFill>
                              <a:prstClr val="black"/>
                            </a:solidFill>
                            <a:latin typeface="Cambria Math" panose="02040503050406030204" pitchFamily="18" charset="0"/>
                            <a:ea typeface="Cambria Math" panose="02040503050406030204" pitchFamily="18" charset="0"/>
                          </a:rPr>
                          <m:t> </m:t>
                        </m:r>
                        <m:r>
                          <m:rPr>
                            <m:sty m:val="p"/>
                          </m:rPr>
                          <a:rPr lang="en-GB" sz="2400" b="0" i="0" dirty="0" smtClean="0">
                            <a:solidFill>
                              <a:prstClr val="black"/>
                            </a:solidFill>
                            <a:latin typeface="Cambria Math" panose="02040503050406030204" pitchFamily="18" charset="0"/>
                            <a:ea typeface="Cambria Math" panose="02040503050406030204" pitchFamily="18" charset="0"/>
                          </a:rPr>
                          <m:t>Form</m:t>
                        </m:r>
                        <m:r>
                          <a:rPr lang="en-GB" sz="2400" b="0" i="0" dirty="0" smtClean="0">
                            <a:solidFill>
                              <a:prstClr val="black"/>
                            </a:solidFill>
                            <a:latin typeface="Cambria Math" panose="02040503050406030204" pitchFamily="18" charset="0"/>
                            <a:ea typeface="Cambria Math" panose="02040503050406030204" pitchFamily="18" charset="0"/>
                          </a:rPr>
                          <m:t> </m:t>
                        </m:r>
                        <m:r>
                          <m:rPr>
                            <m:sty m:val="p"/>
                          </m:rPr>
                          <a:rPr lang="en-GB" sz="2400" b="0" i="0" dirty="0" smtClean="0">
                            <a:solidFill>
                              <a:prstClr val="black"/>
                            </a:solidFill>
                            <a:latin typeface="Cambria Math" panose="02040503050406030204" pitchFamily="18" charset="0"/>
                            <a:ea typeface="Cambria Math" panose="02040503050406030204" pitchFamily="18" charset="0"/>
                          </a:rPr>
                          <m:t>factor</m:t>
                        </m:r>
                        <m:r>
                          <a:rPr lang="en-GB" sz="2400" b="0" i="0" dirty="0" smtClean="0">
                            <a:solidFill>
                              <a:prstClr val="black"/>
                            </a:solidFill>
                            <a:latin typeface="Cambria Math" panose="02040503050406030204" pitchFamily="18" charset="0"/>
                            <a:ea typeface="Cambria Math" panose="02040503050406030204" pitchFamily="18" charset="0"/>
                          </a:rPr>
                          <m:t> </m:t>
                        </m:r>
                      </m:oMath>
                    </m:oMathPara>
                  </a14:m>
                  <a:endParaRPr lang="en-GB" sz="2400" b="0" i="0" dirty="0">
                    <a:solidFill>
                      <a:prstClr val="black"/>
                    </a:solidFill>
                    <a:ea typeface="Cambria Math" panose="02040503050406030204" pitchFamily="18" charset="0"/>
                  </a:endParaRPr>
                </a:p>
              </p:txBody>
            </p:sp>
          </mc:Choice>
          <mc:Fallback xmlns="">
            <p:sp>
              <p:nvSpPr>
                <p:cNvPr id="1074" name="TextBox 1073">
                  <a:extLst>
                    <a:ext uri="{FF2B5EF4-FFF2-40B4-BE49-F238E27FC236}">
                      <a16:creationId xmlns:a16="http://schemas.microsoft.com/office/drawing/2014/main" id="{851BBA02-9B84-8B86-AD8E-B988AAA2ED26}"/>
                    </a:ext>
                  </a:extLst>
                </p:cNvPr>
                <p:cNvSpPr txBox="1">
                  <a:spLocks noRot="1" noChangeAspect="1" noMove="1" noResize="1" noEditPoints="1" noAdjustHandles="1" noChangeArrowheads="1" noChangeShapeType="1" noTextEdit="1"/>
                </p:cNvSpPr>
                <p:nvPr/>
              </p:nvSpPr>
              <p:spPr>
                <a:xfrm>
                  <a:off x="8145847" y="31410022"/>
                  <a:ext cx="5283869" cy="461665"/>
                </a:xfrm>
                <a:prstGeom prst="rect">
                  <a:avLst/>
                </a:prstGeom>
                <a:blipFill>
                  <a:blip r:embed="rId32"/>
                  <a:stretch>
                    <a:fillRect l="-240" b="-216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78" name="TextBox 1077">
                  <a:extLst>
                    <a:ext uri="{FF2B5EF4-FFF2-40B4-BE49-F238E27FC236}">
                      <a16:creationId xmlns:a16="http://schemas.microsoft.com/office/drawing/2014/main" id="{998A34E6-95EA-3BFF-016C-46230C6FA034}"/>
                    </a:ext>
                  </a:extLst>
                </p:cNvPr>
                <p:cNvSpPr txBox="1"/>
                <p:nvPr/>
              </p:nvSpPr>
              <p:spPr>
                <a:xfrm>
                  <a:off x="8145847" y="32060564"/>
                  <a:ext cx="4327754" cy="461665"/>
                </a:xfrm>
                <a:prstGeom prst="rect">
                  <a:avLst/>
                </a:prstGeom>
                <a:noFill/>
              </p:spPr>
              <p:txBody>
                <a:bodyPr wrap="square">
                  <a:spAutoFit/>
                </a:bodyPr>
                <a:lstStyle/>
                <a:p>
                  <a14:m>
                    <m:oMath xmlns:m="http://schemas.openxmlformats.org/officeDocument/2006/math">
                      <m:r>
                        <a:rPr lang="en-GB" sz="2400" i="1" dirty="0" smtClean="0">
                          <a:solidFill>
                            <a:prstClr val="black"/>
                          </a:solidFill>
                          <a:latin typeface="Cambria Math" panose="02040503050406030204" pitchFamily="18" charset="0"/>
                          <a:ea typeface="Cambria Math" panose="02040503050406030204" pitchFamily="18" charset="0"/>
                        </a:rPr>
                        <m:t>𝑥</m:t>
                      </m:r>
                      <m:r>
                        <a:rPr lang="en-GB" sz="2400" b="0" i="1" dirty="0" smtClean="0">
                          <a:solidFill>
                            <a:prstClr val="black"/>
                          </a:solidFill>
                          <a:latin typeface="Cambria Math" panose="02040503050406030204" pitchFamily="18" charset="0"/>
                          <a:ea typeface="Cambria Math" panose="02040503050406030204" pitchFamily="18" charset="0"/>
                        </a:rPr>
                        <m:t> −</m:t>
                      </m:r>
                      <m:r>
                        <m:rPr>
                          <m:sty m:val="p"/>
                        </m:rPr>
                        <a:rPr lang="en-GB" sz="2400" b="0" i="0" dirty="0" smtClean="0">
                          <a:solidFill>
                            <a:prstClr val="black"/>
                          </a:solidFill>
                          <a:latin typeface="Cambria Math" panose="02040503050406030204" pitchFamily="18" charset="0"/>
                          <a:ea typeface="Cambria Math" panose="02040503050406030204" pitchFamily="18" charset="0"/>
                        </a:rPr>
                        <m:t>Convolution</m:t>
                      </m:r>
                      <m:r>
                        <a:rPr lang="en-GB" sz="2400" b="0" i="0" dirty="0" smtClean="0">
                          <a:solidFill>
                            <a:prstClr val="black"/>
                          </a:solidFill>
                          <a:latin typeface="Cambria Math" panose="02040503050406030204" pitchFamily="18" charset="0"/>
                          <a:ea typeface="Cambria Math" panose="02040503050406030204" pitchFamily="18" charset="0"/>
                        </a:rPr>
                        <m:t> </m:t>
                      </m:r>
                      <m:r>
                        <m:rPr>
                          <m:sty m:val="p"/>
                        </m:rPr>
                        <a:rPr lang="en-GB" sz="2400" b="0" i="0" dirty="0" smtClean="0">
                          <a:solidFill>
                            <a:prstClr val="black"/>
                          </a:solidFill>
                          <a:latin typeface="Cambria Math" panose="02040503050406030204" pitchFamily="18" charset="0"/>
                          <a:ea typeface="Cambria Math" panose="02040503050406030204" pitchFamily="18" charset="0"/>
                        </a:rPr>
                        <m:t>Variable</m:t>
                      </m:r>
                      <m:r>
                        <a:rPr lang="en-GB" sz="2400" b="0" i="0" dirty="0" smtClean="0">
                          <a:solidFill>
                            <a:prstClr val="black"/>
                          </a:solidFill>
                          <a:latin typeface="Cambria Math" panose="02040503050406030204" pitchFamily="18" charset="0"/>
                          <a:ea typeface="Cambria Math" panose="02040503050406030204" pitchFamily="18" charset="0"/>
                        </a:rPr>
                        <m:t> </m:t>
                      </m:r>
                      <m:d>
                        <m:dPr>
                          <m:begChr m:val="["/>
                          <m:endChr m:val="]"/>
                          <m:ctrlPr>
                            <a:rPr lang="en-GB" sz="2400" b="0" i="1" dirty="0" smtClean="0">
                              <a:solidFill>
                                <a:prstClr val="black"/>
                              </a:solidFill>
                              <a:latin typeface="Cambria Math" panose="02040503050406030204" pitchFamily="18" charset="0"/>
                              <a:ea typeface="Cambria Math" panose="02040503050406030204" pitchFamily="18" charset="0"/>
                            </a:rPr>
                          </m:ctrlPr>
                        </m:dPr>
                        <m:e>
                          <m:r>
                            <a:rPr lang="en-GB" sz="2400" b="0" i="1" dirty="0" smtClean="0">
                              <a:solidFill>
                                <a:prstClr val="black"/>
                              </a:solidFill>
                              <a:latin typeface="Cambria Math" panose="02040503050406030204" pitchFamily="18" charset="0"/>
                              <a:ea typeface="Cambria Math" panose="02040503050406030204" pitchFamily="18" charset="0"/>
                            </a:rPr>
                            <m:t>𝜔</m:t>
                          </m:r>
                        </m:e>
                      </m:d>
                    </m:oMath>
                  </a14:m>
                  <a:r>
                    <a:rPr lang="en-GB" sz="2400" dirty="0"/>
                    <a:t> </a:t>
                  </a:r>
                </a:p>
              </p:txBody>
            </p:sp>
          </mc:Choice>
          <mc:Fallback xmlns="">
            <p:sp>
              <p:nvSpPr>
                <p:cNvPr id="1078" name="TextBox 1077">
                  <a:extLst>
                    <a:ext uri="{FF2B5EF4-FFF2-40B4-BE49-F238E27FC236}">
                      <a16:creationId xmlns:a16="http://schemas.microsoft.com/office/drawing/2014/main" id="{998A34E6-95EA-3BFF-016C-46230C6FA034}"/>
                    </a:ext>
                  </a:extLst>
                </p:cNvPr>
                <p:cNvSpPr txBox="1">
                  <a:spLocks noRot="1" noChangeAspect="1" noMove="1" noResize="1" noEditPoints="1" noAdjustHandles="1" noChangeArrowheads="1" noChangeShapeType="1" noTextEdit="1"/>
                </p:cNvSpPr>
                <p:nvPr/>
              </p:nvSpPr>
              <p:spPr>
                <a:xfrm>
                  <a:off x="8145847" y="32060564"/>
                  <a:ext cx="4327754" cy="461665"/>
                </a:xfrm>
                <a:prstGeom prst="rect">
                  <a:avLst/>
                </a:prstGeom>
                <a:blipFill>
                  <a:blip r:embed="rId33"/>
                  <a:stretch>
                    <a:fillRect b="-2105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06" name="TextBox 1105">
                  <a:extLst>
                    <a:ext uri="{FF2B5EF4-FFF2-40B4-BE49-F238E27FC236}">
                      <a16:creationId xmlns:a16="http://schemas.microsoft.com/office/drawing/2014/main" id="{DC2FFC20-0936-AB45-A55A-690219FF36A9}"/>
                    </a:ext>
                  </a:extLst>
                </p:cNvPr>
                <p:cNvSpPr txBox="1"/>
                <p:nvPr/>
              </p:nvSpPr>
              <p:spPr>
                <a:xfrm>
                  <a:off x="8145847" y="32670980"/>
                  <a:ext cx="4427253" cy="48667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p>
                          <m:sSupPr>
                            <m:ctrlPr>
                              <a:rPr lang="en-GB" sz="2400" i="1" dirty="0" smtClean="0">
                                <a:solidFill>
                                  <a:prstClr val="black"/>
                                </a:solidFill>
                                <a:latin typeface="Cambria Math" panose="02040503050406030204" pitchFamily="18" charset="0"/>
                                <a:ea typeface="Cambria Math" panose="02040503050406030204" pitchFamily="18" charset="0"/>
                              </a:rPr>
                            </m:ctrlPr>
                          </m:sSupPr>
                          <m:e>
                            <m:r>
                              <a:rPr lang="en-GB" sz="2400" i="1" dirty="0">
                                <a:solidFill>
                                  <a:prstClr val="black"/>
                                </a:solidFill>
                                <a:latin typeface="Cambria Math" panose="02040503050406030204" pitchFamily="18" charset="0"/>
                                <a:ea typeface="Cambria Math" panose="02040503050406030204" pitchFamily="18" charset="0"/>
                              </a:rPr>
                              <m:t>𝑒</m:t>
                            </m:r>
                          </m:e>
                          <m:sup>
                            <m:r>
                              <m:rPr>
                                <m:sty m:val="p"/>
                              </m:rPr>
                              <a:rPr lang="en-GB" sz="2400" dirty="0">
                                <a:solidFill>
                                  <a:prstClr val="black"/>
                                </a:solidFill>
                                <a:latin typeface="Cambria Math" panose="02040503050406030204" pitchFamily="18" charset="0"/>
                                <a:ea typeface="Cambria Math" panose="02040503050406030204" pitchFamily="18" charset="0"/>
                              </a:rPr>
                              <m:t>i</m:t>
                            </m:r>
                            <m:r>
                              <a:rPr lang="en-GB" sz="2400" dirty="0">
                                <a:solidFill>
                                  <a:prstClr val="black"/>
                                </a:solidFill>
                                <a:latin typeface="Cambria Math" panose="02040503050406030204" pitchFamily="18" charset="0"/>
                              </a:rPr>
                              <m:t>𝜓</m:t>
                            </m:r>
                            <m:d>
                              <m:dPr>
                                <m:ctrlPr>
                                  <a:rPr lang="en-GB" sz="2400" i="1" dirty="0">
                                    <a:solidFill>
                                      <a:prstClr val="black"/>
                                    </a:solidFill>
                                    <a:latin typeface="Cambria Math" panose="02040503050406030204" pitchFamily="18" charset="0"/>
                                  </a:rPr>
                                </m:ctrlPr>
                              </m:dPr>
                              <m:e>
                                <m:r>
                                  <a:rPr lang="en-GB" sz="2400" dirty="0">
                                    <a:solidFill>
                                      <a:prstClr val="black"/>
                                    </a:solidFill>
                                    <a:latin typeface="Cambria Math" panose="02040503050406030204" pitchFamily="18" charset="0"/>
                                  </a:rPr>
                                  <m:t>𝜔</m:t>
                                </m:r>
                              </m:e>
                            </m:d>
                          </m:sup>
                        </m:sSup>
                        <m:r>
                          <a:rPr lang="en-GB" sz="2400" i="1" dirty="0">
                            <a:solidFill>
                              <a:prstClr val="black"/>
                            </a:solidFill>
                            <a:latin typeface="Cambria Math" panose="02040503050406030204" pitchFamily="18" charset="0"/>
                          </a:rPr>
                          <m:t> </m:t>
                        </m:r>
                        <m:r>
                          <a:rPr lang="en-GB" sz="2400" b="0" i="0" dirty="0" smtClean="0">
                            <a:solidFill>
                              <a:prstClr val="black"/>
                            </a:solidFill>
                            <a:latin typeface="Cambria Math" panose="02040503050406030204" pitchFamily="18" charset="0"/>
                            <a:ea typeface="Cambria Math" panose="02040503050406030204" pitchFamily="18" charset="0"/>
                          </a:rPr>
                          <m:t>−</m:t>
                        </m:r>
                        <m:r>
                          <m:rPr>
                            <m:sty m:val="p"/>
                          </m:rPr>
                          <a:rPr lang="en-GB" sz="2400" b="0" i="0" dirty="0" smtClean="0">
                            <a:solidFill>
                              <a:prstClr val="black"/>
                            </a:solidFill>
                            <a:latin typeface="Cambria Math" panose="02040503050406030204" pitchFamily="18" charset="0"/>
                            <a:ea typeface="Cambria Math" panose="02040503050406030204" pitchFamily="18" charset="0"/>
                          </a:rPr>
                          <m:t>Phase</m:t>
                        </m:r>
                        <m:r>
                          <a:rPr lang="en-GB" sz="2400" b="0" i="0" dirty="0" smtClean="0">
                            <a:solidFill>
                              <a:prstClr val="black"/>
                            </a:solidFill>
                            <a:latin typeface="Cambria Math" panose="02040503050406030204" pitchFamily="18" charset="0"/>
                            <a:ea typeface="Cambria Math" panose="02040503050406030204" pitchFamily="18" charset="0"/>
                          </a:rPr>
                          <m:t> </m:t>
                        </m:r>
                        <m:r>
                          <m:rPr>
                            <m:sty m:val="p"/>
                          </m:rPr>
                          <a:rPr lang="en-GB" sz="2400" b="0" i="0" dirty="0" smtClean="0">
                            <a:solidFill>
                              <a:prstClr val="black"/>
                            </a:solidFill>
                            <a:latin typeface="Cambria Math" panose="02040503050406030204" pitchFamily="18" charset="0"/>
                            <a:ea typeface="Cambria Math" panose="02040503050406030204" pitchFamily="18" charset="0"/>
                          </a:rPr>
                          <m:t>component</m:t>
                        </m:r>
                      </m:oMath>
                    </m:oMathPara>
                  </a14:m>
                  <a:endParaRPr lang="en-GB" sz="2400" dirty="0"/>
                </a:p>
              </p:txBody>
            </p:sp>
          </mc:Choice>
          <mc:Fallback xmlns="">
            <p:sp>
              <p:nvSpPr>
                <p:cNvPr id="1106" name="TextBox 1105">
                  <a:extLst>
                    <a:ext uri="{FF2B5EF4-FFF2-40B4-BE49-F238E27FC236}">
                      <a16:creationId xmlns:a16="http://schemas.microsoft.com/office/drawing/2014/main" id="{DC2FFC20-0936-AB45-A55A-690219FF36A9}"/>
                    </a:ext>
                  </a:extLst>
                </p:cNvPr>
                <p:cNvSpPr txBox="1">
                  <a:spLocks noRot="1" noChangeAspect="1" noMove="1" noResize="1" noEditPoints="1" noAdjustHandles="1" noChangeArrowheads="1" noChangeShapeType="1" noTextEdit="1"/>
                </p:cNvSpPr>
                <p:nvPr/>
              </p:nvSpPr>
              <p:spPr>
                <a:xfrm>
                  <a:off x="8145847" y="32670980"/>
                  <a:ext cx="4427253" cy="486672"/>
                </a:xfrm>
                <a:prstGeom prst="rect">
                  <a:avLst/>
                </a:prstGeom>
                <a:blipFill>
                  <a:blip r:embed="rId34"/>
                  <a:stretch>
                    <a:fillRect b="-20000"/>
                  </a:stretch>
                </a:blipFill>
              </p:spPr>
              <p:txBody>
                <a:bodyPr/>
                <a:lstStyle/>
                <a:p>
                  <a:r>
                    <a:rPr lang="en-GB">
                      <a:noFill/>
                    </a:rPr>
                    <a:t> </a:t>
                  </a:r>
                </a:p>
              </p:txBody>
            </p:sp>
          </mc:Fallback>
        </mc:AlternateContent>
      </p:grpSp>
      <p:sp>
        <p:nvSpPr>
          <p:cNvPr id="1110" name="Arrow: Right 1109">
            <a:extLst>
              <a:ext uri="{FF2B5EF4-FFF2-40B4-BE49-F238E27FC236}">
                <a16:creationId xmlns:a16="http://schemas.microsoft.com/office/drawing/2014/main" id="{F84F0C05-62F1-0FC8-205E-0DACC6E13CA5}"/>
              </a:ext>
            </a:extLst>
          </p:cNvPr>
          <p:cNvSpPr/>
          <p:nvPr/>
        </p:nvSpPr>
        <p:spPr>
          <a:xfrm>
            <a:off x="9284478" y="34987836"/>
            <a:ext cx="1351202" cy="92205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3" name="TextBox 1112">
            <a:extLst>
              <a:ext uri="{FF2B5EF4-FFF2-40B4-BE49-F238E27FC236}">
                <a16:creationId xmlns:a16="http://schemas.microsoft.com/office/drawing/2014/main" id="{338531B9-1640-2696-CF2B-4E455C3A9CD7}"/>
              </a:ext>
            </a:extLst>
          </p:cNvPr>
          <p:cNvSpPr txBox="1"/>
          <p:nvPr/>
        </p:nvSpPr>
        <p:spPr>
          <a:xfrm>
            <a:off x="20329493" y="31219251"/>
            <a:ext cx="3491237" cy="584775"/>
          </a:xfrm>
          <a:prstGeom prst="rect">
            <a:avLst/>
          </a:prstGeom>
          <a:noFill/>
        </p:spPr>
        <p:txBody>
          <a:bodyPr wrap="square" rtlCol="0">
            <a:spAutoFit/>
          </a:bodyPr>
          <a:lstStyle/>
          <a:p>
            <a:pPr algn="ctr"/>
            <a:r>
              <a:rPr lang="en-GB" sz="3200" b="1">
                <a:ea typeface="Cambria" panose="02040503050406030204" pitchFamily="18" charset="0"/>
              </a:rPr>
              <a:t>Resolution:</a:t>
            </a:r>
          </a:p>
        </p:txBody>
      </p:sp>
      <p:sp>
        <p:nvSpPr>
          <p:cNvPr id="1114" name="TextBox 1113">
            <a:extLst>
              <a:ext uri="{FF2B5EF4-FFF2-40B4-BE49-F238E27FC236}">
                <a16:creationId xmlns:a16="http://schemas.microsoft.com/office/drawing/2014/main" id="{07AA08E2-8965-B31C-829A-41C507D7F916}"/>
              </a:ext>
            </a:extLst>
          </p:cNvPr>
          <p:cNvSpPr txBox="1"/>
          <p:nvPr/>
        </p:nvSpPr>
        <p:spPr>
          <a:xfrm>
            <a:off x="20322613" y="32253321"/>
            <a:ext cx="3491237" cy="584775"/>
          </a:xfrm>
          <a:prstGeom prst="rect">
            <a:avLst/>
          </a:prstGeom>
          <a:noFill/>
        </p:spPr>
        <p:txBody>
          <a:bodyPr wrap="square" rtlCol="0">
            <a:spAutoFit/>
          </a:bodyPr>
          <a:lstStyle/>
          <a:p>
            <a:pPr algn="ctr"/>
            <a:r>
              <a:rPr lang="en-GB" sz="3200" b="1">
                <a:ea typeface="Cambria" panose="02040503050406030204" pitchFamily="18" charset="0"/>
              </a:rPr>
              <a:t>Bandwidth:</a:t>
            </a:r>
          </a:p>
        </p:txBody>
      </p:sp>
      <mc:AlternateContent xmlns:mc="http://schemas.openxmlformats.org/markup-compatibility/2006" xmlns:a14="http://schemas.microsoft.com/office/drawing/2010/main">
        <mc:Choice Requires="a14">
          <p:sp>
            <p:nvSpPr>
              <p:cNvPr id="1115" name="TextBox 1114">
                <a:extLst>
                  <a:ext uri="{FF2B5EF4-FFF2-40B4-BE49-F238E27FC236}">
                    <a16:creationId xmlns:a16="http://schemas.microsoft.com/office/drawing/2014/main" id="{47851D31-E296-AD3E-FD18-98E90853A4FA}"/>
                  </a:ext>
                </a:extLst>
              </p:cNvPr>
              <p:cNvSpPr txBox="1"/>
              <p:nvPr/>
            </p:nvSpPr>
            <p:spPr>
              <a:xfrm>
                <a:off x="22365099" y="30670334"/>
                <a:ext cx="4568113" cy="125124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sz="3200" i="1" smtClean="0">
                          <a:latin typeface="Cambria Math" panose="02040503050406030204" pitchFamily="18" charset="0"/>
                        </a:rPr>
                        <m:t>Δ</m:t>
                      </m:r>
                      <m:r>
                        <a:rPr lang="en-GB" sz="3200" b="0" i="1" smtClean="0">
                          <a:latin typeface="Cambria Math" panose="02040503050406030204" pitchFamily="18" charset="0"/>
                        </a:rPr>
                        <m:t>𝑡</m:t>
                      </m:r>
                      <m:r>
                        <a:rPr lang="en-GB" sz="3200" i="0">
                          <a:latin typeface="Cambria Math" panose="02040503050406030204" pitchFamily="18" charset="0"/>
                        </a:rPr>
                        <m:t>=</m:t>
                      </m:r>
                      <m:f>
                        <m:fPr>
                          <m:ctrlPr>
                            <a:rPr lang="en-GB" sz="3200" i="1">
                              <a:solidFill>
                                <a:srgbClr val="836967"/>
                              </a:solidFill>
                              <a:latin typeface="Cambria Math" panose="02040503050406030204" pitchFamily="18" charset="0"/>
                            </a:rPr>
                          </m:ctrlPr>
                        </m:fPr>
                        <m:num>
                          <m:r>
                            <a:rPr lang="en-GB" sz="3200">
                              <a:latin typeface="Cambria Math" panose="02040503050406030204" pitchFamily="18" charset="0"/>
                            </a:rPr>
                            <m:t>2 </m:t>
                          </m:r>
                          <m:r>
                            <m:rPr>
                              <m:sty m:val="p"/>
                            </m:rPr>
                            <a:rPr lang="en-GB" sz="3200">
                              <a:latin typeface="Cambria Math" panose="02040503050406030204" pitchFamily="18" charset="0"/>
                            </a:rPr>
                            <m:t>sin</m:t>
                          </m:r>
                          <m:f>
                            <m:fPr>
                              <m:ctrlPr>
                                <a:rPr lang="en-GB" sz="3200" i="1" smtClean="0">
                                  <a:latin typeface="Cambria Math" panose="02040503050406030204" pitchFamily="18" charset="0"/>
                                </a:rPr>
                              </m:ctrlPr>
                            </m:fPr>
                            <m:num>
                              <m:r>
                                <a:rPr lang="en-GB" sz="3200" i="1">
                                  <a:latin typeface="Cambria Math" panose="02040503050406030204" pitchFamily="18" charset="0"/>
                                </a:rPr>
                                <m:t>𝜙</m:t>
                              </m:r>
                            </m:num>
                            <m:den>
                              <m:r>
                                <a:rPr lang="en-GB" sz="3200" b="0" i="1" smtClean="0">
                                  <a:latin typeface="Cambria Math" panose="02040503050406030204" pitchFamily="18" charset="0"/>
                                </a:rPr>
                                <m:t>2</m:t>
                              </m:r>
                            </m:den>
                          </m:f>
                          <m:r>
                            <a:rPr lang="en-GB" sz="3200" b="0" i="1" smtClean="0">
                              <a:latin typeface="Cambria Math" panose="02040503050406030204" pitchFamily="18" charset="0"/>
                            </a:rPr>
                            <m:t> </m:t>
                          </m:r>
                          <m:r>
                            <a:rPr lang="en-GB" sz="3200" b="0" i="1" smtClean="0">
                              <a:latin typeface="Cambria Math" panose="02040503050406030204" pitchFamily="18" charset="0"/>
                            </a:rPr>
                            <m:t>𝑑</m:t>
                          </m:r>
                        </m:num>
                        <m:den>
                          <m:r>
                            <m:rPr>
                              <m:sty m:val="p"/>
                            </m:rPr>
                            <a:rPr lang="en-GB" sz="3200" b="0" i="0" smtClean="0">
                              <a:latin typeface="Cambria Math" panose="02040503050406030204" pitchFamily="18" charset="0"/>
                            </a:rPr>
                            <m:t>c</m:t>
                          </m:r>
                        </m:den>
                      </m:f>
                    </m:oMath>
                  </m:oMathPara>
                </a14:m>
                <a:endParaRPr lang="en-GB" sz="3200"/>
              </a:p>
            </p:txBody>
          </p:sp>
        </mc:Choice>
        <mc:Fallback xmlns="">
          <p:sp>
            <p:nvSpPr>
              <p:cNvPr id="1115" name="TextBox 1114">
                <a:extLst>
                  <a:ext uri="{FF2B5EF4-FFF2-40B4-BE49-F238E27FC236}">
                    <a16:creationId xmlns:a16="http://schemas.microsoft.com/office/drawing/2014/main" id="{47851D31-E296-AD3E-FD18-98E90853A4FA}"/>
                  </a:ext>
                </a:extLst>
              </p:cNvPr>
              <p:cNvSpPr txBox="1">
                <a:spLocks noRot="1" noChangeAspect="1" noMove="1" noResize="1" noEditPoints="1" noAdjustHandles="1" noChangeArrowheads="1" noChangeShapeType="1" noTextEdit="1"/>
              </p:cNvSpPr>
              <p:nvPr/>
            </p:nvSpPr>
            <p:spPr>
              <a:xfrm>
                <a:off x="22365099" y="30670334"/>
                <a:ext cx="4568113" cy="1251240"/>
              </a:xfrm>
              <a:prstGeom prst="rect">
                <a:avLst/>
              </a:prstGeom>
              <a:blipFill>
                <a:blip r:embed="rId3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16" name="TextBox 1115">
                <a:extLst>
                  <a:ext uri="{FF2B5EF4-FFF2-40B4-BE49-F238E27FC236}">
                    <a16:creationId xmlns:a16="http://schemas.microsoft.com/office/drawing/2014/main" id="{FA90603C-311D-D28D-0180-CC4EC0B97AE5}"/>
                  </a:ext>
                </a:extLst>
              </p:cNvPr>
              <p:cNvSpPr txBox="1"/>
              <p:nvPr/>
            </p:nvSpPr>
            <p:spPr>
              <a:xfrm>
                <a:off x="22556485" y="31727323"/>
                <a:ext cx="4568113" cy="125124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3200" b="0" i="1" smtClean="0">
                              <a:latin typeface="Cambria Math" panose="02040503050406030204" pitchFamily="18" charset="0"/>
                            </a:rPr>
                          </m:ctrlPr>
                        </m:sSubPr>
                        <m:e>
                          <m:r>
                            <m:rPr>
                              <m:sty m:val="p"/>
                            </m:rPr>
                            <a:rPr lang="en-GB" sz="3200" i="1" smtClean="0">
                              <a:latin typeface="Cambria Math" panose="02040503050406030204" pitchFamily="18" charset="0"/>
                            </a:rPr>
                            <m:t>T</m:t>
                          </m:r>
                        </m:e>
                        <m:sub>
                          <m:r>
                            <m:rPr>
                              <m:sty m:val="p"/>
                            </m:rPr>
                            <a:rPr lang="en-GB" sz="3200" b="0" i="0" smtClean="0">
                              <a:latin typeface="Cambria Math" panose="02040503050406030204" pitchFamily="18" charset="0"/>
                            </a:rPr>
                            <m:t>max</m:t>
                          </m:r>
                        </m:sub>
                      </m:sSub>
                      <m:r>
                        <a:rPr lang="en-GB" sz="3200" i="0">
                          <a:latin typeface="Cambria Math" panose="02040503050406030204" pitchFamily="18" charset="0"/>
                        </a:rPr>
                        <m:t>=</m:t>
                      </m:r>
                      <m:f>
                        <m:fPr>
                          <m:ctrlPr>
                            <a:rPr lang="en-GB" sz="3200" i="1">
                              <a:solidFill>
                                <a:srgbClr val="836967"/>
                              </a:solidFill>
                              <a:latin typeface="Cambria Math" panose="02040503050406030204" pitchFamily="18" charset="0"/>
                            </a:rPr>
                          </m:ctrlPr>
                        </m:fPr>
                        <m:num>
                          <m:r>
                            <a:rPr lang="en-GB" sz="3200">
                              <a:latin typeface="Cambria Math" panose="02040503050406030204" pitchFamily="18" charset="0"/>
                            </a:rPr>
                            <m:t>2 </m:t>
                          </m:r>
                          <m:r>
                            <m:rPr>
                              <m:sty m:val="p"/>
                            </m:rPr>
                            <a:rPr lang="en-GB" sz="3200">
                              <a:latin typeface="Cambria Math" panose="02040503050406030204" pitchFamily="18" charset="0"/>
                            </a:rPr>
                            <m:t>sin</m:t>
                          </m:r>
                          <m:f>
                            <m:fPr>
                              <m:ctrlPr>
                                <a:rPr lang="en-GB" sz="3200" i="1" smtClean="0">
                                  <a:latin typeface="Cambria Math" panose="02040503050406030204" pitchFamily="18" charset="0"/>
                                </a:rPr>
                              </m:ctrlPr>
                            </m:fPr>
                            <m:num>
                              <m:r>
                                <a:rPr lang="en-GB" sz="3200" i="1">
                                  <a:latin typeface="Cambria Math" panose="02040503050406030204" pitchFamily="18" charset="0"/>
                                </a:rPr>
                                <m:t>𝜙</m:t>
                              </m:r>
                            </m:num>
                            <m:den>
                              <m:r>
                                <a:rPr lang="en-GB" sz="3200" b="0" i="1" smtClean="0">
                                  <a:latin typeface="Cambria Math" panose="02040503050406030204" pitchFamily="18" charset="0"/>
                                </a:rPr>
                                <m:t>2</m:t>
                              </m:r>
                            </m:den>
                          </m:f>
                          <m:r>
                            <a:rPr lang="en-GB" sz="3200" b="0" i="1" smtClean="0">
                              <a:latin typeface="Cambria Math" panose="02040503050406030204" pitchFamily="18" charset="0"/>
                            </a:rPr>
                            <m:t> </m:t>
                          </m:r>
                          <m:r>
                            <a:rPr lang="en-GB" sz="3200" b="0" i="1" smtClean="0">
                              <a:latin typeface="Cambria Math" panose="02040503050406030204" pitchFamily="18" charset="0"/>
                            </a:rPr>
                            <m:t>𝐿</m:t>
                          </m:r>
                        </m:num>
                        <m:den>
                          <m:r>
                            <m:rPr>
                              <m:sty m:val="p"/>
                            </m:rPr>
                            <a:rPr lang="en-GB" sz="3200" b="0" i="0" smtClean="0">
                              <a:latin typeface="Cambria Math" panose="02040503050406030204" pitchFamily="18" charset="0"/>
                            </a:rPr>
                            <m:t>c</m:t>
                          </m:r>
                        </m:den>
                      </m:f>
                    </m:oMath>
                  </m:oMathPara>
                </a14:m>
                <a:endParaRPr lang="en-GB" sz="3200"/>
              </a:p>
            </p:txBody>
          </p:sp>
        </mc:Choice>
        <mc:Fallback xmlns="">
          <p:sp>
            <p:nvSpPr>
              <p:cNvPr id="1116" name="TextBox 1115">
                <a:extLst>
                  <a:ext uri="{FF2B5EF4-FFF2-40B4-BE49-F238E27FC236}">
                    <a16:creationId xmlns:a16="http://schemas.microsoft.com/office/drawing/2014/main" id="{FA90603C-311D-D28D-0180-CC4EC0B97AE5}"/>
                  </a:ext>
                </a:extLst>
              </p:cNvPr>
              <p:cNvSpPr txBox="1">
                <a:spLocks noRot="1" noChangeAspect="1" noMove="1" noResize="1" noEditPoints="1" noAdjustHandles="1" noChangeArrowheads="1" noChangeShapeType="1" noTextEdit="1"/>
              </p:cNvSpPr>
              <p:nvPr/>
            </p:nvSpPr>
            <p:spPr>
              <a:xfrm>
                <a:off x="22556485" y="31727323"/>
                <a:ext cx="4568113" cy="1251240"/>
              </a:xfrm>
              <a:prstGeom prst="rect">
                <a:avLst/>
              </a:prstGeom>
              <a:blipFill>
                <a:blip r:embed="rId3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17" name="TextBox 1116">
                <a:extLst>
                  <a:ext uri="{FF2B5EF4-FFF2-40B4-BE49-F238E27FC236}">
                    <a16:creationId xmlns:a16="http://schemas.microsoft.com/office/drawing/2014/main" id="{533A9B3B-0D13-FE5E-15DD-6D2675AB7F08}"/>
                  </a:ext>
                </a:extLst>
              </p:cNvPr>
              <p:cNvSpPr txBox="1"/>
              <p:nvPr/>
            </p:nvSpPr>
            <p:spPr>
              <a:xfrm>
                <a:off x="28218215" y="33317344"/>
                <a:ext cx="3402111" cy="584775"/>
              </a:xfrm>
              <a:prstGeom prst="rect">
                <a:avLst/>
              </a:prstGeom>
              <a:noFill/>
            </p:spPr>
            <p:txBody>
              <a:bodyPr wrap="square" rtlCol="0">
                <a:spAutoFit/>
              </a:bodyPr>
              <a:lstStyle/>
              <a:p>
                <a:pPr algn="ctr"/>
                <a14:m>
                  <m:oMath xmlns:m="http://schemas.openxmlformats.org/officeDocument/2006/math">
                    <m:r>
                      <a:rPr lang="en-GB" sz="3200" b="1" i="0" dirty="0" smtClean="0">
                        <a:solidFill>
                          <a:srgbClr val="FF0000"/>
                        </a:solidFill>
                        <a:latin typeface="Cambria Math" panose="02040503050406030204" pitchFamily="18" charset="0"/>
                        <a:ea typeface="Cambria" panose="02040503050406030204" pitchFamily="18" charset="0"/>
                      </a:rPr>
                      <m:t>𝚫</m:t>
                    </m:r>
                    <m:r>
                      <a:rPr lang="en-GB" sz="3200" b="1" i="1" dirty="0" smtClean="0">
                        <a:solidFill>
                          <a:srgbClr val="FF0000"/>
                        </a:solidFill>
                        <a:latin typeface="Cambria Math" panose="02040503050406030204" pitchFamily="18" charset="0"/>
                        <a:ea typeface="Cambria" panose="02040503050406030204" pitchFamily="18" charset="0"/>
                      </a:rPr>
                      <m:t>𝒕</m:t>
                    </m:r>
                    <m:r>
                      <a:rPr lang="en-GB" sz="3200" b="1" i="1" dirty="0" smtClean="0">
                        <a:solidFill>
                          <a:srgbClr val="FF0000"/>
                        </a:solidFill>
                        <a:latin typeface="Cambria Math" panose="02040503050406030204" pitchFamily="18" charset="0"/>
                        <a:ea typeface="Cambria Math" panose="02040503050406030204" pitchFamily="18" charset="0"/>
                      </a:rPr>
                      <m:t>≈</m:t>
                    </m:r>
                    <m:r>
                      <a:rPr lang="en-GB" sz="3200" b="1" i="1" dirty="0" smtClean="0">
                        <a:solidFill>
                          <a:srgbClr val="FF0000"/>
                        </a:solidFill>
                        <a:latin typeface="Cambria Math" panose="02040503050406030204" pitchFamily="18" charset="0"/>
                        <a:ea typeface="Cambria" panose="02040503050406030204" pitchFamily="18" charset="0"/>
                      </a:rPr>
                      <m:t> </m:t>
                    </m:r>
                    <m:r>
                      <a:rPr lang="en-GB" sz="3200" b="1" i="1" dirty="0" smtClean="0">
                        <a:solidFill>
                          <a:srgbClr val="FF0000"/>
                        </a:solidFill>
                        <a:latin typeface="Cambria Math" panose="02040503050406030204" pitchFamily="18" charset="0"/>
                        <a:ea typeface="Cambria" panose="02040503050406030204" pitchFamily="18" charset="0"/>
                      </a:rPr>
                      <m:t>𝟏</m:t>
                    </m:r>
                    <m:r>
                      <a:rPr lang="en-GB" sz="3200" b="1" i="1" dirty="0" smtClean="0">
                        <a:solidFill>
                          <a:srgbClr val="FF0000"/>
                        </a:solidFill>
                        <a:latin typeface="Cambria Math" panose="02040503050406030204" pitchFamily="18" charset="0"/>
                        <a:ea typeface="Cambria" panose="02040503050406030204" pitchFamily="18" charset="0"/>
                      </a:rPr>
                      <m:t>.</m:t>
                    </m:r>
                    <m:r>
                      <a:rPr lang="en-GB" sz="3200" b="1" i="1" dirty="0" smtClean="0">
                        <a:solidFill>
                          <a:srgbClr val="FF0000"/>
                        </a:solidFill>
                        <a:latin typeface="Cambria Math" panose="02040503050406030204" pitchFamily="18" charset="0"/>
                        <a:ea typeface="Cambria" panose="02040503050406030204" pitchFamily="18" charset="0"/>
                      </a:rPr>
                      <m:t>𝟕</m:t>
                    </m:r>
                  </m:oMath>
                </a14:m>
                <a:r>
                  <a:rPr lang="en-GB" sz="3200" b="1">
                    <a:solidFill>
                      <a:srgbClr val="FF0000"/>
                    </a:solidFill>
                    <a:ea typeface="Cambria" panose="02040503050406030204" pitchFamily="18" charset="0"/>
                  </a:rPr>
                  <a:t> fs</a:t>
                </a:r>
              </a:p>
            </p:txBody>
          </p:sp>
        </mc:Choice>
        <mc:Fallback xmlns="">
          <p:sp>
            <p:nvSpPr>
              <p:cNvPr id="1117" name="TextBox 1116">
                <a:extLst>
                  <a:ext uri="{FF2B5EF4-FFF2-40B4-BE49-F238E27FC236}">
                    <a16:creationId xmlns:a16="http://schemas.microsoft.com/office/drawing/2014/main" id="{533A9B3B-0D13-FE5E-15DD-6D2675AB7F08}"/>
                  </a:ext>
                </a:extLst>
              </p:cNvPr>
              <p:cNvSpPr txBox="1">
                <a:spLocks noRot="1" noChangeAspect="1" noMove="1" noResize="1" noEditPoints="1" noAdjustHandles="1" noChangeArrowheads="1" noChangeShapeType="1" noTextEdit="1"/>
              </p:cNvSpPr>
              <p:nvPr/>
            </p:nvSpPr>
            <p:spPr>
              <a:xfrm>
                <a:off x="28218215" y="33317344"/>
                <a:ext cx="3402111" cy="584775"/>
              </a:xfrm>
              <a:prstGeom prst="rect">
                <a:avLst/>
              </a:prstGeom>
              <a:blipFill>
                <a:blip r:embed="rId37"/>
                <a:stretch>
                  <a:fillRect t="-12500" b="-3437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18" name="TextBox 1117">
                <a:extLst>
                  <a:ext uri="{FF2B5EF4-FFF2-40B4-BE49-F238E27FC236}">
                    <a16:creationId xmlns:a16="http://schemas.microsoft.com/office/drawing/2014/main" id="{3634F6A1-278F-0F66-A01A-4169232B9874}"/>
                  </a:ext>
                </a:extLst>
              </p:cNvPr>
              <p:cNvSpPr txBox="1"/>
              <p:nvPr/>
            </p:nvSpPr>
            <p:spPr>
              <a:xfrm>
                <a:off x="28216678" y="34011152"/>
                <a:ext cx="3388393" cy="584775"/>
              </a:xfrm>
              <a:prstGeom prst="rect">
                <a:avLst/>
              </a:prstGeom>
              <a:noFill/>
            </p:spPr>
            <p:txBody>
              <a:bodyPr wrap="square" rtlCol="0">
                <a:spAutoFit/>
              </a:bodyPr>
              <a:lstStyle/>
              <a:p>
                <a:pPr algn="ctr"/>
                <a14:m>
                  <m:oMath xmlns:m="http://schemas.openxmlformats.org/officeDocument/2006/math">
                    <m:sSub>
                      <m:sSubPr>
                        <m:ctrlPr>
                          <a:rPr lang="en-GB" sz="3200" b="1" i="1" dirty="0" smtClean="0">
                            <a:solidFill>
                              <a:srgbClr val="FF0000"/>
                            </a:solidFill>
                            <a:latin typeface="Cambria Math" panose="02040503050406030204" pitchFamily="18" charset="0"/>
                            <a:ea typeface="Cambria" panose="02040503050406030204" pitchFamily="18" charset="0"/>
                          </a:rPr>
                        </m:ctrlPr>
                      </m:sSubPr>
                      <m:e>
                        <m:r>
                          <a:rPr lang="en-GB" sz="3200" b="1" i="0" dirty="0" smtClean="0">
                            <a:solidFill>
                              <a:srgbClr val="FF0000"/>
                            </a:solidFill>
                            <a:latin typeface="Cambria Math" panose="02040503050406030204" pitchFamily="18" charset="0"/>
                            <a:ea typeface="Cambria" panose="02040503050406030204" pitchFamily="18" charset="0"/>
                          </a:rPr>
                          <m:t>𝐓</m:t>
                        </m:r>
                      </m:e>
                      <m:sub>
                        <m:r>
                          <a:rPr lang="en-GB" sz="3200" b="1" i="0" dirty="0" smtClean="0">
                            <a:solidFill>
                              <a:srgbClr val="FF0000"/>
                            </a:solidFill>
                            <a:latin typeface="Cambria Math" panose="02040503050406030204" pitchFamily="18" charset="0"/>
                            <a:ea typeface="Cambria" panose="02040503050406030204" pitchFamily="18" charset="0"/>
                          </a:rPr>
                          <m:t>𝐦𝐚𝐱</m:t>
                        </m:r>
                      </m:sub>
                    </m:sSub>
                    <m:r>
                      <a:rPr lang="en-GB" sz="3200" b="1" i="1" dirty="0" smtClean="0">
                        <a:solidFill>
                          <a:srgbClr val="FF0000"/>
                        </a:solidFill>
                        <a:latin typeface="Cambria Math" panose="02040503050406030204" pitchFamily="18" charset="0"/>
                        <a:ea typeface="Cambria" panose="02040503050406030204" pitchFamily="18" charset="0"/>
                      </a:rPr>
                      <m:t>≈</m:t>
                    </m:r>
                    <m:r>
                      <a:rPr lang="en-GB" sz="3200" b="1" i="1" dirty="0" smtClean="0">
                        <a:solidFill>
                          <a:srgbClr val="FF0000"/>
                        </a:solidFill>
                        <a:latin typeface="Cambria Math" panose="02040503050406030204" pitchFamily="18" charset="0"/>
                        <a:ea typeface="Cambria" panose="02040503050406030204" pitchFamily="18" charset="0"/>
                      </a:rPr>
                      <m:t>𝟗𝟎𝟎</m:t>
                    </m:r>
                  </m:oMath>
                </a14:m>
                <a:r>
                  <a:rPr lang="en-GB" sz="3200" b="1">
                    <a:solidFill>
                      <a:srgbClr val="FF0000"/>
                    </a:solidFill>
                    <a:ea typeface="Cambria" panose="02040503050406030204" pitchFamily="18" charset="0"/>
                  </a:rPr>
                  <a:t> fs</a:t>
                </a:r>
              </a:p>
            </p:txBody>
          </p:sp>
        </mc:Choice>
        <mc:Fallback xmlns="">
          <p:sp>
            <p:nvSpPr>
              <p:cNvPr id="1118" name="TextBox 1117">
                <a:extLst>
                  <a:ext uri="{FF2B5EF4-FFF2-40B4-BE49-F238E27FC236}">
                    <a16:creationId xmlns:a16="http://schemas.microsoft.com/office/drawing/2014/main" id="{3634F6A1-278F-0F66-A01A-4169232B9874}"/>
                  </a:ext>
                </a:extLst>
              </p:cNvPr>
              <p:cNvSpPr txBox="1">
                <a:spLocks noRot="1" noChangeAspect="1" noMove="1" noResize="1" noEditPoints="1" noAdjustHandles="1" noChangeArrowheads="1" noChangeShapeType="1" noTextEdit="1"/>
              </p:cNvSpPr>
              <p:nvPr/>
            </p:nvSpPr>
            <p:spPr>
              <a:xfrm>
                <a:off x="28216678" y="34011152"/>
                <a:ext cx="3388393" cy="584775"/>
              </a:xfrm>
              <a:prstGeom prst="rect">
                <a:avLst/>
              </a:prstGeom>
              <a:blipFill>
                <a:blip r:embed="rId38"/>
                <a:stretch>
                  <a:fillRect t="-12500" b="-34375"/>
                </a:stretch>
              </a:blipFill>
            </p:spPr>
            <p:txBody>
              <a:bodyPr/>
              <a:lstStyle/>
              <a:p>
                <a:r>
                  <a:rPr lang="en-GB">
                    <a:noFill/>
                  </a:rPr>
                  <a:t> </a:t>
                </a:r>
              </a:p>
            </p:txBody>
          </p:sp>
        </mc:Fallback>
      </mc:AlternateContent>
      <p:pic>
        <p:nvPicPr>
          <p:cNvPr id="13" name="Picture 12">
            <a:extLst>
              <a:ext uri="{FF2B5EF4-FFF2-40B4-BE49-F238E27FC236}">
                <a16:creationId xmlns:a16="http://schemas.microsoft.com/office/drawing/2014/main" id="{D925D976-539E-68E5-7D29-3605274F1AD8}"/>
              </a:ext>
            </a:extLst>
          </p:cNvPr>
          <p:cNvPicPr>
            <a:picLocks noChangeAspect="1"/>
          </p:cNvPicPr>
          <p:nvPr/>
        </p:nvPicPr>
        <p:blipFill>
          <a:blip r:embed="rId39"/>
          <a:stretch>
            <a:fillRect/>
          </a:stretch>
        </p:blipFill>
        <p:spPr>
          <a:xfrm>
            <a:off x="14670157" y="6145418"/>
            <a:ext cx="18301147" cy="3921410"/>
          </a:xfrm>
          <a:prstGeom prst="rect">
            <a:avLst/>
          </a:prstGeom>
          <a:ln w="57150" cap="sq">
            <a:solidFill>
              <a:schemeClr val="accent1">
                <a:lumMod val="75000"/>
              </a:schemeClr>
            </a:solidFill>
            <a:miter lim="800000"/>
          </a:ln>
          <a:effectLst>
            <a:outerShdw blurRad="57150" dist="50800" dir="2700000" algn="tl" rotWithShape="0">
              <a:srgbClr val="000000">
                <a:alpha val="40000"/>
              </a:srgbClr>
            </a:outerShdw>
          </a:effectLst>
        </p:spPr>
      </p:pic>
      <p:sp>
        <p:nvSpPr>
          <p:cNvPr id="24" name="TextBox 48">
            <a:extLst>
              <a:ext uri="{FF2B5EF4-FFF2-40B4-BE49-F238E27FC236}">
                <a16:creationId xmlns:a16="http://schemas.microsoft.com/office/drawing/2014/main" id="{647484C2-9578-82B2-4C3D-5346676A43A4}"/>
              </a:ext>
            </a:extLst>
          </p:cNvPr>
          <p:cNvSpPr txBox="1"/>
          <p:nvPr/>
        </p:nvSpPr>
        <p:spPr>
          <a:xfrm>
            <a:off x="143360" y="10165719"/>
            <a:ext cx="33160067" cy="769439"/>
          </a:xfrm>
          <a:prstGeom prst="rect">
            <a:avLst/>
          </a:prstGeom>
          <a:solidFill>
            <a:srgbClr val="3371B7"/>
          </a:solid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45719" tIns="45719" rIns="45719" bIns="45719" numCol="1" anchor="ctr">
            <a:spAutoFit/>
          </a:bodyPr>
          <a:lstStyle>
            <a:lvl1pPr>
              <a:defRPr sz="4000">
                <a:solidFill>
                  <a:srgbClr val="FFFFFF"/>
                </a:solidFill>
              </a:defRPr>
            </a:lvl1pPr>
          </a:lstStyle>
          <a:p>
            <a:pPr algn="ctr"/>
            <a:r>
              <a:rPr lang="en-GB" sz="4400" b="1"/>
              <a:t>Coherent THz/MIR radiation emitted by EPAC</a:t>
            </a:r>
            <a:endParaRPr sz="4400" b="1"/>
          </a:p>
        </p:txBody>
      </p:sp>
      <p:sp>
        <p:nvSpPr>
          <p:cNvPr id="18" name="TextBox 17">
            <a:extLst>
              <a:ext uri="{FF2B5EF4-FFF2-40B4-BE49-F238E27FC236}">
                <a16:creationId xmlns:a16="http://schemas.microsoft.com/office/drawing/2014/main" id="{7629872E-BFCE-18DB-B129-A7B1EF7E6A4F}"/>
              </a:ext>
            </a:extLst>
          </p:cNvPr>
          <p:cNvSpPr txBox="1"/>
          <p:nvPr/>
        </p:nvSpPr>
        <p:spPr>
          <a:xfrm>
            <a:off x="21320983" y="11654558"/>
            <a:ext cx="2999157" cy="954107"/>
          </a:xfrm>
          <a:prstGeom prst="rect">
            <a:avLst/>
          </a:prstGeom>
          <a:noFill/>
        </p:spPr>
        <p:txBody>
          <a:bodyPr wrap="square" rtlCol="0">
            <a:spAutoFit/>
          </a:bodyPr>
          <a:lstStyle/>
          <a:p>
            <a:r>
              <a:rPr lang="en-GB" sz="2800" b="1"/>
              <a:t>PIC Sim of EPAC Bunch Profile</a:t>
            </a:r>
          </a:p>
        </p:txBody>
      </p:sp>
      <p:sp>
        <p:nvSpPr>
          <p:cNvPr id="30" name="TextBox 29">
            <a:extLst>
              <a:ext uri="{FF2B5EF4-FFF2-40B4-BE49-F238E27FC236}">
                <a16:creationId xmlns:a16="http://schemas.microsoft.com/office/drawing/2014/main" id="{30B0082B-0F73-FD1C-8B67-63B3B944D9DD}"/>
              </a:ext>
            </a:extLst>
          </p:cNvPr>
          <p:cNvSpPr txBox="1"/>
          <p:nvPr/>
        </p:nvSpPr>
        <p:spPr>
          <a:xfrm>
            <a:off x="28428478" y="11586529"/>
            <a:ext cx="4373204" cy="954107"/>
          </a:xfrm>
          <a:prstGeom prst="rect">
            <a:avLst/>
          </a:prstGeom>
          <a:noFill/>
        </p:spPr>
        <p:txBody>
          <a:bodyPr wrap="square" rtlCol="0">
            <a:spAutoFit/>
          </a:bodyPr>
          <a:lstStyle/>
          <a:p>
            <a:pPr algn="r"/>
            <a:r>
              <a:rPr lang="en-GB" sz="2800" b="1"/>
              <a:t>Corresponding CTR emission in frequency space </a:t>
            </a:r>
          </a:p>
        </p:txBody>
      </p:sp>
      <p:pic>
        <p:nvPicPr>
          <p:cNvPr id="22" name="Picture 21" descr="A graph of a graph of a graph of a graph of a graph of a graph of a graph of a graph of a graph of a graph of a graph of a graph of a graph of">
            <a:extLst>
              <a:ext uri="{FF2B5EF4-FFF2-40B4-BE49-F238E27FC236}">
                <a16:creationId xmlns:a16="http://schemas.microsoft.com/office/drawing/2014/main" id="{658E01A9-C10C-D6A2-5083-13C839F15812}"/>
              </a:ext>
            </a:extLst>
          </p:cNvPr>
          <p:cNvPicPr>
            <a:picLocks noChangeAspect="1"/>
          </p:cNvPicPr>
          <p:nvPr/>
        </p:nvPicPr>
        <p:blipFill>
          <a:blip r:embed="rId40"/>
          <a:stretch>
            <a:fillRect/>
          </a:stretch>
        </p:blipFill>
        <p:spPr>
          <a:xfrm>
            <a:off x="336920" y="32890575"/>
            <a:ext cx="9738050" cy="5477653"/>
          </a:xfrm>
          <a:prstGeom prst="rect">
            <a:avLst/>
          </a:prstGeom>
        </p:spPr>
      </p:pic>
      <p:pic>
        <p:nvPicPr>
          <p:cNvPr id="31" name="Picture 30" descr="A graph of a graph&#10;&#10;Description automatically generated with medium confidence">
            <a:extLst>
              <a:ext uri="{FF2B5EF4-FFF2-40B4-BE49-F238E27FC236}">
                <a16:creationId xmlns:a16="http://schemas.microsoft.com/office/drawing/2014/main" id="{41C78B80-424B-FA49-3D13-677AFDAA8F02}"/>
              </a:ext>
            </a:extLst>
          </p:cNvPr>
          <p:cNvPicPr>
            <a:picLocks noChangeAspect="1"/>
          </p:cNvPicPr>
          <p:nvPr/>
        </p:nvPicPr>
        <p:blipFill>
          <a:blip r:embed="rId41"/>
          <a:stretch>
            <a:fillRect/>
          </a:stretch>
        </p:blipFill>
        <p:spPr>
          <a:xfrm>
            <a:off x="10516475" y="32879323"/>
            <a:ext cx="8030277" cy="5162321"/>
          </a:xfrm>
          <a:prstGeom prst="rect">
            <a:avLst/>
          </a:prstGeom>
        </p:spPr>
      </p:pic>
      <p:pic>
        <p:nvPicPr>
          <p:cNvPr id="40" name="Picture 39">
            <a:extLst>
              <a:ext uri="{FF2B5EF4-FFF2-40B4-BE49-F238E27FC236}">
                <a16:creationId xmlns:a16="http://schemas.microsoft.com/office/drawing/2014/main" id="{52221D05-0687-74A0-48DF-222AB7A43D7F}"/>
              </a:ext>
            </a:extLst>
          </p:cNvPr>
          <p:cNvPicPr>
            <a:picLocks noChangeAspect="1"/>
          </p:cNvPicPr>
          <p:nvPr/>
        </p:nvPicPr>
        <p:blipFill>
          <a:blip r:embed="rId42"/>
          <a:srcRect/>
          <a:stretch/>
        </p:blipFill>
        <p:spPr>
          <a:xfrm>
            <a:off x="18790200" y="32635497"/>
            <a:ext cx="9018907" cy="5411343"/>
          </a:xfrm>
          <a:prstGeom prst="rect">
            <a:avLst/>
          </a:prstGeom>
        </p:spPr>
      </p:pic>
    </p:spTree>
    <p:extLst>
      <p:ext uri="{BB962C8B-B14F-4D97-AF65-F5344CB8AC3E}">
        <p14:creationId xmlns:p14="http://schemas.microsoft.com/office/powerpoint/2010/main" val="22002442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731947B08D5984288BC8B16A979FF50" ma:contentTypeVersion="4" ma:contentTypeDescription="Create a new document." ma:contentTypeScope="" ma:versionID="d503cd8271a72c702ca1961133ba1754">
  <xsd:schema xmlns:xsd="http://www.w3.org/2001/XMLSchema" xmlns:xs="http://www.w3.org/2001/XMLSchema" xmlns:p="http://schemas.microsoft.com/office/2006/metadata/properties" xmlns:ns1="http://schemas.microsoft.com/sharepoint/v3" targetNamespace="http://schemas.microsoft.com/office/2006/metadata/properties" ma:root="true" ma:fieldsID="a4759411a1d50091fc5acb248322c8e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1281368-3B37-4499-9C6C-0CE129D5084A}">
  <ds:schemaRefs>
    <ds:schemaRef ds:uri="http://schemas.microsoft.com/sharepoint/v3/contenttype/forms"/>
  </ds:schemaRefs>
</ds:datastoreItem>
</file>

<file path=customXml/itemProps2.xml><?xml version="1.0" encoding="utf-8"?>
<ds:datastoreItem xmlns:ds="http://schemas.openxmlformats.org/officeDocument/2006/customXml" ds:itemID="{8B4E8744-5851-4094-B2F7-3FC1532A6CE7}">
  <ds:schemaRefs>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A739E00-D430-4AEE-ACC0-A3F84F117167}">
  <ds:schemaRefs>
    <ds:schemaRef ds:uri="http://schemas.microsoft.com/office/2006/documentManagement/types"/>
    <ds:schemaRef ds:uri="http://schemas.microsoft.com/sharepoint/v3"/>
    <ds:schemaRef ds:uri="http://schemas.microsoft.com/office/infopath/2007/PartnerControls"/>
    <ds:schemaRef ds:uri="http://purl.org/dc/elements/1.1/"/>
    <ds:schemaRef ds:uri="http://www.w3.org/XML/1998/namespace"/>
    <ds:schemaRef ds:uri="http://schemas.microsoft.com/office/2006/metadata/properties"/>
    <ds:schemaRef ds:uri="http://purl.org/dc/dcmitype/"/>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29</TotalTime>
  <Words>728</Words>
  <Application>Microsoft Macintosh PowerPoint</Application>
  <PresentationFormat>Custom</PresentationFormat>
  <Paragraphs>69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Cambria</vt:lpstr>
      <vt:lpstr>Cambria Math</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 - portrait - 930 x 1190 mm (PowerPoint)</dc:title>
  <dc:creator>Collins, Andrew (STFC,DL,DI)</dc:creator>
  <cp:lastModifiedBy>Armstrong, Chris (STFC,RAL,CLF)</cp:lastModifiedBy>
  <cp:revision>3</cp:revision>
  <dcterms:created xsi:type="dcterms:W3CDTF">2019-11-06T15:07:43Z</dcterms:created>
  <dcterms:modified xsi:type="dcterms:W3CDTF">2024-05-06T13:14:06Z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0x010100F731947B08D5984288BC8B16A979FF50</vt:lpwstr>
  </property>
</Properties>
</file>