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  <p:sldMasterId id="2147483697" r:id="rId5"/>
  </p:sldMasterIdLst>
  <p:notesMasterIdLst>
    <p:notesMasterId r:id="rId7"/>
  </p:notesMasterIdLst>
  <p:sldIdLst>
    <p:sldId id="257" r:id="rId6"/>
  </p:sldIdLst>
  <p:sldSz cx="33480375" cy="42840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1E859D-4A90-4295-8F20-D8B12CD2EE33}" v="284" dt="2024-05-02T11:43:19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4"/>
    <p:restoredTop sz="87891"/>
  </p:normalViewPr>
  <p:slideViewPr>
    <p:cSldViewPr snapToGrid="0" snapToObjects="1">
      <p:cViewPr>
        <p:scale>
          <a:sx n="52" d="100"/>
          <a:sy n="52" d="100"/>
        </p:scale>
        <p:origin x="144" y="14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6DF65-096A-419F-9A0A-32E74859D7C0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780FDE-A4C7-45C6-A4A3-8E6F4ED0FD1E}">
      <dgm:prSet phldrT="[Text]"/>
      <dgm:spPr/>
      <dgm:t>
        <a:bodyPr/>
        <a:lstStyle/>
        <a:p>
          <a:r>
            <a:rPr lang="en-US" dirty="0" err="1"/>
            <a:t>Ptycho</a:t>
          </a:r>
          <a:endParaRPr lang="en-GB" dirty="0"/>
        </a:p>
      </dgm:t>
    </dgm:pt>
    <dgm:pt modelId="{813A83E8-1E7D-42F1-AC0B-C0A923EB4644}" type="parTrans" cxnId="{4D8C0911-8C1A-485A-8B3B-FA2460087128}">
      <dgm:prSet/>
      <dgm:spPr/>
      <dgm:t>
        <a:bodyPr/>
        <a:lstStyle/>
        <a:p>
          <a:endParaRPr lang="en-GB"/>
        </a:p>
      </dgm:t>
    </dgm:pt>
    <dgm:pt modelId="{77EE2D7E-1230-468A-B8A4-85AD496FEA09}" type="sibTrans" cxnId="{4D8C0911-8C1A-485A-8B3B-FA2460087128}">
      <dgm:prSet/>
      <dgm:spPr/>
      <dgm:t>
        <a:bodyPr/>
        <a:lstStyle/>
        <a:p>
          <a:endParaRPr lang="en-GB"/>
        </a:p>
      </dgm:t>
    </dgm:pt>
    <dgm:pt modelId="{37FDAC16-A072-4E0E-ADCA-818F8F38CFC5}">
      <dgm:prSet phldrT="[Text]"/>
      <dgm:spPr/>
      <dgm:t>
        <a:bodyPr/>
        <a:lstStyle/>
        <a:p>
          <a:r>
            <a:rPr lang="en-US" dirty="0"/>
            <a:t>LWFA</a:t>
          </a:r>
          <a:endParaRPr lang="en-GB" dirty="0"/>
        </a:p>
      </dgm:t>
    </dgm:pt>
    <dgm:pt modelId="{A502C15F-53F3-4DA5-A045-1D7AAAE02BA6}" type="parTrans" cxnId="{D4823B81-581C-40C6-863B-ED5D46C1DACE}">
      <dgm:prSet/>
      <dgm:spPr/>
      <dgm:t>
        <a:bodyPr/>
        <a:lstStyle/>
        <a:p>
          <a:endParaRPr lang="en-GB"/>
        </a:p>
      </dgm:t>
    </dgm:pt>
    <dgm:pt modelId="{BA66F79F-A164-432A-90F0-77244D5A0AD3}" type="sibTrans" cxnId="{D4823B81-581C-40C6-863B-ED5D46C1DACE}">
      <dgm:prSet/>
      <dgm:spPr/>
      <dgm:t>
        <a:bodyPr/>
        <a:lstStyle/>
        <a:p>
          <a:endParaRPr lang="en-GB"/>
        </a:p>
      </dgm:t>
    </dgm:pt>
    <dgm:pt modelId="{FCF81ADB-C045-4178-ADCD-7E411F12ADA8}" type="pres">
      <dgm:prSet presAssocID="{7C16DF65-096A-419F-9A0A-32E74859D7C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6BC9DA1-C03C-42EE-ACFA-E07969877773}" type="pres">
      <dgm:prSet presAssocID="{7E780FDE-A4C7-45C6-A4A3-8E6F4ED0FD1E}" presName="Accent1" presStyleCnt="0"/>
      <dgm:spPr/>
    </dgm:pt>
    <dgm:pt modelId="{C940BFAC-8727-479F-9B09-424A64D9EC83}" type="pres">
      <dgm:prSet presAssocID="{7E780FDE-A4C7-45C6-A4A3-8E6F4ED0FD1E}" presName="Accent" presStyleLbl="node1" presStyleIdx="0" presStyleCnt="2"/>
      <dgm:spPr/>
    </dgm:pt>
    <dgm:pt modelId="{A1DA65DB-A8D0-49D4-8272-6333411D7269}" type="pres">
      <dgm:prSet presAssocID="{7E780FDE-A4C7-45C6-A4A3-8E6F4ED0FD1E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CA97D914-8E6F-48CC-B5E5-50A1E8D9FAEB}" type="pres">
      <dgm:prSet presAssocID="{37FDAC16-A072-4E0E-ADCA-818F8F38CFC5}" presName="Accent2" presStyleCnt="0"/>
      <dgm:spPr/>
    </dgm:pt>
    <dgm:pt modelId="{E4B3F3BF-2797-4575-AE4C-ABF72AD45F84}" type="pres">
      <dgm:prSet presAssocID="{37FDAC16-A072-4E0E-ADCA-818F8F38CFC5}" presName="Accent" presStyleLbl="node1" presStyleIdx="1" presStyleCnt="2"/>
      <dgm:spPr/>
    </dgm:pt>
    <dgm:pt modelId="{07BA0AB4-7609-4ADB-9ACD-BAE44FFEDA57}" type="pres">
      <dgm:prSet presAssocID="{37FDAC16-A072-4E0E-ADCA-818F8F38CFC5}" presName="Parent2" presStyleLbl="revTx" presStyleIdx="1" presStyleCnt="2" custLinFactNeighborX="5611" custLinFactNeighborY="-9086">
        <dgm:presLayoutVars>
          <dgm:chMax val="1"/>
          <dgm:chPref val="1"/>
          <dgm:bulletEnabled val="1"/>
        </dgm:presLayoutVars>
      </dgm:prSet>
      <dgm:spPr/>
    </dgm:pt>
  </dgm:ptLst>
  <dgm:cxnLst>
    <dgm:cxn modelId="{4D8C0911-8C1A-485A-8B3B-FA2460087128}" srcId="{7C16DF65-096A-419F-9A0A-32E74859D7C0}" destId="{7E780FDE-A4C7-45C6-A4A3-8E6F4ED0FD1E}" srcOrd="0" destOrd="0" parTransId="{813A83E8-1E7D-42F1-AC0B-C0A923EB4644}" sibTransId="{77EE2D7E-1230-468A-B8A4-85AD496FEA09}"/>
    <dgm:cxn modelId="{2C217F16-53D4-4B09-A0AA-3B1864174794}" type="presOf" srcId="{37FDAC16-A072-4E0E-ADCA-818F8F38CFC5}" destId="{07BA0AB4-7609-4ADB-9ACD-BAE44FFEDA57}" srcOrd="0" destOrd="0" presId="urn:microsoft.com/office/officeart/2009/layout/CircleArrowProcess"/>
    <dgm:cxn modelId="{5469627A-C306-4618-A24A-5DE656F30EAE}" type="presOf" srcId="{7E780FDE-A4C7-45C6-A4A3-8E6F4ED0FD1E}" destId="{A1DA65DB-A8D0-49D4-8272-6333411D7269}" srcOrd="0" destOrd="0" presId="urn:microsoft.com/office/officeart/2009/layout/CircleArrowProcess"/>
    <dgm:cxn modelId="{D4823B81-581C-40C6-863B-ED5D46C1DACE}" srcId="{7C16DF65-096A-419F-9A0A-32E74859D7C0}" destId="{37FDAC16-A072-4E0E-ADCA-818F8F38CFC5}" srcOrd="1" destOrd="0" parTransId="{A502C15F-53F3-4DA5-A045-1D7AAAE02BA6}" sibTransId="{BA66F79F-A164-432A-90F0-77244D5A0AD3}"/>
    <dgm:cxn modelId="{786F5BFB-669E-4B09-9224-9AF9A0A12C8D}" type="presOf" srcId="{7C16DF65-096A-419F-9A0A-32E74859D7C0}" destId="{FCF81ADB-C045-4178-ADCD-7E411F12ADA8}" srcOrd="0" destOrd="0" presId="urn:microsoft.com/office/officeart/2009/layout/CircleArrowProcess"/>
    <dgm:cxn modelId="{6EB2BEF9-6BFC-434B-8557-D45A287E0ECA}" type="presParOf" srcId="{FCF81ADB-C045-4178-ADCD-7E411F12ADA8}" destId="{E6BC9DA1-C03C-42EE-ACFA-E07969877773}" srcOrd="0" destOrd="0" presId="urn:microsoft.com/office/officeart/2009/layout/CircleArrowProcess"/>
    <dgm:cxn modelId="{D8085BB4-4330-437E-8CA3-0470BFDAF0BF}" type="presParOf" srcId="{E6BC9DA1-C03C-42EE-ACFA-E07969877773}" destId="{C940BFAC-8727-479F-9B09-424A64D9EC83}" srcOrd="0" destOrd="0" presId="urn:microsoft.com/office/officeart/2009/layout/CircleArrowProcess"/>
    <dgm:cxn modelId="{97462CE0-2544-46F7-983C-E4606B3F615B}" type="presParOf" srcId="{FCF81ADB-C045-4178-ADCD-7E411F12ADA8}" destId="{A1DA65DB-A8D0-49D4-8272-6333411D7269}" srcOrd="1" destOrd="0" presId="urn:microsoft.com/office/officeart/2009/layout/CircleArrowProcess"/>
    <dgm:cxn modelId="{BF91E1FC-E2CB-4376-BD7C-CA526E0EA6D7}" type="presParOf" srcId="{FCF81ADB-C045-4178-ADCD-7E411F12ADA8}" destId="{CA97D914-8E6F-48CC-B5E5-50A1E8D9FAEB}" srcOrd="2" destOrd="0" presId="urn:microsoft.com/office/officeart/2009/layout/CircleArrowProcess"/>
    <dgm:cxn modelId="{BF967822-96A4-4E7E-A881-1C705AF7B0BD}" type="presParOf" srcId="{CA97D914-8E6F-48CC-B5E5-50A1E8D9FAEB}" destId="{E4B3F3BF-2797-4575-AE4C-ABF72AD45F84}" srcOrd="0" destOrd="0" presId="urn:microsoft.com/office/officeart/2009/layout/CircleArrowProcess"/>
    <dgm:cxn modelId="{DD3099FD-B096-4604-9962-105D5C5867B7}" type="presParOf" srcId="{FCF81ADB-C045-4178-ADCD-7E411F12ADA8}" destId="{07BA0AB4-7609-4ADB-9ACD-BAE44FFEDA57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0BFAC-8727-479F-9B09-424A64D9EC83}">
      <dsp:nvSpPr>
        <dsp:cNvPr id="0" name=""/>
        <dsp:cNvSpPr/>
      </dsp:nvSpPr>
      <dsp:spPr>
        <a:xfrm>
          <a:off x="5318992" y="0"/>
          <a:ext cx="5316442" cy="531659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A65DB-A8D0-49D4-8272-6333411D7269}">
      <dsp:nvSpPr>
        <dsp:cNvPr id="0" name=""/>
        <dsp:cNvSpPr/>
      </dsp:nvSpPr>
      <dsp:spPr>
        <a:xfrm>
          <a:off x="6493176" y="1924822"/>
          <a:ext cx="2966156" cy="1482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/>
            <a:t>Ptycho</a:t>
          </a:r>
          <a:endParaRPr lang="en-GB" sz="6500" kern="1200" dirty="0"/>
        </a:p>
      </dsp:txBody>
      <dsp:txXfrm>
        <a:off x="6493176" y="1924822"/>
        <a:ext cx="2966156" cy="1482903"/>
      </dsp:txXfrm>
    </dsp:sp>
    <dsp:sp modelId="{E4B3F3BF-2797-4575-AE4C-ABF72AD45F84}">
      <dsp:nvSpPr>
        <dsp:cNvPr id="0" name=""/>
        <dsp:cNvSpPr/>
      </dsp:nvSpPr>
      <dsp:spPr>
        <a:xfrm>
          <a:off x="4221553" y="3407725"/>
          <a:ext cx="4567228" cy="456916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A0AB4-7609-4ADB-9ACD-BAE44FFEDA57}">
      <dsp:nvSpPr>
        <dsp:cNvPr id="0" name=""/>
        <dsp:cNvSpPr/>
      </dsp:nvSpPr>
      <dsp:spPr>
        <a:xfrm>
          <a:off x="5176528" y="4850817"/>
          <a:ext cx="2966156" cy="1482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LWFA</a:t>
          </a:r>
          <a:endParaRPr lang="en-GB" sz="6500" kern="1200" dirty="0"/>
        </a:p>
      </dsp:txBody>
      <dsp:txXfrm>
        <a:off x="5176528" y="4850817"/>
        <a:ext cx="2966156" cy="1482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4681C-CCD0-C248-B461-8BC6CEEC7AE1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1143000"/>
            <a:ext cx="2413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F4E46-43BB-0C41-8A36-B101C7C1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Print-ready version</a:t>
            </a:r>
            <a:endParaRPr lang="en-GB" sz="2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2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colours in this template have been adjusted for printing purposes. Use this template if the primary use for your poster will be in print.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F4E46-43BB-0C41-8A36-B101C7C13E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7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13A8-93B7-4847-8F78-14C40A6EC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4650" y="7010400"/>
            <a:ext cx="25111075" cy="149161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D1340-C3D5-A149-88C9-0028055F3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4650" y="22501225"/>
            <a:ext cx="25111075" cy="103425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F2267-BA28-3341-BF78-C49C867F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56A34-FBC4-1242-9DFB-C6D8679F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2C8F4-409B-4F4B-9A79-3528525F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F6E0F0-80B8-C845-A976-5C8C57257A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33551999" cy="72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9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AB1E-DFC2-374E-AFAE-B816D8A9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EBE94-503E-7447-9893-EA99DEDC2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496BF-A5AE-4048-AD76-A6C63FAF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13251-EA6A-1A4A-9A20-108505C2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E0274-0340-9248-870D-637DEF65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1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CAC91-EF61-D24B-B37C-7D2CE3613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960138" y="2281238"/>
            <a:ext cx="7218362" cy="363045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2088D-5BEE-7C4A-8FEC-CDF849BCB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01875" y="2281238"/>
            <a:ext cx="21505863" cy="36304537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3845A-0D21-5F41-99CB-65C4C9A1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16D0A-801B-2643-8BAF-94BC3E17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E407B-D262-C240-8CAC-82AC9009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13A8-93B7-4847-8F78-14C40A6EC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4650" y="7010400"/>
            <a:ext cx="25111075" cy="149161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D1340-C3D5-A149-88C9-0028055F3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4650" y="22501225"/>
            <a:ext cx="25111075" cy="103425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F2267-BA28-3341-BF78-C49C867F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56A34-FBC4-1242-9DFB-C6D8679F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2C8F4-409B-4F4B-9A79-3528525F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592065-5091-A041-BAF4-81905D0DE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33551307" cy="720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93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9E40-F89B-6B48-89FA-73617900E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7FDBD-EA12-0043-9DBE-61E979BDB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3F753-D582-E24C-A588-606785A4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D56D4-28CD-DB46-8810-AEE7871E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24D91-808D-EF48-9E61-68CC3B6D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91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40206-3718-F24D-A4AD-FCFE64D6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413" y="10680700"/>
            <a:ext cx="28876625" cy="178196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CA00E-A990-EC43-BB38-907DBA2DF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4413" y="28668663"/>
            <a:ext cx="28876625" cy="9372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46CB7-9BF2-5F4A-89E7-B94B6A9FE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DD928-C256-7B4F-B5CF-6750B4B9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559D8-D687-1D47-819C-4881EDD1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00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4420-4DCD-AB4D-994F-935A0D8A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670DF-AB5F-D94A-88EE-A8D18EF66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1875" y="11404600"/>
            <a:ext cx="14362113" cy="27181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52686-FE86-B842-A764-46F983B44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816388" y="11404600"/>
            <a:ext cx="14362112" cy="27181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CC31C-B790-EB46-B77B-D261F9FE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BF159-5D17-6442-BD9E-E59EDDB0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37FD6-2332-D543-8689-17B1B8D0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02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D06E-DBE0-2B4B-958D-D4F94A0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281238"/>
            <a:ext cx="28876625" cy="8280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8CC76-2652-494A-842E-C7C869BCF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6638" y="10501313"/>
            <a:ext cx="14163675" cy="5146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41E4A-C81B-6042-AFDF-20A47E2A9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6638" y="15647988"/>
            <a:ext cx="14163675" cy="23017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E2F10-555E-7447-9A86-39921F285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949738" y="10501313"/>
            <a:ext cx="14233525" cy="5146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22313-989A-3E4B-B63C-83B8C54BB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949738" y="15647988"/>
            <a:ext cx="14233525" cy="23017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CCAACA-51DC-C04F-B810-FE0B461D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8F3D6-8303-F845-87CA-600006D3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B0D32-95FE-7344-AE99-DC935B42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13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51743-1702-CF47-8E66-54AAA283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0EBC68-04BC-C64F-9F1F-F7E6CB0F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12969-2CF6-8748-AC1B-3EFC08D3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F599B-3E07-F14D-A1BE-78901B34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3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4D9EF-2CA8-FD42-80B5-E615F10D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90B75-4591-CC4F-B5D2-F74760B8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3A744-3CB4-2444-868D-B48F0AC1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92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F38D0-781C-A149-9819-13C118F71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855913"/>
            <a:ext cx="10798175" cy="99964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7D2FE-B987-DD47-9111-E61A35015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3525" y="6167438"/>
            <a:ext cx="16949738" cy="30445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429A7-124C-DD42-B7C1-46F153A53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638" y="12852400"/>
            <a:ext cx="10798175" cy="23809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B043A-FE69-D740-BF0F-27DAF81D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DD5D9-719F-6041-8557-BB8642EE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BC8A2-5470-EF40-A947-63394BFB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9E40-F89B-6B48-89FA-73617900E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7FDBD-EA12-0043-9DBE-61E979BDB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3F753-D582-E24C-A588-606785A4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D56D4-28CD-DB46-8810-AEE7871E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24D91-808D-EF48-9E61-68CC3B6D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76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63FA-5CB8-A149-AFF7-79BE4162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855913"/>
            <a:ext cx="10798175" cy="99964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1E646-3A2F-8349-B98F-AA3748FB5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233525" y="6167438"/>
            <a:ext cx="16949738" cy="30445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C815D-F3D5-6947-8306-A7D0BD13E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638" y="12852400"/>
            <a:ext cx="10798175" cy="23809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9B823-D350-9644-9626-726641E7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D6857-9D56-D445-8DE0-0CF32AB6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0C66F-8A0A-C14D-99A3-96D622C1C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64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AB1E-DFC2-374E-AFAE-B816D8A9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EBE94-503E-7447-9893-EA99DEDC2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496BF-A5AE-4048-AD76-A6C63FAF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13251-EA6A-1A4A-9A20-108505C2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E0274-0340-9248-870D-637DEF65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80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CAC91-EF61-D24B-B37C-7D2CE3613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960138" y="2281238"/>
            <a:ext cx="7218362" cy="363045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2088D-5BEE-7C4A-8FEC-CDF849BCB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01875" y="2281238"/>
            <a:ext cx="21505863" cy="36304537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3845A-0D21-5F41-99CB-65C4C9A1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16D0A-801B-2643-8BAF-94BC3E17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E407B-D262-C240-8CAC-82AC9009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8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40206-3718-F24D-A4AD-FCFE64D6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413" y="10680700"/>
            <a:ext cx="28876625" cy="178196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CA00E-A990-EC43-BB38-907DBA2DF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4413" y="28668663"/>
            <a:ext cx="28876625" cy="9372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46CB7-9BF2-5F4A-89E7-B94B6A9FE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DD928-C256-7B4F-B5CF-6750B4B9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559D8-D687-1D47-819C-4881EDD1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9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4420-4DCD-AB4D-994F-935A0D8A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670DF-AB5F-D94A-88EE-A8D18EF66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1875" y="11404600"/>
            <a:ext cx="14362113" cy="27181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52686-FE86-B842-A764-46F983B44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816388" y="11404600"/>
            <a:ext cx="14362112" cy="27181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CC31C-B790-EB46-B77B-D261F9FE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BF159-5D17-6442-BD9E-E59EDDB0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37FD6-2332-D543-8689-17B1B8D0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D06E-DBE0-2B4B-958D-D4F94A0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281238"/>
            <a:ext cx="28876625" cy="8280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8CC76-2652-494A-842E-C7C869BCF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6638" y="10501313"/>
            <a:ext cx="14163675" cy="5146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41E4A-C81B-6042-AFDF-20A47E2A9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6638" y="15647988"/>
            <a:ext cx="14163675" cy="23017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E2F10-555E-7447-9A86-39921F285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949738" y="10501313"/>
            <a:ext cx="14233525" cy="5146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22313-989A-3E4B-B63C-83B8C54BB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949738" y="15647988"/>
            <a:ext cx="14233525" cy="23017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CCAACA-51DC-C04F-B810-FE0B461D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8F3D6-8303-F845-87CA-600006D3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B0D32-95FE-7344-AE99-DC935B42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1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51743-1702-CF47-8E66-54AAA283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0EBC68-04BC-C64F-9F1F-F7E6CB0F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12969-2CF6-8748-AC1B-3EFC08D3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F599B-3E07-F14D-A1BE-78901B34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1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4D9EF-2CA8-FD42-80B5-E615F10D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90B75-4591-CC4F-B5D2-F74760B8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3A744-3CB4-2444-868D-B48F0AC1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1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F38D0-781C-A149-9819-13C118F71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855913"/>
            <a:ext cx="10798175" cy="99964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7D2FE-B987-DD47-9111-E61A35015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3525" y="6167438"/>
            <a:ext cx="16949738" cy="30445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429A7-124C-DD42-B7C1-46F153A53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638" y="12852400"/>
            <a:ext cx="10798175" cy="23809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B043A-FE69-D740-BF0F-27DAF81D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DD5D9-719F-6041-8557-BB8642EE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BC8A2-5470-EF40-A947-63394BFB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0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63FA-5CB8-A149-AFF7-79BE4162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855913"/>
            <a:ext cx="10798175" cy="99964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1E646-3A2F-8349-B98F-AA3748FB5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233525" y="6167438"/>
            <a:ext cx="16949738" cy="30445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C815D-F3D5-6947-8306-A7D0BD13E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638" y="12852400"/>
            <a:ext cx="10798175" cy="23809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9B823-D350-9644-9626-726641E7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D6857-9D56-D445-8DE0-0CF32AB6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0C66F-8A0A-C14D-99A3-96D622C1C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2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922E5-E5E8-0541-BDF0-4ECFB002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75" y="2281238"/>
            <a:ext cx="28876625" cy="828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12F28-041C-4B47-AE69-366F6D7EC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875" y="11404600"/>
            <a:ext cx="28876625" cy="2718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70654-DE9D-0744-9652-8CD734976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875" y="39706550"/>
            <a:ext cx="7532688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FD237-0E16-724C-855C-DA1FB7300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90275" y="39706550"/>
            <a:ext cx="11299825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EC944-C451-9342-AAB7-FB92C66B6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45813" y="39706550"/>
            <a:ext cx="7532687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8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E2D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922E5-E5E8-0541-BDF0-4ECFB002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75" y="2281238"/>
            <a:ext cx="28876625" cy="828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12F28-041C-4B47-AE69-366F6D7EC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875" y="11404600"/>
            <a:ext cx="28876625" cy="2718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70654-DE9D-0744-9652-8CD734976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875" y="39706550"/>
            <a:ext cx="7532688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9C8A-0367-BF4E-BD18-DF416795490D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FD237-0E16-724C-855C-DA1FB7300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90275" y="39706550"/>
            <a:ext cx="11299825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EC944-C451-9342-AAB7-FB92C66B6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45813" y="39706550"/>
            <a:ext cx="7532687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1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E2D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QuickStyle" Target="../diagrams/quickStyle1.xml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image" Target="../media/image3.jpg"/><Relationship Id="rId21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diagramLayout" Target="../diagrams/layout1.xml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e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diagramData" Target="../diagrams/data1.xml"/><Relationship Id="rId24" Type="http://schemas.openxmlformats.org/officeDocument/2006/relationships/image" Target="../media/image19.png"/><Relationship Id="rId5" Type="http://schemas.openxmlformats.org/officeDocument/2006/relationships/image" Target="../media/image5.png"/><Relationship Id="rId15" Type="http://schemas.microsoft.com/office/2007/relationships/diagramDrawing" Target="../diagrams/drawing1.xml"/><Relationship Id="rId23" Type="http://schemas.openxmlformats.org/officeDocument/2006/relationships/image" Target="../media/image18.png"/><Relationship Id="rId10" Type="http://schemas.openxmlformats.org/officeDocument/2006/relationships/image" Target="../media/image10.jpeg"/><Relationship Id="rId19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diagramColors" Target="../diagrams/colors1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B8D4719C-DB1B-880E-1918-D0CA5045A6C0}"/>
              </a:ext>
            </a:extLst>
          </p:cNvPr>
          <p:cNvSpPr/>
          <p:nvPr/>
        </p:nvSpPr>
        <p:spPr>
          <a:xfrm>
            <a:off x="16740188" y="26274730"/>
            <a:ext cx="15575280" cy="12913613"/>
          </a:xfrm>
          <a:prstGeom prst="rect">
            <a:avLst/>
          </a:prstGeom>
          <a:solidFill>
            <a:schemeClr val="bg2"/>
          </a:solidFill>
          <a:ln w="203200" cmpd="thickThin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06CC4D-12A1-6917-FC17-1AE2EE272F2D}"/>
              </a:ext>
            </a:extLst>
          </p:cNvPr>
          <p:cNvSpPr/>
          <p:nvPr/>
        </p:nvSpPr>
        <p:spPr>
          <a:xfrm>
            <a:off x="1164907" y="5489839"/>
            <a:ext cx="31150560" cy="4599041"/>
          </a:xfrm>
          <a:prstGeom prst="rect">
            <a:avLst/>
          </a:prstGeom>
          <a:solidFill>
            <a:schemeClr val="bg2"/>
          </a:solidFill>
          <a:ln w="203200" cmpd="thickThin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EBFEBC-B85F-95AE-5B4F-45EF84AA3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694" y="570490"/>
            <a:ext cx="3601428" cy="35368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84637D-DA2A-2C44-A6C6-6DCB0CB3CE82}"/>
              </a:ext>
            </a:extLst>
          </p:cNvPr>
          <p:cNvSpPr txBox="1"/>
          <p:nvPr/>
        </p:nvSpPr>
        <p:spPr>
          <a:xfrm>
            <a:off x="1323691" y="6125313"/>
            <a:ext cx="2318436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Coherent Diffraction Imaging Techniques with Laboratory and Laser Driven X-ray Sources</a:t>
            </a:r>
          </a:p>
          <a:p>
            <a:r>
              <a:rPr lang="en-GB" sz="6000" u="sng" dirty="0">
                <a:ln w="0"/>
                <a:latin typeface="Aptos" panose="020B0004020202020204" pitchFamily="34" charset="0"/>
              </a:rPr>
              <a:t>L. Fardin</a:t>
            </a:r>
            <a:r>
              <a:rPr lang="en-GB" sz="6000" u="sng" baseline="30000" dirty="0">
                <a:ln w="0"/>
                <a:latin typeface="Aptos" panose="020B0004020202020204" pitchFamily="34" charset="0"/>
              </a:rPr>
              <a:t>(1)</a:t>
            </a:r>
            <a:r>
              <a:rPr lang="en-GB" sz="6000" dirty="0">
                <a:ln w="0"/>
                <a:latin typeface="Aptos" panose="020B0004020202020204" pitchFamily="34" charset="0"/>
              </a:rPr>
              <a:t>, C. D. Armstrong</a:t>
            </a:r>
            <a:r>
              <a:rPr lang="en-GB" sz="6000" baseline="30000" dirty="0">
                <a:ln w="0"/>
                <a:latin typeface="Aptos" panose="020B0004020202020204" pitchFamily="34" charset="0"/>
              </a:rPr>
              <a:t>(2)</a:t>
            </a:r>
            <a:r>
              <a:rPr lang="en-GB" sz="6000" dirty="0">
                <a:ln w="0"/>
                <a:latin typeface="Aptos" panose="020B0004020202020204" pitchFamily="34" charset="0"/>
              </a:rPr>
              <a:t>, D. Batey</a:t>
            </a:r>
            <a:r>
              <a:rPr lang="en-GB" sz="6000" baseline="30000" dirty="0">
                <a:ln w="0"/>
                <a:latin typeface="Aptos" panose="020B0004020202020204" pitchFamily="34" charset="0"/>
              </a:rPr>
              <a:t>(3)</a:t>
            </a:r>
            <a:r>
              <a:rPr lang="en-GB" sz="6000" dirty="0">
                <a:ln w="0"/>
                <a:latin typeface="Aptos" panose="020B0004020202020204" pitchFamily="34" charset="0"/>
              </a:rPr>
              <a:t>, A. Olivo</a:t>
            </a:r>
            <a:r>
              <a:rPr lang="en-GB" sz="6000" baseline="30000" dirty="0">
                <a:ln w="0"/>
                <a:latin typeface="Aptos" panose="020B0004020202020204" pitchFamily="34" charset="0"/>
              </a:rPr>
              <a:t>(1)</a:t>
            </a:r>
            <a:r>
              <a:rPr lang="en-GB" sz="6000" dirty="0">
                <a:ln w="0"/>
                <a:latin typeface="Aptos" panose="020B0004020202020204" pitchFamily="34" charset="0"/>
              </a:rPr>
              <a:t>, and S. Cipiccia</a:t>
            </a:r>
            <a:r>
              <a:rPr lang="en-GB" sz="6000" baseline="30000" dirty="0">
                <a:ln w="0"/>
                <a:latin typeface="Aptos" panose="020B0004020202020204" pitchFamily="34" charset="0"/>
              </a:rPr>
              <a:t>(1)</a:t>
            </a:r>
          </a:p>
          <a:p>
            <a:r>
              <a:rPr lang="en-GB" sz="2500" dirty="0">
                <a:ln w="0"/>
                <a:latin typeface="+mj-lt"/>
              </a:rPr>
              <a:t>(1) University College London, (2) Central Laser Facility, (3) Diamond Light Source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1FD1B5-8995-1366-86C5-F34A2A8AB544}"/>
              </a:ext>
            </a:extLst>
          </p:cNvPr>
          <p:cNvSpPr/>
          <p:nvPr/>
        </p:nvSpPr>
        <p:spPr>
          <a:xfrm>
            <a:off x="1094183" y="23900034"/>
            <a:ext cx="14938129" cy="5977870"/>
          </a:xfrm>
          <a:prstGeom prst="rect">
            <a:avLst/>
          </a:prstGeom>
          <a:solidFill>
            <a:schemeClr val="bg2"/>
          </a:solidFill>
          <a:ln w="203200" cmpd="thickThin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3C4CE9-2F9A-C1AD-22D1-C9D494EE2013}"/>
              </a:ext>
            </a:extLst>
          </p:cNvPr>
          <p:cNvSpPr txBox="1"/>
          <p:nvPr/>
        </p:nvSpPr>
        <p:spPr>
          <a:xfrm>
            <a:off x="15348857" y="21111474"/>
            <a:ext cx="42623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/>
              <a:t>Combining them</a:t>
            </a:r>
            <a:endParaRPr lang="en-GB" sz="75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E7A20C-E8D2-2980-AAB8-0AF2DEBC1DF7}"/>
              </a:ext>
            </a:extLst>
          </p:cNvPr>
          <p:cNvSpPr/>
          <p:nvPr/>
        </p:nvSpPr>
        <p:spPr>
          <a:xfrm>
            <a:off x="1094183" y="30585790"/>
            <a:ext cx="14938130" cy="9755345"/>
          </a:xfrm>
          <a:prstGeom prst="rect">
            <a:avLst/>
          </a:prstGeom>
          <a:solidFill>
            <a:schemeClr val="bg2"/>
          </a:solidFill>
          <a:ln w="203200" cmpd="thickThin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47B3AC-4F84-A354-3F16-D06778E2623C}"/>
              </a:ext>
            </a:extLst>
          </p:cNvPr>
          <p:cNvSpPr txBox="1"/>
          <p:nvPr/>
        </p:nvSpPr>
        <p:spPr>
          <a:xfrm>
            <a:off x="17923877" y="26603237"/>
            <a:ext cx="140150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0" dirty="0"/>
              <a:t>LMJ </a:t>
            </a:r>
            <a:r>
              <a:rPr lang="en-US" sz="7000" dirty="0" err="1"/>
              <a:t>ptycho</a:t>
            </a:r>
            <a:r>
              <a:rPr lang="en-US" sz="7000" dirty="0"/>
              <a:t>-lab at CLF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53918E-F73E-AFE9-6EB7-E767A30F967F}"/>
              </a:ext>
            </a:extLst>
          </p:cNvPr>
          <p:cNvSpPr/>
          <p:nvPr/>
        </p:nvSpPr>
        <p:spPr>
          <a:xfrm>
            <a:off x="1094183" y="10751862"/>
            <a:ext cx="15575281" cy="12291431"/>
          </a:xfrm>
          <a:prstGeom prst="rect">
            <a:avLst/>
          </a:prstGeom>
          <a:solidFill>
            <a:schemeClr val="bg2"/>
          </a:solidFill>
          <a:ln w="203200" cmpd="thickThin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DF750-76F7-B018-4609-6B4850C18ACC}"/>
              </a:ext>
            </a:extLst>
          </p:cNvPr>
          <p:cNvSpPr txBox="1"/>
          <p:nvPr/>
        </p:nvSpPr>
        <p:spPr>
          <a:xfrm>
            <a:off x="3116561" y="23996142"/>
            <a:ext cx="48614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/>
              <a:t>WHY </a:t>
            </a:r>
            <a:endParaRPr lang="en-GB" sz="7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D15D30-968E-CEC6-B7EA-8A730661830A}"/>
              </a:ext>
            </a:extLst>
          </p:cNvPr>
          <p:cNvSpPr txBox="1"/>
          <p:nvPr/>
        </p:nvSpPr>
        <p:spPr>
          <a:xfrm>
            <a:off x="1554477" y="11036741"/>
            <a:ext cx="134959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/>
              <a:t>Ptychography: scanning CDI</a:t>
            </a:r>
            <a:endParaRPr lang="en-GB" sz="7000" dirty="0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E6506707-F9C3-087B-028D-1C9FA735749C}"/>
              </a:ext>
            </a:extLst>
          </p:cNvPr>
          <p:cNvSpPr/>
          <p:nvPr/>
        </p:nvSpPr>
        <p:spPr>
          <a:xfrm>
            <a:off x="17458479" y="10724638"/>
            <a:ext cx="14856988" cy="10607055"/>
          </a:xfrm>
          <a:custGeom>
            <a:avLst/>
            <a:gdLst>
              <a:gd name="connsiteX0" fmla="*/ 0 w 10336568"/>
              <a:gd name="connsiteY0" fmla="*/ 3906335 h 7812670"/>
              <a:gd name="connsiteX1" fmla="*/ 1953168 w 10336568"/>
              <a:gd name="connsiteY1" fmla="*/ 2 h 7812670"/>
              <a:gd name="connsiteX2" fmla="*/ 8383401 w 10336568"/>
              <a:gd name="connsiteY2" fmla="*/ 2 h 7812670"/>
              <a:gd name="connsiteX3" fmla="*/ 10336568 w 10336568"/>
              <a:gd name="connsiteY3" fmla="*/ 3906335 h 7812670"/>
              <a:gd name="connsiteX4" fmla="*/ 8383401 w 10336568"/>
              <a:gd name="connsiteY4" fmla="*/ 7812668 h 7812670"/>
              <a:gd name="connsiteX5" fmla="*/ 1953168 w 10336568"/>
              <a:gd name="connsiteY5" fmla="*/ 7812668 h 7812670"/>
              <a:gd name="connsiteX6" fmla="*/ 0 w 10336568"/>
              <a:gd name="connsiteY6" fmla="*/ 3906335 h 7812670"/>
              <a:gd name="connsiteX0" fmla="*/ 1965689 w 12302257"/>
              <a:gd name="connsiteY0" fmla="*/ 10111190 h 14017523"/>
              <a:gd name="connsiteX1" fmla="*/ 0 w 12302257"/>
              <a:gd name="connsiteY1" fmla="*/ 0 h 14017523"/>
              <a:gd name="connsiteX2" fmla="*/ 10349090 w 12302257"/>
              <a:gd name="connsiteY2" fmla="*/ 6204857 h 14017523"/>
              <a:gd name="connsiteX3" fmla="*/ 12302257 w 12302257"/>
              <a:gd name="connsiteY3" fmla="*/ 10111190 h 14017523"/>
              <a:gd name="connsiteX4" fmla="*/ 10349090 w 12302257"/>
              <a:gd name="connsiteY4" fmla="*/ 14017523 h 14017523"/>
              <a:gd name="connsiteX5" fmla="*/ 3918857 w 12302257"/>
              <a:gd name="connsiteY5" fmla="*/ 14017523 h 14017523"/>
              <a:gd name="connsiteX6" fmla="*/ 1965689 w 12302257"/>
              <a:gd name="connsiteY6" fmla="*/ 10111190 h 14017523"/>
              <a:gd name="connsiteX0" fmla="*/ 1965689 w 13810747"/>
              <a:gd name="connsiteY0" fmla="*/ 10111190 h 14017523"/>
              <a:gd name="connsiteX1" fmla="*/ 0 w 13810747"/>
              <a:gd name="connsiteY1" fmla="*/ 0 h 14017523"/>
              <a:gd name="connsiteX2" fmla="*/ 13810747 w 13810747"/>
              <a:gd name="connsiteY2" fmla="*/ 0 h 14017523"/>
              <a:gd name="connsiteX3" fmla="*/ 12302257 w 13810747"/>
              <a:gd name="connsiteY3" fmla="*/ 10111190 h 14017523"/>
              <a:gd name="connsiteX4" fmla="*/ 10349090 w 13810747"/>
              <a:gd name="connsiteY4" fmla="*/ 14017523 h 14017523"/>
              <a:gd name="connsiteX5" fmla="*/ 3918857 w 13810747"/>
              <a:gd name="connsiteY5" fmla="*/ 14017523 h 14017523"/>
              <a:gd name="connsiteX6" fmla="*/ 1965689 w 13810747"/>
              <a:gd name="connsiteY6" fmla="*/ 10111190 h 14017523"/>
              <a:gd name="connsiteX0" fmla="*/ 0 w 13935115"/>
              <a:gd name="connsiteY0" fmla="*/ 7629247 h 14017523"/>
              <a:gd name="connsiteX1" fmla="*/ 124368 w 13935115"/>
              <a:gd name="connsiteY1" fmla="*/ 0 h 14017523"/>
              <a:gd name="connsiteX2" fmla="*/ 13935115 w 13935115"/>
              <a:gd name="connsiteY2" fmla="*/ 0 h 14017523"/>
              <a:gd name="connsiteX3" fmla="*/ 12426625 w 13935115"/>
              <a:gd name="connsiteY3" fmla="*/ 10111190 h 14017523"/>
              <a:gd name="connsiteX4" fmla="*/ 10473458 w 13935115"/>
              <a:gd name="connsiteY4" fmla="*/ 14017523 h 14017523"/>
              <a:gd name="connsiteX5" fmla="*/ 4043225 w 13935115"/>
              <a:gd name="connsiteY5" fmla="*/ 14017523 h 14017523"/>
              <a:gd name="connsiteX6" fmla="*/ 0 w 13935115"/>
              <a:gd name="connsiteY6" fmla="*/ 7629247 h 14017523"/>
              <a:gd name="connsiteX0" fmla="*/ 0 w 13935115"/>
              <a:gd name="connsiteY0" fmla="*/ 7629247 h 14017523"/>
              <a:gd name="connsiteX1" fmla="*/ 124368 w 13935115"/>
              <a:gd name="connsiteY1" fmla="*/ 0 h 14017523"/>
              <a:gd name="connsiteX2" fmla="*/ 13935115 w 13935115"/>
              <a:gd name="connsiteY2" fmla="*/ 0 h 14017523"/>
              <a:gd name="connsiteX3" fmla="*/ 12426625 w 13935115"/>
              <a:gd name="connsiteY3" fmla="*/ 10111190 h 14017523"/>
              <a:gd name="connsiteX4" fmla="*/ 10473458 w 13935115"/>
              <a:gd name="connsiteY4" fmla="*/ 14017523 h 14017523"/>
              <a:gd name="connsiteX5" fmla="*/ 2802254 w 13935115"/>
              <a:gd name="connsiteY5" fmla="*/ 8139237 h 14017523"/>
              <a:gd name="connsiteX6" fmla="*/ 0 w 13935115"/>
              <a:gd name="connsiteY6" fmla="*/ 7629247 h 14017523"/>
              <a:gd name="connsiteX0" fmla="*/ 0 w 13935115"/>
              <a:gd name="connsiteY0" fmla="*/ 7629247 h 14017523"/>
              <a:gd name="connsiteX1" fmla="*/ 124368 w 13935115"/>
              <a:gd name="connsiteY1" fmla="*/ 0 h 14017523"/>
              <a:gd name="connsiteX2" fmla="*/ 13935115 w 13935115"/>
              <a:gd name="connsiteY2" fmla="*/ 0 h 14017523"/>
              <a:gd name="connsiteX3" fmla="*/ 13928854 w 13935115"/>
              <a:gd name="connsiteY3" fmla="*/ 4298218 h 14017523"/>
              <a:gd name="connsiteX4" fmla="*/ 10473458 w 13935115"/>
              <a:gd name="connsiteY4" fmla="*/ 14017523 h 14017523"/>
              <a:gd name="connsiteX5" fmla="*/ 2802254 w 13935115"/>
              <a:gd name="connsiteY5" fmla="*/ 8139237 h 14017523"/>
              <a:gd name="connsiteX6" fmla="*/ 0 w 13935115"/>
              <a:gd name="connsiteY6" fmla="*/ 7629247 h 14017523"/>
              <a:gd name="connsiteX0" fmla="*/ 0 w 13935115"/>
              <a:gd name="connsiteY0" fmla="*/ 7629247 h 8139237"/>
              <a:gd name="connsiteX1" fmla="*/ 124368 w 13935115"/>
              <a:gd name="connsiteY1" fmla="*/ 0 h 8139237"/>
              <a:gd name="connsiteX2" fmla="*/ 13935115 w 13935115"/>
              <a:gd name="connsiteY2" fmla="*/ 0 h 8139237"/>
              <a:gd name="connsiteX3" fmla="*/ 13928854 w 13935115"/>
              <a:gd name="connsiteY3" fmla="*/ 4298218 h 8139237"/>
              <a:gd name="connsiteX4" fmla="*/ 4595173 w 13935115"/>
              <a:gd name="connsiteY4" fmla="*/ 5591981 h 8139237"/>
              <a:gd name="connsiteX5" fmla="*/ 2802254 w 13935115"/>
              <a:gd name="connsiteY5" fmla="*/ 8139237 h 8139237"/>
              <a:gd name="connsiteX6" fmla="*/ 0 w 13935115"/>
              <a:gd name="connsiteY6" fmla="*/ 7629247 h 8139237"/>
              <a:gd name="connsiteX0" fmla="*/ 0 w 13935115"/>
              <a:gd name="connsiteY0" fmla="*/ 7629247 h 7682037"/>
              <a:gd name="connsiteX1" fmla="*/ 124368 w 13935115"/>
              <a:gd name="connsiteY1" fmla="*/ 0 h 7682037"/>
              <a:gd name="connsiteX2" fmla="*/ 13935115 w 13935115"/>
              <a:gd name="connsiteY2" fmla="*/ 0 h 7682037"/>
              <a:gd name="connsiteX3" fmla="*/ 13928854 w 13935115"/>
              <a:gd name="connsiteY3" fmla="*/ 4298218 h 7682037"/>
              <a:gd name="connsiteX4" fmla="*/ 4595173 w 13935115"/>
              <a:gd name="connsiteY4" fmla="*/ 5591981 h 7682037"/>
              <a:gd name="connsiteX5" fmla="*/ 3063511 w 13935115"/>
              <a:gd name="connsiteY5" fmla="*/ 7682037 h 7682037"/>
              <a:gd name="connsiteX6" fmla="*/ 0 w 13935115"/>
              <a:gd name="connsiteY6" fmla="*/ 7629247 h 7682037"/>
              <a:gd name="connsiteX0" fmla="*/ 0 w 13935115"/>
              <a:gd name="connsiteY0" fmla="*/ 7629247 h 7682037"/>
              <a:gd name="connsiteX1" fmla="*/ 124368 w 13935115"/>
              <a:gd name="connsiteY1" fmla="*/ 0 h 7682037"/>
              <a:gd name="connsiteX2" fmla="*/ 13935115 w 13935115"/>
              <a:gd name="connsiteY2" fmla="*/ 0 h 7682037"/>
              <a:gd name="connsiteX3" fmla="*/ 13928854 w 13935115"/>
              <a:gd name="connsiteY3" fmla="*/ 4298218 h 7682037"/>
              <a:gd name="connsiteX4" fmla="*/ 4595173 w 13935115"/>
              <a:gd name="connsiteY4" fmla="*/ 5591981 h 7682037"/>
              <a:gd name="connsiteX5" fmla="*/ 2867568 w 13935115"/>
              <a:gd name="connsiteY5" fmla="*/ 7682037 h 7682037"/>
              <a:gd name="connsiteX6" fmla="*/ 0 w 13935115"/>
              <a:gd name="connsiteY6" fmla="*/ 7629247 h 7682037"/>
              <a:gd name="connsiteX0" fmla="*/ 0 w 13935115"/>
              <a:gd name="connsiteY0" fmla="*/ 7629247 h 7682037"/>
              <a:gd name="connsiteX1" fmla="*/ 66521 w 13935115"/>
              <a:gd name="connsiteY1" fmla="*/ 22192 h 7682037"/>
              <a:gd name="connsiteX2" fmla="*/ 13935115 w 13935115"/>
              <a:gd name="connsiteY2" fmla="*/ 0 h 7682037"/>
              <a:gd name="connsiteX3" fmla="*/ 13928854 w 13935115"/>
              <a:gd name="connsiteY3" fmla="*/ 4298218 h 7682037"/>
              <a:gd name="connsiteX4" fmla="*/ 4595173 w 13935115"/>
              <a:gd name="connsiteY4" fmla="*/ 5591981 h 7682037"/>
              <a:gd name="connsiteX5" fmla="*/ 2867568 w 13935115"/>
              <a:gd name="connsiteY5" fmla="*/ 7682037 h 7682037"/>
              <a:gd name="connsiteX6" fmla="*/ 0 w 13935115"/>
              <a:gd name="connsiteY6" fmla="*/ 7629247 h 768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35115" h="7682037">
                <a:moveTo>
                  <a:pt x="0" y="7629247"/>
                </a:moveTo>
                <a:lnTo>
                  <a:pt x="66521" y="22192"/>
                </a:lnTo>
                <a:lnTo>
                  <a:pt x="13935115" y="0"/>
                </a:lnTo>
                <a:lnTo>
                  <a:pt x="13928854" y="4298218"/>
                </a:lnTo>
                <a:lnTo>
                  <a:pt x="4595173" y="5591981"/>
                </a:lnTo>
                <a:lnTo>
                  <a:pt x="2867568" y="7682037"/>
                </a:lnTo>
                <a:lnTo>
                  <a:pt x="0" y="7629247"/>
                </a:lnTo>
                <a:close/>
              </a:path>
            </a:pathLst>
          </a:custGeom>
          <a:solidFill>
            <a:schemeClr val="bg2"/>
          </a:solidFill>
          <a:ln w="203200" cmpd="thickThin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13A5CE-A909-BB3A-B2BE-561C7479E364}"/>
              </a:ext>
            </a:extLst>
          </p:cNvPr>
          <p:cNvSpPr txBox="1"/>
          <p:nvPr/>
        </p:nvSpPr>
        <p:spPr>
          <a:xfrm>
            <a:off x="17840548" y="11054224"/>
            <a:ext cx="154357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/>
              <a:t>Ptycho</a:t>
            </a:r>
            <a:r>
              <a:rPr lang="en-US" sz="7000" dirty="0"/>
              <a:t>: from synchrotron to the lab</a:t>
            </a:r>
            <a:endParaRPr lang="en-GB" sz="7000" dirty="0"/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9DB7B689-1438-B188-66A4-AAA099D4CA91}"/>
              </a:ext>
            </a:extLst>
          </p:cNvPr>
          <p:cNvSpPr/>
          <p:nvPr/>
        </p:nvSpPr>
        <p:spPr>
          <a:xfrm>
            <a:off x="19154948" y="17654459"/>
            <a:ext cx="13231244" cy="7729158"/>
          </a:xfrm>
          <a:custGeom>
            <a:avLst/>
            <a:gdLst>
              <a:gd name="connsiteX0" fmla="*/ 0 w 6827520"/>
              <a:gd name="connsiteY0" fmla="*/ 3692795 h 7385590"/>
              <a:gd name="connsiteX1" fmla="*/ 1706880 w 6827520"/>
              <a:gd name="connsiteY1" fmla="*/ 2 h 7385590"/>
              <a:gd name="connsiteX2" fmla="*/ 5120640 w 6827520"/>
              <a:gd name="connsiteY2" fmla="*/ 2 h 7385590"/>
              <a:gd name="connsiteX3" fmla="*/ 6827520 w 6827520"/>
              <a:gd name="connsiteY3" fmla="*/ 3692795 h 7385590"/>
              <a:gd name="connsiteX4" fmla="*/ 5120640 w 6827520"/>
              <a:gd name="connsiteY4" fmla="*/ 7385588 h 7385590"/>
              <a:gd name="connsiteX5" fmla="*/ 1706880 w 6827520"/>
              <a:gd name="connsiteY5" fmla="*/ 7385588 h 7385590"/>
              <a:gd name="connsiteX6" fmla="*/ 0 w 6827520"/>
              <a:gd name="connsiteY6" fmla="*/ 3692795 h 7385590"/>
              <a:gd name="connsiteX0" fmla="*/ 0 w 10607040"/>
              <a:gd name="connsiteY0" fmla="*/ 5325650 h 9018443"/>
              <a:gd name="connsiteX1" fmla="*/ 1706880 w 10607040"/>
              <a:gd name="connsiteY1" fmla="*/ 1632857 h 9018443"/>
              <a:gd name="connsiteX2" fmla="*/ 10607040 w 10607040"/>
              <a:gd name="connsiteY2" fmla="*/ 0 h 9018443"/>
              <a:gd name="connsiteX3" fmla="*/ 6827520 w 10607040"/>
              <a:gd name="connsiteY3" fmla="*/ 5325650 h 9018443"/>
              <a:gd name="connsiteX4" fmla="*/ 5120640 w 10607040"/>
              <a:gd name="connsiteY4" fmla="*/ 9018443 h 9018443"/>
              <a:gd name="connsiteX5" fmla="*/ 1706880 w 10607040"/>
              <a:gd name="connsiteY5" fmla="*/ 9018443 h 9018443"/>
              <a:gd name="connsiteX6" fmla="*/ 0 w 10607040"/>
              <a:gd name="connsiteY6" fmla="*/ 5325650 h 9018443"/>
              <a:gd name="connsiteX0" fmla="*/ 0 w 11072948"/>
              <a:gd name="connsiteY0" fmla="*/ 5325650 h 11595822"/>
              <a:gd name="connsiteX1" fmla="*/ 1706880 w 11072948"/>
              <a:gd name="connsiteY1" fmla="*/ 1632857 h 11595822"/>
              <a:gd name="connsiteX2" fmla="*/ 10607040 w 11072948"/>
              <a:gd name="connsiteY2" fmla="*/ 0 h 11595822"/>
              <a:gd name="connsiteX3" fmla="*/ 11072948 w 11072948"/>
              <a:gd name="connsiteY3" fmla="*/ 11595822 h 11595822"/>
              <a:gd name="connsiteX4" fmla="*/ 5120640 w 11072948"/>
              <a:gd name="connsiteY4" fmla="*/ 9018443 h 11595822"/>
              <a:gd name="connsiteX5" fmla="*/ 1706880 w 11072948"/>
              <a:gd name="connsiteY5" fmla="*/ 9018443 h 11595822"/>
              <a:gd name="connsiteX6" fmla="*/ 0 w 11072948"/>
              <a:gd name="connsiteY6" fmla="*/ 5325650 h 11595822"/>
              <a:gd name="connsiteX0" fmla="*/ 0 w 11072948"/>
              <a:gd name="connsiteY0" fmla="*/ 5325650 h 12806672"/>
              <a:gd name="connsiteX1" fmla="*/ 1706880 w 11072948"/>
              <a:gd name="connsiteY1" fmla="*/ 1632857 h 12806672"/>
              <a:gd name="connsiteX2" fmla="*/ 10607040 w 11072948"/>
              <a:gd name="connsiteY2" fmla="*/ 0 h 12806672"/>
              <a:gd name="connsiteX3" fmla="*/ 11072948 w 11072948"/>
              <a:gd name="connsiteY3" fmla="*/ 11595822 h 12806672"/>
              <a:gd name="connsiteX4" fmla="*/ 5120640 w 11072948"/>
              <a:gd name="connsiteY4" fmla="*/ 9018443 h 12806672"/>
              <a:gd name="connsiteX5" fmla="*/ 269966 w 11072948"/>
              <a:gd name="connsiteY5" fmla="*/ 12806672 h 12806672"/>
              <a:gd name="connsiteX6" fmla="*/ 0 w 11072948"/>
              <a:gd name="connsiteY6" fmla="*/ 5325650 h 12806672"/>
              <a:gd name="connsiteX0" fmla="*/ 0 w 11072948"/>
              <a:gd name="connsiteY0" fmla="*/ 5325650 h 12806672"/>
              <a:gd name="connsiteX1" fmla="*/ 1706880 w 11072948"/>
              <a:gd name="connsiteY1" fmla="*/ 1632857 h 12806672"/>
              <a:gd name="connsiteX2" fmla="*/ 10607040 w 11072948"/>
              <a:gd name="connsiteY2" fmla="*/ 0 h 12806672"/>
              <a:gd name="connsiteX3" fmla="*/ 11072948 w 11072948"/>
              <a:gd name="connsiteY3" fmla="*/ 11595822 h 12806672"/>
              <a:gd name="connsiteX4" fmla="*/ 4794069 w 11072948"/>
              <a:gd name="connsiteY4" fmla="*/ 12414785 h 12806672"/>
              <a:gd name="connsiteX5" fmla="*/ 269966 w 11072948"/>
              <a:gd name="connsiteY5" fmla="*/ 12806672 h 12806672"/>
              <a:gd name="connsiteX6" fmla="*/ 0 w 11072948"/>
              <a:gd name="connsiteY6" fmla="*/ 5325650 h 12806672"/>
              <a:gd name="connsiteX0" fmla="*/ 1101634 w 12174582"/>
              <a:gd name="connsiteY0" fmla="*/ 5325650 h 12414785"/>
              <a:gd name="connsiteX1" fmla="*/ 2808514 w 12174582"/>
              <a:gd name="connsiteY1" fmla="*/ 1632857 h 12414785"/>
              <a:gd name="connsiteX2" fmla="*/ 11708674 w 12174582"/>
              <a:gd name="connsiteY2" fmla="*/ 0 h 12414785"/>
              <a:gd name="connsiteX3" fmla="*/ 12174582 w 12174582"/>
              <a:gd name="connsiteY3" fmla="*/ 11595822 h 12414785"/>
              <a:gd name="connsiteX4" fmla="*/ 5895703 w 12174582"/>
              <a:gd name="connsiteY4" fmla="*/ 12414785 h 12414785"/>
              <a:gd name="connsiteX5" fmla="*/ 0 w 12174582"/>
              <a:gd name="connsiteY5" fmla="*/ 7516215 h 12414785"/>
              <a:gd name="connsiteX6" fmla="*/ 1101634 w 12174582"/>
              <a:gd name="connsiteY6" fmla="*/ 5325650 h 12414785"/>
              <a:gd name="connsiteX0" fmla="*/ 1101634 w 12174582"/>
              <a:gd name="connsiteY0" fmla="*/ 5325650 h 11631014"/>
              <a:gd name="connsiteX1" fmla="*/ 2808514 w 12174582"/>
              <a:gd name="connsiteY1" fmla="*/ 1632857 h 11631014"/>
              <a:gd name="connsiteX2" fmla="*/ 11708674 w 12174582"/>
              <a:gd name="connsiteY2" fmla="*/ 0 h 11631014"/>
              <a:gd name="connsiteX3" fmla="*/ 12174582 w 12174582"/>
              <a:gd name="connsiteY3" fmla="*/ 11595822 h 11631014"/>
              <a:gd name="connsiteX4" fmla="*/ 1062445 w 12174582"/>
              <a:gd name="connsiteY4" fmla="*/ 11631014 h 11631014"/>
              <a:gd name="connsiteX5" fmla="*/ 0 w 12174582"/>
              <a:gd name="connsiteY5" fmla="*/ 7516215 h 11631014"/>
              <a:gd name="connsiteX6" fmla="*/ 1101634 w 12174582"/>
              <a:gd name="connsiteY6" fmla="*/ 5325650 h 11631014"/>
              <a:gd name="connsiteX0" fmla="*/ 1101634 w 12174582"/>
              <a:gd name="connsiteY0" fmla="*/ 5325650 h 11595822"/>
              <a:gd name="connsiteX1" fmla="*/ 2808514 w 12174582"/>
              <a:gd name="connsiteY1" fmla="*/ 1632857 h 11595822"/>
              <a:gd name="connsiteX2" fmla="*/ 11708674 w 12174582"/>
              <a:gd name="connsiteY2" fmla="*/ 0 h 11595822"/>
              <a:gd name="connsiteX3" fmla="*/ 12174582 w 12174582"/>
              <a:gd name="connsiteY3" fmla="*/ 11595822 h 11595822"/>
              <a:gd name="connsiteX4" fmla="*/ 997131 w 12174582"/>
              <a:gd name="connsiteY4" fmla="*/ 11500386 h 11595822"/>
              <a:gd name="connsiteX5" fmla="*/ 0 w 12174582"/>
              <a:gd name="connsiteY5" fmla="*/ 7516215 h 11595822"/>
              <a:gd name="connsiteX6" fmla="*/ 1101634 w 12174582"/>
              <a:gd name="connsiteY6" fmla="*/ 5325650 h 11595822"/>
              <a:gd name="connsiteX0" fmla="*/ 1101634 w 12174582"/>
              <a:gd name="connsiteY0" fmla="*/ 5325650 h 11595822"/>
              <a:gd name="connsiteX1" fmla="*/ 2808514 w 12174582"/>
              <a:gd name="connsiteY1" fmla="*/ 1632857 h 11595822"/>
              <a:gd name="connsiteX2" fmla="*/ 11708674 w 12174582"/>
              <a:gd name="connsiteY2" fmla="*/ 0 h 11595822"/>
              <a:gd name="connsiteX3" fmla="*/ 12174582 w 12174582"/>
              <a:gd name="connsiteY3" fmla="*/ 11595822 h 11595822"/>
              <a:gd name="connsiteX4" fmla="*/ 997131 w 12174582"/>
              <a:gd name="connsiteY4" fmla="*/ 11547279 h 11595822"/>
              <a:gd name="connsiteX5" fmla="*/ 0 w 12174582"/>
              <a:gd name="connsiteY5" fmla="*/ 7516215 h 11595822"/>
              <a:gd name="connsiteX6" fmla="*/ 1101634 w 12174582"/>
              <a:gd name="connsiteY6" fmla="*/ 5325650 h 11595822"/>
              <a:gd name="connsiteX0" fmla="*/ 2062926 w 13135874"/>
              <a:gd name="connsiteY0" fmla="*/ 5325650 h 11595822"/>
              <a:gd name="connsiteX1" fmla="*/ 3769806 w 13135874"/>
              <a:gd name="connsiteY1" fmla="*/ 1632857 h 11595822"/>
              <a:gd name="connsiteX2" fmla="*/ 12669966 w 13135874"/>
              <a:gd name="connsiteY2" fmla="*/ 0 h 11595822"/>
              <a:gd name="connsiteX3" fmla="*/ 13135874 w 13135874"/>
              <a:gd name="connsiteY3" fmla="*/ 11595822 h 11595822"/>
              <a:gd name="connsiteX4" fmla="*/ 1958423 w 13135874"/>
              <a:gd name="connsiteY4" fmla="*/ 11547279 h 11595822"/>
              <a:gd name="connsiteX5" fmla="*/ 0 w 13135874"/>
              <a:gd name="connsiteY5" fmla="*/ 5570184 h 11595822"/>
              <a:gd name="connsiteX6" fmla="*/ 2062926 w 13135874"/>
              <a:gd name="connsiteY6" fmla="*/ 5325650 h 11595822"/>
              <a:gd name="connsiteX0" fmla="*/ 1382988 w 13135874"/>
              <a:gd name="connsiteY0" fmla="*/ 5419434 h 11595822"/>
              <a:gd name="connsiteX1" fmla="*/ 3769806 w 13135874"/>
              <a:gd name="connsiteY1" fmla="*/ 1632857 h 11595822"/>
              <a:gd name="connsiteX2" fmla="*/ 12669966 w 13135874"/>
              <a:gd name="connsiteY2" fmla="*/ 0 h 11595822"/>
              <a:gd name="connsiteX3" fmla="*/ 13135874 w 13135874"/>
              <a:gd name="connsiteY3" fmla="*/ 11595822 h 11595822"/>
              <a:gd name="connsiteX4" fmla="*/ 1958423 w 13135874"/>
              <a:gd name="connsiteY4" fmla="*/ 11547279 h 11595822"/>
              <a:gd name="connsiteX5" fmla="*/ 0 w 13135874"/>
              <a:gd name="connsiteY5" fmla="*/ 5570184 h 11595822"/>
              <a:gd name="connsiteX6" fmla="*/ 1382988 w 13135874"/>
              <a:gd name="connsiteY6" fmla="*/ 5419434 h 11595822"/>
              <a:gd name="connsiteX0" fmla="*/ 1148527 w 12901413"/>
              <a:gd name="connsiteY0" fmla="*/ 5419434 h 11595822"/>
              <a:gd name="connsiteX1" fmla="*/ 3535345 w 12901413"/>
              <a:gd name="connsiteY1" fmla="*/ 1632857 h 11595822"/>
              <a:gd name="connsiteX2" fmla="*/ 12435505 w 12901413"/>
              <a:gd name="connsiteY2" fmla="*/ 0 h 11595822"/>
              <a:gd name="connsiteX3" fmla="*/ 12901413 w 12901413"/>
              <a:gd name="connsiteY3" fmla="*/ 11595822 h 11595822"/>
              <a:gd name="connsiteX4" fmla="*/ 1723962 w 12901413"/>
              <a:gd name="connsiteY4" fmla="*/ 11547279 h 11595822"/>
              <a:gd name="connsiteX5" fmla="*/ 0 w 12901413"/>
              <a:gd name="connsiteY5" fmla="*/ 6273569 h 11595822"/>
              <a:gd name="connsiteX6" fmla="*/ 1148527 w 12901413"/>
              <a:gd name="connsiteY6" fmla="*/ 5419434 h 11595822"/>
              <a:gd name="connsiteX0" fmla="*/ 1148527 w 12435505"/>
              <a:gd name="connsiteY0" fmla="*/ 5419434 h 11661136"/>
              <a:gd name="connsiteX1" fmla="*/ 3535345 w 12435505"/>
              <a:gd name="connsiteY1" fmla="*/ 1632857 h 11661136"/>
              <a:gd name="connsiteX2" fmla="*/ 12435505 w 12435505"/>
              <a:gd name="connsiteY2" fmla="*/ 0 h 11661136"/>
              <a:gd name="connsiteX3" fmla="*/ 12378899 w 12435505"/>
              <a:gd name="connsiteY3" fmla="*/ 11661136 h 11661136"/>
              <a:gd name="connsiteX4" fmla="*/ 1723962 w 12435505"/>
              <a:gd name="connsiteY4" fmla="*/ 11547279 h 11661136"/>
              <a:gd name="connsiteX5" fmla="*/ 0 w 12435505"/>
              <a:gd name="connsiteY5" fmla="*/ 6273569 h 11661136"/>
              <a:gd name="connsiteX6" fmla="*/ 1148527 w 12435505"/>
              <a:gd name="connsiteY6" fmla="*/ 5419434 h 11661136"/>
              <a:gd name="connsiteX0" fmla="*/ 1148527 w 12435505"/>
              <a:gd name="connsiteY0" fmla="*/ 5419434 h 11661136"/>
              <a:gd name="connsiteX1" fmla="*/ 3535345 w 12435505"/>
              <a:gd name="connsiteY1" fmla="*/ 1632857 h 11661136"/>
              <a:gd name="connsiteX2" fmla="*/ 12435505 w 12435505"/>
              <a:gd name="connsiteY2" fmla="*/ 0 h 11661136"/>
              <a:gd name="connsiteX3" fmla="*/ 12378899 w 12435505"/>
              <a:gd name="connsiteY3" fmla="*/ 11661136 h 11661136"/>
              <a:gd name="connsiteX4" fmla="*/ 181060 w 12435505"/>
              <a:gd name="connsiteY4" fmla="*/ 9692698 h 11661136"/>
              <a:gd name="connsiteX5" fmla="*/ 0 w 12435505"/>
              <a:gd name="connsiteY5" fmla="*/ 6273569 h 11661136"/>
              <a:gd name="connsiteX6" fmla="*/ 1148527 w 12435505"/>
              <a:gd name="connsiteY6" fmla="*/ 5419434 h 11661136"/>
              <a:gd name="connsiteX0" fmla="*/ 1148527 w 12435505"/>
              <a:gd name="connsiteY0" fmla="*/ 5419434 h 11661136"/>
              <a:gd name="connsiteX1" fmla="*/ 3535345 w 12435505"/>
              <a:gd name="connsiteY1" fmla="*/ 1632857 h 11661136"/>
              <a:gd name="connsiteX2" fmla="*/ 12435505 w 12435505"/>
              <a:gd name="connsiteY2" fmla="*/ 0 h 11661136"/>
              <a:gd name="connsiteX3" fmla="*/ 12378899 w 12435505"/>
              <a:gd name="connsiteY3" fmla="*/ 11661136 h 11661136"/>
              <a:gd name="connsiteX4" fmla="*/ 181060 w 12435505"/>
              <a:gd name="connsiteY4" fmla="*/ 9692698 h 11661136"/>
              <a:gd name="connsiteX5" fmla="*/ 0 w 12435505"/>
              <a:gd name="connsiteY5" fmla="*/ 6273569 h 11661136"/>
              <a:gd name="connsiteX6" fmla="*/ 1148527 w 12435505"/>
              <a:gd name="connsiteY6" fmla="*/ 5419434 h 11661136"/>
              <a:gd name="connsiteX0" fmla="*/ 1148527 w 12564048"/>
              <a:gd name="connsiteY0" fmla="*/ 5419434 h 9692698"/>
              <a:gd name="connsiteX1" fmla="*/ 3535345 w 12564048"/>
              <a:gd name="connsiteY1" fmla="*/ 1632857 h 9692698"/>
              <a:gd name="connsiteX2" fmla="*/ 12435505 w 12564048"/>
              <a:gd name="connsiteY2" fmla="*/ 0 h 9692698"/>
              <a:gd name="connsiteX3" fmla="*/ 12564048 w 12564048"/>
              <a:gd name="connsiteY3" fmla="*/ 9409145 h 9692698"/>
              <a:gd name="connsiteX4" fmla="*/ 181060 w 12564048"/>
              <a:gd name="connsiteY4" fmla="*/ 9692698 h 9692698"/>
              <a:gd name="connsiteX5" fmla="*/ 0 w 12564048"/>
              <a:gd name="connsiteY5" fmla="*/ 6273569 h 9692698"/>
              <a:gd name="connsiteX6" fmla="*/ 1148527 w 12564048"/>
              <a:gd name="connsiteY6" fmla="*/ 5419434 h 9692698"/>
              <a:gd name="connsiteX0" fmla="*/ 1148527 w 12564048"/>
              <a:gd name="connsiteY0" fmla="*/ 5419434 h 9409145"/>
              <a:gd name="connsiteX1" fmla="*/ 3535345 w 12564048"/>
              <a:gd name="connsiteY1" fmla="*/ 1632857 h 9409145"/>
              <a:gd name="connsiteX2" fmla="*/ 12435505 w 12564048"/>
              <a:gd name="connsiteY2" fmla="*/ 0 h 9409145"/>
              <a:gd name="connsiteX3" fmla="*/ 12564048 w 12564048"/>
              <a:gd name="connsiteY3" fmla="*/ 9409145 h 9409145"/>
              <a:gd name="connsiteX4" fmla="*/ 181060 w 12564048"/>
              <a:gd name="connsiteY4" fmla="*/ 7838117 h 9409145"/>
              <a:gd name="connsiteX5" fmla="*/ 0 w 12564048"/>
              <a:gd name="connsiteY5" fmla="*/ 6273569 h 9409145"/>
              <a:gd name="connsiteX6" fmla="*/ 1148527 w 12564048"/>
              <a:gd name="connsiteY6" fmla="*/ 5419434 h 9409145"/>
              <a:gd name="connsiteX0" fmla="*/ 1148527 w 12687481"/>
              <a:gd name="connsiteY0" fmla="*/ 5419434 h 7838117"/>
              <a:gd name="connsiteX1" fmla="*/ 3535345 w 12687481"/>
              <a:gd name="connsiteY1" fmla="*/ 1632857 h 7838117"/>
              <a:gd name="connsiteX2" fmla="*/ 12435505 w 12687481"/>
              <a:gd name="connsiteY2" fmla="*/ 0 h 7838117"/>
              <a:gd name="connsiteX3" fmla="*/ 12687481 w 12687481"/>
              <a:gd name="connsiteY3" fmla="*/ 7620799 h 7838117"/>
              <a:gd name="connsiteX4" fmla="*/ 181060 w 12687481"/>
              <a:gd name="connsiteY4" fmla="*/ 7838117 h 7838117"/>
              <a:gd name="connsiteX5" fmla="*/ 0 w 12687481"/>
              <a:gd name="connsiteY5" fmla="*/ 6273569 h 7838117"/>
              <a:gd name="connsiteX6" fmla="*/ 1148527 w 12687481"/>
              <a:gd name="connsiteY6" fmla="*/ 5419434 h 7838117"/>
              <a:gd name="connsiteX0" fmla="*/ 1148527 w 12502333"/>
              <a:gd name="connsiteY0" fmla="*/ 5419434 h 7838117"/>
              <a:gd name="connsiteX1" fmla="*/ 3535345 w 12502333"/>
              <a:gd name="connsiteY1" fmla="*/ 1632857 h 7838117"/>
              <a:gd name="connsiteX2" fmla="*/ 12435505 w 12502333"/>
              <a:gd name="connsiteY2" fmla="*/ 0 h 7838117"/>
              <a:gd name="connsiteX3" fmla="*/ 12502333 w 12502333"/>
              <a:gd name="connsiteY3" fmla="*/ 7819504 h 7838117"/>
              <a:gd name="connsiteX4" fmla="*/ 181060 w 12502333"/>
              <a:gd name="connsiteY4" fmla="*/ 7838117 h 7838117"/>
              <a:gd name="connsiteX5" fmla="*/ 0 w 12502333"/>
              <a:gd name="connsiteY5" fmla="*/ 6273569 h 7838117"/>
              <a:gd name="connsiteX6" fmla="*/ 1148527 w 12502333"/>
              <a:gd name="connsiteY6" fmla="*/ 5419434 h 783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02333" h="7838117">
                <a:moveTo>
                  <a:pt x="1148527" y="5419434"/>
                </a:moveTo>
                <a:lnTo>
                  <a:pt x="3535345" y="1632857"/>
                </a:lnTo>
                <a:lnTo>
                  <a:pt x="12435505" y="0"/>
                </a:lnTo>
                <a:lnTo>
                  <a:pt x="12502333" y="7819504"/>
                </a:lnTo>
                <a:lnTo>
                  <a:pt x="181060" y="7838117"/>
                </a:lnTo>
                <a:cubicBezTo>
                  <a:pt x="120707" y="7758167"/>
                  <a:pt x="60353" y="7413279"/>
                  <a:pt x="0" y="6273569"/>
                </a:cubicBezTo>
                <a:lnTo>
                  <a:pt x="1148527" y="5419434"/>
                </a:lnTo>
                <a:close/>
              </a:path>
            </a:pathLst>
          </a:custGeom>
          <a:solidFill>
            <a:schemeClr val="bg2"/>
          </a:solidFill>
          <a:ln w="203200" cmpd="thickThin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484B90E-4863-840C-36DD-B5C822DBE5D6}"/>
              </a:ext>
            </a:extLst>
          </p:cNvPr>
          <p:cNvSpPr/>
          <p:nvPr/>
        </p:nvSpPr>
        <p:spPr>
          <a:xfrm>
            <a:off x="12001772" y="16793012"/>
            <a:ext cx="9954450" cy="9883571"/>
          </a:xfrm>
          <a:prstGeom prst="ellipse">
            <a:avLst/>
          </a:prstGeom>
          <a:solidFill>
            <a:schemeClr val="bg1"/>
          </a:solidFill>
          <a:ln w="203200" cmpd="thinThick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299DD0-D48F-F73D-B805-531A17B8C6B5}"/>
              </a:ext>
            </a:extLst>
          </p:cNvPr>
          <p:cNvSpPr txBox="1"/>
          <p:nvPr/>
        </p:nvSpPr>
        <p:spPr>
          <a:xfrm>
            <a:off x="17599619" y="18544869"/>
            <a:ext cx="143993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0" dirty="0"/>
              <a:t>Laser driven </a:t>
            </a:r>
          </a:p>
          <a:p>
            <a:pPr algn="r"/>
            <a:r>
              <a:rPr lang="en-US" sz="7000" dirty="0"/>
              <a:t> x-ray sources</a:t>
            </a:r>
            <a:endParaRPr lang="en-GB" sz="70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41415F6-2F7A-7F42-26BA-D859D85706C8}"/>
              </a:ext>
            </a:extLst>
          </p:cNvPr>
          <p:cNvSpPr/>
          <p:nvPr/>
        </p:nvSpPr>
        <p:spPr>
          <a:xfrm>
            <a:off x="12729928" y="17527230"/>
            <a:ext cx="8543489" cy="8402517"/>
          </a:xfrm>
          <a:prstGeom prst="ellipse">
            <a:avLst/>
          </a:prstGeom>
          <a:solidFill>
            <a:schemeClr val="bg2"/>
          </a:solidFill>
          <a:ln w="203200" cmpd="thickThin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A3D7CB0-882D-CD27-30FB-7F4FE479D868}"/>
              </a:ext>
            </a:extLst>
          </p:cNvPr>
          <p:cNvSpPr/>
          <p:nvPr/>
        </p:nvSpPr>
        <p:spPr>
          <a:xfrm>
            <a:off x="16740188" y="39895705"/>
            <a:ext cx="15646004" cy="2601010"/>
          </a:xfrm>
          <a:prstGeom prst="rect">
            <a:avLst/>
          </a:prstGeom>
          <a:solidFill>
            <a:schemeClr val="bg2"/>
          </a:solidFill>
          <a:ln w="203200" cmpd="thickThin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007A1C-879B-CB99-8AEB-AB95C0B56AD2}"/>
              </a:ext>
            </a:extLst>
          </p:cNvPr>
          <p:cNvSpPr txBox="1"/>
          <p:nvPr/>
        </p:nvSpPr>
        <p:spPr>
          <a:xfrm>
            <a:off x="17075192" y="40311273"/>
            <a:ext cx="8282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Acknowledgements:</a:t>
            </a:r>
          </a:p>
          <a:p>
            <a:endParaRPr lang="en-GB" sz="40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0B3FB75-4052-A163-AC3B-711E2317DAF4}"/>
              </a:ext>
            </a:extLst>
          </p:cNvPr>
          <p:cNvSpPr/>
          <p:nvPr/>
        </p:nvSpPr>
        <p:spPr>
          <a:xfrm>
            <a:off x="1094183" y="40799979"/>
            <a:ext cx="14938130" cy="1696735"/>
          </a:xfrm>
          <a:prstGeom prst="rect">
            <a:avLst/>
          </a:prstGeom>
          <a:solidFill>
            <a:schemeClr val="bg2"/>
          </a:solidFill>
          <a:ln w="203200" cmpd="thickThin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40CF02B-6763-54C1-4E56-553F598BF1AF}"/>
              </a:ext>
            </a:extLst>
          </p:cNvPr>
          <p:cNvSpPr txBox="1"/>
          <p:nvPr/>
        </p:nvSpPr>
        <p:spPr>
          <a:xfrm>
            <a:off x="1352279" y="40931938"/>
            <a:ext cx="82823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References</a:t>
            </a:r>
            <a:endParaRPr lang="en-GB" sz="35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381470-C9FD-6DEB-804B-3228E2C0A92C}"/>
              </a:ext>
            </a:extLst>
          </p:cNvPr>
          <p:cNvSpPr txBox="1"/>
          <p:nvPr/>
        </p:nvSpPr>
        <p:spPr>
          <a:xfrm>
            <a:off x="1384165" y="30980058"/>
            <a:ext cx="148505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/>
              <a:t>Preliminary work @ </a:t>
            </a:r>
            <a:endParaRPr lang="en-GB" sz="7000" dirty="0"/>
          </a:p>
        </p:txBody>
      </p:sp>
      <p:pic>
        <p:nvPicPr>
          <p:cNvPr id="53" name="Picture 52" descr="A candle with a light coming out of it&#10;&#10;Description automatically generated">
            <a:extLst>
              <a:ext uri="{FF2B5EF4-FFF2-40B4-BE49-F238E27FC236}">
                <a16:creationId xmlns:a16="http://schemas.microsoft.com/office/drawing/2014/main" id="{8C3EFFFD-3CEC-C53B-AAA9-0E8621BDF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9436" y="12581090"/>
            <a:ext cx="6232876" cy="32402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79BAC2E-7572-95B5-70F1-43185FE8A9AC}"/>
              </a:ext>
            </a:extLst>
          </p:cNvPr>
          <p:cNvSpPr txBox="1"/>
          <p:nvPr/>
        </p:nvSpPr>
        <p:spPr>
          <a:xfrm>
            <a:off x="1642526" y="12742074"/>
            <a:ext cx="75197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Ptychography is a microscopy technique at the nanoscale [1]. It is a form of CDI: no lens is used after the sample to form an image.</a:t>
            </a:r>
            <a:endParaRPr lang="en-GB" sz="4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9264B3A-1E80-A837-2649-4A52D6CBE8CC}"/>
              </a:ext>
            </a:extLst>
          </p:cNvPr>
          <p:cNvSpPr txBox="1"/>
          <p:nvPr/>
        </p:nvSpPr>
        <p:spPr>
          <a:xfrm>
            <a:off x="1533683" y="15993654"/>
            <a:ext cx="511101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PROS: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Free from lens aberration.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Diffraction limited resolution.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High sensitivity to small changes in electron density.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Robust reconstruction algorithms [2].</a:t>
            </a:r>
            <a:endParaRPr lang="en-GB" sz="4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BAAB6D5-5551-C2FA-7C9D-0AFF507EA6EA}"/>
              </a:ext>
            </a:extLst>
          </p:cNvPr>
          <p:cNvSpPr txBox="1"/>
          <p:nvPr/>
        </p:nvSpPr>
        <p:spPr>
          <a:xfrm>
            <a:off x="7211827" y="17338719"/>
            <a:ext cx="51110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CONS: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Requires high quality beam (coherence).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Requires scanning: slow.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50DF43E-077B-B876-2ECC-173F4D24A149}"/>
              </a:ext>
            </a:extLst>
          </p:cNvPr>
          <p:cNvSpPr txBox="1"/>
          <p:nvPr/>
        </p:nvSpPr>
        <p:spPr>
          <a:xfrm>
            <a:off x="9390378" y="15875808"/>
            <a:ext cx="6940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1: Typical X-ray ptychography setup. A lens focus the coherent beam down to the sample. The sample is scanned while diffraction patterns are recorded in the far field</a:t>
            </a:r>
            <a:endParaRPr lang="en-GB" sz="2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758900-618E-512C-EE81-360FF281AF0A}"/>
              </a:ext>
            </a:extLst>
          </p:cNvPr>
          <p:cNvSpPr txBox="1"/>
          <p:nvPr/>
        </p:nvSpPr>
        <p:spPr>
          <a:xfrm>
            <a:off x="17931420" y="12269444"/>
            <a:ext cx="80496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X-ray ptychography has been recently proven to be feasible in a laboratory setting using bright liquid metal jet (LMJ) X-ray sources [3]. Further work required for increasing the efficiency of the system.</a:t>
            </a:r>
            <a:endParaRPr lang="en-GB" sz="4000" dirty="0"/>
          </a:p>
        </p:txBody>
      </p:sp>
      <p:pic>
        <p:nvPicPr>
          <p:cNvPr id="1028" name="Picture 4" descr="Figure 4">
            <a:extLst>
              <a:ext uri="{FF2B5EF4-FFF2-40B4-BE49-F238E27FC236}">
                <a16:creationId xmlns:a16="http://schemas.microsoft.com/office/drawing/2014/main" id="{DE7477A9-CF24-3067-7480-98C4A0350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74"/>
          <a:stretch/>
        </p:blipFill>
        <p:spPr bwMode="auto">
          <a:xfrm>
            <a:off x="26661329" y="12153290"/>
            <a:ext cx="2585968" cy="261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Figure 4">
            <a:extLst>
              <a:ext uri="{FF2B5EF4-FFF2-40B4-BE49-F238E27FC236}">
                <a16:creationId xmlns:a16="http://schemas.microsoft.com/office/drawing/2014/main" id="{FB4C2D73-69D8-8C75-135F-9743FBC00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9"/>
          <a:stretch/>
        </p:blipFill>
        <p:spPr bwMode="auto">
          <a:xfrm>
            <a:off x="29488398" y="12153290"/>
            <a:ext cx="2585968" cy="122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TextBox 1023">
            <a:extLst>
              <a:ext uri="{FF2B5EF4-FFF2-40B4-BE49-F238E27FC236}">
                <a16:creationId xmlns:a16="http://schemas.microsoft.com/office/drawing/2014/main" id="{5504D250-B259-58F7-EEEB-CB340A0DDADC}"/>
              </a:ext>
            </a:extLst>
          </p:cNvPr>
          <p:cNvSpPr txBox="1"/>
          <p:nvPr/>
        </p:nvSpPr>
        <p:spPr>
          <a:xfrm>
            <a:off x="29374425" y="13505438"/>
            <a:ext cx="2699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2: X-ray ptychography performed using a LMJ source.</a:t>
            </a:r>
            <a:endParaRPr lang="en-GB" sz="2000" dirty="0"/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166DABBF-E362-59B0-1209-6FA54D3A368B}"/>
              </a:ext>
            </a:extLst>
          </p:cNvPr>
          <p:cNvSpPr txBox="1"/>
          <p:nvPr/>
        </p:nvSpPr>
        <p:spPr>
          <a:xfrm>
            <a:off x="1344362" y="41598639"/>
            <a:ext cx="13495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[1] </a:t>
            </a:r>
            <a:r>
              <a:rPr lang="en-US" sz="2000" dirty="0" err="1"/>
              <a:t>Rodenburg</a:t>
            </a:r>
            <a:r>
              <a:rPr lang="en-US" sz="2000" dirty="0"/>
              <a:t> et al. Phys. Rev. Lett. (2007).</a:t>
            </a:r>
          </a:p>
          <a:p>
            <a:r>
              <a:rPr lang="en-US" sz="2000" dirty="0"/>
              <a:t>[2] Maiden and J.M. </a:t>
            </a:r>
            <a:r>
              <a:rPr lang="en-US" sz="2000" dirty="0" err="1"/>
              <a:t>Rodenburg</a:t>
            </a:r>
            <a:r>
              <a:rPr lang="en-US" sz="2000" dirty="0"/>
              <a:t>, Ultramicroscopy (2009).</a:t>
            </a:r>
          </a:p>
          <a:p>
            <a:r>
              <a:rPr lang="en-US" sz="2000" dirty="0"/>
              <a:t> </a:t>
            </a:r>
            <a:endParaRPr lang="en-GB" sz="2000" dirty="0"/>
          </a:p>
        </p:txBody>
      </p:sp>
      <p:pic>
        <p:nvPicPr>
          <p:cNvPr id="1032" name="Picture 1031">
            <a:extLst>
              <a:ext uri="{FF2B5EF4-FFF2-40B4-BE49-F238E27FC236}">
                <a16:creationId xmlns:a16="http://schemas.microsoft.com/office/drawing/2014/main" id="{594F5E75-943F-70CC-6F98-59B7DFCD1E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036"/>
          <a:stretch/>
        </p:blipFill>
        <p:spPr>
          <a:xfrm>
            <a:off x="26661329" y="16168012"/>
            <a:ext cx="2719238" cy="860607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4C8ACD72-7959-6C96-0FC5-92463D4E2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5804" y="16193926"/>
            <a:ext cx="1955553" cy="1633329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19FC4868-0550-6A3C-9164-09091E0F0F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90939" y="16196707"/>
            <a:ext cx="2749958" cy="960549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12DE8D3E-51C1-7650-C122-63D88C338CB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7901"/>
          <a:stretch/>
        </p:blipFill>
        <p:spPr>
          <a:xfrm>
            <a:off x="26540897" y="15189454"/>
            <a:ext cx="4952778" cy="950951"/>
          </a:xfrm>
          <a:prstGeom prst="rect">
            <a:avLst/>
          </a:prstGeom>
        </p:spPr>
      </p:pic>
      <p:pic>
        <p:nvPicPr>
          <p:cNvPr id="1038" name="Picture 8">
            <a:extLst>
              <a:ext uri="{FF2B5EF4-FFF2-40B4-BE49-F238E27FC236}">
                <a16:creationId xmlns:a16="http://schemas.microsoft.com/office/drawing/2014/main" id="{E4F86A5F-8DA2-4D91-75AE-2597AD900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r="1275"/>
          <a:stretch/>
        </p:blipFill>
        <p:spPr bwMode="auto">
          <a:xfrm>
            <a:off x="22001573" y="22772607"/>
            <a:ext cx="3913022" cy="19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TextBox 1038">
            <a:extLst>
              <a:ext uri="{FF2B5EF4-FFF2-40B4-BE49-F238E27FC236}">
                <a16:creationId xmlns:a16="http://schemas.microsoft.com/office/drawing/2014/main" id="{E8D7E11C-F90E-0D60-8B8E-7D80030909AA}"/>
              </a:ext>
            </a:extLst>
          </p:cNvPr>
          <p:cNvSpPr txBox="1"/>
          <p:nvPr/>
        </p:nvSpPr>
        <p:spPr>
          <a:xfrm>
            <a:off x="21033685" y="24824621"/>
            <a:ext cx="6699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3: betatron radiation production from a LWFA [4]</a:t>
            </a:r>
            <a:endParaRPr lang="en-GB" sz="2000" dirty="0"/>
          </a:p>
        </p:txBody>
      </p:sp>
      <p:sp>
        <p:nvSpPr>
          <p:cNvPr id="1040" name="TextBox 1039">
            <a:extLst>
              <a:ext uri="{FF2B5EF4-FFF2-40B4-BE49-F238E27FC236}">
                <a16:creationId xmlns:a16="http://schemas.microsoft.com/office/drawing/2014/main" id="{8BFC58FF-1598-4B96-7443-0638BB83CF6D}"/>
              </a:ext>
            </a:extLst>
          </p:cNvPr>
          <p:cNvSpPr txBox="1"/>
          <p:nvPr/>
        </p:nvSpPr>
        <p:spPr>
          <a:xfrm>
            <a:off x="22216189" y="20647158"/>
            <a:ext cx="94512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High-power lasers have been proven capable of driving high brilliance x-ray sources, e.g. betatron radiation in a laser</a:t>
            </a:r>
            <a:endParaRPr lang="en-GB" sz="4000" dirty="0"/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9EDA1DC8-6F4E-951D-7F9C-638A3FCD536C}"/>
              </a:ext>
            </a:extLst>
          </p:cNvPr>
          <p:cNvSpPr txBox="1"/>
          <p:nvPr/>
        </p:nvSpPr>
        <p:spPr>
          <a:xfrm>
            <a:off x="26036515" y="22460409"/>
            <a:ext cx="663385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plasma </a:t>
            </a:r>
            <a:r>
              <a:rPr lang="en-GB" sz="4000" dirty="0" err="1"/>
              <a:t>wakefield</a:t>
            </a:r>
            <a:r>
              <a:rPr lang="en-GB" sz="4000" dirty="0"/>
              <a:t> accelerator (LWFA).</a:t>
            </a:r>
          </a:p>
          <a:p>
            <a:r>
              <a:rPr lang="en-GB" sz="4000" dirty="0"/>
              <a:t>Key feature: small source size, ultra short pulses (fs).</a:t>
            </a:r>
          </a:p>
          <a:p>
            <a:endParaRPr lang="en-GB" sz="4000" dirty="0"/>
          </a:p>
        </p:txBody>
      </p:sp>
      <p:pic>
        <p:nvPicPr>
          <p:cNvPr id="1046" name="Picture 1045">
            <a:extLst>
              <a:ext uri="{FF2B5EF4-FFF2-40B4-BE49-F238E27FC236}">
                <a16:creationId xmlns:a16="http://schemas.microsoft.com/office/drawing/2014/main" id="{AB6321AF-FD68-E924-8746-57B79A4131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7901"/>
          <a:stretch/>
        </p:blipFill>
        <p:spPr>
          <a:xfrm>
            <a:off x="25632387" y="35886896"/>
            <a:ext cx="6091299" cy="1169551"/>
          </a:xfrm>
          <a:prstGeom prst="rect">
            <a:avLst/>
          </a:prstGeom>
        </p:spPr>
      </p:pic>
      <p:pic>
        <p:nvPicPr>
          <p:cNvPr id="1047" name="Picture 1046">
            <a:extLst>
              <a:ext uri="{FF2B5EF4-FFF2-40B4-BE49-F238E27FC236}">
                <a16:creationId xmlns:a16="http://schemas.microsoft.com/office/drawing/2014/main" id="{24FBDFC9-12E0-677A-5140-4EB076295A5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5799" t="55411"/>
          <a:stretch/>
        </p:blipFill>
        <p:spPr>
          <a:xfrm>
            <a:off x="25632387" y="36960008"/>
            <a:ext cx="6091299" cy="1846772"/>
          </a:xfrm>
          <a:prstGeom prst="rect">
            <a:avLst/>
          </a:prstGeom>
        </p:spPr>
      </p:pic>
      <p:sp>
        <p:nvSpPr>
          <p:cNvPr id="1048" name="Rectangle 1047">
            <a:extLst>
              <a:ext uri="{FF2B5EF4-FFF2-40B4-BE49-F238E27FC236}">
                <a16:creationId xmlns:a16="http://schemas.microsoft.com/office/drawing/2014/main" id="{4AD105C5-0983-DAE1-58C0-954C05CB4169}"/>
              </a:ext>
            </a:extLst>
          </p:cNvPr>
          <p:cNvSpPr/>
          <p:nvPr/>
        </p:nvSpPr>
        <p:spPr>
          <a:xfrm>
            <a:off x="16776432" y="10606149"/>
            <a:ext cx="611322" cy="6748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8162AD5C-09D1-4541-E5F4-526E10C616CE}"/>
              </a:ext>
            </a:extLst>
          </p:cNvPr>
          <p:cNvSpPr/>
          <p:nvPr/>
        </p:nvSpPr>
        <p:spPr>
          <a:xfrm>
            <a:off x="16137794" y="26377392"/>
            <a:ext cx="531670" cy="13033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0" name="Rectangle 1059">
            <a:extLst>
              <a:ext uri="{FF2B5EF4-FFF2-40B4-BE49-F238E27FC236}">
                <a16:creationId xmlns:a16="http://schemas.microsoft.com/office/drawing/2014/main" id="{896CF89C-EBB4-81A4-DAD1-4B2B59450FB5}"/>
              </a:ext>
            </a:extLst>
          </p:cNvPr>
          <p:cNvSpPr/>
          <p:nvPr/>
        </p:nvSpPr>
        <p:spPr>
          <a:xfrm>
            <a:off x="375138" y="23152066"/>
            <a:ext cx="12332115" cy="637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5F5D09F9-E612-4BEE-0FC8-72E9417EEE52}"/>
              </a:ext>
            </a:extLst>
          </p:cNvPr>
          <p:cNvGrpSpPr/>
          <p:nvPr/>
        </p:nvGrpSpPr>
        <p:grpSpPr>
          <a:xfrm>
            <a:off x="18643706" y="25479956"/>
            <a:ext cx="14026662" cy="693887"/>
            <a:chOff x="18643706" y="25479956"/>
            <a:chExt cx="14026662" cy="693887"/>
          </a:xfrm>
        </p:grpSpPr>
        <p:sp>
          <p:nvSpPr>
            <p:cNvPr id="1062" name="Rectangle 1061">
              <a:extLst>
                <a:ext uri="{FF2B5EF4-FFF2-40B4-BE49-F238E27FC236}">
                  <a16:creationId xmlns:a16="http://schemas.microsoft.com/office/drawing/2014/main" id="{ED9D8A1C-A595-EF88-AEFA-EE5F47E4EC8D}"/>
                </a:ext>
              </a:extLst>
            </p:cNvPr>
            <p:cNvSpPr/>
            <p:nvPr/>
          </p:nvSpPr>
          <p:spPr>
            <a:xfrm>
              <a:off x="18643706" y="25771245"/>
              <a:ext cx="14026662" cy="4025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3" name="Rectangle 1062">
              <a:extLst>
                <a:ext uri="{FF2B5EF4-FFF2-40B4-BE49-F238E27FC236}">
                  <a16:creationId xmlns:a16="http://schemas.microsoft.com/office/drawing/2014/main" id="{D6B99148-1505-3AC8-D5E9-52FC8B0E0B28}"/>
                </a:ext>
              </a:extLst>
            </p:cNvPr>
            <p:cNvSpPr/>
            <p:nvPr/>
          </p:nvSpPr>
          <p:spPr>
            <a:xfrm>
              <a:off x="19527566" y="25479956"/>
              <a:ext cx="13142802" cy="4955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66" name="Parallelogram 1065">
            <a:extLst>
              <a:ext uri="{FF2B5EF4-FFF2-40B4-BE49-F238E27FC236}">
                <a16:creationId xmlns:a16="http://schemas.microsoft.com/office/drawing/2014/main" id="{C707603B-60E8-23BA-445B-9F5639BDC590}"/>
              </a:ext>
            </a:extLst>
          </p:cNvPr>
          <p:cNvSpPr/>
          <p:nvPr/>
        </p:nvSpPr>
        <p:spPr>
          <a:xfrm rot="1207437">
            <a:off x="21503449" y="18537133"/>
            <a:ext cx="1194411" cy="2465725"/>
          </a:xfrm>
          <a:custGeom>
            <a:avLst/>
            <a:gdLst>
              <a:gd name="connsiteX0" fmla="*/ 0 w 1208772"/>
              <a:gd name="connsiteY0" fmla="*/ 2186739 h 2186739"/>
              <a:gd name="connsiteX1" fmla="*/ 473089 w 1208772"/>
              <a:gd name="connsiteY1" fmla="*/ 0 h 2186739"/>
              <a:gd name="connsiteX2" fmla="*/ 1208772 w 1208772"/>
              <a:gd name="connsiteY2" fmla="*/ 0 h 2186739"/>
              <a:gd name="connsiteX3" fmla="*/ 735683 w 1208772"/>
              <a:gd name="connsiteY3" fmla="*/ 2186739 h 2186739"/>
              <a:gd name="connsiteX4" fmla="*/ 0 w 1208772"/>
              <a:gd name="connsiteY4" fmla="*/ 2186739 h 2186739"/>
              <a:gd name="connsiteX0" fmla="*/ 0 w 1208772"/>
              <a:gd name="connsiteY0" fmla="*/ 2186739 h 2280191"/>
              <a:gd name="connsiteX1" fmla="*/ 473089 w 1208772"/>
              <a:gd name="connsiteY1" fmla="*/ 0 h 2280191"/>
              <a:gd name="connsiteX2" fmla="*/ 1208772 w 1208772"/>
              <a:gd name="connsiteY2" fmla="*/ 0 h 2280191"/>
              <a:gd name="connsiteX3" fmla="*/ 591386 w 1208772"/>
              <a:gd name="connsiteY3" fmla="*/ 2280191 h 2280191"/>
              <a:gd name="connsiteX4" fmla="*/ 0 w 1208772"/>
              <a:gd name="connsiteY4" fmla="*/ 2186739 h 2280191"/>
              <a:gd name="connsiteX0" fmla="*/ 0 w 1208772"/>
              <a:gd name="connsiteY0" fmla="*/ 2186739 h 2412309"/>
              <a:gd name="connsiteX1" fmla="*/ 473089 w 1208772"/>
              <a:gd name="connsiteY1" fmla="*/ 0 h 2412309"/>
              <a:gd name="connsiteX2" fmla="*/ 1208772 w 1208772"/>
              <a:gd name="connsiteY2" fmla="*/ 0 h 2412309"/>
              <a:gd name="connsiteX3" fmla="*/ 607335 w 1208772"/>
              <a:gd name="connsiteY3" fmla="*/ 2412309 h 2412309"/>
              <a:gd name="connsiteX4" fmla="*/ 0 w 1208772"/>
              <a:gd name="connsiteY4" fmla="*/ 2186739 h 2412309"/>
              <a:gd name="connsiteX0" fmla="*/ 0 w 1208772"/>
              <a:gd name="connsiteY0" fmla="*/ 2240155 h 2465725"/>
              <a:gd name="connsiteX1" fmla="*/ 485978 w 1208772"/>
              <a:gd name="connsiteY1" fmla="*/ 0 h 2465725"/>
              <a:gd name="connsiteX2" fmla="*/ 1208772 w 1208772"/>
              <a:gd name="connsiteY2" fmla="*/ 53416 h 2465725"/>
              <a:gd name="connsiteX3" fmla="*/ 607335 w 1208772"/>
              <a:gd name="connsiteY3" fmla="*/ 2465725 h 2465725"/>
              <a:gd name="connsiteX4" fmla="*/ 0 w 1208772"/>
              <a:gd name="connsiteY4" fmla="*/ 2240155 h 2465725"/>
              <a:gd name="connsiteX0" fmla="*/ 0 w 1002213"/>
              <a:gd name="connsiteY0" fmla="*/ 2050851 h 2465725"/>
              <a:gd name="connsiteX1" fmla="*/ 279419 w 1002213"/>
              <a:gd name="connsiteY1" fmla="*/ 0 h 2465725"/>
              <a:gd name="connsiteX2" fmla="*/ 1002213 w 1002213"/>
              <a:gd name="connsiteY2" fmla="*/ 53416 h 2465725"/>
              <a:gd name="connsiteX3" fmla="*/ 400776 w 1002213"/>
              <a:gd name="connsiteY3" fmla="*/ 2465725 h 2465725"/>
              <a:gd name="connsiteX4" fmla="*/ 0 w 1002213"/>
              <a:gd name="connsiteY4" fmla="*/ 2050851 h 2465725"/>
              <a:gd name="connsiteX0" fmla="*/ 0 w 1194411"/>
              <a:gd name="connsiteY0" fmla="*/ 1991429 h 2465725"/>
              <a:gd name="connsiteX1" fmla="*/ 471617 w 1194411"/>
              <a:gd name="connsiteY1" fmla="*/ 0 h 2465725"/>
              <a:gd name="connsiteX2" fmla="*/ 1194411 w 1194411"/>
              <a:gd name="connsiteY2" fmla="*/ 53416 h 2465725"/>
              <a:gd name="connsiteX3" fmla="*/ 592974 w 1194411"/>
              <a:gd name="connsiteY3" fmla="*/ 2465725 h 2465725"/>
              <a:gd name="connsiteX4" fmla="*/ 0 w 1194411"/>
              <a:gd name="connsiteY4" fmla="*/ 1991429 h 24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411" h="2465725">
                <a:moveTo>
                  <a:pt x="0" y="1991429"/>
                </a:moveTo>
                <a:lnTo>
                  <a:pt x="471617" y="0"/>
                </a:lnTo>
                <a:lnTo>
                  <a:pt x="1194411" y="53416"/>
                </a:lnTo>
                <a:lnTo>
                  <a:pt x="592974" y="2465725"/>
                </a:lnTo>
                <a:lnTo>
                  <a:pt x="0" y="199142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67" name="Diagram 1066">
            <a:extLst>
              <a:ext uri="{FF2B5EF4-FFF2-40B4-BE49-F238E27FC236}">
                <a16:creationId xmlns:a16="http://schemas.microsoft.com/office/drawing/2014/main" id="{2F7005D2-99D0-5BA2-6E6B-59214F6FD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4543576"/>
              </p:ext>
            </p:extLst>
          </p:nvPr>
        </p:nvGraphicFramePr>
        <p:xfrm>
          <a:off x="9670840" y="17600408"/>
          <a:ext cx="14856988" cy="797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068" name="TextBox 1067">
            <a:extLst>
              <a:ext uri="{FF2B5EF4-FFF2-40B4-BE49-F238E27FC236}">
                <a16:creationId xmlns:a16="http://schemas.microsoft.com/office/drawing/2014/main" id="{4A07FAC6-070F-59A8-74EB-9C2DC6E9D2E0}"/>
              </a:ext>
            </a:extLst>
          </p:cNvPr>
          <p:cNvSpPr txBox="1"/>
          <p:nvPr/>
        </p:nvSpPr>
        <p:spPr>
          <a:xfrm>
            <a:off x="8657527" y="23975783"/>
            <a:ext cx="48614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/>
              <a:t>HOW</a:t>
            </a:r>
            <a:endParaRPr lang="en-GB" sz="7000" dirty="0"/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id="{3661D9FF-DC7D-8260-3F22-93D2D3005D8E}"/>
              </a:ext>
            </a:extLst>
          </p:cNvPr>
          <p:cNvSpPr txBox="1"/>
          <p:nvPr/>
        </p:nvSpPr>
        <p:spPr>
          <a:xfrm>
            <a:off x="1463370" y="25222863"/>
            <a:ext cx="56148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dirty="0"/>
              <a:t>Simultaneous access to the highest spatial and temporal resolution (fs-nm)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Enable new science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Feed into EPAC and Vulcan 2020.</a:t>
            </a:r>
          </a:p>
          <a:p>
            <a:pPr marL="571500" indent="-571500">
              <a:buFontTx/>
              <a:buChar char="-"/>
            </a:pPr>
            <a:endParaRPr lang="en-GB" sz="4000" dirty="0"/>
          </a:p>
        </p:txBody>
      </p:sp>
      <p:sp>
        <p:nvSpPr>
          <p:cNvPr id="1070" name="TextBox 1069">
            <a:extLst>
              <a:ext uri="{FF2B5EF4-FFF2-40B4-BE49-F238E27FC236}">
                <a16:creationId xmlns:a16="http://schemas.microsoft.com/office/drawing/2014/main" id="{9F654931-EE01-E4D6-DED3-0D2DF3519F86}"/>
              </a:ext>
            </a:extLst>
          </p:cNvPr>
          <p:cNvSpPr txBox="1"/>
          <p:nvPr/>
        </p:nvSpPr>
        <p:spPr>
          <a:xfrm>
            <a:off x="7659278" y="25445215"/>
            <a:ext cx="60610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dirty="0"/>
              <a:t>Develop single-shot schemes;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Develop broadband schemes;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Dedicated laboratory implementations.</a:t>
            </a:r>
          </a:p>
        </p:txBody>
      </p:sp>
      <p:sp>
        <p:nvSpPr>
          <p:cNvPr id="1071" name="TextBox 1070">
            <a:extLst>
              <a:ext uri="{FF2B5EF4-FFF2-40B4-BE49-F238E27FC236}">
                <a16:creationId xmlns:a16="http://schemas.microsoft.com/office/drawing/2014/main" id="{D3808678-C747-B2EC-09AD-BCB0150B2E50}"/>
              </a:ext>
            </a:extLst>
          </p:cNvPr>
          <p:cNvSpPr txBox="1"/>
          <p:nvPr/>
        </p:nvSpPr>
        <p:spPr>
          <a:xfrm>
            <a:off x="17201618" y="28017514"/>
            <a:ext cx="845053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A joined UCL-CLF laboratory </a:t>
            </a:r>
            <a:r>
              <a:rPr lang="en-US" sz="4000"/>
              <a:t>is being </a:t>
            </a:r>
            <a:r>
              <a:rPr lang="en-US" sz="4000" dirty="0"/>
              <a:t>setup at CLF, equipped with an LMJ X-ray source.</a:t>
            </a:r>
          </a:p>
          <a:p>
            <a:pPr algn="just"/>
            <a:r>
              <a:rPr lang="en-US" sz="4000" dirty="0"/>
              <a:t> </a:t>
            </a:r>
          </a:p>
          <a:p>
            <a:pPr algn="just"/>
            <a:r>
              <a:rPr lang="en-US" sz="4000" u="sng" dirty="0"/>
              <a:t>Objectives:</a:t>
            </a:r>
          </a:p>
          <a:p>
            <a:pPr marL="571500" indent="-571500" algn="just">
              <a:buFontTx/>
              <a:buChar char="-"/>
            </a:pPr>
            <a:r>
              <a:rPr lang="en-US" sz="4000" dirty="0"/>
              <a:t>Develop/test new low-coherence ptychography schemes;</a:t>
            </a:r>
          </a:p>
          <a:p>
            <a:pPr marL="571500" indent="-571500" algn="just">
              <a:buFontTx/>
              <a:buChar char="-"/>
            </a:pPr>
            <a:r>
              <a:rPr lang="en-US" sz="4000" dirty="0"/>
              <a:t>Develop/test LWFA compatible CDI schemes.</a:t>
            </a:r>
          </a:p>
          <a:p>
            <a:pPr marL="571500" indent="-571500" algn="just">
              <a:buFontTx/>
              <a:buChar char="-"/>
            </a:pPr>
            <a:r>
              <a:rPr lang="en-US" sz="4000" dirty="0"/>
              <a:t>Detector testing.</a:t>
            </a:r>
          </a:p>
          <a:p>
            <a:pPr marL="571500" indent="-571500" algn="just">
              <a:buFontTx/>
              <a:buChar char="-"/>
            </a:pPr>
            <a:endParaRPr lang="en-US" sz="4000" dirty="0"/>
          </a:p>
          <a:p>
            <a:pPr marL="571500" indent="-571500" algn="just">
              <a:buFontTx/>
              <a:buChar char="-"/>
            </a:pPr>
            <a:endParaRPr lang="en-GB" sz="4000" dirty="0"/>
          </a:p>
        </p:txBody>
      </p:sp>
      <p:pic>
        <p:nvPicPr>
          <p:cNvPr id="1072" name="Picture 10" descr="MetalJet X-ray sources - Excillum">
            <a:extLst>
              <a:ext uri="{FF2B5EF4-FFF2-40B4-BE49-F238E27FC236}">
                <a16:creationId xmlns:a16="http://schemas.microsoft.com/office/drawing/2014/main" id="{FD302D93-9B0A-ED52-A447-536DDDFAF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2" b="12027"/>
          <a:stretch/>
        </p:blipFill>
        <p:spPr bwMode="auto">
          <a:xfrm>
            <a:off x="18015629" y="34521885"/>
            <a:ext cx="4668997" cy="354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3" name="TextBox 1072">
            <a:extLst>
              <a:ext uri="{FF2B5EF4-FFF2-40B4-BE49-F238E27FC236}">
                <a16:creationId xmlns:a16="http://schemas.microsoft.com/office/drawing/2014/main" id="{645B8278-D071-5A8A-8194-5031F8D11E88}"/>
              </a:ext>
            </a:extLst>
          </p:cNvPr>
          <p:cNvSpPr txBox="1"/>
          <p:nvPr/>
        </p:nvSpPr>
        <p:spPr>
          <a:xfrm>
            <a:off x="17699682" y="38210918"/>
            <a:ext cx="5173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4 Schematic of an  LMJ x-ray source from Excillum.</a:t>
            </a:r>
            <a:endParaRPr lang="en-GB" sz="2000" dirty="0"/>
          </a:p>
        </p:txBody>
      </p:sp>
      <p:pic>
        <p:nvPicPr>
          <p:cNvPr id="1075" name="Picture 1074">
            <a:extLst>
              <a:ext uri="{FF2B5EF4-FFF2-40B4-BE49-F238E27FC236}">
                <a16:creationId xmlns:a16="http://schemas.microsoft.com/office/drawing/2014/main" id="{667B7BEE-107D-F6A3-8C04-054FB78BA25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5265" b="14673"/>
          <a:stretch/>
        </p:blipFill>
        <p:spPr>
          <a:xfrm>
            <a:off x="26113586" y="28610159"/>
            <a:ext cx="5715000" cy="5338700"/>
          </a:xfrm>
          <a:prstGeom prst="rect">
            <a:avLst/>
          </a:prstGeom>
        </p:spPr>
      </p:pic>
      <p:sp>
        <p:nvSpPr>
          <p:cNvPr id="1076" name="TextBox 1075">
            <a:extLst>
              <a:ext uri="{FF2B5EF4-FFF2-40B4-BE49-F238E27FC236}">
                <a16:creationId xmlns:a16="http://schemas.microsoft.com/office/drawing/2014/main" id="{9483F72F-780B-BEB7-E669-BDA18C5FFAB1}"/>
              </a:ext>
            </a:extLst>
          </p:cNvPr>
          <p:cNvSpPr txBox="1"/>
          <p:nvPr/>
        </p:nvSpPr>
        <p:spPr>
          <a:xfrm>
            <a:off x="26110994" y="34048492"/>
            <a:ext cx="5173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5 The LMJ shielded enclosure for the joined UCL/CLF laboratory.</a:t>
            </a:r>
            <a:endParaRPr lang="en-GB" sz="2000" dirty="0"/>
          </a:p>
        </p:txBody>
      </p:sp>
      <p:pic>
        <p:nvPicPr>
          <p:cNvPr id="1077" name="Picture 1076">
            <a:extLst>
              <a:ext uri="{FF2B5EF4-FFF2-40B4-BE49-F238E27FC236}">
                <a16:creationId xmlns:a16="http://schemas.microsoft.com/office/drawing/2014/main" id="{4F20BE2E-E05F-87C5-764C-908C7553CDA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7901"/>
          <a:stretch/>
        </p:blipFill>
        <p:spPr>
          <a:xfrm>
            <a:off x="1313658" y="35237967"/>
            <a:ext cx="4381519" cy="841267"/>
          </a:xfrm>
          <a:prstGeom prst="rect">
            <a:avLst/>
          </a:prstGeom>
        </p:spPr>
      </p:pic>
      <p:pic>
        <p:nvPicPr>
          <p:cNvPr id="1078" name="Picture 1077">
            <a:extLst>
              <a:ext uri="{FF2B5EF4-FFF2-40B4-BE49-F238E27FC236}">
                <a16:creationId xmlns:a16="http://schemas.microsoft.com/office/drawing/2014/main" id="{9BC71F89-E1A8-CBD6-59EF-3EA725DEB86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5799" t="55411"/>
          <a:stretch/>
        </p:blipFill>
        <p:spPr>
          <a:xfrm>
            <a:off x="1266923" y="36109015"/>
            <a:ext cx="3558261" cy="1078801"/>
          </a:xfrm>
          <a:prstGeom prst="rect">
            <a:avLst/>
          </a:prstGeom>
        </p:spPr>
      </p:pic>
      <p:pic>
        <p:nvPicPr>
          <p:cNvPr id="1079" name="Picture 1078">
            <a:extLst>
              <a:ext uri="{FF2B5EF4-FFF2-40B4-BE49-F238E27FC236}">
                <a16:creationId xmlns:a16="http://schemas.microsoft.com/office/drawing/2014/main" id="{C8D7E3AA-F188-6E6A-6A2A-B963A2249B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036"/>
          <a:stretch/>
        </p:blipFill>
        <p:spPr>
          <a:xfrm>
            <a:off x="2043418" y="37298835"/>
            <a:ext cx="2719238" cy="860607"/>
          </a:xfrm>
          <a:prstGeom prst="rect">
            <a:avLst/>
          </a:prstGeom>
        </p:spPr>
      </p:pic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69F600EF-8B18-C20E-9F38-18E6C2AF4430}"/>
              </a:ext>
            </a:extLst>
          </p:cNvPr>
          <p:cNvGrpSpPr/>
          <p:nvPr/>
        </p:nvGrpSpPr>
        <p:grpSpPr>
          <a:xfrm>
            <a:off x="1439327" y="38111315"/>
            <a:ext cx="2768859" cy="1628775"/>
            <a:chOff x="2075673" y="2181295"/>
            <a:chExt cx="2768859" cy="1628775"/>
          </a:xfrm>
        </p:grpSpPr>
        <p:pic>
          <p:nvPicPr>
            <p:cNvPr id="1081" name="Picture 1080">
              <a:extLst>
                <a:ext uri="{FF2B5EF4-FFF2-40B4-BE49-F238E27FC236}">
                  <a16:creationId xmlns:a16="http://schemas.microsoft.com/office/drawing/2014/main" id="{0A2F62A2-0C6C-2AB5-05A7-AB1BF326F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075673" y="2181295"/>
              <a:ext cx="2628900" cy="1628775"/>
            </a:xfrm>
            <a:prstGeom prst="rect">
              <a:avLst/>
            </a:prstGeom>
          </p:spPr>
        </p:pic>
        <p:pic>
          <p:nvPicPr>
            <p:cNvPr id="1082" name="Picture 1081">
              <a:extLst>
                <a:ext uri="{FF2B5EF4-FFF2-40B4-BE49-F238E27FC236}">
                  <a16:creationId xmlns:a16="http://schemas.microsoft.com/office/drawing/2014/main" id="{E369F870-2B0C-4956-9EAC-B971CFC3E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293120" y="2237309"/>
              <a:ext cx="1551412" cy="524197"/>
            </a:xfrm>
            <a:prstGeom prst="rect">
              <a:avLst/>
            </a:prstGeom>
          </p:spPr>
        </p:pic>
      </p:grpSp>
      <p:pic>
        <p:nvPicPr>
          <p:cNvPr id="1090" name="Picture 1089" descr="4th ELI User Call Set to Launch 25 ...">
            <a:extLst>
              <a:ext uri="{FF2B5EF4-FFF2-40B4-BE49-F238E27FC236}">
                <a16:creationId xmlns:a16="http://schemas.microsoft.com/office/drawing/2014/main" id="{844627C2-BA5B-40DE-C6CC-A060D1C84A9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982" y="30999838"/>
            <a:ext cx="2468000" cy="1173510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TextBox 1090">
            <a:extLst>
              <a:ext uri="{FF2B5EF4-FFF2-40B4-BE49-F238E27FC236}">
                <a16:creationId xmlns:a16="http://schemas.microsoft.com/office/drawing/2014/main" id="{B99B4FE2-C802-8E87-7507-428CD2BD4518}"/>
              </a:ext>
            </a:extLst>
          </p:cNvPr>
          <p:cNvSpPr txBox="1"/>
          <p:nvPr/>
        </p:nvSpPr>
        <p:spPr>
          <a:xfrm>
            <a:off x="1463370" y="32247999"/>
            <a:ext cx="14603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PXS beamline: Cu k-alpha source Near-field ptychography experiment at the PXS (Cu k-alpha) beamline. </a:t>
            </a:r>
            <a:endParaRPr lang="en-GB" sz="4000" dirty="0"/>
          </a:p>
        </p:txBody>
      </p:sp>
      <p:sp>
        <p:nvSpPr>
          <p:cNvPr id="1092" name="TextBox 1091">
            <a:extLst>
              <a:ext uri="{FF2B5EF4-FFF2-40B4-BE49-F238E27FC236}">
                <a16:creationId xmlns:a16="http://schemas.microsoft.com/office/drawing/2014/main" id="{40110721-9FAD-0F1C-209D-00958520BD22}"/>
              </a:ext>
            </a:extLst>
          </p:cNvPr>
          <p:cNvSpPr txBox="1"/>
          <p:nvPr/>
        </p:nvSpPr>
        <p:spPr>
          <a:xfrm>
            <a:off x="10948631" y="34460993"/>
            <a:ext cx="476098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ISSUES:</a:t>
            </a:r>
          </a:p>
          <a:p>
            <a:pPr marL="571500" indent="-571500" algn="just">
              <a:buFontTx/>
              <a:buChar char="-"/>
            </a:pPr>
            <a:r>
              <a:rPr lang="en-US" sz="4000" dirty="0"/>
              <a:t>Thermal instabilities</a:t>
            </a:r>
          </a:p>
          <a:p>
            <a:pPr marL="571500" indent="-571500" algn="just">
              <a:buFontTx/>
              <a:buChar char="-"/>
            </a:pPr>
            <a:r>
              <a:rPr lang="en-US" sz="4000" dirty="0"/>
              <a:t>Cu-tape limited scan length</a:t>
            </a:r>
          </a:p>
          <a:p>
            <a:pPr marL="571500" indent="-571500" algn="just">
              <a:buFontTx/>
              <a:buChar char="-"/>
            </a:pPr>
            <a:endParaRPr lang="en-US" sz="4000" dirty="0"/>
          </a:p>
          <a:p>
            <a:pPr algn="just"/>
            <a:r>
              <a:rPr lang="en-US" sz="4000" dirty="0"/>
              <a:t>ON GOING:</a:t>
            </a:r>
          </a:p>
          <a:p>
            <a:pPr algn="just"/>
            <a:r>
              <a:rPr lang="en-US" sz="4000" dirty="0"/>
              <a:t>- Optimization study by simulations.</a:t>
            </a:r>
          </a:p>
          <a:p>
            <a:pPr algn="just"/>
            <a:endParaRPr lang="en-GB" sz="4000" dirty="0"/>
          </a:p>
        </p:txBody>
      </p:sp>
      <p:pic>
        <p:nvPicPr>
          <p:cNvPr id="1093" name="Picture 1092">
            <a:extLst>
              <a:ext uri="{FF2B5EF4-FFF2-40B4-BE49-F238E27FC236}">
                <a16:creationId xmlns:a16="http://schemas.microsoft.com/office/drawing/2014/main" id="{80437A8E-7F84-90DC-2616-A9E73BDC5D0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47031" y="36801653"/>
            <a:ext cx="1610527" cy="1599040"/>
          </a:xfrm>
          <a:prstGeom prst="rect">
            <a:avLst/>
          </a:prstGeom>
        </p:spPr>
      </p:pic>
      <p:pic>
        <p:nvPicPr>
          <p:cNvPr id="1094" name="Picture 1093">
            <a:extLst>
              <a:ext uri="{FF2B5EF4-FFF2-40B4-BE49-F238E27FC236}">
                <a16:creationId xmlns:a16="http://schemas.microsoft.com/office/drawing/2014/main" id="{D6DF7BDB-2104-6D22-89B8-37246929342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81284" y="36804826"/>
            <a:ext cx="1571312" cy="1635262"/>
          </a:xfrm>
          <a:prstGeom prst="rect">
            <a:avLst/>
          </a:prstGeom>
        </p:spPr>
      </p:pic>
      <p:sp>
        <p:nvSpPr>
          <p:cNvPr id="1095" name="TextBox 1094">
            <a:extLst>
              <a:ext uri="{FF2B5EF4-FFF2-40B4-BE49-F238E27FC236}">
                <a16:creationId xmlns:a16="http://schemas.microsoft.com/office/drawing/2014/main" id="{122A51D6-EF12-FE6F-0FDD-FD789370E94B}"/>
              </a:ext>
            </a:extLst>
          </p:cNvPr>
          <p:cNvSpPr txBox="1"/>
          <p:nvPr/>
        </p:nvSpPr>
        <p:spPr>
          <a:xfrm>
            <a:off x="2773249" y="34043008"/>
            <a:ext cx="1912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TEAM</a:t>
            </a:r>
            <a:endParaRPr lang="en-GB" sz="4000" dirty="0"/>
          </a:p>
        </p:txBody>
      </p:sp>
      <p:pic>
        <p:nvPicPr>
          <p:cNvPr id="1098" name="Picture 1097" descr="National Research Council (Italy)">
            <a:extLst>
              <a:ext uri="{FF2B5EF4-FFF2-40B4-BE49-F238E27FC236}">
                <a16:creationId xmlns:a16="http://schemas.microsoft.com/office/drawing/2014/main" id="{BD70600A-B93D-1617-C092-885A39D86A5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598" y="38097005"/>
            <a:ext cx="2655210" cy="165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Picture 18" descr="Welcome to the CUBRIC Introduction to Brain Stimulation Workshop - 5  October 2018 | CUBRIC ITBS 2018">
            <a:extLst>
              <a:ext uri="{FF2B5EF4-FFF2-40B4-BE49-F238E27FC236}">
                <a16:creationId xmlns:a16="http://schemas.microsoft.com/office/drawing/2014/main" id="{0F018345-2711-DBAD-0F16-72AD1170A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74" y="36187980"/>
            <a:ext cx="1474605" cy="15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0" name="TextBox 1099">
            <a:extLst>
              <a:ext uri="{FF2B5EF4-FFF2-40B4-BE49-F238E27FC236}">
                <a16:creationId xmlns:a16="http://schemas.microsoft.com/office/drawing/2014/main" id="{4A389A95-ABA6-3781-D0FC-2D2ABE7A21B8}"/>
              </a:ext>
            </a:extLst>
          </p:cNvPr>
          <p:cNvSpPr txBox="1"/>
          <p:nvPr/>
        </p:nvSpPr>
        <p:spPr>
          <a:xfrm>
            <a:off x="7040060" y="33669828"/>
            <a:ext cx="4004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PRELIMINARY</a:t>
            </a:r>
          </a:p>
          <a:p>
            <a:pPr algn="just"/>
            <a:r>
              <a:rPr lang="en-US" sz="4000" dirty="0"/>
              <a:t>RESULTS:</a:t>
            </a:r>
          </a:p>
        </p:txBody>
      </p:sp>
      <p:pic>
        <p:nvPicPr>
          <p:cNvPr id="1105" name="Picture 1104">
            <a:extLst>
              <a:ext uri="{FF2B5EF4-FFF2-40B4-BE49-F238E27FC236}">
                <a16:creationId xmlns:a16="http://schemas.microsoft.com/office/drawing/2014/main" id="{95F59A64-BCD1-793B-8384-9B725EB9784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46494" y="34998023"/>
            <a:ext cx="3077500" cy="1627877"/>
          </a:xfrm>
          <a:prstGeom prst="rect">
            <a:avLst/>
          </a:prstGeom>
        </p:spPr>
      </p:pic>
      <p:sp>
        <p:nvSpPr>
          <p:cNvPr id="1106" name="TextBox 1105">
            <a:extLst>
              <a:ext uri="{FF2B5EF4-FFF2-40B4-BE49-F238E27FC236}">
                <a16:creationId xmlns:a16="http://schemas.microsoft.com/office/drawing/2014/main" id="{53E08CBE-8DC1-C163-7493-23CFF2706C0E}"/>
              </a:ext>
            </a:extLst>
          </p:cNvPr>
          <p:cNvSpPr txBox="1"/>
          <p:nvPr/>
        </p:nvSpPr>
        <p:spPr>
          <a:xfrm>
            <a:off x="9042275" y="41587630"/>
            <a:ext cx="13495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[3] Batey et al. Phys. Rev. Lett. (2021).</a:t>
            </a:r>
          </a:p>
          <a:p>
            <a:r>
              <a:rPr lang="en-US" sz="2000" dirty="0"/>
              <a:t>[4] </a:t>
            </a:r>
            <a:r>
              <a:rPr lang="fr-FR" sz="2000" dirty="0"/>
              <a:t>Albert et al. Plasma Phys. Control. Fusion 2014).</a:t>
            </a:r>
            <a:endParaRPr lang="en-GB" sz="2000" dirty="0"/>
          </a:p>
          <a:p>
            <a:r>
              <a:rPr lang="en-US" sz="2000" dirty="0"/>
              <a:t> </a:t>
            </a:r>
            <a:endParaRPr lang="en-GB" sz="2000" dirty="0"/>
          </a:p>
        </p:txBody>
      </p:sp>
      <p:sp>
        <p:nvSpPr>
          <p:cNvPr id="1107" name="TextBox 1106">
            <a:extLst>
              <a:ext uri="{FF2B5EF4-FFF2-40B4-BE49-F238E27FC236}">
                <a16:creationId xmlns:a16="http://schemas.microsoft.com/office/drawing/2014/main" id="{A7E21DFA-3849-A489-60B4-B2662EA814E9}"/>
              </a:ext>
            </a:extLst>
          </p:cNvPr>
          <p:cNvSpPr txBox="1"/>
          <p:nvPr/>
        </p:nvSpPr>
        <p:spPr>
          <a:xfrm>
            <a:off x="7015988" y="38563905"/>
            <a:ext cx="38271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6: the retrieved phase and modulus of a Siemens star resolution target from a near field ptychography scan performed at ELI PXS beamline. </a:t>
            </a:r>
            <a:endParaRPr lang="en-GB" sz="2000" dirty="0"/>
          </a:p>
        </p:txBody>
      </p:sp>
      <p:sp>
        <p:nvSpPr>
          <p:cNvPr id="1108" name="TextBox 1107">
            <a:extLst>
              <a:ext uri="{FF2B5EF4-FFF2-40B4-BE49-F238E27FC236}">
                <a16:creationId xmlns:a16="http://schemas.microsoft.com/office/drawing/2014/main" id="{0F80789C-E194-29D5-75A9-527630AD93B8}"/>
              </a:ext>
            </a:extLst>
          </p:cNvPr>
          <p:cNvSpPr txBox="1"/>
          <p:nvPr/>
        </p:nvSpPr>
        <p:spPr>
          <a:xfrm>
            <a:off x="7167753" y="36256568"/>
            <a:ext cx="98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Phase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09" name="TextBox 1108">
            <a:extLst>
              <a:ext uri="{FF2B5EF4-FFF2-40B4-BE49-F238E27FC236}">
                <a16:creationId xmlns:a16="http://schemas.microsoft.com/office/drawing/2014/main" id="{31414B9C-3106-94DC-04BA-00D08A656326}"/>
              </a:ext>
            </a:extLst>
          </p:cNvPr>
          <p:cNvSpPr txBox="1"/>
          <p:nvPr/>
        </p:nvSpPr>
        <p:spPr>
          <a:xfrm>
            <a:off x="7190845" y="37974776"/>
            <a:ext cx="108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Modulus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10" name="TextBox 1109">
            <a:extLst>
              <a:ext uri="{FF2B5EF4-FFF2-40B4-BE49-F238E27FC236}">
                <a16:creationId xmlns:a16="http://schemas.microsoft.com/office/drawing/2014/main" id="{CAFFF2F7-B5A5-A4C9-E5AC-722063993DFF}"/>
              </a:ext>
            </a:extLst>
          </p:cNvPr>
          <p:cNvSpPr txBox="1"/>
          <p:nvPr/>
        </p:nvSpPr>
        <p:spPr>
          <a:xfrm>
            <a:off x="9068760" y="37974776"/>
            <a:ext cx="1551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Illumination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2B0B90F-C451-26F4-A375-A19A1E4A7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4959" y="40132620"/>
            <a:ext cx="1279865" cy="10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oyal Academy of Engineering">
            <a:extLst>
              <a:ext uri="{FF2B5EF4-FFF2-40B4-BE49-F238E27FC236}">
                <a16:creationId xmlns:a16="http://schemas.microsoft.com/office/drawing/2014/main" id="{A94D99E3-39AA-EF61-A2CE-9AD8194AF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621" y="41434296"/>
            <a:ext cx="2590383" cy="70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BFE8BC-75C6-1C15-947C-9F7F33A93B97}"/>
              </a:ext>
            </a:extLst>
          </p:cNvPr>
          <p:cNvSpPr txBox="1"/>
          <p:nvPr/>
        </p:nvSpPr>
        <p:spPr>
          <a:xfrm>
            <a:off x="17002763" y="41074947"/>
            <a:ext cx="12486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/>
              <a:t>We thank ELI beamlines for the beamtime ELIUPM-91.</a:t>
            </a:r>
          </a:p>
          <a:p>
            <a:pPr algn="just"/>
            <a:r>
              <a:rPr lang="en-US" sz="3000" dirty="0"/>
              <a:t>All the beamline staff of PXS for their help during the experiment.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A5002-CB14-9996-372D-07E1FE98824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6994"/>
          <a:stretch/>
        </p:blipFill>
        <p:spPr>
          <a:xfrm>
            <a:off x="20689752" y="5674274"/>
            <a:ext cx="8798646" cy="1718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0A64D6-A638-5296-E857-4216E1D570E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6938"/>
          <a:stretch/>
        </p:blipFill>
        <p:spPr>
          <a:xfrm>
            <a:off x="23246126" y="7208913"/>
            <a:ext cx="8798646" cy="13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2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38DED1542C1943A1290884108DB0E9" ma:contentTypeVersion="2" ma:contentTypeDescription="Create a new document." ma:contentTypeScope="" ma:versionID="75948dd912159fd788ffcd9de450d66e">
  <xsd:schema xmlns:xsd="http://www.w3.org/2001/XMLSchema" xmlns:xs="http://www.w3.org/2001/XMLSchema" xmlns:p="http://schemas.microsoft.com/office/2006/metadata/properties" xmlns:ns2="84978530-c7a6-42d8-babd-8b8d2b751aa6" targetNamespace="http://schemas.microsoft.com/office/2006/metadata/properties" ma:root="true" ma:fieldsID="c49709bdc75a7754cac99811eaeb298a" ns2:_="">
    <xsd:import namespace="84978530-c7a6-42d8-babd-8b8d2b751a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78530-c7a6-42d8-babd-8b8d2b751a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739E00-D430-4AEE-ACC0-A3F84F117167}">
  <ds:schemaRefs>
    <ds:schemaRef ds:uri="http://schemas.microsoft.com/sharepoint/v3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0C5C9F2-918A-48F3-B17D-100F55AC64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978530-c7a6-42d8-babd-8b8d2b751a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281368-3B37-4499-9C6C-0CE129D508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1010</TotalTime>
  <Words>581</Words>
  <Application>Microsoft Macintosh PowerPoint</Application>
  <PresentationFormat>Custom</PresentationFormat>
  <Paragraphs>71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Custom Design</vt:lpstr>
      <vt:lpstr>1_Custom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 - portrait - 930 x 1190 mm (PowerPoint)</dc:title>
  <dc:creator>Collins, Andrew (STFC,DL,DI)</dc:creator>
  <cp:lastModifiedBy>Armstrong, Chris (STFC,RAL,CLF)</cp:lastModifiedBy>
  <cp:revision>39</cp:revision>
  <dcterms:created xsi:type="dcterms:W3CDTF">2019-11-06T15:07:43Z</dcterms:created>
  <dcterms:modified xsi:type="dcterms:W3CDTF">2024-05-06T13:00:27Z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0x0101005038DED1542C1943A1290884108DB0E9</vt:lpwstr>
  </property>
</Properties>
</file>