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  <p:sldMasterId id="2147483697" r:id="rId5"/>
  </p:sldMasterIdLst>
  <p:notesMasterIdLst>
    <p:notesMasterId r:id="rId7"/>
  </p:notesMasterIdLst>
  <p:sldIdLst>
    <p:sldId id="257" r:id="rId6"/>
  </p:sldIdLst>
  <p:sldSz cx="33480375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5"/>
    <a:srgbClr val="2E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7"/>
    <p:restoredTop sz="87924"/>
  </p:normalViewPr>
  <p:slideViewPr>
    <p:cSldViewPr snapToGrid="0" snapToObjects="1">
      <p:cViewPr>
        <p:scale>
          <a:sx n="20" d="100"/>
          <a:sy n="20" d="100"/>
        </p:scale>
        <p:origin x="1459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4681C-CCD0-C248-B461-8BC6CEEC7AE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1143000"/>
            <a:ext cx="2413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4E46-43BB-0C41-8A36-B101C7C1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Print-ready version</a:t>
            </a:r>
            <a:endParaRPr lang="en-GB" sz="2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2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colours in this template have been adjusted for printing purposes. Use this template if the primary use for your poster will be in print.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F4E46-43BB-0C41-8A36-B101C7C13E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7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3A8-93B7-4847-8F78-14C40A6E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650" y="7010400"/>
            <a:ext cx="25111075" cy="14916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D1340-C3D5-A149-88C9-0028055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650" y="22501225"/>
            <a:ext cx="25111075" cy="10342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2267-BA28-3341-BF78-C49C867F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6A34-FBC4-1242-9DFB-C6D8679F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C8F4-409B-4F4B-9A79-3528525F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6E0F0-80B8-C845-A976-5C8C57257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3551999" cy="72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AB1E-DFC2-374E-AFAE-B816D8A9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BE94-503E-7447-9893-EA99DEDC2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96BF-A5AE-4048-AD76-A6C63FAF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3251-EA6A-1A4A-9A20-108505C2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E0274-0340-9248-870D-637DEF65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1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CAC91-EF61-D24B-B37C-7D2CE361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960138" y="2281238"/>
            <a:ext cx="7218362" cy="36304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2088D-5BEE-7C4A-8FEC-CDF849BC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1875" y="2281238"/>
            <a:ext cx="21505863" cy="3630453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845A-0D21-5F41-99CB-65C4C9A1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6D0A-801B-2643-8BAF-94BC3E17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E407B-D262-C240-8CAC-82AC9009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3A8-93B7-4847-8F78-14C40A6E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650" y="7010400"/>
            <a:ext cx="25111075" cy="14916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D1340-C3D5-A149-88C9-0028055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650" y="22501225"/>
            <a:ext cx="25111075" cy="10342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2267-BA28-3341-BF78-C49C867F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6A34-FBC4-1242-9DFB-C6D8679F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C8F4-409B-4F4B-9A79-3528525F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92065-5091-A041-BAF4-81905D0DE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3551307" cy="72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9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9E40-F89B-6B48-89FA-73617900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FDBD-EA12-0043-9DBE-61E979BD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F753-D582-E24C-A588-606785A4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56D4-28CD-DB46-8810-AEE7871E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4D91-808D-EF48-9E61-68CC3B6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0206-3718-F24D-A4AD-FCFE64D6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3" y="10680700"/>
            <a:ext cx="28876625" cy="178196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A00E-A990-EC43-BB38-907DBA2D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413" y="28668663"/>
            <a:ext cx="28876625" cy="9372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6CB7-9BF2-5F4A-89E7-B94B6A9F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D928-C256-7B4F-B5CF-6750B4B9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59D8-D687-1D47-819C-4881EDD1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00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4420-4DCD-AB4D-994F-935A0D8A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70DF-AB5F-D94A-88EE-A8D18EF6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1875" y="11404600"/>
            <a:ext cx="14362113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52686-FE86-B842-A764-46F983B44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16388" y="11404600"/>
            <a:ext cx="14362112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CC31C-B790-EB46-B77B-D261F9FE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BF159-5D17-6442-BD9E-E59EDDB0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37FD6-2332-D543-8689-17B1B8D0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0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D06E-DBE0-2B4B-958D-D4F94A0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281238"/>
            <a:ext cx="28876625" cy="8280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8CC76-2652-494A-842E-C7C869BC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638" y="10501313"/>
            <a:ext cx="1416367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41E4A-C81B-6042-AFDF-20A47E2A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6638" y="15647988"/>
            <a:ext cx="1416367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2F10-555E-7447-9A86-39921F285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49738" y="10501313"/>
            <a:ext cx="1423352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22313-989A-3E4B-B63C-83B8C54B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49738" y="15647988"/>
            <a:ext cx="1423352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CAACA-51DC-C04F-B810-FE0B461D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8F3D6-8303-F845-87CA-600006D3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B0D32-95FE-7344-AE99-DC935B4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1743-1702-CF47-8E66-54AAA28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EBC68-04BC-C64F-9F1F-F7E6CB0F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2969-2CF6-8748-AC1B-3EFC08D3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599B-3E07-F14D-A1BE-78901B34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3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4D9EF-2CA8-FD42-80B5-E615F10D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90B75-4591-CC4F-B5D2-F74760B8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A744-3CB4-2444-868D-B48F0AC1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38D0-781C-A149-9819-13C118F7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D2FE-B987-DD47-9111-E61A35015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29A7-124C-DD42-B7C1-46F153A53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043A-FE69-D740-BF0F-27DAF81D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DD5D9-719F-6041-8557-BB8642EE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C8A2-5470-EF40-A947-63394BFB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9E40-F89B-6B48-89FA-73617900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FDBD-EA12-0043-9DBE-61E979BD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F753-D582-E24C-A588-606785A4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56D4-28CD-DB46-8810-AEE7871E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4D91-808D-EF48-9E61-68CC3B6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6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63FA-5CB8-A149-AFF7-79BE4162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1E646-3A2F-8349-B98F-AA3748FB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C815D-F3D5-6947-8306-A7D0BD13E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B823-D350-9644-9626-726641E7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6857-9D56-D445-8DE0-0CF32AB6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0C66F-8A0A-C14D-99A3-96D622C1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64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AB1E-DFC2-374E-AFAE-B816D8A9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BE94-503E-7447-9893-EA99DEDC2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96BF-A5AE-4048-AD76-A6C63FAF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3251-EA6A-1A4A-9A20-108505C2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E0274-0340-9248-870D-637DEF65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8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CAC91-EF61-D24B-B37C-7D2CE361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960138" y="2281238"/>
            <a:ext cx="7218362" cy="36304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2088D-5BEE-7C4A-8FEC-CDF849BC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1875" y="2281238"/>
            <a:ext cx="21505863" cy="3630453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845A-0D21-5F41-99CB-65C4C9A1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6D0A-801B-2643-8BAF-94BC3E17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E407B-D262-C240-8CAC-82AC9009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0206-3718-F24D-A4AD-FCFE64D6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3" y="10680700"/>
            <a:ext cx="28876625" cy="178196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A00E-A990-EC43-BB38-907DBA2D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413" y="28668663"/>
            <a:ext cx="28876625" cy="9372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6CB7-9BF2-5F4A-89E7-B94B6A9F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D928-C256-7B4F-B5CF-6750B4B9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59D8-D687-1D47-819C-4881EDD1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4420-4DCD-AB4D-994F-935A0D8A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70DF-AB5F-D94A-88EE-A8D18EF6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1875" y="11404600"/>
            <a:ext cx="14362113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52686-FE86-B842-A764-46F983B44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16388" y="11404600"/>
            <a:ext cx="14362112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CC31C-B790-EB46-B77B-D261F9FE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BF159-5D17-6442-BD9E-E59EDDB0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37FD6-2332-D543-8689-17B1B8D0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D06E-DBE0-2B4B-958D-D4F94A0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281238"/>
            <a:ext cx="28876625" cy="8280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8CC76-2652-494A-842E-C7C869BC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638" y="10501313"/>
            <a:ext cx="1416367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41E4A-C81B-6042-AFDF-20A47E2A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6638" y="15647988"/>
            <a:ext cx="1416367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2F10-555E-7447-9A86-39921F285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49738" y="10501313"/>
            <a:ext cx="1423352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22313-989A-3E4B-B63C-83B8C54B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49738" y="15647988"/>
            <a:ext cx="1423352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CAACA-51DC-C04F-B810-FE0B461D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8F3D6-8303-F845-87CA-600006D3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B0D32-95FE-7344-AE99-DC935B4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1743-1702-CF47-8E66-54AAA28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EBC68-04BC-C64F-9F1F-F7E6CB0F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2969-2CF6-8748-AC1B-3EFC08D3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599B-3E07-F14D-A1BE-78901B34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1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4D9EF-2CA8-FD42-80B5-E615F10D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90B75-4591-CC4F-B5D2-F74760B8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A744-3CB4-2444-868D-B48F0AC1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38D0-781C-A149-9819-13C118F7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D2FE-B987-DD47-9111-E61A35015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29A7-124C-DD42-B7C1-46F153A53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043A-FE69-D740-BF0F-27DAF81D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DD5D9-719F-6041-8557-BB8642EE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C8A2-5470-EF40-A947-63394BFB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0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63FA-5CB8-A149-AFF7-79BE4162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1E646-3A2F-8349-B98F-AA3748FB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C815D-F3D5-6947-8306-A7D0BD13E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B823-D350-9644-9626-726641E7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6857-9D56-D445-8DE0-0CF32AB6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0C66F-8A0A-C14D-99A3-96D622C1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922E5-E5E8-0541-BDF0-4ECFB002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5" y="2281238"/>
            <a:ext cx="28876625" cy="82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2F28-041C-4B47-AE69-366F6D7EC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75" y="11404600"/>
            <a:ext cx="28876625" cy="2718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654-DE9D-0744-9652-8CD73497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875" y="39706550"/>
            <a:ext cx="7532688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D237-0E16-724C-855C-DA1FB7300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275" y="39706550"/>
            <a:ext cx="11299825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EC944-C451-9342-AAB7-FB92C66B6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45813" y="39706550"/>
            <a:ext cx="7532687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2D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922E5-E5E8-0541-BDF0-4ECFB002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5" y="2281238"/>
            <a:ext cx="28876625" cy="82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2F28-041C-4B47-AE69-366F6D7EC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75" y="11404600"/>
            <a:ext cx="28876625" cy="2718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654-DE9D-0744-9652-8CD73497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875" y="39706550"/>
            <a:ext cx="7532688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9C8A-0367-BF4E-BD18-DF41679549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D237-0E16-724C-855C-DA1FB7300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275" y="39706550"/>
            <a:ext cx="11299825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EC944-C451-9342-AAB7-FB92C66B6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45813" y="39706550"/>
            <a:ext cx="7532687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2D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EBFEBC-B85F-95AE-5B4F-45EF84AA3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694" y="570490"/>
            <a:ext cx="3601428" cy="3536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626B3-FA27-7FB9-18D3-0EFFD6E7EC10}"/>
              </a:ext>
            </a:extLst>
          </p:cNvPr>
          <p:cNvSpPr txBox="1"/>
          <p:nvPr/>
        </p:nvSpPr>
        <p:spPr>
          <a:xfrm>
            <a:off x="2693987" y="5124172"/>
            <a:ext cx="280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2D55"/>
                </a:solidFill>
              </a:rPr>
              <a:t>LWFA-driven X-ray </a:t>
            </a:r>
            <a:r>
              <a:rPr lang="en-US" sz="7200" dirty="0" smtClean="0">
                <a:solidFill>
                  <a:srgbClr val="002D55"/>
                </a:solidFill>
              </a:rPr>
              <a:t>Absorption Spectroscopy </a:t>
            </a:r>
            <a:r>
              <a:rPr lang="en-US" sz="7200" dirty="0" smtClean="0">
                <a:solidFill>
                  <a:srgbClr val="002D55"/>
                </a:solidFill>
              </a:rPr>
              <a:t>at the</a:t>
            </a:r>
          </a:p>
          <a:p>
            <a:pPr algn="ctr"/>
            <a:r>
              <a:rPr lang="en-US" sz="7200" dirty="0" smtClean="0">
                <a:solidFill>
                  <a:srgbClr val="002D55"/>
                </a:solidFill>
              </a:rPr>
              <a:t>Extreme </a:t>
            </a:r>
            <a:r>
              <a:rPr lang="en-US" sz="7200" dirty="0">
                <a:solidFill>
                  <a:srgbClr val="002D55"/>
                </a:solidFill>
              </a:rPr>
              <a:t>Photonics Applications Centre (EPAC)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9D5506-55B5-2747-D219-7829CB3C4366}"/>
              </a:ext>
            </a:extLst>
          </p:cNvPr>
          <p:cNvSpPr/>
          <p:nvPr/>
        </p:nvSpPr>
        <p:spPr bwMode="auto">
          <a:xfrm>
            <a:off x="1450161" y="9611467"/>
            <a:ext cx="14885214" cy="12083150"/>
          </a:xfrm>
          <a:prstGeom prst="roundRect">
            <a:avLst>
              <a:gd name="adj" fmla="val 2775"/>
            </a:avLst>
          </a:prstGeom>
          <a:noFill/>
          <a:ln w="635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25536" tIns="42320" rIns="325536" bIns="162768"/>
          <a:lstStyle/>
          <a:p>
            <a:pPr defTabSz="377413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Introduction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A4827D-1B5E-70BC-F291-F9E6C6EEB44B}"/>
              </a:ext>
            </a:extLst>
          </p:cNvPr>
          <p:cNvSpPr/>
          <p:nvPr/>
        </p:nvSpPr>
        <p:spPr bwMode="auto">
          <a:xfrm>
            <a:off x="17145000" y="9611466"/>
            <a:ext cx="14885214" cy="17153784"/>
          </a:xfrm>
          <a:prstGeom prst="roundRect">
            <a:avLst>
              <a:gd name="adj" fmla="val 2775"/>
            </a:avLst>
          </a:prstGeom>
          <a:noFill/>
          <a:ln w="635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25536" tIns="42320" rIns="325536" bIns="162768"/>
          <a:lstStyle/>
          <a:p>
            <a:pPr defTabSz="377413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EPAC facility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FCBC33-B126-C52B-CB09-92D4C8C5242F}"/>
              </a:ext>
            </a:extLst>
          </p:cNvPr>
          <p:cNvSpPr/>
          <p:nvPr/>
        </p:nvSpPr>
        <p:spPr bwMode="auto">
          <a:xfrm>
            <a:off x="1450161" y="22301200"/>
            <a:ext cx="14885214" cy="19791528"/>
          </a:xfrm>
          <a:prstGeom prst="roundRect">
            <a:avLst>
              <a:gd name="adj" fmla="val 2775"/>
            </a:avLst>
          </a:prstGeom>
          <a:noFill/>
          <a:ln w="635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25536" tIns="42320" rIns="325536" bIns="162768"/>
          <a:lstStyle/>
          <a:p>
            <a:pPr defTabSz="377413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Ultrafast single-shot X-ray absorption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4A5352-7C1C-A014-3DFC-DC1311443DB5}"/>
              </a:ext>
            </a:extLst>
          </p:cNvPr>
          <p:cNvSpPr/>
          <p:nvPr/>
        </p:nvSpPr>
        <p:spPr bwMode="auto">
          <a:xfrm>
            <a:off x="17145000" y="27294067"/>
            <a:ext cx="14885214" cy="11512473"/>
          </a:xfrm>
          <a:prstGeom prst="roundRect">
            <a:avLst>
              <a:gd name="adj" fmla="val 2775"/>
            </a:avLst>
          </a:prstGeom>
          <a:noFill/>
          <a:ln w="635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25536" tIns="42320" rIns="325536" bIns="162768"/>
          <a:lstStyle/>
          <a:p>
            <a:pPr defTabSz="377413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Industrial use </a:t>
            </a:r>
            <a:r>
              <a:rPr lang="en-US" sz="4800" dirty="0" smtClean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endParaRPr lang="en-US" sz="48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01DB12-8B12-0644-1561-3ABD79DA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976" y="7517381"/>
            <a:ext cx="251503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4000" u="sng" dirty="0">
                <a:solidFill>
                  <a:srgbClr val="002D55"/>
                </a:solidFill>
                <a:latin typeface="+mj-lt"/>
                <a:cs typeface="Arial" panose="020B0604020202020204" pitchFamily="34" charset="0"/>
              </a:rPr>
              <a:t>L.E. Bradley</a:t>
            </a:r>
            <a:r>
              <a:rPr lang="en-US" altLang="en-US" sz="4000" baseline="30000" dirty="0">
                <a:solidFill>
                  <a:srgbClr val="002D55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solidFill>
                  <a:srgbClr val="002D55"/>
                </a:solidFill>
                <a:latin typeface="+mj-lt"/>
                <a:cs typeface="Arial" panose="020B0604020202020204" pitchFamily="34" charset="0"/>
              </a:rPr>
              <a:t>, B. Kettle</a:t>
            </a:r>
            <a:r>
              <a:rPr lang="en-US" altLang="en-US" sz="4000" baseline="30000" dirty="0">
                <a:solidFill>
                  <a:srgbClr val="002D55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solidFill>
                  <a:srgbClr val="002D55"/>
                </a:solidFill>
                <a:latin typeface="+mj-lt"/>
                <a:cs typeface="Arial" panose="020B0604020202020204" pitchFamily="34" charset="0"/>
              </a:rPr>
              <a:t>, D. </a:t>
            </a:r>
            <a:r>
              <a:rPr lang="en-US" altLang="en-US" sz="4000" dirty="0" smtClean="0">
                <a:solidFill>
                  <a:srgbClr val="002D55"/>
                </a:solidFill>
                <a:latin typeface="+mj-lt"/>
                <a:cs typeface="Arial" panose="020B0604020202020204" pitchFamily="34" charset="0"/>
              </a:rPr>
              <a:t>R. Symes</a:t>
            </a:r>
            <a:r>
              <a:rPr lang="en-US" altLang="en-US" sz="4000" baseline="30000" dirty="0" smtClean="0">
                <a:solidFill>
                  <a:srgbClr val="002D55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altLang="en-US" sz="4000" dirty="0" smtClean="0">
                <a:solidFill>
                  <a:srgbClr val="002D55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solidFill>
                  <a:srgbClr val="002D55"/>
                </a:solidFill>
                <a:latin typeface="+mj-lt"/>
                <a:cs typeface="Arial" panose="020B0604020202020204" pitchFamily="34" charset="0"/>
              </a:rPr>
              <a:t>&amp; S. P. D. Mangles</a:t>
            </a:r>
            <a:r>
              <a:rPr lang="en-US" altLang="en-US" sz="4000" baseline="30000" dirty="0">
                <a:solidFill>
                  <a:srgbClr val="002D55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solidFill>
                  <a:srgbClr val="002D55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342900" indent="-342900" algn="ctr">
              <a:buAutoNum type="arabicPeriod"/>
            </a:pPr>
            <a:r>
              <a:rPr lang="en-GB" sz="2000" dirty="0">
                <a:solidFill>
                  <a:srgbClr val="002D55"/>
                </a:solidFill>
                <a:effectLst/>
                <a:latin typeface="CMTI9"/>
              </a:rPr>
              <a:t>The John Adams Institute for Accelerator Science, Imperial College London, London, SW7 </a:t>
            </a:r>
            <a:r>
              <a:rPr lang="en-GB" sz="2000" dirty="0" smtClean="0">
                <a:solidFill>
                  <a:srgbClr val="002D55"/>
                </a:solidFill>
                <a:effectLst/>
                <a:latin typeface="CMTI9"/>
              </a:rPr>
              <a:t>2AZ</a:t>
            </a:r>
            <a:endParaRPr lang="en-GB" sz="2000" dirty="0">
              <a:solidFill>
                <a:srgbClr val="002D55"/>
              </a:solidFill>
              <a:effectLst/>
              <a:latin typeface="+mj-lt"/>
            </a:endParaRPr>
          </a:p>
          <a:p>
            <a:pPr algn="ctr"/>
            <a:r>
              <a:rPr lang="en-GB" altLang="en-US" sz="2000" dirty="0">
                <a:solidFill>
                  <a:srgbClr val="002D55"/>
                </a:solidFill>
                <a:latin typeface="+mj-lt"/>
              </a:rPr>
              <a:t>2. Central Laser Facility, </a:t>
            </a:r>
            <a:r>
              <a:rPr lang="en-GB" altLang="en-US" sz="2000" dirty="0" smtClean="0">
                <a:solidFill>
                  <a:srgbClr val="002D55"/>
                </a:solidFill>
                <a:latin typeface="+mj-lt"/>
              </a:rPr>
              <a:t>STFC Rutherford Appleton Laboratory, </a:t>
            </a:r>
            <a:r>
              <a:rPr lang="en-GB" altLang="en-US" sz="2000" dirty="0">
                <a:solidFill>
                  <a:srgbClr val="002D55"/>
                </a:solidFill>
                <a:latin typeface="+mj-lt"/>
              </a:rPr>
              <a:t>Didcot, OX11 0QX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7A39C-B5CA-DBE7-3171-3E84A1667BE6}"/>
              </a:ext>
            </a:extLst>
          </p:cNvPr>
          <p:cNvSpPr txBox="1"/>
          <p:nvPr/>
        </p:nvSpPr>
        <p:spPr>
          <a:xfrm>
            <a:off x="2693987" y="17405862"/>
            <a:ext cx="12652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The duration </a:t>
            </a:r>
            <a:r>
              <a:rPr lang="en-US" sz="3000" dirty="0"/>
              <a:t>of the X-rays </a:t>
            </a:r>
            <a:r>
              <a:rPr lang="en-US" sz="3000" dirty="0" smtClean="0"/>
              <a:t>is on </a:t>
            </a:r>
            <a:r>
              <a:rPr lang="en-US" sz="3000" dirty="0"/>
              <a:t>the order of a few femtoseconds enabling processes on very short timescales to be resolved.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Enables </a:t>
            </a:r>
            <a:r>
              <a:rPr lang="en-US" sz="3000" dirty="0" smtClean="0"/>
              <a:t>the </a:t>
            </a:r>
            <a:r>
              <a:rPr lang="en-US" sz="3000" dirty="0"/>
              <a:t>study of warm-dense matter (WDM)</a:t>
            </a:r>
            <a:r>
              <a:rPr lang="en-US" sz="3000" baseline="30000" dirty="0"/>
              <a:t>3 </a:t>
            </a:r>
            <a:r>
              <a:rPr lang="en-US" sz="3000" dirty="0"/>
              <a:t>, </a:t>
            </a:r>
            <a:r>
              <a:rPr lang="en-US" sz="3000" dirty="0" smtClean="0"/>
              <a:t>such as found in planetary interiors, to </a:t>
            </a:r>
            <a:r>
              <a:rPr lang="en-US" sz="3000" dirty="0"/>
              <a:t>be explored in the laboratory. </a:t>
            </a:r>
            <a:endParaRPr lang="en-US" sz="3000" baseline="30000" dirty="0"/>
          </a:p>
          <a:p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Potential to use for </a:t>
            </a:r>
            <a:r>
              <a:rPr lang="en-US" sz="3000" dirty="0"/>
              <a:t>femtosecond pump-probe experiments in material and biological science</a:t>
            </a:r>
            <a:r>
              <a:rPr lang="en-US" sz="3000" baseline="30000" dirty="0"/>
              <a:t>4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D99D4-296B-7FCA-02B0-9C6ED540428C}"/>
              </a:ext>
            </a:extLst>
          </p:cNvPr>
          <p:cNvSpPr txBox="1"/>
          <p:nvPr/>
        </p:nvSpPr>
        <p:spPr>
          <a:xfrm>
            <a:off x="17951288" y="10667700"/>
            <a:ext cx="12479966" cy="1071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EPAC Experimental </a:t>
            </a:r>
            <a:r>
              <a:rPr lang="en-US" sz="3000" dirty="0"/>
              <a:t>Area 1 (EA1) will be a long </a:t>
            </a:r>
            <a:r>
              <a:rPr lang="en-US" sz="3000" dirty="0" smtClean="0"/>
              <a:t>focus laser </a:t>
            </a:r>
            <a:r>
              <a:rPr lang="en-US" sz="3000" dirty="0" err="1" smtClean="0"/>
              <a:t>wakefield</a:t>
            </a:r>
            <a:r>
              <a:rPr lang="en-US" sz="3000" dirty="0" smtClean="0"/>
              <a:t> acceleration area</a:t>
            </a:r>
            <a:r>
              <a:rPr lang="en-US" sz="3000" dirty="0"/>
              <a:t>, producing GeV electrons and bright X-rays from </a:t>
            </a:r>
            <a:r>
              <a:rPr lang="en-US" sz="3000" dirty="0" err="1"/>
              <a:t>keV</a:t>
            </a:r>
            <a:r>
              <a:rPr lang="en-US" sz="3000" dirty="0"/>
              <a:t> to tens of MeV</a:t>
            </a:r>
            <a:r>
              <a:rPr lang="en-US" sz="3000" dirty="0" smtClean="0"/>
              <a:t>.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We aim to develop XAS </a:t>
            </a:r>
            <a:r>
              <a:rPr lang="en-US" sz="3000" dirty="0"/>
              <a:t>on EPAC with 10s fs </a:t>
            </a:r>
            <a:r>
              <a:rPr lang="en-US" sz="3000" dirty="0" smtClean="0"/>
              <a:t>resolution, comparable </a:t>
            </a:r>
            <a:r>
              <a:rPr lang="en-US" sz="3000" dirty="0"/>
              <a:t>with </a:t>
            </a:r>
            <a:r>
              <a:rPr lang="en-US" sz="3000" dirty="0" smtClean="0"/>
              <a:t>X-FEL </a:t>
            </a:r>
            <a:r>
              <a:rPr lang="en-US" sz="3000" dirty="0"/>
              <a:t>facilities</a:t>
            </a:r>
            <a:r>
              <a:rPr lang="en-US" sz="3000" dirty="0" smtClean="0"/>
              <a:t>.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This will create new R&amp;D </a:t>
            </a:r>
            <a:r>
              <a:rPr lang="en-US" sz="3000" dirty="0"/>
              <a:t>opportunities for industry such as photocatalyst systems</a:t>
            </a:r>
            <a:r>
              <a:rPr lang="en-US" sz="3000" baseline="30000" dirty="0"/>
              <a:t>6</a:t>
            </a:r>
            <a:r>
              <a:rPr lang="en-US" sz="3000" dirty="0"/>
              <a:t>, photobiology</a:t>
            </a:r>
            <a:r>
              <a:rPr lang="en-US" sz="3000" baseline="30000" dirty="0"/>
              <a:t>7 </a:t>
            </a:r>
            <a:r>
              <a:rPr lang="en-US" sz="3000" dirty="0"/>
              <a:t>and radiobiology applications</a:t>
            </a:r>
            <a:r>
              <a:rPr lang="en-US" sz="3000" baseline="30000" dirty="0"/>
              <a:t>8</a:t>
            </a:r>
            <a:r>
              <a:rPr lang="en-US" sz="3000" dirty="0"/>
              <a:t>.</a:t>
            </a:r>
          </a:p>
          <a:p>
            <a:endParaRPr lang="en-US" sz="3000" dirty="0"/>
          </a:p>
          <a:p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A dedicated XAS end-station </a:t>
            </a:r>
            <a:r>
              <a:rPr lang="en-US" sz="3000" dirty="0"/>
              <a:t>chamber will contain a sample and will be angle adjustable to select sample specific energies for XAS.</a:t>
            </a:r>
          </a:p>
          <a:p>
            <a:endParaRPr lang="en-US" sz="3000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C6751266-FDAF-EBD5-4A28-854BD252D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367" y="8865691"/>
            <a:ext cx="6456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02D55"/>
                </a:solidFill>
                <a:latin typeface="+mj-lt"/>
              </a:rPr>
              <a:t>Author email: l.bradley23@imperial.ac.uk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CC4C9F-F016-1232-1A03-4D5246AF3877}"/>
              </a:ext>
            </a:extLst>
          </p:cNvPr>
          <p:cNvSpPr/>
          <p:nvPr/>
        </p:nvSpPr>
        <p:spPr bwMode="auto">
          <a:xfrm>
            <a:off x="16729046" y="38940668"/>
            <a:ext cx="16138553" cy="3152060"/>
          </a:xfrm>
          <a:prstGeom prst="roundRect">
            <a:avLst>
              <a:gd name="adj" fmla="val 2775"/>
            </a:avLst>
          </a:prstGeom>
          <a:noFill/>
          <a:ln w="6350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25536" tIns="42320" rIns="325536" bIns="162768"/>
          <a:lstStyle/>
          <a:p>
            <a:pPr defTabSz="3774130">
              <a:spcBef>
                <a:spcPct val="20000"/>
              </a:spcBef>
              <a:defRPr/>
            </a:pPr>
            <a:r>
              <a:rPr lang="en-US" sz="44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4341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774130">
              <a:spcBef>
                <a:spcPct val="2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M. Chen 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Bright </a:t>
            </a:r>
            <a:r>
              <a:rPr lang="en-GB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betatron</a:t>
            </a: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X-ray radiation from a laser-driven-clustering gas target Sci. Rep. </a:t>
            </a:r>
            <a:r>
              <a:rPr lang="en-GB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1912 (2013)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774130">
              <a:spcBef>
                <a:spcPct val="2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F. Albert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en-GB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wakefield</a:t>
            </a: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accelerator based light sources: potential applications and requirements </a:t>
            </a:r>
            <a:r>
              <a:rPr lang="en-GB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Plas</a:t>
            </a: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Phys. Con.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084015 (2014)</a:t>
            </a:r>
          </a:p>
          <a:p>
            <a:pPr defTabSz="3774130">
              <a:spcBef>
                <a:spcPct val="20000"/>
              </a:spcBef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B.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Mahieu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Probing warm dense matter using femtosecond X-ray absorption spectroscopy with a laser-produced </a:t>
            </a:r>
            <a:r>
              <a:rPr lang="en-GB" sz="16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betatron</a:t>
            </a:r>
            <a:r>
              <a:rPr lang="en-GB" sz="16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source Nature Comms </a:t>
            </a:r>
            <a:r>
              <a:rPr lang="en-GB" sz="1600" b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16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,3276 (2018) 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774130">
              <a:spcBef>
                <a:spcPct val="20000"/>
              </a:spcBef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Kettle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Single-Shot Multi-keV X-Ray Absorption Spectroscopy Using an Ultrashort Laser-Wakefield Accelerator Source Phys. Rev. Lett. </a:t>
            </a:r>
            <a:r>
              <a:rPr lang="en-GB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en-GB" sz="16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254801 (2019)</a:t>
            </a:r>
          </a:p>
          <a:p>
            <a:pPr defTabSz="3774130">
              <a:spcBef>
                <a:spcPct val="20000"/>
              </a:spcBef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 B. Kettle 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X-ray absorption spectroscopy using an ultrafast laboratory-scale laser-plasma accelerator source arXiv:2305.10123 (2023)</a:t>
            </a:r>
          </a:p>
          <a:p>
            <a:pPr defTabSz="3774130">
              <a:spcBef>
                <a:spcPct val="20000"/>
              </a:spcBef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[6] S. H. Park 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 and real-time observation of hole transport dynamics in anatase TiO2 using X-ray free-electron laser Nature Comms </a:t>
            </a:r>
            <a:r>
              <a:rPr lang="en-GB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0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2531 (2022)</a:t>
            </a: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[7] C. Bressler and M. </a:t>
            </a:r>
            <a:r>
              <a:rPr lang="en-GB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Chergui</a:t>
            </a: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Molecular Structural Dynamics Probed by Ultrafast X-Ray Absorption Spectroscopy Annual Review of Physical Chemistry </a:t>
            </a:r>
            <a:r>
              <a:rPr lang="en-GB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263 (2010)</a:t>
            </a:r>
          </a:p>
          <a:p>
            <a:pPr defTabSz="3774130">
              <a:spcBef>
                <a:spcPct val="20000"/>
              </a:spcBef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[8] G. N. George 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X-ray-induced photo-chemistry and X-ray absorption spectroscopy of biological samples J. Synchrotron Rad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875-886 (2012)</a:t>
            </a:r>
          </a:p>
          <a:p>
            <a:pPr defTabSz="3774130">
              <a:spcBef>
                <a:spcPct val="20000"/>
              </a:spcBef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774130">
              <a:spcBef>
                <a:spcPct val="20000"/>
              </a:spcBef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23E3D3-20EE-327F-0F4F-82750BB560BE}"/>
              </a:ext>
            </a:extLst>
          </p:cNvPr>
          <p:cNvSpPr txBox="1"/>
          <p:nvPr/>
        </p:nvSpPr>
        <p:spPr>
          <a:xfrm>
            <a:off x="2693987" y="27375567"/>
            <a:ext cx="131048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Compact, ultrafast single-shot XANES &amp; EXAFS method produces element specific absorption spectrum.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Single-shot XAS proof of principle has been demonstrated on a Gemini experiment at the CLF</a:t>
            </a:r>
            <a:r>
              <a:rPr lang="en-US" sz="3000" baseline="30000" dirty="0"/>
              <a:t>4</a:t>
            </a:r>
            <a:r>
              <a:rPr lang="en-US" sz="3000" dirty="0"/>
              <a:t>. 250 eV spectral window achieved with significant improvement in single-to-noise ratio over previous experiments</a:t>
            </a:r>
            <a:r>
              <a:rPr lang="en-US" sz="3000" dirty="0" smtClean="0"/>
              <a:t>.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Copper K-edge and local atomic structure observed in a single shot</a:t>
            </a:r>
            <a:r>
              <a:rPr lang="en-US" sz="3000" baseline="30000" dirty="0"/>
              <a:t>5</a:t>
            </a:r>
            <a:r>
              <a:rPr lang="en-US" sz="3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17" name="Picture 16" descr="A graph of a graph showing a blue line&#10;&#10;Description automatically generated with medium confidence">
            <a:extLst>
              <a:ext uri="{FF2B5EF4-FFF2-40B4-BE49-F238E27FC236}">
                <a16:creationId xmlns:a16="http://schemas.microsoft.com/office/drawing/2014/main" id="{D07C0A60-99D6-CBC2-7BDE-0AC03239A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647" y="31674131"/>
            <a:ext cx="5659200" cy="4494071"/>
          </a:xfrm>
          <a:prstGeom prst="rect">
            <a:avLst/>
          </a:prstGeom>
        </p:spPr>
      </p:pic>
      <p:pic>
        <p:nvPicPr>
          <p:cNvPr id="19" name="Picture 18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11906B0B-3716-A516-A7C7-FF0617198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891" y="31855354"/>
            <a:ext cx="9225513" cy="4324018"/>
          </a:xfrm>
          <a:prstGeom prst="rect">
            <a:avLst/>
          </a:prstGeom>
        </p:spPr>
      </p:pic>
      <p:pic>
        <p:nvPicPr>
          <p:cNvPr id="21" name="Picture 20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D67B3C16-E930-569C-566A-B19722686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2011" y="33526322"/>
            <a:ext cx="10967855" cy="47428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6AABB4-ED5E-E2A2-FA58-0A4F12BBDC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247" y="23274075"/>
            <a:ext cx="9411390" cy="40199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2B84EB-4BC7-52EA-CC3C-D8933A6FC408}"/>
              </a:ext>
            </a:extLst>
          </p:cNvPr>
          <p:cNvSpPr txBox="1"/>
          <p:nvPr/>
        </p:nvSpPr>
        <p:spPr>
          <a:xfrm>
            <a:off x="5831670" y="27228923"/>
            <a:ext cx="6779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XAS experimental setup in the Gemini experiment of 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07EF1D-9431-C3A8-D865-F6AB797DBF38}"/>
              </a:ext>
            </a:extLst>
          </p:cNvPr>
          <p:cNvSpPr txBox="1"/>
          <p:nvPr/>
        </p:nvSpPr>
        <p:spPr>
          <a:xfrm>
            <a:off x="2116156" y="36261411"/>
            <a:ext cx="5207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Normalised</a:t>
            </a:r>
            <a:r>
              <a:rPr lang="en-US" sz="2000" dirty="0"/>
              <a:t> absorption spectrum for 4 micron of copper. Inset:  XANES profile. </a:t>
            </a:r>
          </a:p>
        </p:txBody>
      </p:sp>
      <p:pic>
        <p:nvPicPr>
          <p:cNvPr id="28" name="Picture 27" descr="A diagram of a light source&#10;&#10;Description automatically generated">
            <a:extLst>
              <a:ext uri="{FF2B5EF4-FFF2-40B4-BE49-F238E27FC236}">
                <a16:creationId xmlns:a16="http://schemas.microsoft.com/office/drawing/2014/main" id="{8E6B02B0-3123-6B0B-1598-D2ED81ABED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4630" y="10550831"/>
            <a:ext cx="6345470" cy="4270990"/>
          </a:xfrm>
          <a:prstGeom prst="rect">
            <a:avLst/>
          </a:prstGeom>
        </p:spPr>
      </p:pic>
      <p:pic>
        <p:nvPicPr>
          <p:cNvPr id="35" name="Picture 34" descr="A blue and white logo&#10;&#10;Description automatically generated">
            <a:extLst>
              <a:ext uri="{FF2B5EF4-FFF2-40B4-BE49-F238E27FC236}">
                <a16:creationId xmlns:a16="http://schemas.microsoft.com/office/drawing/2014/main" id="{0B41EBEA-4ED1-EC6A-6692-84B49CE295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77400" y="27431772"/>
            <a:ext cx="4629574" cy="10271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54113B-515C-3BFC-B20B-FDF040601BCF}"/>
              </a:ext>
            </a:extLst>
          </p:cNvPr>
          <p:cNvSpPr txBox="1"/>
          <p:nvPr/>
        </p:nvSpPr>
        <p:spPr>
          <a:xfrm>
            <a:off x="27565814" y="17152959"/>
            <a:ext cx="3220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Concept of a XAS end-station </a:t>
            </a:r>
            <a:r>
              <a:rPr lang="en-US" sz="2000" dirty="0"/>
              <a:t>where the </a:t>
            </a:r>
            <a:r>
              <a:rPr lang="en-US" sz="2000" dirty="0" smtClean="0"/>
              <a:t>chamber rotates relative to the LWFA x-ray beamline.</a:t>
            </a:r>
            <a:endParaRPr lang="en-US" sz="2000" dirty="0"/>
          </a:p>
        </p:txBody>
      </p:sp>
      <p:pic>
        <p:nvPicPr>
          <p:cNvPr id="27" name="Picture 26" descr="A diagram of a light source&#10;&#10;Description automatically generated">
            <a:extLst>
              <a:ext uri="{FF2B5EF4-FFF2-40B4-BE49-F238E27FC236}">
                <a16:creationId xmlns:a16="http://schemas.microsoft.com/office/drawing/2014/main" id="{7B2DD22C-5CFF-AC3F-C69E-5479C1B5A5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81655" y="21212439"/>
            <a:ext cx="5055887" cy="50455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8068DC-566A-D36F-7596-D2E9F89967B9}"/>
              </a:ext>
            </a:extLst>
          </p:cNvPr>
          <p:cNvSpPr txBox="1"/>
          <p:nvPr/>
        </p:nvSpPr>
        <p:spPr>
          <a:xfrm>
            <a:off x="17951288" y="28762093"/>
            <a:ext cx="124799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We are collaborating with Johnson Matthey to explore the potential of </a:t>
            </a:r>
            <a:r>
              <a:rPr lang="en-US" sz="3000" dirty="0"/>
              <a:t>fs-XAS for </a:t>
            </a:r>
            <a:r>
              <a:rPr lang="en-US" sz="3000" dirty="0" smtClean="0"/>
              <a:t>in-situ </a:t>
            </a:r>
            <a:r>
              <a:rPr lang="en-US" sz="3000" dirty="0"/>
              <a:t>time-resolved </a:t>
            </a:r>
            <a:r>
              <a:rPr lang="en-US" sz="3000" dirty="0" err="1"/>
              <a:t>characterisation</a:t>
            </a:r>
            <a:r>
              <a:rPr lang="en-US" sz="3000" dirty="0"/>
              <a:t> of catalysts</a:t>
            </a:r>
            <a:r>
              <a:rPr lang="en-US" sz="3000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Tunable XAS </a:t>
            </a:r>
            <a:r>
              <a:rPr lang="en-US" sz="3000" dirty="0"/>
              <a:t>in </a:t>
            </a:r>
            <a:r>
              <a:rPr lang="en-US" sz="3000" dirty="0" smtClean="0"/>
              <a:t>soft </a:t>
            </a:r>
            <a:r>
              <a:rPr lang="en-US" sz="3000" dirty="0"/>
              <a:t>and hard X-ray energy range </a:t>
            </a:r>
            <a:r>
              <a:rPr lang="en-US" sz="3000" dirty="0" smtClean="0"/>
              <a:t>enables study of carbon</a:t>
            </a:r>
            <a:r>
              <a:rPr lang="en-US" sz="3000" dirty="0"/>
              <a:t>, oxygen, </a:t>
            </a:r>
            <a:r>
              <a:rPr lang="en-US" sz="3000" dirty="0" err="1" smtClean="0"/>
              <a:t>sulphur</a:t>
            </a:r>
            <a:r>
              <a:rPr lang="en-US" sz="3000" dirty="0" smtClean="0"/>
              <a:t> </a:t>
            </a:r>
            <a:r>
              <a:rPr lang="en-US" sz="3000" dirty="0"/>
              <a:t>and metals simultaneously.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Possible combination of XAS</a:t>
            </a:r>
            <a:r>
              <a:rPr lang="en-US" sz="3000" dirty="0"/>
              <a:t>, microscopy and x-ray </a:t>
            </a:r>
            <a:r>
              <a:rPr lang="en-US" sz="3000" dirty="0" smtClean="0"/>
              <a:t>diffraction and multi-modal imaging of fuel cells.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Multi-mode imaging of a working </a:t>
            </a:r>
            <a:r>
              <a:rPr lang="en-US" sz="3000" dirty="0" smtClean="0"/>
              <a:t>fuel-cell or </a:t>
            </a:r>
            <a:r>
              <a:rPr lang="en-US" sz="3000" dirty="0"/>
              <a:t>water electrolysis set-up.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15" name="Picture 14" descr="A graph of a graph showing a curve&#10;&#10;Description automatically generated with medium confidence">
            <a:extLst>
              <a:ext uri="{FF2B5EF4-FFF2-40B4-BE49-F238E27FC236}">
                <a16:creationId xmlns:a16="http://schemas.microsoft.com/office/drawing/2014/main" id="{7441F2F5-1A46-E265-8F52-E8C7925E95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41580" y="37078448"/>
            <a:ext cx="5626477" cy="42856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9F483F-0D57-83FB-AF62-30B63DB3C985}"/>
              </a:ext>
            </a:extLst>
          </p:cNvPr>
          <p:cNvSpPr txBox="1"/>
          <p:nvPr/>
        </p:nvSpPr>
        <p:spPr>
          <a:xfrm>
            <a:off x="11026480" y="41259990"/>
            <a:ext cx="520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temperature time evolution from [3] showing the electron-ion thermal equilibration.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540088-889F-DB51-AF97-F00C0B4CC104}"/>
              </a:ext>
            </a:extLst>
          </p:cNvPr>
          <p:cNvSpPr txBox="1"/>
          <p:nvPr/>
        </p:nvSpPr>
        <p:spPr>
          <a:xfrm>
            <a:off x="8374163" y="36261411"/>
            <a:ext cx="662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EXAFS k-space (a) and R-space (b) showing oscillations and peaks of first four neighboring atoms.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EFBCC0-2577-3390-274E-561E96E03873}"/>
              </a:ext>
            </a:extLst>
          </p:cNvPr>
          <p:cNvSpPr txBox="1"/>
          <p:nvPr/>
        </p:nvSpPr>
        <p:spPr>
          <a:xfrm>
            <a:off x="18711920" y="37978506"/>
            <a:ext cx="1217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dirty="0" smtClean="0"/>
              <a:t>) Expected signal improvement using EPAC; (b) measured absorption </a:t>
            </a:r>
            <a:r>
              <a:rPr lang="en-US" sz="2000" dirty="0"/>
              <a:t>profile for </a:t>
            </a:r>
            <a:r>
              <a:rPr lang="en-US" sz="2000" dirty="0" smtClean="0"/>
              <a:t>copper oxide </a:t>
            </a:r>
            <a:r>
              <a:rPr lang="en-US" sz="2000" dirty="0"/>
              <a:t>catalyst.   </a:t>
            </a:r>
          </a:p>
        </p:txBody>
      </p:sp>
      <p:pic>
        <p:nvPicPr>
          <p:cNvPr id="31" name="Picture 30" descr="Diagram of a diagram of a sample&#10;&#10;Description automatically generated">
            <a:extLst>
              <a:ext uri="{FF2B5EF4-FFF2-40B4-BE49-F238E27FC236}">
                <a16:creationId xmlns:a16="http://schemas.microsoft.com/office/drawing/2014/main" id="{DFA41FF8-202A-FE90-F421-488F8F955A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01293" y="15434651"/>
            <a:ext cx="8959707" cy="428697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477A39C-B5CA-DBE7-3171-3E84A1667BE6}"/>
              </a:ext>
            </a:extLst>
          </p:cNvPr>
          <p:cNvSpPr txBox="1"/>
          <p:nvPr/>
        </p:nvSpPr>
        <p:spPr>
          <a:xfrm>
            <a:off x="2716927" y="10593650"/>
            <a:ext cx="62077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err="1"/>
              <a:t>Betatron</a:t>
            </a:r>
            <a:r>
              <a:rPr lang="en-US" sz="3000" dirty="0"/>
              <a:t> X-ray radiation is produced by the transverse oscillations of the electrons as they are accelerated in plasma</a:t>
            </a:r>
            <a:r>
              <a:rPr lang="en-US" sz="3000" baseline="30000" dirty="0"/>
              <a:t>1</a:t>
            </a:r>
            <a:r>
              <a:rPr lang="en-US" sz="3000" dirty="0"/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The broadband nature of the produced </a:t>
            </a:r>
            <a:r>
              <a:rPr lang="en-US" sz="3000" dirty="0" err="1"/>
              <a:t>betatron</a:t>
            </a:r>
            <a:r>
              <a:rPr lang="en-US" sz="3000" dirty="0"/>
              <a:t> X-rays are suitable </a:t>
            </a:r>
            <a:r>
              <a:rPr lang="en-US" sz="3000" dirty="0" smtClean="0"/>
              <a:t>for spectroscopic </a:t>
            </a:r>
            <a:r>
              <a:rPr lang="en-US" sz="3000" dirty="0"/>
              <a:t>applications.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77A39C-B5CA-DBE7-3171-3E84A1667BE6}"/>
              </a:ext>
            </a:extLst>
          </p:cNvPr>
          <p:cNvSpPr txBox="1"/>
          <p:nvPr/>
        </p:nvSpPr>
        <p:spPr>
          <a:xfrm>
            <a:off x="2716927" y="15139114"/>
            <a:ext cx="12652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A </a:t>
            </a:r>
            <a:r>
              <a:rPr lang="en-US" sz="3000" dirty="0"/>
              <a:t>laser wakefield driven source may be used </a:t>
            </a:r>
            <a:r>
              <a:rPr lang="en-US" sz="3000" dirty="0" smtClean="0"/>
              <a:t>to </a:t>
            </a:r>
            <a:r>
              <a:rPr lang="en-US" sz="3000" dirty="0"/>
              <a:t>perform X-ray Absorption Near-Edge </a:t>
            </a:r>
            <a:r>
              <a:rPr lang="en-US" sz="3000" dirty="0" smtClean="0"/>
              <a:t>Spectroscopy </a:t>
            </a:r>
            <a:r>
              <a:rPr lang="en-US" sz="3000" dirty="0"/>
              <a:t>(XANES) and Extended </a:t>
            </a:r>
            <a:br>
              <a:rPr lang="en-US" sz="3000" dirty="0"/>
            </a:br>
            <a:r>
              <a:rPr lang="en-US" sz="3000" dirty="0"/>
              <a:t>X-ray Fine Structure (</a:t>
            </a:r>
            <a:r>
              <a:rPr lang="en-US" sz="3000" dirty="0" smtClean="0"/>
              <a:t>EXAFS)</a:t>
            </a:r>
            <a:r>
              <a:rPr lang="en-US" sz="3000" baseline="30000" dirty="0" smtClean="0"/>
              <a:t>2</a:t>
            </a:r>
            <a:r>
              <a:rPr lang="en-US" sz="3000" dirty="0"/>
              <a:t> </a:t>
            </a:r>
            <a:r>
              <a:rPr lang="en-US" sz="3000" dirty="0" smtClean="0"/>
              <a:t>measurements. These methods give </a:t>
            </a:r>
            <a:r>
              <a:rPr lang="en-US" sz="3000" dirty="0"/>
              <a:t>information on the local atomic </a:t>
            </a:r>
            <a:r>
              <a:rPr lang="en-US" sz="3000" dirty="0" smtClean="0"/>
              <a:t>and electronic structure </a:t>
            </a:r>
            <a:r>
              <a:rPr lang="en-US" sz="3000" dirty="0"/>
              <a:t>of </a:t>
            </a:r>
            <a:r>
              <a:rPr lang="en-US" sz="3000" dirty="0" smtClean="0"/>
              <a:t>materials.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23E3D3-20EE-327F-0F4F-82750BB560BE}"/>
              </a:ext>
            </a:extLst>
          </p:cNvPr>
          <p:cNvSpPr txBox="1"/>
          <p:nvPr/>
        </p:nvSpPr>
        <p:spPr>
          <a:xfrm>
            <a:off x="2693987" y="37407354"/>
            <a:ext cx="77475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Warm-dense </a:t>
            </a:r>
            <a:r>
              <a:rPr lang="en-US" sz="3000" dirty="0"/>
              <a:t>matter is near solid density </a:t>
            </a:r>
            <a:br>
              <a:rPr lang="en-US" sz="3000" dirty="0"/>
            </a:br>
            <a:r>
              <a:rPr lang="en-US" sz="3000" dirty="0"/>
              <a:t>at 1 – 100 </a:t>
            </a:r>
            <a:r>
              <a:rPr lang="en-US" sz="3000" dirty="0" smtClean="0"/>
              <a:t>eV </a:t>
            </a:r>
            <a:r>
              <a:rPr lang="en-US" sz="3000" dirty="0"/>
              <a:t>(a few 10</a:t>
            </a:r>
            <a:r>
              <a:rPr lang="en-US" sz="3000" baseline="30000" dirty="0"/>
              <a:t>4 </a:t>
            </a:r>
            <a:r>
              <a:rPr lang="en-US" sz="3000" dirty="0"/>
              <a:t>K) temperatures.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WDM studies use a ns pulse to heat up the </a:t>
            </a:r>
            <a:r>
              <a:rPr lang="en-US" sz="3000" dirty="0" smtClean="0"/>
              <a:t>target and probe with a delayed </a:t>
            </a:r>
            <a:r>
              <a:rPr lang="en-US" sz="3000" dirty="0"/>
              <a:t>fs X-ray pulse.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XAS allows electron and ion temperatures to 	be measured in WDM.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3D99D4-296B-7FCA-02B0-9C6ED540428C}"/>
              </a:ext>
            </a:extLst>
          </p:cNvPr>
          <p:cNvSpPr txBox="1"/>
          <p:nvPr/>
        </p:nvSpPr>
        <p:spPr>
          <a:xfrm>
            <a:off x="17951288" y="20979923"/>
            <a:ext cx="77852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X-rays diffract from crystal lattice planes </a:t>
            </a:r>
            <a:r>
              <a:rPr lang="en-US" sz="3000" dirty="0" smtClean="0"/>
              <a:t>at the </a:t>
            </a:r>
            <a:r>
              <a:rPr lang="en-US" sz="3000" dirty="0"/>
              <a:t>Bragg angle</a:t>
            </a:r>
            <a:r>
              <a:rPr lang="en-US" sz="3000" dirty="0" smtClean="0"/>
              <a:t>.</a:t>
            </a:r>
            <a:endParaRPr lang="en-US" sz="3000" b="1" dirty="0" smtClean="0"/>
          </a:p>
          <a:p>
            <a:endParaRPr lang="en-US" sz="3000" b="1" dirty="0"/>
          </a:p>
          <a:p>
            <a:r>
              <a:rPr lang="en-US" sz="3000" b="1" dirty="0" smtClean="0"/>
              <a:t>How to decouple X-ray focus with dispersion?</a:t>
            </a:r>
          </a:p>
          <a:p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A different crystal for each element (expensive).</a:t>
            </a:r>
          </a:p>
          <a:p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A single mosaic crystal which is adjustable in both focus and dispersion.</a:t>
            </a:r>
            <a:endParaRPr lang="en-US" sz="3000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F715553B-3C8B-58E8-8582-5E3E9971D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550" y="7424051"/>
            <a:ext cx="6293664" cy="205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8293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8DED1542C1943A1290884108DB0E9" ma:contentTypeVersion="2" ma:contentTypeDescription="Create a new document." ma:contentTypeScope="" ma:versionID="75948dd912159fd788ffcd9de450d66e">
  <xsd:schema xmlns:xsd="http://www.w3.org/2001/XMLSchema" xmlns:xs="http://www.w3.org/2001/XMLSchema" xmlns:p="http://schemas.microsoft.com/office/2006/metadata/properties" xmlns:ns2="84978530-c7a6-42d8-babd-8b8d2b751aa6" targetNamespace="http://schemas.microsoft.com/office/2006/metadata/properties" ma:root="true" ma:fieldsID="c49709bdc75a7754cac99811eaeb298a" ns2:_="">
    <xsd:import namespace="84978530-c7a6-42d8-babd-8b8d2b751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78530-c7a6-42d8-babd-8b8d2b751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739E00-D430-4AEE-ACC0-A3F84F117167}">
  <ds:schemaRefs>
    <ds:schemaRef ds:uri="http://schemas.microsoft.com/sharepoint/v3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0C5C9F2-918A-48F3-B17D-100F55AC6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78530-c7a6-42d8-babd-8b8d2b751a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281368-3B37-4499-9C6C-0CE129D50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4612</TotalTime>
  <Words>886</Words>
  <Application>Microsoft Office PowerPoint</Application>
  <PresentationFormat>Custom</PresentationFormat>
  <Paragraphs>77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CMTI9</vt:lpstr>
      <vt:lpstr>Custom Design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- portrait - 930 x 1190 mm (PowerPoint)</dc:title>
  <dc:creator>Collins, Andrew (STFC,DL,DI)</dc:creator>
  <cp:lastModifiedBy>Symes, Dan (STFC,RAL,CLF)</cp:lastModifiedBy>
  <cp:revision>112</cp:revision>
  <dcterms:created xsi:type="dcterms:W3CDTF">2019-11-06T15:07:43Z</dcterms:created>
  <dcterms:modified xsi:type="dcterms:W3CDTF">2024-05-03T08:51:47Z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0x0101005038DED1542C1943A1290884108DB0E9</vt:lpwstr>
  </property>
</Properties>
</file>