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  <p:sldMasterId id="2147483697" r:id="rId5"/>
  </p:sldMasterIdLst>
  <p:notesMasterIdLst>
    <p:notesMasterId r:id="rId7"/>
  </p:notesMasterIdLst>
  <p:sldIdLst>
    <p:sldId id="257" r:id="rId6"/>
  </p:sldIdLst>
  <p:sldSz cx="33480375" cy="428402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5"/>
    <a:srgbClr val="211F5E"/>
    <a:srgbClr val="003399"/>
    <a:srgbClr val="2E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0F5F06-F592-42F3-B4B7-426C23C7F723}" v="104" dt="2024-04-08T12:48:02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0"/>
    <p:restoredTop sz="87891"/>
  </p:normalViewPr>
  <p:slideViewPr>
    <p:cSldViewPr snapToGrid="0" snapToObjects="1">
      <p:cViewPr>
        <p:scale>
          <a:sx n="20" d="100"/>
          <a:sy n="20" d="100"/>
        </p:scale>
        <p:origin x="1118" y="-1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4681C-CCD0-C248-B461-8BC6CEEC7AE1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2500" y="1143000"/>
            <a:ext cx="2413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F4E46-43BB-0C41-8A36-B101C7C13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Print-ready version</a:t>
            </a:r>
            <a:endParaRPr lang="en-GB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colours in this template have been adjusted for printing purposes. Use this template if the primary use for your poster will be in print.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F4E46-43BB-0C41-8A36-B101C7C13E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7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13A8-93B7-4847-8F78-14C40A6EC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4650" y="7010400"/>
            <a:ext cx="25111075" cy="149161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D1340-C3D5-A149-88C9-0028055F3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4650" y="22501225"/>
            <a:ext cx="25111075" cy="103425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F2267-BA28-3341-BF78-C49C867F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56A34-FBC4-1242-9DFB-C6D8679F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2C8F4-409B-4F4B-9A79-3528525F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F6E0F0-80B8-C845-A976-5C8C57257A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33551999" cy="72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AB1E-DFC2-374E-AFAE-B816D8A9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EBE94-503E-7447-9893-EA99DEDC2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496BF-A5AE-4048-AD76-A6C63FAFD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13251-EA6A-1A4A-9A20-108505C20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E0274-0340-9248-870D-637DEF65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10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ACAC91-EF61-D24B-B37C-7D2CE3613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3960138" y="2281238"/>
            <a:ext cx="7218362" cy="3630453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2088D-5BEE-7C4A-8FEC-CDF849BCB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01875" y="2281238"/>
            <a:ext cx="21505863" cy="36304537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3845A-0D21-5F41-99CB-65C4C9A1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16D0A-801B-2643-8BAF-94BC3E17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E407B-D262-C240-8CAC-82AC9009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1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13A8-93B7-4847-8F78-14C40A6EC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4650" y="7010400"/>
            <a:ext cx="25111075" cy="149161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D1340-C3D5-A149-88C9-0028055F3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4650" y="22501225"/>
            <a:ext cx="25111075" cy="103425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F2267-BA28-3341-BF78-C49C867F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56A34-FBC4-1242-9DFB-C6D8679F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2C8F4-409B-4F4B-9A79-3528525F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92065-5091-A041-BAF4-81905D0DE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33551307" cy="72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9E40-F89B-6B48-89FA-73617900E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7FDBD-EA12-0043-9DBE-61E979BDB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3F753-D582-E24C-A588-606785A4F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D56D4-28CD-DB46-8810-AEE7871E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24D91-808D-EF48-9E61-68CC3B6D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91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0206-3718-F24D-A4AD-FCFE64D6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413" y="10680700"/>
            <a:ext cx="28876625" cy="178196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CA00E-A990-EC43-BB38-907DBA2DF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4413" y="28668663"/>
            <a:ext cx="28876625" cy="9372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46CB7-9BF2-5F4A-89E7-B94B6A9F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DD928-C256-7B4F-B5CF-6750B4B9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559D8-D687-1D47-819C-4881EDD1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E4420-4DCD-AB4D-994F-935A0D8AF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70DF-AB5F-D94A-88EE-A8D18EF66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1875" y="11404600"/>
            <a:ext cx="14362113" cy="2718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52686-FE86-B842-A764-46F983B44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16388" y="11404600"/>
            <a:ext cx="14362112" cy="2718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CC31C-B790-EB46-B77B-D261F9FEC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BF159-5D17-6442-BD9E-E59EDDB0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37FD6-2332-D543-8689-17B1B8D0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02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FD06E-DBE0-2B4B-958D-D4F94A0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638" y="2281238"/>
            <a:ext cx="28876625" cy="8280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8CC76-2652-494A-842E-C7C869BCF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6638" y="10501313"/>
            <a:ext cx="14163675" cy="5146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41E4A-C81B-6042-AFDF-20A47E2A9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6638" y="15647988"/>
            <a:ext cx="14163675" cy="230171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3E2F10-555E-7447-9A86-39921F285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949738" y="10501313"/>
            <a:ext cx="14233525" cy="5146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22313-989A-3E4B-B63C-83B8C54BB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949738" y="15647988"/>
            <a:ext cx="14233525" cy="230171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CCAACA-51DC-C04F-B810-FE0B461D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8F3D6-8303-F845-87CA-600006D3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B0D32-95FE-7344-AE99-DC935B42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13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1743-1702-CF47-8E66-54AAA283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0EBC68-04BC-C64F-9F1F-F7E6CB0F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12969-2CF6-8748-AC1B-3EFC08D3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F599B-3E07-F14D-A1BE-78901B34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43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4D9EF-2CA8-FD42-80B5-E615F10D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90B75-4591-CC4F-B5D2-F74760B8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3A744-3CB4-2444-868D-B48F0AC1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92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F38D0-781C-A149-9819-13C118F7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638" y="2855913"/>
            <a:ext cx="10798175" cy="99964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D2FE-B987-DD47-9111-E61A35015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3525" y="6167438"/>
            <a:ext cx="16949738" cy="30445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429A7-124C-DD42-B7C1-46F153A53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6638" y="12852400"/>
            <a:ext cx="10798175" cy="238093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B043A-FE69-D740-BF0F-27DAF81D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DD5D9-719F-6041-8557-BB8642EE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BC8A2-5470-EF40-A947-63394BFB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9E40-F89B-6B48-89FA-73617900E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7FDBD-EA12-0043-9DBE-61E979BDB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3F753-D582-E24C-A588-606785A4F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D56D4-28CD-DB46-8810-AEE7871E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24D91-808D-EF48-9E61-68CC3B6D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76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63FA-5CB8-A149-AFF7-79BE4162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638" y="2855913"/>
            <a:ext cx="10798175" cy="99964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1E646-3A2F-8349-B98F-AA3748FB5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233525" y="6167438"/>
            <a:ext cx="16949738" cy="30445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C815D-F3D5-6947-8306-A7D0BD13E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6638" y="12852400"/>
            <a:ext cx="10798175" cy="238093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9B823-D350-9644-9626-726641E7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D6857-9D56-D445-8DE0-0CF32AB6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0C66F-8A0A-C14D-99A3-96D622C1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64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AB1E-DFC2-374E-AFAE-B816D8A9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EBE94-503E-7447-9893-EA99DEDC2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496BF-A5AE-4048-AD76-A6C63FAFD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13251-EA6A-1A4A-9A20-108505C20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E0274-0340-9248-870D-637DEF65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0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ACAC91-EF61-D24B-B37C-7D2CE3613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3960138" y="2281238"/>
            <a:ext cx="7218362" cy="3630453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2088D-5BEE-7C4A-8FEC-CDF849BCB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01875" y="2281238"/>
            <a:ext cx="21505863" cy="36304537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3845A-0D21-5F41-99CB-65C4C9A1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16D0A-801B-2643-8BAF-94BC3E17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E407B-D262-C240-8CAC-82AC9009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8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0206-3718-F24D-A4AD-FCFE64D6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413" y="10680700"/>
            <a:ext cx="28876625" cy="178196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CA00E-A990-EC43-BB38-907DBA2DF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4413" y="28668663"/>
            <a:ext cx="28876625" cy="9372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46CB7-9BF2-5F4A-89E7-B94B6A9F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DD928-C256-7B4F-B5CF-6750B4B9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559D8-D687-1D47-819C-4881EDD1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98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E4420-4DCD-AB4D-994F-935A0D8AF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70DF-AB5F-D94A-88EE-A8D18EF66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1875" y="11404600"/>
            <a:ext cx="14362113" cy="2718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52686-FE86-B842-A764-46F983B44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16388" y="11404600"/>
            <a:ext cx="14362112" cy="2718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CC31C-B790-EB46-B77B-D261F9FEC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BF159-5D17-6442-BD9E-E59EDDB0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37FD6-2332-D543-8689-17B1B8D0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FD06E-DBE0-2B4B-958D-D4F94A0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638" y="2281238"/>
            <a:ext cx="28876625" cy="8280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8CC76-2652-494A-842E-C7C869BCF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6638" y="10501313"/>
            <a:ext cx="14163675" cy="5146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41E4A-C81B-6042-AFDF-20A47E2A9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6638" y="15647988"/>
            <a:ext cx="14163675" cy="230171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3E2F10-555E-7447-9A86-39921F285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949738" y="10501313"/>
            <a:ext cx="14233525" cy="5146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22313-989A-3E4B-B63C-83B8C54BB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949738" y="15647988"/>
            <a:ext cx="14233525" cy="230171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CCAACA-51DC-C04F-B810-FE0B461D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8F3D6-8303-F845-87CA-600006D3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B0D32-95FE-7344-AE99-DC935B42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1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1743-1702-CF47-8E66-54AAA283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0EBC68-04BC-C64F-9F1F-F7E6CB0F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12969-2CF6-8748-AC1B-3EFC08D3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F599B-3E07-F14D-A1BE-78901B34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12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4D9EF-2CA8-FD42-80B5-E615F10D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90B75-4591-CC4F-B5D2-F74760B8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3A744-3CB4-2444-868D-B48F0AC1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1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F38D0-781C-A149-9819-13C118F7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638" y="2855913"/>
            <a:ext cx="10798175" cy="99964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7D2FE-B987-DD47-9111-E61A35015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3525" y="6167438"/>
            <a:ext cx="16949738" cy="30445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429A7-124C-DD42-B7C1-46F153A53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6638" y="12852400"/>
            <a:ext cx="10798175" cy="238093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B043A-FE69-D740-BF0F-27DAF81D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DD5D9-719F-6041-8557-BB8642EE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BC8A2-5470-EF40-A947-63394BFB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0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63FA-5CB8-A149-AFF7-79BE4162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638" y="2855913"/>
            <a:ext cx="10798175" cy="99964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1E646-3A2F-8349-B98F-AA3748FB5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4233525" y="6167438"/>
            <a:ext cx="16949738" cy="30445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C815D-F3D5-6947-8306-A7D0BD13E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6638" y="12852400"/>
            <a:ext cx="10798175" cy="238093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9B823-D350-9644-9626-726641E7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D6857-9D56-D445-8DE0-0CF32AB6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0C66F-8A0A-C14D-99A3-96D622C1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2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922E5-E5E8-0541-BDF0-4ECFB002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875" y="2281238"/>
            <a:ext cx="28876625" cy="828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12F28-041C-4B47-AE69-366F6D7E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875" y="11404600"/>
            <a:ext cx="28876625" cy="2718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70654-DE9D-0744-9652-8CD734976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875" y="39706550"/>
            <a:ext cx="7532688" cy="228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FD237-0E16-724C-855C-DA1FB7300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90275" y="39706550"/>
            <a:ext cx="11299825" cy="228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EC944-C451-9342-AAB7-FB92C66B6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45813" y="39706550"/>
            <a:ext cx="7532687" cy="228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8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E2D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922E5-E5E8-0541-BDF0-4ECFB002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875" y="2281238"/>
            <a:ext cx="28876625" cy="828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12F28-041C-4B47-AE69-366F6D7E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875" y="11404600"/>
            <a:ext cx="28876625" cy="2718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70654-DE9D-0744-9652-8CD734976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875" y="39706550"/>
            <a:ext cx="7532688" cy="228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39C8A-0367-BF4E-BD18-DF416795490D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FD237-0E16-724C-855C-DA1FB7300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90275" y="39706550"/>
            <a:ext cx="11299825" cy="228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EC944-C451-9342-AAB7-FB92C66B6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45813" y="39706550"/>
            <a:ext cx="7532687" cy="2281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3CC62-4C74-A54A-B177-C1301B49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1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E2D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3453" y="12170842"/>
            <a:ext cx="10300508" cy="6651314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6EBFEBC-B85F-95AE-5B4F-45EF84AA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694" y="570490"/>
            <a:ext cx="3601428" cy="3536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02945-8592-CA3E-1A80-5363DB18562C}"/>
              </a:ext>
            </a:extLst>
          </p:cNvPr>
          <p:cNvSpPr txBox="1"/>
          <p:nvPr/>
        </p:nvSpPr>
        <p:spPr>
          <a:xfrm>
            <a:off x="0" y="5307752"/>
            <a:ext cx="3348037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7200" dirty="0">
                <a:solidFill>
                  <a:srgbClr val="002D55"/>
                </a:solidFill>
              </a:rPr>
              <a:t>Industrial X-ray Computed Tomography </a:t>
            </a:r>
            <a:r>
              <a:rPr lang="en-GB" sz="7200" dirty="0" smtClean="0">
                <a:solidFill>
                  <a:srgbClr val="002D55"/>
                </a:solidFill>
              </a:rPr>
              <a:t>at the</a:t>
            </a:r>
          </a:p>
          <a:p>
            <a:pPr algn="ctr"/>
            <a:r>
              <a:rPr lang="en-US" sz="7200" dirty="0" smtClean="0">
                <a:solidFill>
                  <a:srgbClr val="002D55"/>
                </a:solidFill>
              </a:rPr>
              <a:t>Extreme </a:t>
            </a:r>
            <a:r>
              <a:rPr lang="en-US" sz="7200" dirty="0">
                <a:solidFill>
                  <a:srgbClr val="002D55"/>
                </a:solidFill>
              </a:rPr>
              <a:t>Photonics Applications Centre (EPAC</a:t>
            </a:r>
            <a:r>
              <a:rPr lang="en-US" sz="7200" dirty="0" smtClean="0">
                <a:solidFill>
                  <a:srgbClr val="002D55"/>
                </a:solidFill>
              </a:rPr>
              <a:t>)</a:t>
            </a:r>
            <a:endParaRPr lang="en-US" sz="7200" dirty="0">
              <a:solidFill>
                <a:srgbClr val="002D55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D7BC58-E25E-968A-F9F9-8C3AD26D39A2}"/>
              </a:ext>
            </a:extLst>
          </p:cNvPr>
          <p:cNvSpPr/>
          <p:nvPr/>
        </p:nvSpPr>
        <p:spPr>
          <a:xfrm>
            <a:off x="858202" y="10820371"/>
            <a:ext cx="10412413" cy="3108704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GB" sz="4800" dirty="0" smtClean="0">
                <a:solidFill>
                  <a:srgbClr val="002D55"/>
                </a:solidFill>
              </a:rPr>
              <a:t>Introduction</a:t>
            </a:r>
          </a:p>
          <a:p>
            <a:pPr>
              <a:spcAft>
                <a:spcPts val="600"/>
              </a:spcAft>
            </a:pPr>
            <a:endParaRPr lang="en-GB" sz="1000" dirty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r>
              <a:rPr lang="en-GB" sz="3200" b="1" dirty="0">
                <a:solidFill>
                  <a:schemeClr val="tx1"/>
                </a:solidFill>
              </a:rPr>
              <a:t>X-ray Computed Tomography (XCT) is a non-destructive method for </a:t>
            </a:r>
            <a:r>
              <a:rPr lang="en-GB" sz="3200" b="1" dirty="0" smtClean="0">
                <a:solidFill>
                  <a:schemeClr val="tx1"/>
                </a:solidFill>
              </a:rPr>
              <a:t>industrial inspection –  in particular </a:t>
            </a:r>
            <a:r>
              <a:rPr lang="en-GB" sz="3200" b="1" dirty="0" smtClean="0">
                <a:solidFill>
                  <a:schemeClr val="tx1"/>
                </a:solidFill>
              </a:rPr>
              <a:t>for </a:t>
            </a:r>
            <a:r>
              <a:rPr lang="en-GB" sz="3200" b="1" dirty="0" smtClean="0">
                <a:solidFill>
                  <a:schemeClr val="tx1"/>
                </a:solidFill>
              </a:rPr>
              <a:t>complex internal </a:t>
            </a:r>
            <a:r>
              <a:rPr lang="en-GB" sz="3200" b="1" dirty="0" smtClean="0">
                <a:solidFill>
                  <a:schemeClr val="tx1"/>
                </a:solidFill>
              </a:rPr>
              <a:t>structure.</a:t>
            </a: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</a:rPr>
              <a:t>X-ray tubes, LINACs and synchrotrons are widely used, but have limitations in flux, resolution, or accessibility. </a:t>
            </a: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</a:rPr>
              <a:t>This </a:t>
            </a:r>
            <a:r>
              <a:rPr lang="en-GB" sz="3200" dirty="0" smtClean="0">
                <a:solidFill>
                  <a:schemeClr val="tx1"/>
                </a:solidFill>
              </a:rPr>
              <a:t>motivates R &amp; D into new compact light sources delivering exceptional performance with deployable technologies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endParaRPr lang="en-GB" sz="4400" dirty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endParaRPr lang="en-GB" sz="4400" dirty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endParaRPr lang="en-GB" sz="4400" dirty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endParaRPr lang="en-GB" sz="4400" dirty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endParaRPr lang="en-GB" sz="4400" dirty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endParaRPr lang="en-GB" sz="4400" dirty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endParaRPr lang="en-GB" sz="4400" dirty="0">
              <a:solidFill>
                <a:schemeClr val="tx1"/>
              </a:solidFill>
            </a:endParaRP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r>
              <a:rPr lang="en-GB" sz="3200" b="1" dirty="0" smtClean="0">
                <a:solidFill>
                  <a:schemeClr val="tx1"/>
                </a:solidFill>
              </a:rPr>
              <a:t>Laser plasma accelerators can meet this challenge, providing tuneable, pulsed, high-energy x-rays that could be used for rapid, dynamic imaging with </a:t>
            </a:r>
            <a:r>
              <a:rPr lang="el-GR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3200" b="1" dirty="0" smtClean="0">
                <a:solidFill>
                  <a:schemeClr val="tx1"/>
                </a:solidFill>
              </a:rPr>
              <a:t>m-scale resolution. </a:t>
            </a: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</a:rPr>
              <a:t>Laser </a:t>
            </a:r>
            <a:r>
              <a:rPr lang="en-GB" sz="3200" dirty="0" err="1" smtClean="0">
                <a:solidFill>
                  <a:schemeClr val="tx1"/>
                </a:solidFill>
              </a:rPr>
              <a:t>wakefield</a:t>
            </a:r>
            <a:r>
              <a:rPr lang="en-GB" sz="3200" dirty="0" smtClean="0">
                <a:solidFill>
                  <a:schemeClr val="tx1"/>
                </a:solidFill>
              </a:rPr>
              <a:t> acceleration generates electrons in the GeV </a:t>
            </a:r>
            <a:r>
              <a:rPr lang="en-GB" sz="3200" dirty="0">
                <a:solidFill>
                  <a:schemeClr val="tx1"/>
                </a:solidFill>
              </a:rPr>
              <a:t>range </a:t>
            </a:r>
            <a:r>
              <a:rPr lang="en-GB" sz="3200" dirty="0" smtClean="0">
                <a:solidFill>
                  <a:schemeClr val="tx1"/>
                </a:solidFill>
              </a:rPr>
              <a:t>within centimetres</a:t>
            </a: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</a:rPr>
              <a:t>X-rays </a:t>
            </a:r>
            <a:r>
              <a:rPr lang="en-GB" sz="3200" dirty="0">
                <a:solidFill>
                  <a:schemeClr val="tx1"/>
                </a:solidFill>
              </a:rPr>
              <a:t>are produced </a:t>
            </a:r>
            <a:r>
              <a:rPr lang="en-GB" sz="3200" dirty="0" smtClean="0">
                <a:solidFill>
                  <a:schemeClr val="tx1"/>
                </a:solidFill>
              </a:rPr>
              <a:t>through </a:t>
            </a:r>
            <a:r>
              <a:rPr lang="en-GB" sz="3200" dirty="0" err="1" smtClean="0">
                <a:solidFill>
                  <a:schemeClr val="tx1"/>
                </a:solidFill>
              </a:rPr>
              <a:t>betatron</a:t>
            </a:r>
            <a:r>
              <a:rPr lang="en-GB" sz="3200" dirty="0" smtClean="0">
                <a:solidFill>
                  <a:schemeClr val="tx1"/>
                </a:solidFill>
              </a:rPr>
              <a:t> emission, inverse Compton scattering, or bremsstrahlung in a foil</a:t>
            </a:r>
            <a:r>
              <a:rPr lang="en-GB" sz="3200" baseline="30000" dirty="0" smtClean="0">
                <a:solidFill>
                  <a:schemeClr val="tx1"/>
                </a:solidFill>
              </a:rPr>
              <a:t>1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4200"/>
              </a:spcAft>
            </a:pPr>
            <a:endParaRPr lang="en-GB" sz="2400" dirty="0" smtClean="0">
              <a:solidFill>
                <a:schemeClr val="tx1"/>
              </a:solidFill>
            </a:endParaRP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</a:endParaRP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</a:endParaRP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1"/>
              </a:solidFill>
            </a:endParaRPr>
          </a:p>
          <a:p>
            <a:pPr marL="685800" indent="-685800">
              <a:spcAft>
                <a:spcPts val="4200"/>
              </a:spcAft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endParaRPr lang="en-GB" sz="2400" dirty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endParaRPr lang="en-GB" sz="4400" b="1" dirty="0" smtClean="0">
              <a:solidFill>
                <a:schemeClr val="tx1"/>
              </a:solidFill>
            </a:endParaRPr>
          </a:p>
          <a:p>
            <a:pPr>
              <a:spcAft>
                <a:spcPts val="4200"/>
              </a:spcAft>
            </a:pPr>
            <a:r>
              <a:rPr lang="en-GB" sz="3200" b="1" dirty="0" smtClean="0">
                <a:solidFill>
                  <a:schemeClr val="tx1"/>
                </a:solidFill>
              </a:rPr>
              <a:t>EPAC will develop laser-plasma technology to deliver a </a:t>
            </a:r>
            <a:r>
              <a:rPr lang="en-GB" sz="3200" b="1" dirty="0">
                <a:solidFill>
                  <a:schemeClr val="tx1"/>
                </a:solidFill>
              </a:rPr>
              <a:t>viable option for </a:t>
            </a:r>
            <a:r>
              <a:rPr lang="en-GB" sz="3200" b="1" dirty="0" smtClean="0">
                <a:solidFill>
                  <a:schemeClr val="tx1"/>
                </a:solidFill>
              </a:rPr>
              <a:t>industry. </a:t>
            </a:r>
            <a:endParaRPr lang="en-GB" sz="3200" b="1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88918" y="33726099"/>
            <a:ext cx="6185119" cy="6671393"/>
            <a:chOff x="2581830" y="30799836"/>
            <a:chExt cx="6246683" cy="80516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2F1DAB-597D-C4BD-227D-95522C3DB2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" r="59617" b="83083"/>
            <a:stretch/>
          </p:blipFill>
          <p:spPr bwMode="auto">
            <a:xfrm>
              <a:off x="3033257" y="30799836"/>
              <a:ext cx="5699322" cy="178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597015-1373-BF79-952E-22E47A681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2" t="18397" r="43214" b="62266"/>
            <a:stretch/>
          </p:blipFill>
          <p:spPr bwMode="auto">
            <a:xfrm>
              <a:off x="3033257" y="33205698"/>
              <a:ext cx="5795256" cy="2596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A326A1-745D-571C-8FA7-AA48795AAB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2" t="38521" r="32053" b="42928"/>
            <a:stretch/>
          </p:blipFill>
          <p:spPr bwMode="auto">
            <a:xfrm>
              <a:off x="2581830" y="35997098"/>
              <a:ext cx="6246683" cy="285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4F3B3D-A359-60F3-8B14-ED7DF1FE6722}"/>
              </a:ext>
            </a:extLst>
          </p:cNvPr>
          <p:cNvSpPr/>
          <p:nvPr/>
        </p:nvSpPr>
        <p:spPr>
          <a:xfrm>
            <a:off x="11845669" y="10807876"/>
            <a:ext cx="20624787" cy="947922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4800" dirty="0" smtClean="0">
                <a:solidFill>
                  <a:srgbClr val="002D55"/>
                </a:solidFill>
              </a:rPr>
              <a:t>Proof-of-principle experiments</a:t>
            </a:r>
            <a:endParaRPr lang="en-GB" sz="4800" dirty="0">
              <a:solidFill>
                <a:srgbClr val="002D55"/>
              </a:solidFill>
            </a:endParaRPr>
          </a:p>
          <a:p>
            <a:endParaRPr lang="en-GB" sz="6000" b="1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38CAB7-1B17-1205-26A0-426ABEE1488C}"/>
              </a:ext>
            </a:extLst>
          </p:cNvPr>
          <p:cNvSpPr/>
          <p:nvPr/>
        </p:nvSpPr>
        <p:spPr>
          <a:xfrm>
            <a:off x="11845669" y="20620762"/>
            <a:ext cx="20624787" cy="108000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4800" dirty="0" smtClean="0">
                <a:solidFill>
                  <a:srgbClr val="002D55"/>
                </a:solidFill>
              </a:rPr>
              <a:t>Laser-driven x-ray source development</a:t>
            </a:r>
            <a:endParaRPr lang="en-GB" sz="4800" dirty="0">
              <a:solidFill>
                <a:srgbClr val="002D55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419992E-AB81-CA97-03E8-E7B1CA41CD56}"/>
              </a:ext>
            </a:extLst>
          </p:cNvPr>
          <p:cNvSpPr/>
          <p:nvPr/>
        </p:nvSpPr>
        <p:spPr>
          <a:xfrm>
            <a:off x="11845669" y="31732011"/>
            <a:ext cx="20624787" cy="779700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4800" dirty="0" smtClean="0">
                <a:solidFill>
                  <a:srgbClr val="002D55"/>
                </a:solidFill>
              </a:rPr>
              <a:t>X-ray tomography in EPAC Experimental Area 1</a:t>
            </a:r>
            <a:endParaRPr lang="en-GB" sz="4800" dirty="0">
              <a:solidFill>
                <a:srgbClr val="002D55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D69B5B-1086-3925-0941-3F5502E387B8}"/>
              </a:ext>
            </a:extLst>
          </p:cNvPr>
          <p:cNvSpPr txBox="1"/>
          <p:nvPr/>
        </p:nvSpPr>
        <p:spPr>
          <a:xfrm>
            <a:off x="23542605" y="11573311"/>
            <a:ext cx="8667500" cy="825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400"/>
              </a:spcAft>
            </a:pPr>
            <a:r>
              <a:rPr lang="en-GB" sz="3200" b="1" dirty="0" smtClean="0"/>
              <a:t>Feasibility studies using Gemini </a:t>
            </a:r>
            <a:r>
              <a:rPr lang="en-GB" sz="3200" b="1" dirty="0"/>
              <a:t>have </a:t>
            </a:r>
            <a:r>
              <a:rPr lang="en-GB" sz="3200" b="1" dirty="0" smtClean="0"/>
              <a:t>demonstrated imaging with each </a:t>
            </a:r>
            <a:r>
              <a:rPr lang="en-GB" sz="3200" b="1" dirty="0"/>
              <a:t>x-ray generation </a:t>
            </a:r>
            <a:r>
              <a:rPr lang="en-GB" sz="3200" b="1" dirty="0" smtClean="0"/>
              <a:t>method: </a:t>
            </a:r>
          </a:p>
          <a:p>
            <a:pPr marL="285750" indent="-28575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P</a:t>
            </a:r>
            <a:r>
              <a:rPr lang="en-GB" sz="3200" dirty="0" smtClean="0"/>
              <a:t>hase contrast imaging with 20 </a:t>
            </a:r>
            <a:r>
              <a:rPr lang="en-GB" sz="3200" dirty="0" err="1" smtClean="0"/>
              <a:t>keV</a:t>
            </a:r>
            <a:r>
              <a:rPr lang="en-GB" sz="3200" dirty="0" smtClean="0"/>
              <a:t> </a:t>
            </a:r>
            <a:r>
              <a:rPr lang="en-GB" sz="3200" dirty="0" smtClean="0"/>
              <a:t>  </a:t>
            </a:r>
            <a:r>
              <a:rPr lang="en-GB" sz="3200" dirty="0" err="1" smtClean="0"/>
              <a:t>betatron</a:t>
            </a:r>
            <a:r>
              <a:rPr lang="en-GB" sz="3200" dirty="0" smtClean="0"/>
              <a:t> </a:t>
            </a:r>
            <a:r>
              <a:rPr lang="en-GB" sz="3200" dirty="0" smtClean="0"/>
              <a:t>emission</a:t>
            </a:r>
          </a:p>
          <a:p>
            <a:pPr marL="285750" indent="-28575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Penetrative imaging with MeV bremsstrahlung</a:t>
            </a:r>
          </a:p>
          <a:p>
            <a:pPr marL="285750" indent="-28575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Generation of high energy photons through inverse Compton scattering</a:t>
            </a:r>
          </a:p>
          <a:p>
            <a:pPr>
              <a:spcAft>
                <a:spcPts val="4400"/>
              </a:spcAft>
            </a:pPr>
            <a:r>
              <a:rPr lang="en-GB" sz="3200" b="1" dirty="0"/>
              <a:t>Variations in </a:t>
            </a:r>
            <a:r>
              <a:rPr lang="en-GB" sz="3200" b="1" dirty="0" smtClean="0"/>
              <a:t>the laser </a:t>
            </a:r>
            <a:r>
              <a:rPr lang="en-GB" sz="3200" b="1" dirty="0"/>
              <a:t>and target </a:t>
            </a:r>
            <a:r>
              <a:rPr lang="en-GB" sz="3200" b="1" dirty="0" smtClean="0"/>
              <a:t>properties cause x-ray instability, impacting </a:t>
            </a:r>
            <a:r>
              <a:rPr lang="en-GB" sz="3200" b="1" dirty="0"/>
              <a:t>the quality of images produced</a:t>
            </a:r>
            <a:r>
              <a:rPr lang="en-GB" sz="3200" b="1" dirty="0" smtClean="0"/>
              <a:t>.</a:t>
            </a:r>
            <a:endParaRPr lang="en-GB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EA5D2A-B1AD-B03D-BC76-804F088B0E4F}"/>
              </a:ext>
            </a:extLst>
          </p:cNvPr>
          <p:cNvSpPr txBox="1"/>
          <p:nvPr/>
        </p:nvSpPr>
        <p:spPr>
          <a:xfrm>
            <a:off x="24495501" y="21609115"/>
            <a:ext cx="7608446" cy="931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400"/>
              </a:spcAft>
            </a:pPr>
            <a:r>
              <a:rPr lang="en-GB" sz="3200" b="1" dirty="0" smtClean="0"/>
              <a:t>The test beamline in Gemini Target Area 2 will address stability issues</a:t>
            </a:r>
            <a:endParaRPr lang="en-GB" sz="3200" dirty="0" smtClean="0"/>
          </a:p>
          <a:p>
            <a:pPr marL="571500" indent="-57150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Implement </a:t>
            </a:r>
            <a:r>
              <a:rPr lang="en-GB" sz="3200" dirty="0"/>
              <a:t>active </a:t>
            </a:r>
            <a:r>
              <a:rPr lang="en-GB" sz="3200" dirty="0" smtClean="0"/>
              <a:t>stabilisation of laser pointing and focusing</a:t>
            </a:r>
            <a:endParaRPr lang="en-GB" sz="3200" dirty="0"/>
          </a:p>
          <a:p>
            <a:pPr marL="571500" indent="-57150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Develop control code for automated optimisation routines  </a:t>
            </a:r>
            <a:endParaRPr lang="en-GB" sz="3200" dirty="0"/>
          </a:p>
          <a:p>
            <a:pPr marL="571500" indent="-57150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Optimise imaging performance and test XCT routines</a:t>
            </a:r>
          </a:p>
          <a:p>
            <a:pPr marL="571500" indent="-57150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Test </a:t>
            </a:r>
            <a:r>
              <a:rPr lang="en-GB" sz="3200" dirty="0"/>
              <a:t>verification methods of source and </a:t>
            </a:r>
            <a:r>
              <a:rPr lang="en-GB" sz="3200" dirty="0" smtClean="0"/>
              <a:t>XCT </a:t>
            </a:r>
            <a:r>
              <a:rPr lang="en-GB" sz="3200" dirty="0"/>
              <a:t>set </a:t>
            </a:r>
            <a:r>
              <a:rPr lang="en-GB" sz="3200" dirty="0" smtClean="0"/>
              <a:t>up</a:t>
            </a:r>
          </a:p>
          <a:p>
            <a:pPr>
              <a:spcAft>
                <a:spcPts val="4400"/>
              </a:spcAft>
            </a:pPr>
            <a:r>
              <a:rPr lang="en-GB" sz="3200" b="1" dirty="0" smtClean="0"/>
              <a:t>This work will prepare for EPAC by establishing robust imaging protocols at </a:t>
            </a:r>
            <a:r>
              <a:rPr lang="en-GB" sz="3200" b="1" dirty="0"/>
              <a:t>industrial standard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C758-654B-BBDE-1C47-5F2B3C5468ED}"/>
              </a:ext>
            </a:extLst>
          </p:cNvPr>
          <p:cNvSpPr txBox="1"/>
          <p:nvPr/>
        </p:nvSpPr>
        <p:spPr>
          <a:xfrm>
            <a:off x="12695562" y="37269237"/>
            <a:ext cx="19745198" cy="213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EPAC Experimental Area 1 will be configured as a GeV-scale Laser Wakefield Accelerator beamline</a:t>
            </a:r>
          </a:p>
          <a:p>
            <a:pPr marL="571500" indent="-571500">
              <a:spcAft>
                <a:spcPts val="4400"/>
              </a:spcAft>
              <a:buFont typeface="Arial" panose="020B0604020202020204" pitchFamily="34" charset="0"/>
              <a:buChar char="•"/>
            </a:pPr>
            <a:r>
              <a:rPr lang="en-GB" sz="3200" dirty="0" smtClean="0"/>
              <a:t>During facility commissioning, we will demonstrate the unique capabilities of these x-ray sources for dynamic, high resolution imaging on fast timescales.</a:t>
            </a:r>
            <a:endParaRPr lang="en-GB" sz="40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471" y="18380764"/>
            <a:ext cx="8397961" cy="9141002"/>
            <a:chOff x="2124250" y="15673234"/>
            <a:chExt cx="7760926" cy="7908227"/>
          </a:xfrm>
        </p:grpSpPr>
        <p:pic>
          <p:nvPicPr>
            <p:cNvPr id="1026" name="Picture 2" descr="The Linatron-M9 linac housed at the SAPHIR platform (CEA Saclay, France).">
              <a:extLst>
                <a:ext uri="{FF2B5EF4-FFF2-40B4-BE49-F238E27FC236}">
                  <a16:creationId xmlns:a16="http://schemas.microsoft.com/office/drawing/2014/main" id="{A09C0524-1F39-A031-2684-4DF8E8BF7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7512" y="15673234"/>
              <a:ext cx="4797664" cy="3880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bout Us - - Diamond Light Source">
              <a:extLst>
                <a:ext uri="{FF2B5EF4-FFF2-40B4-BE49-F238E27FC236}">
                  <a16:creationId xmlns:a16="http://schemas.microsoft.com/office/drawing/2014/main" id="{53E0FDD4-8AC4-5F1D-7F72-7267D2561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250" y="19700997"/>
              <a:ext cx="7760926" cy="3880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machine with a yellow and black object&#10;&#10;Description automatically generated with medium confidence">
              <a:extLst>
                <a:ext uri="{FF2B5EF4-FFF2-40B4-BE49-F238E27FC236}">
                  <a16:creationId xmlns:a16="http://schemas.microsoft.com/office/drawing/2014/main" id="{047DD571-D97F-36D8-6FBD-A54BBC517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998" t="23815" r="14735"/>
            <a:stretch/>
          </p:blipFill>
          <p:spPr>
            <a:xfrm>
              <a:off x="2124250" y="15673234"/>
              <a:ext cx="2837077" cy="3880464"/>
            </a:xfrm>
            <a:prstGeom prst="rect">
              <a:avLst/>
            </a:prstGeom>
          </p:spPr>
        </p:pic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CCC4C9F-F016-1232-1A03-4D5246AF3877}"/>
              </a:ext>
            </a:extLst>
          </p:cNvPr>
          <p:cNvSpPr/>
          <p:nvPr/>
        </p:nvSpPr>
        <p:spPr bwMode="auto">
          <a:xfrm>
            <a:off x="11815973" y="39827770"/>
            <a:ext cx="20684180" cy="2079645"/>
          </a:xfrm>
          <a:prstGeom prst="roundRect">
            <a:avLst>
              <a:gd name="adj" fmla="val 2775"/>
            </a:avLst>
          </a:prstGeom>
          <a:noFill/>
          <a:ln w="63500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25536" tIns="42320" rIns="325536" bIns="162768"/>
          <a:lstStyle/>
          <a:p>
            <a:pPr defTabSz="3774130">
              <a:spcBef>
                <a:spcPct val="20000"/>
              </a:spcBef>
              <a:defRPr/>
            </a:pPr>
            <a:r>
              <a:rPr lang="en-US" sz="4400" dirty="0">
                <a:solidFill>
                  <a:srgbClr val="002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4341" dirty="0">
              <a:solidFill>
                <a:srgbClr val="002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774130">
              <a:spcBef>
                <a:spcPct val="20000"/>
              </a:spcBef>
              <a:defRPr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F. Albert et al., </a:t>
            </a:r>
            <a:r>
              <a:rPr lang="en-GB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n-GB" i="1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GB" i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accelerator based light sources: potential applications and requirements</a:t>
            </a:r>
            <a:r>
              <a:rPr lang="en-GB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PPCF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084015 (2014).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774130">
              <a:spcBef>
                <a:spcPct val="20000"/>
              </a:spcBef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[2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] C. A. McAnespie et al.,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Characterisation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of an all-optical inverse Compton scattering source for industrial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CLF Ann. Rep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(2023).</a:t>
            </a:r>
          </a:p>
          <a:p>
            <a:pPr defTabSz="3774130">
              <a:spcBef>
                <a:spcPct val="20000"/>
              </a:spcBef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[3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] M. Gear et al.,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imaging using bremsstrahlung generated by a laser-plasma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CLF Ann. Rep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(2022).</a:t>
            </a:r>
          </a:p>
          <a:p>
            <a:pPr defTabSz="3774130">
              <a:spcBef>
                <a:spcPct val="20000"/>
              </a:spcBef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[4] J.-N.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Gruse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of compact laser-driven accelerator X-ray sources for industrial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NIMA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983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164369 (2020).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07EF1D-9431-C3A8-D865-F6AB797DBF38}"/>
              </a:ext>
            </a:extLst>
          </p:cNvPr>
          <p:cNvSpPr txBox="1"/>
          <p:nvPr/>
        </p:nvSpPr>
        <p:spPr>
          <a:xfrm>
            <a:off x="12695562" y="19060987"/>
            <a:ext cx="10602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(a) &amp; (b) Tomographic scan of NPL test piece using high energy ICS radiation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; (c) MeV bremsstrahlung radiograph of Rolls Royce rotor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; (d – f) phase contrast using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emission of a kidney sample, a kink-band failure in a composite cylinder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, and a pouch cell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16571" y="33064818"/>
            <a:ext cx="13178646" cy="3996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59502" y="39610596"/>
            <a:ext cx="5581258" cy="2805712"/>
          </a:xfrm>
          <a:prstGeom prst="rect">
            <a:avLst/>
          </a:prstGeom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3101DB12-8B12-0644-1561-3ABD79DAB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8918" y="7737723"/>
            <a:ext cx="2768522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/>
            <a:r>
              <a:rPr lang="en-US" altLang="en-US" sz="4000" u="sng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altLang="en-US" sz="4000" u="sng" dirty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altLang="en-US" sz="4000" u="sng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Kiely</a:t>
            </a:r>
            <a:r>
              <a:rPr lang="en-US" altLang="en-US" sz="4000" baseline="30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altLang="en-US" sz="4000" dirty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J. M. Warnett</a:t>
            </a:r>
            <a:r>
              <a:rPr lang="en-US" altLang="en-US" sz="4000" baseline="30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M. J. V. Streeter</a:t>
            </a:r>
            <a:r>
              <a:rPr lang="en-US" altLang="en-US" sz="4000" baseline="30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D. McCartney</a:t>
            </a:r>
            <a:r>
              <a:rPr lang="en-US" altLang="en-US" sz="4000" baseline="30000" dirty="0" smtClean="0">
                <a:solidFill>
                  <a:srgbClr val="002D55"/>
                </a:solidFill>
                <a:cs typeface="Arial" panose="020B0604020202020204" pitchFamily="34" charset="0"/>
              </a:rPr>
              <a:t>2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C. A. McAnespie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2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G. Sarri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2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C. D. Armstrong</a:t>
            </a:r>
            <a:r>
              <a:rPr lang="en-US" altLang="en-US" sz="4000" baseline="30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A. Bhardwaj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K. Fedorov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J. Watts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O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. J. Finlay</a:t>
            </a:r>
            <a:r>
              <a:rPr lang="en-US" altLang="en-US" sz="4000" baseline="30000" dirty="0" smtClean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N. Bourgeois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T. Dzelzainis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Z. Athawes-Phelps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R. Lyon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S. J. D. Dann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B. Spiers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S. Devadesan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W. Robins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A. Thomas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R. Sarasola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D. Bloemers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I. Symonds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B. Morkot</a:t>
            </a:r>
            <a:r>
              <a:rPr lang="en-US" altLang="en-US" sz="4000" baseline="30000" dirty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, &amp; D</a:t>
            </a:r>
            <a:r>
              <a:rPr lang="en-US" altLang="en-US" sz="4000" dirty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R. </a:t>
            </a:r>
            <a:r>
              <a:rPr lang="en-US" altLang="en-US" sz="4000" dirty="0" smtClean="0">
                <a:solidFill>
                  <a:srgbClr val="002D55"/>
                </a:solidFill>
                <a:latin typeface="+mj-lt"/>
                <a:cs typeface="Arial" panose="020B0604020202020204" pitchFamily="34" charset="0"/>
              </a:rPr>
              <a:t>Symes</a:t>
            </a:r>
            <a:r>
              <a:rPr lang="en-US" altLang="en-US" sz="4000" baseline="30000" dirty="0" smtClean="0">
                <a:solidFill>
                  <a:srgbClr val="002D55"/>
                </a:solidFill>
                <a:cs typeface="Arial" panose="020B0604020202020204" pitchFamily="34" charset="0"/>
              </a:rPr>
              <a:t>3</a:t>
            </a:r>
            <a:endParaRPr lang="en-US" altLang="en-US" sz="4000" dirty="0" smtClean="0">
              <a:solidFill>
                <a:srgbClr val="002D55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GB" dirty="0" smtClean="0">
                <a:solidFill>
                  <a:srgbClr val="002D55"/>
                </a:solidFill>
                <a:latin typeface="CMTI9"/>
              </a:rPr>
              <a:t>1. WMG, University of Warwick, Coventry, CV4 7AL; 2. School of Mathematics and Physics, Queen’s University Belfast, BT7 1NN</a:t>
            </a:r>
          </a:p>
          <a:p>
            <a:pPr algn="ctr"/>
            <a:r>
              <a:rPr lang="en-GB" altLang="en-US" dirty="0" smtClean="0">
                <a:solidFill>
                  <a:srgbClr val="002D55"/>
                </a:solidFill>
                <a:latin typeface="+mj-lt"/>
              </a:rPr>
              <a:t>3. Central </a:t>
            </a:r>
            <a:r>
              <a:rPr lang="en-GB" altLang="en-US" dirty="0" smtClean="0">
                <a:solidFill>
                  <a:srgbClr val="002D55"/>
                </a:solidFill>
                <a:latin typeface="+mj-lt"/>
              </a:rPr>
              <a:t>Laser Facility, STFC Rutherford Appleton Laboratory, Didcot, OX11 0QX</a:t>
            </a:r>
            <a:endParaRPr lang="en-GB" altLang="en-US" dirty="0">
              <a:solidFill>
                <a:srgbClr val="002D55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07EF1D-9431-C3A8-D865-F6AB797DBF38}"/>
              </a:ext>
            </a:extLst>
          </p:cNvPr>
          <p:cNvSpPr txBox="1"/>
          <p:nvPr/>
        </p:nvSpPr>
        <p:spPr>
          <a:xfrm>
            <a:off x="13290205" y="29666488"/>
            <a:ext cx="9817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Internal chamber houses the gas target and tape-drive beam dump. There is space after the accelerator for quadrupole magnets or a sample; diagnostic chamber contains a </a:t>
            </a:r>
            <a:r>
              <a:rPr lang="en-US" sz="2000" dirty="0" err="1" smtClean="0"/>
              <a:t>YAG:Ce</a:t>
            </a:r>
            <a:r>
              <a:rPr lang="en-US" sz="2000" dirty="0" smtClean="0"/>
              <a:t> scintillator screen, dipole magnet spectrometer, &amp; x-ray camera.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65743" y="22553921"/>
            <a:ext cx="11652817" cy="66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8DED1542C1943A1290884108DB0E9" ma:contentTypeVersion="2" ma:contentTypeDescription="Create a new document." ma:contentTypeScope="" ma:versionID="75948dd912159fd788ffcd9de450d66e">
  <xsd:schema xmlns:xsd="http://www.w3.org/2001/XMLSchema" xmlns:xs="http://www.w3.org/2001/XMLSchema" xmlns:p="http://schemas.microsoft.com/office/2006/metadata/properties" xmlns:ns2="84978530-c7a6-42d8-babd-8b8d2b751aa6" targetNamespace="http://schemas.microsoft.com/office/2006/metadata/properties" ma:root="true" ma:fieldsID="c49709bdc75a7754cac99811eaeb298a" ns2:_="">
    <xsd:import namespace="84978530-c7a6-42d8-babd-8b8d2b751a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78530-c7a6-42d8-babd-8b8d2b751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C5C9F2-918A-48F3-B17D-100F55AC6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978530-c7a6-42d8-babd-8b8d2b751a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281368-3B37-4499-9C6C-0CE129D508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739E00-D430-4AEE-ACC0-A3F84F117167}">
  <ds:schemaRefs>
    <ds:schemaRef ds:uri="http://schemas.microsoft.com/sharepoint/v3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2415</TotalTime>
  <Words>708</Words>
  <Application>Microsoft Office PowerPoint</Application>
  <PresentationFormat>Custom</PresentationFormat>
  <Paragraphs>55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CMTI9</vt:lpstr>
      <vt:lpstr>Times</vt:lpstr>
      <vt:lpstr>Custom Design</vt:lpstr>
      <vt:lpstr>1_Custom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template - portrait - 930 x 1190 mm (PowerPoint)</dc:title>
  <dc:creator>Collins, Andrew (STFC,DL,DI)</dc:creator>
  <cp:lastModifiedBy>Symes, Dan (STFC,RAL,CLF)</cp:lastModifiedBy>
  <cp:revision>64</cp:revision>
  <dcterms:created xsi:type="dcterms:W3CDTF">2019-11-06T15:07:43Z</dcterms:created>
  <dcterms:modified xsi:type="dcterms:W3CDTF">2024-05-03T08:48:50Z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0x0101005038DED1542C1943A1290884108DB0E9</vt:lpwstr>
  </property>
</Properties>
</file>