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32" r:id="rId5"/>
    <p:sldMasterId id="2147483700" r:id="rId6"/>
    <p:sldMasterId id="2147483750" r:id="rId7"/>
    <p:sldMasterId id="2147483758" r:id="rId8"/>
    <p:sldMasterId id="2147483768" r:id="rId9"/>
  </p:sldMasterIdLst>
  <p:notesMasterIdLst>
    <p:notesMasterId r:id="rId21"/>
  </p:notesMasterIdLst>
  <p:sldIdLst>
    <p:sldId id="430" r:id="rId10"/>
    <p:sldId id="3788" r:id="rId11"/>
    <p:sldId id="1554" r:id="rId12"/>
    <p:sldId id="471" r:id="rId13"/>
    <p:sldId id="1559" r:id="rId14"/>
    <p:sldId id="1560" r:id="rId15"/>
    <p:sldId id="1562" r:id="rId16"/>
    <p:sldId id="1561" r:id="rId17"/>
    <p:sldId id="1563" r:id="rId18"/>
    <p:sldId id="436" r:id="rId19"/>
    <p:sldId id="450" r:id="rId20"/>
  </p:sldIdLst>
  <p:sldSz cx="12192000" cy="6858000"/>
  <p:notesSz cx="6781800" cy="9918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66FF"/>
    <a:srgbClr val="CC0099"/>
    <a:srgbClr val="FF99FF"/>
    <a:srgbClr val="000000"/>
    <a:srgbClr val="66FFFF"/>
    <a:srgbClr val="FF6900"/>
    <a:srgbClr val="F08900"/>
    <a:srgbClr val="00BED5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1"/>
    <p:restoredTop sz="93613" autoAdjust="0"/>
  </p:normalViewPr>
  <p:slideViewPr>
    <p:cSldViewPr snapToGrid="0" snapToObjects="1">
      <p:cViewPr varScale="1">
        <p:scale>
          <a:sx n="89" d="100"/>
          <a:sy n="89" d="100"/>
        </p:scale>
        <p:origin x="706" y="106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0" y="4773374"/>
            <a:ext cx="542544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3878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1" y="9421044"/>
            <a:ext cx="293878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1239838"/>
            <a:ext cx="5949950" cy="3348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80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92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988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2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73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815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72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595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833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76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24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895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466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836803" y="910262"/>
            <a:ext cx="7355197" cy="5947738"/>
            <a:chOff x="4836803" y="910262"/>
            <a:chExt cx="7355197" cy="5947738"/>
          </a:xfrm>
        </p:grpSpPr>
        <p:sp>
          <p:nvSpPr>
            <p:cNvPr id="7" name="Right Triangle 6"/>
            <p:cNvSpPr/>
            <p:nvPr/>
          </p:nvSpPr>
          <p:spPr>
            <a:xfrm>
              <a:off x="4836803" y="910262"/>
              <a:ext cx="4522349" cy="5947738"/>
            </a:xfrm>
            <a:prstGeom prst="rtTriangle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161839" y="4857491"/>
              <a:ext cx="2030161" cy="2000509"/>
            </a:xfrm>
            <a:prstGeom prst="rect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3200" i="1">
                <a:solidFill>
                  <a:srgbClr val="00308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920526"/>
          </a:xfrm>
          <a:prstGeom prst="rect">
            <a:avLst/>
          </a:prstGeom>
        </p:spPr>
        <p:txBody>
          <a:bodyPr/>
          <a:lstStyle>
            <a:lvl1pPr>
              <a:defRPr sz="6600" b="1">
                <a:solidFill>
                  <a:srgbClr val="00308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56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6345" y="2160731"/>
            <a:ext cx="7493952" cy="830996"/>
          </a:xfrm>
          <a:prstGeom prst="rect">
            <a:avLst/>
          </a:prstGeom>
        </p:spPr>
        <p:txBody>
          <a:bodyPr anchor="t"/>
          <a:lstStyle>
            <a:lvl1pPr algn="l">
              <a:defRPr lang="en-GB" sz="4800" b="1" kern="1200" spc="-16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496" y="3296255"/>
            <a:ext cx="5745669" cy="830997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lang="en-US" sz="2400" kern="1200" smtClean="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3872752" y="0"/>
            <a:ext cx="8319248" cy="6858000"/>
            <a:chOff x="3872752" y="0"/>
            <a:chExt cx="8319248" cy="6858000"/>
          </a:xfrm>
        </p:grpSpPr>
        <p:sp>
          <p:nvSpPr>
            <p:cNvPr id="10" name="Rectangle 9"/>
            <p:cNvSpPr/>
            <p:nvPr/>
          </p:nvSpPr>
          <p:spPr>
            <a:xfrm>
              <a:off x="6566089" y="0"/>
              <a:ext cx="5625911" cy="2284624"/>
            </a:xfrm>
            <a:prstGeom prst="rect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3872752" y="479956"/>
              <a:ext cx="8319247" cy="6378043"/>
            </a:xfrm>
            <a:prstGeom prst="rtTriangle">
              <a:avLst/>
            </a:prstGeom>
            <a:solidFill>
              <a:srgbClr val="1E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316217" y="0"/>
              <a:ext cx="875782" cy="6858000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35360" y="5733256"/>
            <a:ext cx="2520280" cy="792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507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03200" y="1382400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3200" y="2492896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03200" y="3603392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2273" y="4713888"/>
            <a:ext cx="5101200" cy="91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Agenda 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r="31023"/>
          <a:stretch/>
        </p:blipFill>
        <p:spPr>
          <a:xfrm>
            <a:off x="6168008" y="0"/>
            <a:ext cx="6023992" cy="685800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101465" y="4604804"/>
            <a:ext cx="6090535" cy="2253196"/>
            <a:chOff x="6101465" y="4604804"/>
            <a:chExt cx="6090535" cy="2253196"/>
          </a:xfrm>
          <a:solidFill>
            <a:srgbClr val="FFFFFF"/>
          </a:solidFill>
        </p:grpSpPr>
        <p:sp>
          <p:nvSpPr>
            <p:cNvPr id="5" name="Right Triangle 4"/>
            <p:cNvSpPr/>
            <p:nvPr/>
          </p:nvSpPr>
          <p:spPr>
            <a:xfrm>
              <a:off x="6101465" y="4604804"/>
              <a:ext cx="1713987" cy="225319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005604" y="6097367"/>
              <a:ext cx="1186396" cy="7606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1678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234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grpSp>
        <p:nvGrpSpPr>
          <p:cNvPr id="3" name="Group 2"/>
          <p:cNvGrpSpPr/>
          <p:nvPr userDrawn="1"/>
        </p:nvGrpSpPr>
        <p:grpSpPr>
          <a:xfrm rot="10800000">
            <a:off x="6101465" y="-2"/>
            <a:ext cx="6090533" cy="2497174"/>
            <a:chOff x="6101467" y="4360828"/>
            <a:chExt cx="6090533" cy="2497174"/>
          </a:xfrm>
          <a:solidFill>
            <a:srgbClr val="FFFFFF"/>
          </a:solidFill>
        </p:grpSpPr>
        <p:sp>
          <p:nvSpPr>
            <p:cNvPr id="4" name="Right Triangle 3"/>
            <p:cNvSpPr/>
            <p:nvPr/>
          </p:nvSpPr>
          <p:spPr>
            <a:xfrm>
              <a:off x="6101467" y="4360828"/>
              <a:ext cx="1924477" cy="2497173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108970" y="6042011"/>
              <a:ext cx="2083030" cy="8159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3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03199" y="1401193"/>
            <a:ext cx="11380813" cy="418804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0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guidance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our primary font Arial for all presentation text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 size should be at least 12-14 point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underlining and italics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emphasis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writing in all capital letters or all small caps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364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-1" y="0"/>
            <a:ext cx="6076865" cy="1556792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1377971"/>
            <a:ext cx="6076866" cy="2494081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txBody>
          <a:bodyPr lIns="504000" rIns="504000" bIns="504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Quisque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sagittis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nunc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vitae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suscipit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maecenas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pretium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pharetra magna ac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placerat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vestibulum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ultrices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cursus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3" name="Right Triangle 2"/>
          <p:cNvSpPr/>
          <p:nvPr userDrawn="1"/>
        </p:nvSpPr>
        <p:spPr>
          <a:xfrm rot="10800000">
            <a:off x="10324927" y="0"/>
            <a:ext cx="1867073" cy="2423365"/>
          </a:xfrm>
          <a:prstGeom prst="rtTriangle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338120"/>
            <a:ext cx="11381432" cy="7017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079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59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74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4162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265534"/>
            <a:ext cx="5157787" cy="35750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3412" y="144162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5713412" y="2265534"/>
            <a:ext cx="5183188" cy="35750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331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631092"/>
            <a:ext cx="5157787" cy="423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5713412" y="1631092"/>
            <a:ext cx="5183188" cy="423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755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67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269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9498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079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6411E0-C340-A467-D2BA-18A90C746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070" y="135173"/>
            <a:ext cx="592859" cy="57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6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50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572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78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02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731" y="119331"/>
            <a:ext cx="2743200" cy="365125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721" y="6182506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575369"/>
            <a:ext cx="707061" cy="69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200" y="338120"/>
            <a:ext cx="11381432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kumimoji="0" lang="en-US" sz="4400" b="1" i="0" u="none" strike="noStrike" cap="none" spc="-15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815284" y="5642374"/>
            <a:ext cx="96934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7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4400" b="1" i="0" u="none" strike="noStrike" kern="1200" cap="none" spc="-150" normalizeH="0" baseline="0" noProof="0" dirty="0" smtClean="0">
          <a:ln>
            <a:noFill/>
          </a:ln>
          <a:solidFill>
            <a:srgbClr val="2E2D62"/>
          </a:solidFill>
          <a:effectLst/>
          <a:uLnTx/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0196384" cy="1076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1092"/>
            <a:ext cx="10196384" cy="4234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79805" y="6305505"/>
            <a:ext cx="1322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3381F-1EFF-4E88-842B-3DA0C3745AEA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96481" y="63055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5784" y="63055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45061"/>
            <a:ext cx="2110946" cy="5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0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06AC2-7BE7-3176-F19D-BE34326941B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070" y="135173"/>
            <a:ext cx="592859" cy="57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4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2465398" y="2477801"/>
            <a:ext cx="766305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 ISTAC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2490487" y="3753651"/>
            <a:ext cx="43092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Commissioning plan for 2024-25</a:t>
            </a: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Cristina Hernandez-Gomez</a:t>
            </a: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957" y="1166552"/>
            <a:ext cx="2828089" cy="7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4721" y="1321305"/>
            <a:ext cx="102466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Commissioning  has progressed well in PUMP and Front End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Commissioning activities currently in laser areas and progressing well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Key item in the critical path is the delivery of gratings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Looking a coordination of  commissioning activities and installation in the experimental areas in the coming months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1D337-2292-8B62-E2B0-6CD661911B53}"/>
              </a:ext>
            </a:extLst>
          </p:cNvPr>
          <p:cNvSpPr txBox="1"/>
          <p:nvPr/>
        </p:nvSpPr>
        <p:spPr>
          <a:xfrm>
            <a:off x="2054087" y="339460"/>
            <a:ext cx="561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4986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5B9E88-FEB1-A597-AEB7-BEDC3240C555}"/>
              </a:ext>
            </a:extLst>
          </p:cNvPr>
          <p:cNvSpPr txBox="1">
            <a:spLocks/>
          </p:cNvSpPr>
          <p:nvPr/>
        </p:nvSpPr>
        <p:spPr>
          <a:xfrm>
            <a:off x="3487118" y="2802351"/>
            <a:ext cx="5352836" cy="10064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/>
              <a:t>Thank You </a:t>
            </a:r>
            <a:endParaRPr lang="en-GB" sz="7200" b="1" dirty="0"/>
          </a:p>
        </p:txBody>
      </p:sp>
    </p:spTree>
    <p:extLst>
      <p:ext uri="{BB962C8B-B14F-4D97-AF65-F5344CB8AC3E}">
        <p14:creationId xmlns:p14="http://schemas.microsoft.com/office/powerpoint/2010/main" val="213683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E35B6-7B67-9DDB-1F77-42B67ECD7C73}"/>
              </a:ext>
            </a:extLst>
          </p:cNvPr>
          <p:cNvSpPr txBox="1"/>
          <p:nvPr/>
        </p:nvSpPr>
        <p:spPr>
          <a:xfrm>
            <a:off x="238697" y="345182"/>
            <a:ext cx="1122072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/>
              <a:t>Overview 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5567" y="927162"/>
            <a:ext cx="10869695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  <a:p>
            <a:r>
              <a:rPr lang="en-GB" dirty="0"/>
              <a:t>Commissioning activities </a:t>
            </a:r>
          </a:p>
          <a:p>
            <a:endParaRPr lang="en-GB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Commissioning activities in the laser  started in September 23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Requires  coordination with ongoing installation tasks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Hold weekly meetings  to assess progress and coordinate with some installation tasks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There has been delays with key  laser systems :  Diode pumps for 100 J amplifier  and the front end ns OPCPA pump, both  expected to have SAT upcoming weeks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There is a partition wall installed between the compressor are and </a:t>
            </a:r>
            <a:r>
              <a:rPr lang="en-GB" dirty="0" err="1"/>
              <a:t>Ti:Sa</a:t>
            </a:r>
            <a:r>
              <a:rPr lang="en-GB" dirty="0"/>
              <a:t> amplifier area to  separate commissioning and installation activities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The gratings will be delayed  so expecting to commissioning parts of beam transport ahead of compressor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Looking a coordination of  commissioning activities and installation in the experimental areas in the coming months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67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/>
          <p:cNvSpPr txBox="1"/>
          <p:nvPr/>
        </p:nvSpPr>
        <p:spPr>
          <a:xfrm>
            <a:off x="8611065" y="1447418"/>
            <a:ext cx="3483918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EPAC specification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1PW@10Hz</a:t>
            </a:r>
          </a:p>
          <a:p>
            <a:pPr marL="342900" marR="0" lvl="0" indent="-34290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Output Energy  20 J </a:t>
            </a:r>
            <a:r>
              <a:rPr lang="en-GB" b="1" dirty="0">
                <a:solidFill>
                  <a:srgbClr val="676767"/>
                </a:solidFill>
                <a:latin typeface="Arial" panose="020B0604020202020204"/>
              </a:rPr>
              <a:t>day 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Pulse duration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≤ 30 fs FWHM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Repetition rate 10 Hz, 1 Hz, Shot on Demand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Different energy modes available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68A231-C9BE-81ED-A888-F97113AC61DA}"/>
              </a:ext>
            </a:extLst>
          </p:cNvPr>
          <p:cNvGrpSpPr/>
          <p:nvPr/>
        </p:nvGrpSpPr>
        <p:grpSpPr>
          <a:xfrm>
            <a:off x="524990" y="723929"/>
            <a:ext cx="8214906" cy="4467059"/>
            <a:chOff x="524990" y="723929"/>
            <a:chExt cx="8214906" cy="4467059"/>
          </a:xfrm>
          <a:noFill/>
        </p:grpSpPr>
        <p:grpSp>
          <p:nvGrpSpPr>
            <p:cNvPr id="2" name="Group 1"/>
            <p:cNvGrpSpPr/>
            <p:nvPr/>
          </p:nvGrpSpPr>
          <p:grpSpPr>
            <a:xfrm>
              <a:off x="524990" y="723929"/>
              <a:ext cx="8214906" cy="4325036"/>
              <a:chOff x="522459" y="729480"/>
              <a:chExt cx="8214906" cy="4325036"/>
            </a:xfrm>
            <a:grpFill/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86"/>
              <a:stretch/>
            </p:blipFill>
            <p:spPr>
              <a:xfrm>
                <a:off x="685723" y="847253"/>
                <a:ext cx="8013216" cy="4195290"/>
              </a:xfrm>
              <a:prstGeom prst="rect">
                <a:avLst/>
              </a:prstGeom>
              <a:grpFill/>
            </p:spPr>
          </p:pic>
          <p:sp>
            <p:nvSpPr>
              <p:cNvPr id="32" name="Isosceles Triangle 31"/>
              <p:cNvSpPr/>
              <p:nvPr/>
            </p:nvSpPr>
            <p:spPr>
              <a:xfrm rot="16200000" flipV="1">
                <a:off x="2838314" y="864979"/>
                <a:ext cx="2030535" cy="6304751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5400000" flipV="1">
                <a:off x="3284397" y="-1332400"/>
                <a:ext cx="1834526" cy="5958286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 flipV="1">
                <a:off x="522459" y="873739"/>
                <a:ext cx="732648" cy="1256305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" name="Isosceles Triangle 34"/>
              <p:cNvSpPr/>
              <p:nvPr/>
            </p:nvSpPr>
            <p:spPr>
              <a:xfrm flipV="1">
                <a:off x="7165045" y="1071416"/>
                <a:ext cx="947193" cy="1561417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 flipV="1">
                <a:off x="6007425" y="-506820"/>
                <a:ext cx="1281693" cy="4025579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10800000" flipV="1">
                <a:off x="7911606" y="3406335"/>
                <a:ext cx="825759" cy="1648181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759192" y="1114394"/>
              <a:ext cx="3131667" cy="1832388"/>
              <a:chOff x="2760379" y="847041"/>
              <a:chExt cx="3131667" cy="1832388"/>
            </a:xfrm>
            <a:grpFill/>
          </p:grpSpPr>
          <p:sp>
            <p:nvSpPr>
              <p:cNvPr id="65" name="Freeform 17">
                <a:extLst>
                  <a:ext uri="{FF2B5EF4-FFF2-40B4-BE49-F238E27FC236}">
                    <a16:creationId xmlns:a16="http://schemas.microsoft.com/office/drawing/2014/main" id="{096C8867-8EEF-4FEE-9B7F-F35E8213F054}"/>
                  </a:ext>
                </a:extLst>
              </p:cNvPr>
              <p:cNvSpPr/>
              <p:nvPr/>
            </p:nvSpPr>
            <p:spPr>
              <a:xfrm>
                <a:off x="2760379" y="1303804"/>
                <a:ext cx="2991748" cy="1375625"/>
              </a:xfrm>
              <a:custGeom>
                <a:avLst/>
                <a:gdLst>
                  <a:gd name="connsiteX0" fmla="*/ 477078 w 4244009"/>
                  <a:gd name="connsiteY0" fmla="*/ 0 h 2126974"/>
                  <a:gd name="connsiteX1" fmla="*/ 0 w 4244009"/>
                  <a:gd name="connsiteY1" fmla="*/ 894522 h 2126974"/>
                  <a:gd name="connsiteX2" fmla="*/ 3766930 w 4244009"/>
                  <a:gd name="connsiteY2" fmla="*/ 2126974 h 2126974"/>
                  <a:gd name="connsiteX3" fmla="*/ 4244009 w 4244009"/>
                  <a:gd name="connsiteY3" fmla="*/ 1192696 h 2126974"/>
                  <a:gd name="connsiteX4" fmla="*/ 477078 w 4244009"/>
                  <a:gd name="connsiteY4" fmla="*/ 0 h 2126974"/>
                  <a:gd name="connsiteX0" fmla="*/ 506896 w 4244009"/>
                  <a:gd name="connsiteY0" fmla="*/ 0 h 2166730"/>
                  <a:gd name="connsiteX1" fmla="*/ 0 w 4244009"/>
                  <a:gd name="connsiteY1" fmla="*/ 934278 h 2166730"/>
                  <a:gd name="connsiteX2" fmla="*/ 3766930 w 4244009"/>
                  <a:gd name="connsiteY2" fmla="*/ 2166730 h 2166730"/>
                  <a:gd name="connsiteX3" fmla="*/ 4244009 w 4244009"/>
                  <a:gd name="connsiteY3" fmla="*/ 1232452 h 2166730"/>
                  <a:gd name="connsiteX4" fmla="*/ 506896 w 4244009"/>
                  <a:gd name="connsiteY4" fmla="*/ 0 h 2166730"/>
                  <a:gd name="connsiteX0" fmla="*/ 506896 w 4263887"/>
                  <a:gd name="connsiteY0" fmla="*/ 0 h 2166730"/>
                  <a:gd name="connsiteX1" fmla="*/ 0 w 4263887"/>
                  <a:gd name="connsiteY1" fmla="*/ 934278 h 2166730"/>
                  <a:gd name="connsiteX2" fmla="*/ 3766930 w 4263887"/>
                  <a:gd name="connsiteY2" fmla="*/ 2166730 h 2166730"/>
                  <a:gd name="connsiteX3" fmla="*/ 4263887 w 4263887"/>
                  <a:gd name="connsiteY3" fmla="*/ 1192695 h 2166730"/>
                  <a:gd name="connsiteX4" fmla="*/ 506896 w 4263887"/>
                  <a:gd name="connsiteY4" fmla="*/ 0 h 216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3887" h="2166730">
                    <a:moveTo>
                      <a:pt x="506896" y="0"/>
                    </a:moveTo>
                    <a:lnTo>
                      <a:pt x="0" y="934278"/>
                    </a:lnTo>
                    <a:lnTo>
                      <a:pt x="3766930" y="2166730"/>
                    </a:lnTo>
                    <a:lnTo>
                      <a:pt x="4263887" y="1192695"/>
                    </a:lnTo>
                    <a:lnTo>
                      <a:pt x="506896" y="0"/>
                    </a:lnTo>
                    <a:close/>
                  </a:path>
                </a:pathLst>
              </a:custGeom>
              <a:grpFill/>
              <a:ln w="317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3E27C29-F22E-4DDC-BA6C-221BD9F48F5F}"/>
                  </a:ext>
                </a:extLst>
              </p:cNvPr>
              <p:cNvSpPr txBox="1"/>
              <p:nvPr/>
            </p:nvSpPr>
            <p:spPr>
              <a:xfrm>
                <a:off x="3867109" y="847041"/>
                <a:ext cx="2024937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EPAC Front End-Seed</a:t>
                </a:r>
              </a:p>
            </p:txBody>
          </p:sp>
          <p:cxnSp>
            <p:nvCxnSpPr>
              <p:cNvPr id="68" name="Straight Connector 67"/>
              <p:cNvCxnSpPr>
                <a:cxnSpLocks/>
              </p:cNvCxnSpPr>
              <p:nvPr/>
            </p:nvCxnSpPr>
            <p:spPr>
              <a:xfrm flipV="1">
                <a:off x="3862742" y="1416282"/>
                <a:ext cx="569798" cy="88964"/>
              </a:xfrm>
              <a:prstGeom prst="line">
                <a:avLst/>
              </a:prstGeom>
              <a:grpFill/>
              <a:ln w="317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>
              <a:off x="666068" y="812544"/>
              <a:ext cx="2417275" cy="2226227"/>
              <a:chOff x="496201" y="636969"/>
              <a:chExt cx="2417275" cy="2226227"/>
            </a:xfrm>
            <a:grpFill/>
          </p:grpSpPr>
          <p:cxnSp>
            <p:nvCxnSpPr>
              <p:cNvPr id="70" name="Straight Connector 69"/>
              <p:cNvCxnSpPr/>
              <p:nvPr/>
            </p:nvCxnSpPr>
            <p:spPr>
              <a:xfrm flipV="1">
                <a:off x="1455766" y="2531543"/>
                <a:ext cx="514908" cy="331653"/>
              </a:xfrm>
              <a:prstGeom prst="line">
                <a:avLst/>
              </a:prstGeom>
              <a:grpFill/>
              <a:ln w="317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" name="Group 70"/>
              <p:cNvGrpSpPr/>
              <p:nvPr/>
            </p:nvGrpSpPr>
            <p:grpSpPr>
              <a:xfrm rot="21427789">
                <a:off x="496201" y="636969"/>
                <a:ext cx="2417275" cy="2175335"/>
                <a:chOff x="298625" y="1032974"/>
                <a:chExt cx="2417275" cy="2175335"/>
              </a:xfrm>
              <a:grpFill/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298625" y="2427417"/>
                  <a:ext cx="2036491" cy="772617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149259" y="1065137"/>
                  <a:ext cx="1189729" cy="426875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>
                  <a:cxnSpLocks/>
                </p:cNvCxnSpPr>
                <p:nvPr/>
              </p:nvCxnSpPr>
              <p:spPr>
                <a:xfrm rot="172211" flipV="1">
                  <a:off x="333429" y="1032974"/>
                  <a:ext cx="780767" cy="1420029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rot="172211" flipV="1">
                  <a:off x="1933012" y="1466631"/>
                  <a:ext cx="415428" cy="812846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>
                  <a:cxnSpLocks/>
                </p:cNvCxnSpPr>
                <p:nvPr/>
              </p:nvCxnSpPr>
              <p:spPr>
                <a:xfrm rot="172211" flipV="1">
                  <a:off x="2338455" y="2530367"/>
                  <a:ext cx="377445" cy="677942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1912453" y="2277943"/>
                  <a:ext cx="794679" cy="282034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4" name="TextBox 83"/>
            <p:cNvSpPr txBox="1"/>
            <p:nvPr/>
          </p:nvSpPr>
          <p:spPr>
            <a:xfrm>
              <a:off x="688253" y="2716855"/>
              <a:ext cx="1084241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DPPLS Pump</a:t>
              </a:r>
            </a:p>
          </p:txBody>
        </p:sp>
        <p:sp>
          <p:nvSpPr>
            <p:cNvPr id="85" name="Freeform 84"/>
            <p:cNvSpPr/>
            <p:nvPr/>
          </p:nvSpPr>
          <p:spPr>
            <a:xfrm>
              <a:off x="3251587" y="2467642"/>
              <a:ext cx="1302152" cy="603149"/>
            </a:xfrm>
            <a:custGeom>
              <a:avLst/>
              <a:gdLst>
                <a:gd name="connsiteX0" fmla="*/ 149087 w 2057400"/>
                <a:gd name="connsiteY0" fmla="*/ 0 h 934278"/>
                <a:gd name="connsiteX1" fmla="*/ 0 w 2057400"/>
                <a:gd name="connsiteY1" fmla="*/ 337930 h 934278"/>
                <a:gd name="connsiteX2" fmla="*/ 1908313 w 2057400"/>
                <a:gd name="connsiteY2" fmla="*/ 934278 h 934278"/>
                <a:gd name="connsiteX3" fmla="*/ 2057400 w 2057400"/>
                <a:gd name="connsiteY3" fmla="*/ 606287 h 934278"/>
                <a:gd name="connsiteX4" fmla="*/ 149087 w 2057400"/>
                <a:gd name="connsiteY4" fmla="*/ 0 h 934278"/>
                <a:gd name="connsiteX0" fmla="*/ 0 w 1908313"/>
                <a:gd name="connsiteY0" fmla="*/ 0 h 934278"/>
                <a:gd name="connsiteX1" fmla="*/ 168965 w 1908313"/>
                <a:gd name="connsiteY1" fmla="*/ 457200 h 934278"/>
                <a:gd name="connsiteX2" fmla="*/ 1759226 w 1908313"/>
                <a:gd name="connsiteY2" fmla="*/ 934278 h 934278"/>
                <a:gd name="connsiteX3" fmla="*/ 1908313 w 1908313"/>
                <a:gd name="connsiteY3" fmla="*/ 606287 h 934278"/>
                <a:gd name="connsiteX4" fmla="*/ 0 w 1908313"/>
                <a:gd name="connsiteY4" fmla="*/ 0 h 934278"/>
                <a:gd name="connsiteX0" fmla="*/ 188844 w 1739348"/>
                <a:gd name="connsiteY0" fmla="*/ 0 h 805069"/>
                <a:gd name="connsiteX1" fmla="*/ 0 w 1739348"/>
                <a:gd name="connsiteY1" fmla="*/ 327991 h 805069"/>
                <a:gd name="connsiteX2" fmla="*/ 1590261 w 1739348"/>
                <a:gd name="connsiteY2" fmla="*/ 805069 h 805069"/>
                <a:gd name="connsiteX3" fmla="*/ 1739348 w 1739348"/>
                <a:gd name="connsiteY3" fmla="*/ 477078 h 805069"/>
                <a:gd name="connsiteX4" fmla="*/ 188844 w 1739348"/>
                <a:gd name="connsiteY4" fmla="*/ 0 h 805069"/>
                <a:gd name="connsiteX0" fmla="*/ 168966 w 1719470"/>
                <a:gd name="connsiteY0" fmla="*/ 0 h 805069"/>
                <a:gd name="connsiteX1" fmla="*/ 0 w 1719470"/>
                <a:gd name="connsiteY1" fmla="*/ 327991 h 805069"/>
                <a:gd name="connsiteX2" fmla="*/ 1570383 w 1719470"/>
                <a:gd name="connsiteY2" fmla="*/ 805069 h 805069"/>
                <a:gd name="connsiteX3" fmla="*/ 1719470 w 1719470"/>
                <a:gd name="connsiteY3" fmla="*/ 477078 h 805069"/>
                <a:gd name="connsiteX4" fmla="*/ 168966 w 1719470"/>
                <a:gd name="connsiteY4" fmla="*/ 0 h 805069"/>
                <a:gd name="connsiteX0" fmla="*/ 188845 w 1719470"/>
                <a:gd name="connsiteY0" fmla="*/ 0 h 795130"/>
                <a:gd name="connsiteX1" fmla="*/ 0 w 1719470"/>
                <a:gd name="connsiteY1" fmla="*/ 318052 h 795130"/>
                <a:gd name="connsiteX2" fmla="*/ 1570383 w 1719470"/>
                <a:gd name="connsiteY2" fmla="*/ 795130 h 795130"/>
                <a:gd name="connsiteX3" fmla="*/ 1719470 w 1719470"/>
                <a:gd name="connsiteY3" fmla="*/ 467139 h 795130"/>
                <a:gd name="connsiteX4" fmla="*/ 188845 w 1719470"/>
                <a:gd name="connsiteY4" fmla="*/ 0 h 795130"/>
                <a:gd name="connsiteX0" fmla="*/ 168967 w 1699592"/>
                <a:gd name="connsiteY0" fmla="*/ 0 h 795130"/>
                <a:gd name="connsiteX1" fmla="*/ 0 w 1699592"/>
                <a:gd name="connsiteY1" fmla="*/ 327991 h 795130"/>
                <a:gd name="connsiteX2" fmla="*/ 1550505 w 1699592"/>
                <a:gd name="connsiteY2" fmla="*/ 795130 h 795130"/>
                <a:gd name="connsiteX3" fmla="*/ 1699592 w 1699592"/>
                <a:gd name="connsiteY3" fmla="*/ 467139 h 795130"/>
                <a:gd name="connsiteX4" fmla="*/ 168967 w 1699592"/>
                <a:gd name="connsiteY4" fmla="*/ 0 h 79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592" h="795130">
                  <a:moveTo>
                    <a:pt x="168967" y="0"/>
                  </a:moveTo>
                  <a:lnTo>
                    <a:pt x="0" y="327991"/>
                  </a:lnTo>
                  <a:lnTo>
                    <a:pt x="1550505" y="795130"/>
                  </a:lnTo>
                  <a:lnTo>
                    <a:pt x="1699592" y="467139"/>
                  </a:lnTo>
                  <a:lnTo>
                    <a:pt x="168967" y="0"/>
                  </a:lnTo>
                  <a:close/>
                </a:path>
              </a:pathLst>
            </a:custGeom>
            <a:grpFill/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246608" y="3481561"/>
              <a:ext cx="140501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normalizeH="0" baseline="0" noProof="0" dirty="0">
                  <a:solidFill>
                    <a:schemeClr val="accent2">
                      <a:lumMod val="75000"/>
                    </a:schemeClr>
                  </a:solidFill>
                  <a:uLnTx/>
                  <a:uFillTx/>
                  <a:latin typeface="Arial" panose="020B0604020202020204"/>
                  <a:ea typeface="+mn-ea"/>
                  <a:cs typeface="+mn-cs"/>
                </a:rPr>
                <a:t>Green conversion</a:t>
              </a: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239898" y="2727981"/>
              <a:ext cx="3622551" cy="1963685"/>
              <a:chOff x="2211324" y="2296217"/>
              <a:chExt cx="3622551" cy="1963685"/>
            </a:xfrm>
            <a:grpFill/>
          </p:grpSpPr>
          <p:sp>
            <p:nvSpPr>
              <p:cNvPr id="90" name="Freeform 89"/>
              <p:cNvSpPr/>
              <p:nvPr/>
            </p:nvSpPr>
            <p:spPr>
              <a:xfrm>
                <a:off x="2841211" y="2296217"/>
                <a:ext cx="2992664" cy="1454328"/>
              </a:xfrm>
              <a:custGeom>
                <a:avLst/>
                <a:gdLst>
                  <a:gd name="connsiteX0" fmla="*/ 626166 w 3906079"/>
                  <a:gd name="connsiteY0" fmla="*/ 0 h 2305878"/>
                  <a:gd name="connsiteX1" fmla="*/ 0 w 3906079"/>
                  <a:gd name="connsiteY1" fmla="*/ 1222513 h 2305878"/>
                  <a:gd name="connsiteX2" fmla="*/ 3329609 w 3906079"/>
                  <a:gd name="connsiteY2" fmla="*/ 2305878 h 2305878"/>
                  <a:gd name="connsiteX3" fmla="*/ 3906079 w 3906079"/>
                  <a:gd name="connsiteY3" fmla="*/ 1113182 h 2305878"/>
                  <a:gd name="connsiteX4" fmla="*/ 626166 w 3906079"/>
                  <a:gd name="connsiteY4" fmla="*/ 0 h 2305878"/>
                  <a:gd name="connsiteX0" fmla="*/ 2226366 w 3906079"/>
                  <a:gd name="connsiteY0" fmla="*/ 0 h 1769165"/>
                  <a:gd name="connsiteX1" fmla="*/ 0 w 3906079"/>
                  <a:gd name="connsiteY1" fmla="*/ 685800 h 1769165"/>
                  <a:gd name="connsiteX2" fmla="*/ 3329609 w 3906079"/>
                  <a:gd name="connsiteY2" fmla="*/ 1769165 h 1769165"/>
                  <a:gd name="connsiteX3" fmla="*/ 3906079 w 3906079"/>
                  <a:gd name="connsiteY3" fmla="*/ 576469 h 1769165"/>
                  <a:gd name="connsiteX4" fmla="*/ 2226366 w 3906079"/>
                  <a:gd name="connsiteY4" fmla="*/ 0 h 1769165"/>
                  <a:gd name="connsiteX0" fmla="*/ 2226366 w 3906079"/>
                  <a:gd name="connsiteY0" fmla="*/ 0 h 1769165"/>
                  <a:gd name="connsiteX1" fmla="*/ 1066462 w 3906079"/>
                  <a:gd name="connsiteY1" fmla="*/ 368762 h 1769165"/>
                  <a:gd name="connsiteX2" fmla="*/ 0 w 3906079"/>
                  <a:gd name="connsiteY2" fmla="*/ 685800 h 1769165"/>
                  <a:gd name="connsiteX3" fmla="*/ 3329609 w 3906079"/>
                  <a:gd name="connsiteY3" fmla="*/ 1769165 h 1769165"/>
                  <a:gd name="connsiteX4" fmla="*/ 3906079 w 3906079"/>
                  <a:gd name="connsiteY4" fmla="*/ 576469 h 1769165"/>
                  <a:gd name="connsiteX5" fmla="*/ 2226366 w 3906079"/>
                  <a:gd name="connsiteY5" fmla="*/ 0 h 1769165"/>
                  <a:gd name="connsiteX0" fmla="*/ 2226366 w 3906079"/>
                  <a:gd name="connsiteY0" fmla="*/ 148073 h 1917238"/>
                  <a:gd name="connsiteX1" fmla="*/ 420418 w 3906079"/>
                  <a:gd name="connsiteY1" fmla="*/ 0 h 1917238"/>
                  <a:gd name="connsiteX2" fmla="*/ 0 w 3906079"/>
                  <a:gd name="connsiteY2" fmla="*/ 833873 h 1917238"/>
                  <a:gd name="connsiteX3" fmla="*/ 3329609 w 3906079"/>
                  <a:gd name="connsiteY3" fmla="*/ 1917238 h 1917238"/>
                  <a:gd name="connsiteX4" fmla="*/ 3906079 w 3906079"/>
                  <a:gd name="connsiteY4" fmla="*/ 724542 h 1917238"/>
                  <a:gd name="connsiteX5" fmla="*/ 2226366 w 3906079"/>
                  <a:gd name="connsiteY5" fmla="*/ 148073 h 1917238"/>
                  <a:gd name="connsiteX0" fmla="*/ 2226366 w 3906079"/>
                  <a:gd name="connsiteY0" fmla="*/ 148073 h 1917238"/>
                  <a:gd name="connsiteX1" fmla="*/ 1732384 w 3906079"/>
                  <a:gd name="connsiteY1" fmla="*/ 119269 h 1917238"/>
                  <a:gd name="connsiteX2" fmla="*/ 420418 w 3906079"/>
                  <a:gd name="connsiteY2" fmla="*/ 0 h 1917238"/>
                  <a:gd name="connsiteX3" fmla="*/ 0 w 3906079"/>
                  <a:gd name="connsiteY3" fmla="*/ 833873 h 1917238"/>
                  <a:gd name="connsiteX4" fmla="*/ 3329609 w 3906079"/>
                  <a:gd name="connsiteY4" fmla="*/ 1917238 h 1917238"/>
                  <a:gd name="connsiteX5" fmla="*/ 3906079 w 3906079"/>
                  <a:gd name="connsiteY5" fmla="*/ 724542 h 1917238"/>
                  <a:gd name="connsiteX6" fmla="*/ 2226366 w 3906079"/>
                  <a:gd name="connsiteY6" fmla="*/ 148073 h 1917238"/>
                  <a:gd name="connsiteX0" fmla="*/ 2226366 w 3906079"/>
                  <a:gd name="connsiteY0" fmla="*/ 148073 h 1917238"/>
                  <a:gd name="connsiteX1" fmla="*/ 2020619 w 3906079"/>
                  <a:gd name="connsiteY1" fmla="*/ 496956 h 1917238"/>
                  <a:gd name="connsiteX2" fmla="*/ 420418 w 3906079"/>
                  <a:gd name="connsiteY2" fmla="*/ 0 h 1917238"/>
                  <a:gd name="connsiteX3" fmla="*/ 0 w 3906079"/>
                  <a:gd name="connsiteY3" fmla="*/ 833873 h 1917238"/>
                  <a:gd name="connsiteX4" fmla="*/ 3329609 w 3906079"/>
                  <a:gd name="connsiteY4" fmla="*/ 1917238 h 1917238"/>
                  <a:gd name="connsiteX5" fmla="*/ 3906079 w 3906079"/>
                  <a:gd name="connsiteY5" fmla="*/ 724542 h 1917238"/>
                  <a:gd name="connsiteX6" fmla="*/ 2226366 w 3906079"/>
                  <a:gd name="connsiteY6" fmla="*/ 148073 h 1917238"/>
                  <a:gd name="connsiteX0" fmla="*/ 2156793 w 3906079"/>
                  <a:gd name="connsiteY0" fmla="*/ 128195 h 1917238"/>
                  <a:gd name="connsiteX1" fmla="*/ 2020619 w 3906079"/>
                  <a:gd name="connsiteY1" fmla="*/ 496956 h 1917238"/>
                  <a:gd name="connsiteX2" fmla="*/ 420418 w 3906079"/>
                  <a:gd name="connsiteY2" fmla="*/ 0 h 1917238"/>
                  <a:gd name="connsiteX3" fmla="*/ 0 w 3906079"/>
                  <a:gd name="connsiteY3" fmla="*/ 833873 h 1917238"/>
                  <a:gd name="connsiteX4" fmla="*/ 3329609 w 3906079"/>
                  <a:gd name="connsiteY4" fmla="*/ 1917238 h 1917238"/>
                  <a:gd name="connsiteX5" fmla="*/ 3906079 w 3906079"/>
                  <a:gd name="connsiteY5" fmla="*/ 724542 h 1917238"/>
                  <a:gd name="connsiteX6" fmla="*/ 2156793 w 3906079"/>
                  <a:gd name="connsiteY6" fmla="*/ 128195 h 1917238"/>
                  <a:gd name="connsiteX0" fmla="*/ 2216428 w 3906079"/>
                  <a:gd name="connsiteY0" fmla="*/ 148074 h 1917238"/>
                  <a:gd name="connsiteX1" fmla="*/ 2020619 w 3906079"/>
                  <a:gd name="connsiteY1" fmla="*/ 496956 h 1917238"/>
                  <a:gd name="connsiteX2" fmla="*/ 420418 w 3906079"/>
                  <a:gd name="connsiteY2" fmla="*/ 0 h 1917238"/>
                  <a:gd name="connsiteX3" fmla="*/ 0 w 3906079"/>
                  <a:gd name="connsiteY3" fmla="*/ 833873 h 1917238"/>
                  <a:gd name="connsiteX4" fmla="*/ 3329609 w 3906079"/>
                  <a:gd name="connsiteY4" fmla="*/ 1917238 h 1917238"/>
                  <a:gd name="connsiteX5" fmla="*/ 3906079 w 3906079"/>
                  <a:gd name="connsiteY5" fmla="*/ 724542 h 1917238"/>
                  <a:gd name="connsiteX6" fmla="*/ 2216428 w 3906079"/>
                  <a:gd name="connsiteY6" fmla="*/ 148074 h 1917238"/>
                  <a:gd name="connsiteX0" fmla="*/ 2216428 w 3906079"/>
                  <a:gd name="connsiteY0" fmla="*/ 148074 h 1917238"/>
                  <a:gd name="connsiteX1" fmla="*/ 2020619 w 3906079"/>
                  <a:gd name="connsiteY1" fmla="*/ 496956 h 1917238"/>
                  <a:gd name="connsiteX2" fmla="*/ 420418 w 3906079"/>
                  <a:gd name="connsiteY2" fmla="*/ 0 h 1917238"/>
                  <a:gd name="connsiteX3" fmla="*/ 0 w 3906079"/>
                  <a:gd name="connsiteY3" fmla="*/ 833873 h 1917238"/>
                  <a:gd name="connsiteX4" fmla="*/ 3329609 w 3906079"/>
                  <a:gd name="connsiteY4" fmla="*/ 1917238 h 1917238"/>
                  <a:gd name="connsiteX5" fmla="*/ 3906079 w 3906079"/>
                  <a:gd name="connsiteY5" fmla="*/ 724542 h 1917238"/>
                  <a:gd name="connsiteX6" fmla="*/ 2216428 w 3906079"/>
                  <a:gd name="connsiteY6" fmla="*/ 148074 h 1917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6079" h="1917238">
                    <a:moveTo>
                      <a:pt x="2216428" y="148074"/>
                    </a:moveTo>
                    <a:lnTo>
                      <a:pt x="2020619" y="496956"/>
                    </a:lnTo>
                    <a:lnTo>
                      <a:pt x="420418" y="0"/>
                    </a:lnTo>
                    <a:lnTo>
                      <a:pt x="0" y="833873"/>
                    </a:lnTo>
                    <a:lnTo>
                      <a:pt x="3329609" y="1917238"/>
                    </a:lnTo>
                    <a:lnTo>
                      <a:pt x="3906079" y="724542"/>
                    </a:lnTo>
                    <a:lnTo>
                      <a:pt x="2216428" y="148074"/>
                    </a:lnTo>
                    <a:close/>
                  </a:path>
                </a:pathLst>
              </a:custGeom>
              <a:grp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211324" y="3428905"/>
                <a:ext cx="1405017" cy="830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Ti:Sa High Energy Amplifier</a:t>
                </a: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V="1">
                <a:off x="3395817" y="3258948"/>
                <a:ext cx="507132" cy="387814"/>
              </a:xfrm>
              <a:prstGeom prst="line">
                <a:avLst/>
              </a:prstGeom>
              <a:grpFill/>
              <a:ln w="317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/>
            <p:cNvGrpSpPr/>
            <p:nvPr/>
          </p:nvGrpSpPr>
          <p:grpSpPr>
            <a:xfrm>
              <a:off x="4373625" y="2557341"/>
              <a:ext cx="2975815" cy="2452077"/>
              <a:chOff x="4257653" y="2320157"/>
              <a:chExt cx="2975815" cy="2452077"/>
            </a:xfrm>
            <a:grpFill/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3E27C29-F22E-4DDC-BA6C-221BD9F48F5F}"/>
                  </a:ext>
                </a:extLst>
              </p:cNvPr>
              <p:cNvSpPr txBox="1"/>
              <p:nvPr/>
            </p:nvSpPr>
            <p:spPr>
              <a:xfrm>
                <a:off x="4257653" y="4187459"/>
                <a:ext cx="2024937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Compressor &amp; diagnostics  </a:t>
                </a: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5493332" y="2320157"/>
                <a:ext cx="1740136" cy="1905051"/>
                <a:chOff x="5593588" y="3208947"/>
                <a:chExt cx="1740136" cy="1905051"/>
              </a:xfrm>
              <a:grpFill/>
            </p:grpSpPr>
            <p:cxnSp>
              <p:nvCxnSpPr>
                <p:cNvPr id="123" name="Straight Connector 122"/>
                <p:cNvCxnSpPr>
                  <a:cxnSpLocks/>
                </p:cNvCxnSpPr>
                <p:nvPr/>
              </p:nvCxnSpPr>
              <p:spPr>
                <a:xfrm flipV="1">
                  <a:off x="5593588" y="4750520"/>
                  <a:ext cx="623418" cy="363478"/>
                </a:xfrm>
                <a:prstGeom prst="line">
                  <a:avLst/>
                </a:prstGeom>
                <a:grpFill/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6175755" y="3208947"/>
                  <a:ext cx="1028042" cy="382667"/>
                </a:xfrm>
                <a:prstGeom prst="line">
                  <a:avLst/>
                </a:prstGeom>
                <a:grpFill/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>
                  <a:off x="5611616" y="3208947"/>
                  <a:ext cx="564139" cy="1355826"/>
                </a:xfrm>
                <a:prstGeom prst="line">
                  <a:avLst/>
                </a:prstGeom>
                <a:grpFill/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>
                  <a:cxnSpLocks/>
                </p:cNvCxnSpPr>
                <p:nvPr/>
              </p:nvCxnSpPr>
              <p:spPr>
                <a:xfrm>
                  <a:off x="5611616" y="4557576"/>
                  <a:ext cx="1483967" cy="465117"/>
                </a:xfrm>
                <a:prstGeom prst="line">
                  <a:avLst/>
                </a:prstGeom>
                <a:grpFill/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>
                  <a:cxnSpLocks/>
                </p:cNvCxnSpPr>
                <p:nvPr/>
              </p:nvCxnSpPr>
              <p:spPr>
                <a:xfrm flipV="1">
                  <a:off x="7073561" y="4306550"/>
                  <a:ext cx="260163" cy="724541"/>
                </a:xfrm>
                <a:prstGeom prst="line">
                  <a:avLst/>
                </a:prstGeom>
                <a:grpFill/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flipH="1" flipV="1">
                  <a:off x="6933326" y="4183250"/>
                  <a:ext cx="400398" cy="145640"/>
                </a:xfrm>
                <a:prstGeom prst="line">
                  <a:avLst/>
                </a:prstGeom>
                <a:grpFill/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V="1">
                  <a:off x="6933326" y="3583276"/>
                  <a:ext cx="263135" cy="590064"/>
                </a:xfrm>
                <a:prstGeom prst="line">
                  <a:avLst/>
                </a:prstGeom>
                <a:grpFill/>
                <a:ln w="285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4" name="Group 133"/>
            <p:cNvGrpSpPr/>
            <p:nvPr/>
          </p:nvGrpSpPr>
          <p:grpSpPr>
            <a:xfrm>
              <a:off x="5949489" y="1418384"/>
              <a:ext cx="2672712" cy="3772604"/>
              <a:chOff x="7733179" y="1074691"/>
              <a:chExt cx="2672712" cy="3772604"/>
            </a:xfrm>
            <a:grpFill/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3E27C29-F22E-4DDC-BA6C-221BD9F48F5F}"/>
                  </a:ext>
                </a:extLst>
              </p:cNvPr>
              <p:cNvSpPr txBox="1"/>
              <p:nvPr/>
            </p:nvSpPr>
            <p:spPr>
              <a:xfrm>
                <a:off x="7733179" y="1074691"/>
                <a:ext cx="2024937" cy="3385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Beam transport </a:t>
                </a:r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>
                <a:off x="8745648" y="1561593"/>
                <a:ext cx="1660243" cy="3285702"/>
                <a:chOff x="7002125" y="2470645"/>
                <a:chExt cx="1660243" cy="3285702"/>
              </a:xfrm>
              <a:grpFill/>
            </p:grpSpPr>
            <p:cxnSp>
              <p:nvCxnSpPr>
                <p:cNvPr id="139" name="Straight Connector 138"/>
                <p:cNvCxnSpPr>
                  <a:cxnSpLocks/>
                </p:cNvCxnSpPr>
                <p:nvPr/>
              </p:nvCxnSpPr>
              <p:spPr>
                <a:xfrm flipH="1">
                  <a:off x="7748862" y="4127640"/>
                  <a:ext cx="913506" cy="1628707"/>
                </a:xfrm>
                <a:prstGeom prst="line">
                  <a:avLst/>
                </a:prstGeom>
                <a:grpFill/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 flipV="1">
                  <a:off x="8630029" y="2741395"/>
                  <a:ext cx="32339" cy="1377480"/>
                </a:xfrm>
                <a:prstGeom prst="line">
                  <a:avLst/>
                </a:prstGeom>
                <a:grpFill/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 flipV="1">
                  <a:off x="7793467" y="2488586"/>
                  <a:ext cx="836562" cy="252808"/>
                </a:xfrm>
                <a:prstGeom prst="line">
                  <a:avLst/>
                </a:prstGeom>
                <a:grpFill/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>
                  <a:cxnSpLocks/>
                </p:cNvCxnSpPr>
                <p:nvPr/>
              </p:nvCxnSpPr>
              <p:spPr>
                <a:xfrm flipH="1">
                  <a:off x="7041248" y="2470645"/>
                  <a:ext cx="785033" cy="1596070"/>
                </a:xfrm>
                <a:prstGeom prst="line">
                  <a:avLst/>
                </a:prstGeom>
                <a:grpFill/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7002125" y="4084596"/>
                  <a:ext cx="694469" cy="237240"/>
                </a:xfrm>
                <a:prstGeom prst="line">
                  <a:avLst/>
                </a:prstGeom>
                <a:grpFill/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>
                  <a:cxnSpLocks/>
                </p:cNvCxnSpPr>
                <p:nvPr/>
              </p:nvCxnSpPr>
              <p:spPr>
                <a:xfrm flipH="1">
                  <a:off x="7616929" y="4321836"/>
                  <a:ext cx="97692" cy="260129"/>
                </a:xfrm>
                <a:prstGeom prst="line">
                  <a:avLst/>
                </a:prstGeom>
                <a:grpFill/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>
                  <a:cxnSpLocks/>
                </p:cNvCxnSpPr>
                <p:nvPr/>
              </p:nvCxnSpPr>
              <p:spPr>
                <a:xfrm>
                  <a:off x="7616929" y="4581965"/>
                  <a:ext cx="115932" cy="1174382"/>
                </a:xfrm>
                <a:prstGeom prst="line">
                  <a:avLst/>
                </a:prstGeom>
                <a:grpFill/>
                <a:ln w="28575">
                  <a:solidFill>
                    <a:srgbClr val="FF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Connector 137"/>
              <p:cNvCxnSpPr>
                <a:cxnSpLocks/>
              </p:cNvCxnSpPr>
              <p:nvPr/>
            </p:nvCxnSpPr>
            <p:spPr>
              <a:xfrm>
                <a:off x="8649862" y="1448321"/>
                <a:ext cx="648409" cy="580625"/>
              </a:xfrm>
              <a:prstGeom prst="line">
                <a:avLst/>
              </a:prstGeom>
              <a:grpFill/>
              <a:ln w="3175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/>
            <p:cNvCxnSpPr/>
            <p:nvPr/>
          </p:nvCxnSpPr>
          <p:spPr>
            <a:xfrm flipV="1">
              <a:off x="2177797" y="2674782"/>
              <a:ext cx="1093852" cy="920478"/>
            </a:xfrm>
            <a:prstGeom prst="line">
              <a:avLst/>
            </a:prstGeom>
            <a:grp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2C443-62B6-39B5-0691-73D73839A3E5}"/>
              </a:ext>
            </a:extLst>
          </p:cNvPr>
          <p:cNvGrpSpPr/>
          <p:nvPr/>
        </p:nvGrpSpPr>
        <p:grpSpPr>
          <a:xfrm>
            <a:off x="1628774" y="4906118"/>
            <a:ext cx="9158209" cy="1500503"/>
            <a:chOff x="1131111" y="2759147"/>
            <a:chExt cx="9158209" cy="143315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DEE447-4895-6BCF-11A5-E5E550753843}"/>
                </a:ext>
              </a:extLst>
            </p:cNvPr>
            <p:cNvGrpSpPr/>
            <p:nvPr/>
          </p:nvGrpSpPr>
          <p:grpSpPr>
            <a:xfrm>
              <a:off x="1131111" y="3204283"/>
              <a:ext cx="5860789" cy="970174"/>
              <a:chOff x="265692" y="673894"/>
              <a:chExt cx="6801616" cy="136137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929730D-7DF1-B818-0AE1-61184D2B31D6}"/>
                  </a:ext>
                </a:extLst>
              </p:cNvPr>
              <p:cNvGrpSpPr/>
              <p:nvPr/>
            </p:nvGrpSpPr>
            <p:grpSpPr>
              <a:xfrm>
                <a:off x="1871864" y="673894"/>
                <a:ext cx="5195444" cy="1361372"/>
                <a:chOff x="669370" y="4131103"/>
                <a:chExt cx="5195444" cy="1361372"/>
              </a:xfrm>
            </p:grpSpPr>
            <p:sp>
              <p:nvSpPr>
                <p:cNvPr id="26" name="Right Arrow 109">
                  <a:extLst>
                    <a:ext uri="{FF2B5EF4-FFF2-40B4-BE49-F238E27FC236}">
                      <a16:creationId xmlns:a16="http://schemas.microsoft.com/office/drawing/2014/main" id="{17AB8A70-9EEF-D719-AD11-603F617F8D3F}"/>
                    </a:ext>
                  </a:extLst>
                </p:cNvPr>
                <p:cNvSpPr/>
                <p:nvPr/>
              </p:nvSpPr>
              <p:spPr>
                <a:xfrm>
                  <a:off x="669370" y="4330800"/>
                  <a:ext cx="1749443" cy="953124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 W Conversion</a:t>
                  </a:r>
                </a:p>
              </p:txBody>
            </p:sp>
            <p:sp>
              <p:nvSpPr>
                <p:cNvPr id="27" name="Right Arrow 110">
                  <a:extLst>
                    <a:ext uri="{FF2B5EF4-FFF2-40B4-BE49-F238E27FC236}">
                      <a16:creationId xmlns:a16="http://schemas.microsoft.com/office/drawing/2014/main" id="{BFB71271-FDC0-5344-DB8B-0D4B56563006}"/>
                    </a:ext>
                  </a:extLst>
                </p:cNvPr>
                <p:cNvSpPr/>
                <p:nvPr/>
              </p:nvSpPr>
              <p:spPr>
                <a:xfrm>
                  <a:off x="4243267" y="4131103"/>
                  <a:ext cx="1621547" cy="1274410"/>
                </a:xfrm>
                <a:prstGeom prst="rightArrow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Compressor</a:t>
                  </a:r>
                </a:p>
              </p:txBody>
            </p:sp>
            <p:sp>
              <p:nvSpPr>
                <p:cNvPr id="28" name="Right Arrow 111">
                  <a:extLst>
                    <a:ext uri="{FF2B5EF4-FFF2-40B4-BE49-F238E27FC236}">
                      <a16:creationId xmlns:a16="http://schemas.microsoft.com/office/drawing/2014/main" id="{1C2AF575-CFDA-A31C-E11D-6DCB17CEA6CD}"/>
                    </a:ext>
                  </a:extLst>
                </p:cNvPr>
                <p:cNvSpPr/>
                <p:nvPr/>
              </p:nvSpPr>
              <p:spPr>
                <a:xfrm>
                  <a:off x="2434797" y="4134773"/>
                  <a:ext cx="1789696" cy="1357702"/>
                </a:xfrm>
                <a:prstGeom prst="rightArrow">
                  <a:avLst/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10 Hz </a:t>
                  </a:r>
                  <a:r>
                    <a:rPr kumimoji="0" lang="en-GB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TiSa</a:t>
                  </a: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Amplifier</a:t>
                  </a:r>
                </a:p>
              </p:txBody>
            </p:sp>
          </p:grpSp>
          <p:sp>
            <p:nvSpPr>
              <p:cNvPr id="25" name="Right Arrow 108">
                <a:extLst>
                  <a:ext uri="{FF2B5EF4-FFF2-40B4-BE49-F238E27FC236}">
                    <a16:creationId xmlns:a16="http://schemas.microsoft.com/office/drawing/2014/main" id="{2401075A-85D4-9490-A79D-774E9D359BFB}"/>
                  </a:ext>
                </a:extLst>
              </p:cNvPr>
              <p:cNvSpPr/>
              <p:nvPr/>
            </p:nvSpPr>
            <p:spPr>
              <a:xfrm>
                <a:off x="265692" y="931400"/>
                <a:ext cx="1585937" cy="895316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EPAC pump</a:t>
                </a:r>
              </a:p>
            </p:txBody>
          </p:sp>
        </p:grpSp>
        <p:sp>
          <p:nvSpPr>
            <p:cNvPr id="20" name="Right Arrow 102">
              <a:extLst>
                <a:ext uri="{FF2B5EF4-FFF2-40B4-BE49-F238E27FC236}">
                  <a16:creationId xmlns:a16="http://schemas.microsoft.com/office/drawing/2014/main" id="{986CA4BA-D668-8DBE-766D-764823943172}"/>
                </a:ext>
              </a:extLst>
            </p:cNvPr>
            <p:cNvSpPr/>
            <p:nvPr/>
          </p:nvSpPr>
          <p:spPr>
            <a:xfrm rot="5400000">
              <a:off x="4096482" y="3113494"/>
              <a:ext cx="392979" cy="260981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ight Arrow 103">
              <a:extLst>
                <a:ext uri="{FF2B5EF4-FFF2-40B4-BE49-F238E27FC236}">
                  <a16:creationId xmlns:a16="http://schemas.microsoft.com/office/drawing/2014/main" id="{672603CB-CCA6-03EB-7249-4496ACA7D930}"/>
                </a:ext>
              </a:extLst>
            </p:cNvPr>
            <p:cNvSpPr/>
            <p:nvPr/>
          </p:nvSpPr>
          <p:spPr>
            <a:xfrm>
              <a:off x="2613449" y="2759147"/>
              <a:ext cx="1583102" cy="616705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EPAC seed</a:t>
              </a:r>
            </a:p>
          </p:txBody>
        </p:sp>
        <p:sp>
          <p:nvSpPr>
            <p:cNvPr id="22" name="Right Arrow 104">
              <a:extLst>
                <a:ext uri="{FF2B5EF4-FFF2-40B4-BE49-F238E27FC236}">
                  <a16:creationId xmlns:a16="http://schemas.microsoft.com/office/drawing/2014/main" id="{BCB0DA05-AAC1-1F92-5B1B-ECA069DBB88D}"/>
                </a:ext>
              </a:extLst>
            </p:cNvPr>
            <p:cNvSpPr/>
            <p:nvPr/>
          </p:nvSpPr>
          <p:spPr>
            <a:xfrm>
              <a:off x="7038637" y="3162387"/>
              <a:ext cx="1506468" cy="1001067"/>
            </a:xfrm>
            <a:prstGeom prst="rightArrow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Beam propagation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D73C68-7B5C-5499-7A54-1C8B3E5546B8}"/>
                </a:ext>
              </a:extLst>
            </p:cNvPr>
            <p:cNvSpPr txBox="1"/>
            <p:nvPr/>
          </p:nvSpPr>
          <p:spPr>
            <a:xfrm>
              <a:off x="8591842" y="3222227"/>
              <a:ext cx="1697478" cy="970079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Experimental Areas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057FA-81E4-578A-229F-B468D8F52D02}"/>
              </a:ext>
            </a:extLst>
          </p:cNvPr>
          <p:cNvSpPr txBox="1"/>
          <p:nvPr/>
        </p:nvSpPr>
        <p:spPr>
          <a:xfrm>
            <a:off x="3424391" y="-28489"/>
            <a:ext cx="561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EPAC </a:t>
            </a:r>
          </a:p>
        </p:txBody>
      </p:sp>
    </p:spTree>
    <p:extLst>
      <p:ext uri="{BB962C8B-B14F-4D97-AF65-F5344CB8AC3E}">
        <p14:creationId xmlns:p14="http://schemas.microsoft.com/office/powerpoint/2010/main" val="275572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99097" y="2165382"/>
            <a:ext cx="108794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Commission single PUMP operating  at  two repetition rates 1Hz and 10 Hz .  Energy will ramp up  to a maximum of 120J . Beam will be directed to </a:t>
            </a:r>
            <a:r>
              <a:rPr lang="en-GB" dirty="0" err="1"/>
              <a:t>Ti:Sa</a:t>
            </a:r>
            <a:r>
              <a:rPr lang="en-GB" dirty="0"/>
              <a:t> amplifier beam transport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Beam  will be ready to  inject to </a:t>
            </a:r>
            <a:r>
              <a:rPr lang="en-GB" dirty="0" err="1"/>
              <a:t>Ti:Sa</a:t>
            </a:r>
            <a:r>
              <a:rPr lang="en-GB" dirty="0"/>
              <a:t> room using alignment mode prior to full energy commissioning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Commissioning activities started in September 23 with  front end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12974" y="233467"/>
            <a:ext cx="545164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Pump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88128D-6D0D-9CFB-823D-A344F9866A18}"/>
              </a:ext>
            </a:extLst>
          </p:cNvPr>
          <p:cNvGrpSpPr/>
          <p:nvPr/>
        </p:nvGrpSpPr>
        <p:grpSpPr>
          <a:xfrm>
            <a:off x="924214" y="1505393"/>
            <a:ext cx="8352625" cy="370820"/>
            <a:chOff x="924214" y="1505393"/>
            <a:chExt cx="8352625" cy="3708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8C06CC9-0844-6620-6EBB-68BD2F3D6D60}"/>
                </a:ext>
              </a:extLst>
            </p:cNvPr>
            <p:cNvGrpSpPr/>
            <p:nvPr/>
          </p:nvGrpSpPr>
          <p:grpSpPr>
            <a:xfrm>
              <a:off x="924214" y="1505393"/>
              <a:ext cx="8352625" cy="370820"/>
              <a:chOff x="588108" y="5169807"/>
              <a:chExt cx="8352625" cy="37082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254C3C-DD50-3C3A-B7DD-B760E1EB2C28}"/>
                  </a:ext>
                </a:extLst>
              </p:cNvPr>
              <p:cNvSpPr txBox="1"/>
              <p:nvPr/>
            </p:nvSpPr>
            <p:spPr>
              <a:xfrm>
                <a:off x="2651080" y="5171295"/>
                <a:ext cx="1973682" cy="369332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10 J </a:t>
                </a:r>
                <a:r>
                  <a:rPr lang="en-GB" dirty="0" err="1"/>
                  <a:t>Cryo</a:t>
                </a:r>
                <a:r>
                  <a:rPr lang="en-GB" dirty="0"/>
                  <a:t> amplifier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A60F9E-818A-D89E-82F6-4F1231924AEF}"/>
                  </a:ext>
                </a:extLst>
              </p:cNvPr>
              <p:cNvSpPr txBox="1"/>
              <p:nvPr/>
            </p:nvSpPr>
            <p:spPr>
              <a:xfrm>
                <a:off x="588108" y="5171295"/>
                <a:ext cx="1749774" cy="369332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7030A0"/>
                    </a:solidFill>
                  </a:rPr>
                  <a:t>Pump Front end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730CE8-655E-E086-4753-034ECB24895E}"/>
                  </a:ext>
                </a:extLst>
              </p:cNvPr>
              <p:cNvSpPr txBox="1"/>
              <p:nvPr/>
            </p:nvSpPr>
            <p:spPr>
              <a:xfrm>
                <a:off x="7239562" y="5169807"/>
                <a:ext cx="1701171" cy="369332"/>
              </a:xfrm>
              <a:prstGeom prst="rect">
                <a:avLst/>
              </a:prstGeom>
              <a:noFill/>
              <a:ln w="38100">
                <a:solidFill>
                  <a:srgbClr val="F089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08900"/>
                    </a:solidFill>
                  </a:rPr>
                  <a:t>Beam transport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255858-2311-8E3B-F85B-BC1A0C78C945}"/>
                  </a:ext>
                </a:extLst>
              </p:cNvPr>
              <p:cNvSpPr txBox="1"/>
              <p:nvPr/>
            </p:nvSpPr>
            <p:spPr>
              <a:xfrm>
                <a:off x="4882553" y="5169807"/>
                <a:ext cx="2029090" cy="369332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100J </a:t>
                </a:r>
                <a:r>
                  <a:rPr lang="en-GB" dirty="0" err="1"/>
                  <a:t>Cryo</a:t>
                </a:r>
                <a:r>
                  <a:rPr lang="en-GB" dirty="0"/>
                  <a:t> amplifier 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3405573E-052A-7122-7853-91416DB3E034}"/>
                  </a:ext>
                </a:extLst>
              </p:cNvPr>
              <p:cNvCxnSpPr>
                <a:cxnSpLocks/>
                <a:stCxn id="13" idx="3"/>
                <a:endCxn id="12" idx="1"/>
              </p:cNvCxnSpPr>
              <p:nvPr/>
            </p:nvCxnSpPr>
            <p:spPr>
              <a:xfrm>
                <a:off x="2337882" y="5355961"/>
                <a:ext cx="313198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0FF5EAE-B8D7-2E5A-52C1-A3E1954DFA31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4960868" y="1690059"/>
              <a:ext cx="257791" cy="14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6786EB1-6ACB-62D1-C363-3BC9AE73772E}"/>
                </a:ext>
              </a:extLst>
            </p:cNvPr>
            <p:cNvCxnSpPr>
              <a:cxnSpLocks/>
              <a:stCxn id="19" idx="3"/>
              <a:endCxn id="17" idx="1"/>
            </p:cNvCxnSpPr>
            <p:nvPr/>
          </p:nvCxnSpPr>
          <p:spPr>
            <a:xfrm>
              <a:off x="7247749" y="1690059"/>
              <a:ext cx="32791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40D37C5-D0F4-FDE2-BD01-3B8096D83766}"/>
              </a:ext>
            </a:extLst>
          </p:cNvPr>
          <p:cNvGrpSpPr/>
          <p:nvPr/>
        </p:nvGrpSpPr>
        <p:grpSpPr>
          <a:xfrm>
            <a:off x="292033" y="3801234"/>
            <a:ext cx="11791960" cy="2823299"/>
            <a:chOff x="88833" y="1353232"/>
            <a:chExt cx="11791960" cy="282329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8CC886C-1023-28F1-5231-F7472AD8143C}"/>
                </a:ext>
              </a:extLst>
            </p:cNvPr>
            <p:cNvGrpSpPr/>
            <p:nvPr/>
          </p:nvGrpSpPr>
          <p:grpSpPr>
            <a:xfrm>
              <a:off x="88833" y="1353232"/>
              <a:ext cx="11791960" cy="580719"/>
              <a:chOff x="1311085" y="1329684"/>
              <a:chExt cx="11791960" cy="580719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00C3F76-2B77-7D7E-CED5-FE8F31131396}"/>
                  </a:ext>
                </a:extLst>
              </p:cNvPr>
              <p:cNvSpPr/>
              <p:nvPr/>
            </p:nvSpPr>
            <p:spPr>
              <a:xfrm>
                <a:off x="11974175" y="1329684"/>
                <a:ext cx="1128870" cy="57606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Feb 25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4BCE37D-C2CD-F001-2C7F-42879B6733BD}"/>
                  </a:ext>
                </a:extLst>
              </p:cNvPr>
              <p:cNvSpPr/>
              <p:nvPr/>
            </p:nvSpPr>
            <p:spPr>
              <a:xfrm>
                <a:off x="1311085" y="1329684"/>
                <a:ext cx="1136689" cy="57606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May 24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63157E3-BCB3-B6AD-EAE2-7F2449DFAABA}"/>
                  </a:ext>
                </a:extLst>
              </p:cNvPr>
              <p:cNvSpPr/>
              <p:nvPr/>
            </p:nvSpPr>
            <p:spPr>
              <a:xfrm>
                <a:off x="2450060" y="1329684"/>
                <a:ext cx="1136689" cy="57606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D55B4CD-21BA-BE9C-866A-498E1D302490}"/>
                  </a:ext>
                </a:extLst>
              </p:cNvPr>
              <p:cNvSpPr/>
              <p:nvPr/>
            </p:nvSpPr>
            <p:spPr>
              <a:xfrm>
                <a:off x="3587942" y="1329684"/>
                <a:ext cx="1128870" cy="57606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July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975B45-9B6E-78CC-597D-1FF12C5DF8EC}"/>
                  </a:ext>
                </a:extLst>
              </p:cNvPr>
              <p:cNvSpPr/>
              <p:nvPr/>
            </p:nvSpPr>
            <p:spPr>
              <a:xfrm>
                <a:off x="4718005" y="1329684"/>
                <a:ext cx="1152128" cy="57606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August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8FF49AFC-630D-2190-BAEB-42ED47C225A3}"/>
                  </a:ext>
                </a:extLst>
              </p:cNvPr>
              <p:cNvSpPr/>
              <p:nvPr/>
            </p:nvSpPr>
            <p:spPr>
              <a:xfrm>
                <a:off x="7117719" y="1334267"/>
                <a:ext cx="1232554" cy="57606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October 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2672E5F-E60D-96B3-CF03-76D10974EC26}"/>
                  </a:ext>
                </a:extLst>
              </p:cNvPr>
              <p:cNvSpPr/>
              <p:nvPr/>
            </p:nvSpPr>
            <p:spPr>
              <a:xfrm>
                <a:off x="5871326" y="1334339"/>
                <a:ext cx="1242268" cy="57606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September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73E69BE-B21D-1DCE-488A-8B9F50AC9E48}"/>
                  </a:ext>
                </a:extLst>
              </p:cNvPr>
              <p:cNvSpPr/>
              <p:nvPr/>
            </p:nvSpPr>
            <p:spPr>
              <a:xfrm>
                <a:off x="8345951" y="1334267"/>
                <a:ext cx="1232554" cy="57606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November 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3BEFF13-1B39-27B5-E65B-3D592618413C}"/>
                  </a:ext>
                </a:extLst>
              </p:cNvPr>
              <p:cNvSpPr/>
              <p:nvPr/>
            </p:nvSpPr>
            <p:spPr>
              <a:xfrm>
                <a:off x="9582983" y="1334267"/>
                <a:ext cx="1264667" cy="57606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December 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3DE050-8A93-8C51-B10F-E81147F1562B}"/>
                </a:ext>
              </a:extLst>
            </p:cNvPr>
            <p:cNvSpPr/>
            <p:nvPr/>
          </p:nvSpPr>
          <p:spPr>
            <a:xfrm>
              <a:off x="9623053" y="1357887"/>
              <a:ext cx="1128870" cy="576064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 25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2D7F651-8BC4-F270-2EA8-BE3F2CF04AFD}"/>
                </a:ext>
              </a:extLst>
            </p:cNvPr>
            <p:cNvGrpSpPr/>
            <p:nvPr/>
          </p:nvGrpSpPr>
          <p:grpSpPr>
            <a:xfrm>
              <a:off x="110081" y="1927325"/>
              <a:ext cx="8344081" cy="2249206"/>
              <a:chOff x="110081" y="1927325"/>
              <a:chExt cx="8344081" cy="2249206"/>
            </a:xfrm>
          </p:grpSpPr>
          <p:sp>
            <p:nvSpPr>
              <p:cNvPr id="72" name="Right Arrow 108">
                <a:extLst>
                  <a:ext uri="{FF2B5EF4-FFF2-40B4-BE49-F238E27FC236}">
                    <a16:creationId xmlns:a16="http://schemas.microsoft.com/office/drawing/2014/main" id="{E09F0130-4128-B98F-3FC8-826E3F21EC20}"/>
                  </a:ext>
                </a:extLst>
              </p:cNvPr>
              <p:cNvSpPr/>
              <p:nvPr/>
            </p:nvSpPr>
            <p:spPr>
              <a:xfrm>
                <a:off x="110081" y="1927325"/>
                <a:ext cx="3491136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CW alignment </a:t>
                </a:r>
              </a:p>
            </p:txBody>
          </p:sp>
          <p:sp>
            <p:nvSpPr>
              <p:cNvPr id="73" name="Right Arrow 108">
                <a:extLst>
                  <a:ext uri="{FF2B5EF4-FFF2-40B4-BE49-F238E27FC236}">
                    <a16:creationId xmlns:a16="http://schemas.microsoft.com/office/drawing/2014/main" id="{D46123C0-9ECC-57A7-697B-E88EF0C070DA}"/>
                  </a:ext>
                </a:extLst>
              </p:cNvPr>
              <p:cNvSpPr/>
              <p:nvPr/>
            </p:nvSpPr>
            <p:spPr>
              <a:xfrm>
                <a:off x="3298254" y="3169441"/>
                <a:ext cx="2012938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 Hz  Commissioning </a:t>
                </a:r>
              </a:p>
            </p:txBody>
          </p:sp>
          <p:sp>
            <p:nvSpPr>
              <p:cNvPr id="74" name="Right Arrow 108">
                <a:extLst>
                  <a:ext uri="{FF2B5EF4-FFF2-40B4-BE49-F238E27FC236}">
                    <a16:creationId xmlns:a16="http://schemas.microsoft.com/office/drawing/2014/main" id="{048AC223-E622-14CE-E723-186DC554A881}"/>
                  </a:ext>
                </a:extLst>
              </p:cNvPr>
              <p:cNvSpPr/>
              <p:nvPr/>
            </p:nvSpPr>
            <p:spPr>
              <a:xfrm>
                <a:off x="2064140" y="2510856"/>
                <a:ext cx="1537077" cy="658586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Hz Pulse commissioning </a:t>
                </a:r>
              </a:p>
            </p:txBody>
          </p:sp>
          <p:sp>
            <p:nvSpPr>
              <p:cNvPr id="75" name="Star: 5 Points 74">
                <a:extLst>
                  <a:ext uri="{FF2B5EF4-FFF2-40B4-BE49-F238E27FC236}">
                    <a16:creationId xmlns:a16="http://schemas.microsoft.com/office/drawing/2014/main" id="{A4FD76E0-5E7F-B313-0A9E-AA87DD833B6C}"/>
                  </a:ext>
                </a:extLst>
              </p:cNvPr>
              <p:cNvSpPr/>
              <p:nvPr/>
            </p:nvSpPr>
            <p:spPr>
              <a:xfrm>
                <a:off x="5395146" y="3276806"/>
                <a:ext cx="440451" cy="453292"/>
              </a:xfrm>
              <a:prstGeom prst="star5">
                <a:avLst/>
              </a:prstGeom>
              <a:solidFill>
                <a:srgbClr val="69BF49"/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8603224-E653-1993-3C05-6ED4033DD237}"/>
                  </a:ext>
                </a:extLst>
              </p:cNvPr>
              <p:cNvSpPr txBox="1"/>
              <p:nvPr/>
            </p:nvSpPr>
            <p:spPr>
              <a:xfrm>
                <a:off x="6093916" y="3253201"/>
                <a:ext cx="23602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1D3E"/>
                    </a:solidFill>
                    <a:effectLst/>
                    <a:uLnTx/>
                    <a:uFillTx/>
                  </a:rPr>
                  <a:t>Pump Laser system operational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6102CBF-D3DC-0B15-9999-8E7FA1AF5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608" y="268231"/>
            <a:ext cx="2528222" cy="189616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1931918-7001-B94E-3675-9D5FD55C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546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25736" y="2130832"/>
            <a:ext cx="1141303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Commission the front end  subsystems to meet the bandwidth and energy specifications, the  different energy modes will be commissioned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Use a temporary stretcher  to stretch the pulse  to the nanosecond regime for initial commissioning,  will require further commissioning of the system with final stretcher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Beam  will be ready to  inject to </a:t>
            </a:r>
            <a:r>
              <a:rPr lang="en-GB" dirty="0" err="1"/>
              <a:t>Ti:Sa</a:t>
            </a:r>
            <a:r>
              <a:rPr lang="en-GB" dirty="0"/>
              <a:t> room using alignment mode prior to full commissioning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Commissioning activities started in 2023</a:t>
            </a:r>
          </a:p>
          <a:p>
            <a:endParaRPr lang="en-GB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12974" y="233467"/>
            <a:ext cx="545164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Front End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40D37C5-D0F4-FDE2-BD01-3B8096D83766}"/>
              </a:ext>
            </a:extLst>
          </p:cNvPr>
          <p:cNvGrpSpPr/>
          <p:nvPr/>
        </p:nvGrpSpPr>
        <p:grpSpPr>
          <a:xfrm>
            <a:off x="125136" y="4336818"/>
            <a:ext cx="12230596" cy="2317478"/>
            <a:chOff x="70878" y="1351262"/>
            <a:chExt cx="12230596" cy="231747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8CC886C-1023-28F1-5231-F7472AD8143C}"/>
                </a:ext>
              </a:extLst>
            </p:cNvPr>
            <p:cNvGrpSpPr/>
            <p:nvPr/>
          </p:nvGrpSpPr>
          <p:grpSpPr>
            <a:xfrm>
              <a:off x="75581" y="1351262"/>
              <a:ext cx="11784111" cy="433964"/>
              <a:chOff x="1297833" y="1327714"/>
              <a:chExt cx="11784111" cy="43396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00C3F76-2B77-7D7E-CED5-FE8F31131396}"/>
                  </a:ext>
                </a:extLst>
              </p:cNvPr>
              <p:cNvSpPr/>
              <p:nvPr/>
            </p:nvSpPr>
            <p:spPr>
              <a:xfrm>
                <a:off x="11953074" y="1329684"/>
                <a:ext cx="1128870" cy="43199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Feb 25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4BCE37D-C2CD-F001-2C7F-42879B6733BD}"/>
                  </a:ext>
                </a:extLst>
              </p:cNvPr>
              <p:cNvSpPr/>
              <p:nvPr/>
            </p:nvSpPr>
            <p:spPr>
              <a:xfrm>
                <a:off x="1297833" y="1329684"/>
                <a:ext cx="1136689" cy="431631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May 24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63157E3-BCB3-B6AD-EAE2-7F2449DFAABA}"/>
                  </a:ext>
                </a:extLst>
              </p:cNvPr>
              <p:cNvSpPr/>
              <p:nvPr/>
            </p:nvSpPr>
            <p:spPr>
              <a:xfrm>
                <a:off x="2436808" y="1329684"/>
                <a:ext cx="1136689" cy="431873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D55B4CD-21BA-BE9C-866A-498E1D302490}"/>
                  </a:ext>
                </a:extLst>
              </p:cNvPr>
              <p:cNvSpPr/>
              <p:nvPr/>
            </p:nvSpPr>
            <p:spPr>
              <a:xfrm>
                <a:off x="3574690" y="1329683"/>
                <a:ext cx="1128870" cy="431873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July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975B45-9B6E-78CC-597D-1FF12C5DF8EC}"/>
                  </a:ext>
                </a:extLst>
              </p:cNvPr>
              <p:cNvSpPr/>
              <p:nvPr/>
            </p:nvSpPr>
            <p:spPr>
              <a:xfrm>
                <a:off x="4703560" y="1329684"/>
                <a:ext cx="1152128" cy="431873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August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8FF49AFC-630D-2190-BAEB-42ED47C225A3}"/>
                  </a:ext>
                </a:extLst>
              </p:cNvPr>
              <p:cNvSpPr/>
              <p:nvPr/>
            </p:nvSpPr>
            <p:spPr>
              <a:xfrm>
                <a:off x="7094429" y="1329683"/>
                <a:ext cx="1232554" cy="431995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October 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2672E5F-E60D-96B3-CF03-76D10974EC26}"/>
                  </a:ext>
                </a:extLst>
              </p:cNvPr>
              <p:cNvSpPr/>
              <p:nvPr/>
            </p:nvSpPr>
            <p:spPr>
              <a:xfrm>
                <a:off x="5848206" y="1327714"/>
                <a:ext cx="1242268" cy="433602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September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73E69BE-B21D-1DCE-488A-8B9F50AC9E48}"/>
                  </a:ext>
                </a:extLst>
              </p:cNvPr>
              <p:cNvSpPr/>
              <p:nvPr/>
            </p:nvSpPr>
            <p:spPr>
              <a:xfrm>
                <a:off x="8326983" y="1329684"/>
                <a:ext cx="1232554" cy="431086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November 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3BEFF13-1B39-27B5-E65B-3D592618413C}"/>
                  </a:ext>
                </a:extLst>
              </p:cNvPr>
              <p:cNvSpPr/>
              <p:nvPr/>
            </p:nvSpPr>
            <p:spPr>
              <a:xfrm>
                <a:off x="9559537" y="1329684"/>
                <a:ext cx="1264667" cy="431086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December 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3DE050-8A93-8C51-B10F-E81147F1562B}"/>
                </a:ext>
              </a:extLst>
            </p:cNvPr>
            <p:cNvSpPr/>
            <p:nvPr/>
          </p:nvSpPr>
          <p:spPr>
            <a:xfrm>
              <a:off x="9601952" y="1353233"/>
              <a:ext cx="1128870" cy="431086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 25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2D7F651-8BC4-F270-2EA8-BE3F2CF04AFD}"/>
                </a:ext>
              </a:extLst>
            </p:cNvPr>
            <p:cNvGrpSpPr/>
            <p:nvPr/>
          </p:nvGrpSpPr>
          <p:grpSpPr>
            <a:xfrm>
              <a:off x="70878" y="1747531"/>
              <a:ext cx="12230596" cy="1921209"/>
              <a:chOff x="70878" y="1747531"/>
              <a:chExt cx="12230596" cy="1921209"/>
            </a:xfrm>
          </p:grpSpPr>
          <p:sp>
            <p:nvSpPr>
              <p:cNvPr id="72" name="Right Arrow 108">
                <a:extLst>
                  <a:ext uri="{FF2B5EF4-FFF2-40B4-BE49-F238E27FC236}">
                    <a16:creationId xmlns:a16="http://schemas.microsoft.com/office/drawing/2014/main" id="{E09F0130-4128-B98F-3FC8-826E3F21EC20}"/>
                  </a:ext>
                </a:extLst>
              </p:cNvPr>
              <p:cNvSpPr/>
              <p:nvPr/>
            </p:nvSpPr>
            <p:spPr>
              <a:xfrm>
                <a:off x="95731" y="1927325"/>
                <a:ext cx="5815489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Ps OPCPA1 pulse commissioning  </a:t>
                </a:r>
              </a:p>
            </p:txBody>
          </p:sp>
          <p:sp>
            <p:nvSpPr>
              <p:cNvPr id="73" name="Right Arrow 108">
                <a:extLst>
                  <a:ext uri="{FF2B5EF4-FFF2-40B4-BE49-F238E27FC236}">
                    <a16:creationId xmlns:a16="http://schemas.microsoft.com/office/drawing/2014/main" id="{D46123C0-9ECC-57A7-697B-E88EF0C070DA}"/>
                  </a:ext>
                </a:extLst>
              </p:cNvPr>
              <p:cNvSpPr/>
              <p:nvPr/>
            </p:nvSpPr>
            <p:spPr>
              <a:xfrm>
                <a:off x="6585828" y="2993850"/>
                <a:ext cx="3996812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Full energy system Commissioning </a:t>
                </a:r>
              </a:p>
            </p:txBody>
          </p:sp>
          <p:sp>
            <p:nvSpPr>
              <p:cNvPr id="74" name="Right Arrow 108">
                <a:extLst>
                  <a:ext uri="{FF2B5EF4-FFF2-40B4-BE49-F238E27FC236}">
                    <a16:creationId xmlns:a16="http://schemas.microsoft.com/office/drawing/2014/main" id="{048AC223-E622-14CE-E723-186DC554A881}"/>
                  </a:ext>
                </a:extLst>
              </p:cNvPr>
              <p:cNvSpPr/>
              <p:nvPr/>
            </p:nvSpPr>
            <p:spPr>
              <a:xfrm>
                <a:off x="70878" y="3000717"/>
                <a:ext cx="2526629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CW  </a:t>
                </a:r>
                <a:r>
                  <a:rPr lang="en-GB" sz="1400" kern="0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alignment Ns OPCPA 2  </a:t>
                </a:r>
              </a:p>
            </p:txBody>
          </p:sp>
          <p:sp>
            <p:nvSpPr>
              <p:cNvPr id="75" name="Star: 5 Points 74">
                <a:extLst>
                  <a:ext uri="{FF2B5EF4-FFF2-40B4-BE49-F238E27FC236}">
                    <a16:creationId xmlns:a16="http://schemas.microsoft.com/office/drawing/2014/main" id="{A4FD76E0-5E7F-B313-0A9E-AA87DD833B6C}"/>
                  </a:ext>
                </a:extLst>
              </p:cNvPr>
              <p:cNvSpPr/>
              <p:nvPr/>
            </p:nvSpPr>
            <p:spPr>
              <a:xfrm>
                <a:off x="10567172" y="1747531"/>
                <a:ext cx="440451" cy="453292"/>
              </a:xfrm>
              <a:prstGeom prst="star5">
                <a:avLst/>
              </a:prstGeom>
              <a:solidFill>
                <a:srgbClr val="69BF49"/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8603224-E653-1993-3C05-6ED4033DD237}"/>
                  </a:ext>
                </a:extLst>
              </p:cNvPr>
              <p:cNvSpPr txBox="1"/>
              <p:nvPr/>
            </p:nvSpPr>
            <p:spPr>
              <a:xfrm>
                <a:off x="9774845" y="2255247"/>
                <a:ext cx="25266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1D3E"/>
                    </a:solidFill>
                    <a:effectLst/>
                    <a:uLnTx/>
                    <a:uFillTx/>
                  </a:rPr>
                  <a:t>Front End system operational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4DC451-D731-FBA0-0DBA-CE8D1FD15B34}"/>
              </a:ext>
            </a:extLst>
          </p:cNvPr>
          <p:cNvGrpSpPr/>
          <p:nvPr/>
        </p:nvGrpSpPr>
        <p:grpSpPr>
          <a:xfrm>
            <a:off x="938777" y="1072783"/>
            <a:ext cx="6988344" cy="996021"/>
            <a:chOff x="850566" y="4544606"/>
            <a:chExt cx="6988344" cy="9960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863346-EA0D-8BC5-9451-F47BDDAB0FD6}"/>
                </a:ext>
              </a:extLst>
            </p:cNvPr>
            <p:cNvSpPr txBox="1"/>
            <p:nvPr/>
          </p:nvSpPr>
          <p:spPr>
            <a:xfrm>
              <a:off x="1815253" y="5171295"/>
              <a:ext cx="1194045" cy="36933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Ps OPCPA1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87CD8A-BA63-216C-D348-19F4B80D8CDC}"/>
                </a:ext>
              </a:extLst>
            </p:cNvPr>
            <p:cNvSpPr txBox="1"/>
            <p:nvPr/>
          </p:nvSpPr>
          <p:spPr>
            <a:xfrm>
              <a:off x="850566" y="5163231"/>
              <a:ext cx="643125" cy="369332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7030A0"/>
                  </a:solidFill>
                </a:rPr>
                <a:t>Seed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1D1943-2F7D-8559-EA7B-F4DE7DE8FED0}"/>
                </a:ext>
              </a:extLst>
            </p:cNvPr>
            <p:cNvSpPr txBox="1"/>
            <p:nvPr/>
          </p:nvSpPr>
          <p:spPr>
            <a:xfrm>
              <a:off x="3216429" y="5163231"/>
              <a:ext cx="1048044" cy="369332"/>
            </a:xfrm>
            <a:prstGeom prst="rect">
              <a:avLst/>
            </a:prstGeom>
            <a:noFill/>
            <a:ln w="38100">
              <a:solidFill>
                <a:srgbClr val="CC00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66FF"/>
                  </a:solidFill>
                </a:rPr>
                <a:t>Stretcher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8F131F-697F-536A-89C5-C395143DB542}"/>
                </a:ext>
              </a:extLst>
            </p:cNvPr>
            <p:cNvSpPr txBox="1"/>
            <p:nvPr/>
          </p:nvSpPr>
          <p:spPr>
            <a:xfrm>
              <a:off x="4639360" y="5163231"/>
              <a:ext cx="1238481" cy="369332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NS OPCPA2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7C3008-25F8-E174-555F-F9B5EE4F4C1F}"/>
                </a:ext>
              </a:extLst>
            </p:cNvPr>
            <p:cNvSpPr txBox="1"/>
            <p:nvPr/>
          </p:nvSpPr>
          <p:spPr>
            <a:xfrm>
              <a:off x="1961671" y="4558243"/>
              <a:ext cx="901209" cy="369332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6"/>
                  </a:solidFill>
                </a:rPr>
                <a:t>Pump 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98BB35-213C-3F83-ABCA-0E8B94E3F84F}"/>
                </a:ext>
              </a:extLst>
            </p:cNvPr>
            <p:cNvSpPr txBox="1"/>
            <p:nvPr/>
          </p:nvSpPr>
          <p:spPr>
            <a:xfrm>
              <a:off x="4807995" y="4544606"/>
              <a:ext cx="901209" cy="369332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6"/>
                  </a:solidFill>
                </a:rPr>
                <a:t>Pump 2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F187AB9-82CA-A18C-BA48-939239FDDA0B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1519184" y="5355961"/>
              <a:ext cx="29606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6B27A21-969B-43B1-3323-D390DEF6A8B7}"/>
                </a:ext>
              </a:extLst>
            </p:cNvPr>
            <p:cNvCxnSpPr>
              <a:stCxn id="4" idx="3"/>
              <a:endCxn id="6" idx="1"/>
            </p:cNvCxnSpPr>
            <p:nvPr/>
          </p:nvCxnSpPr>
          <p:spPr>
            <a:xfrm flipV="1">
              <a:off x="3009298" y="5347897"/>
              <a:ext cx="207131" cy="80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0815FD-803A-27C4-E86D-40EC8A442A07}"/>
                </a:ext>
              </a:extLst>
            </p:cNvPr>
            <p:cNvCxnSpPr>
              <a:stCxn id="6" idx="3"/>
              <a:endCxn id="7" idx="1"/>
            </p:cNvCxnSpPr>
            <p:nvPr/>
          </p:nvCxnSpPr>
          <p:spPr>
            <a:xfrm>
              <a:off x="4264473" y="5347897"/>
              <a:ext cx="37488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94A961-13FA-3639-DA4D-CED608A44EFA}"/>
                </a:ext>
              </a:extLst>
            </p:cNvPr>
            <p:cNvSpPr txBox="1"/>
            <p:nvPr/>
          </p:nvSpPr>
          <p:spPr>
            <a:xfrm>
              <a:off x="6137739" y="5166765"/>
              <a:ext cx="1701171" cy="36933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C000"/>
                  </a:solidFill>
                </a:rPr>
                <a:t>Beam transport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8F948A3-3596-E8AB-CCB4-BD5AF62731CA}"/>
                </a:ext>
              </a:extLst>
            </p:cNvPr>
            <p:cNvCxnSpPr>
              <a:stCxn id="7" idx="3"/>
              <a:endCxn id="16" idx="1"/>
            </p:cNvCxnSpPr>
            <p:nvPr/>
          </p:nvCxnSpPr>
          <p:spPr>
            <a:xfrm>
              <a:off x="5877841" y="5347897"/>
              <a:ext cx="259898" cy="35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0E1BD03-751D-D0E5-2C4F-908EA06F55E3}"/>
                </a:ext>
              </a:extLst>
            </p:cNvPr>
            <p:cNvCxnSpPr>
              <a:stCxn id="8" idx="2"/>
              <a:endCxn id="4" idx="0"/>
            </p:cNvCxnSpPr>
            <p:nvPr/>
          </p:nvCxnSpPr>
          <p:spPr>
            <a:xfrm>
              <a:off x="2412276" y="4927575"/>
              <a:ext cx="0" cy="24372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8AA6D92-C3EF-8012-ACDE-09A2D34CFB49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5258601" y="4942153"/>
              <a:ext cx="0" cy="22107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ight Arrow 108">
            <a:extLst>
              <a:ext uri="{FF2B5EF4-FFF2-40B4-BE49-F238E27FC236}">
                <a16:creationId xmlns:a16="http://schemas.microsoft.com/office/drawing/2014/main" id="{A0102C63-4F0C-199A-33E4-620606065AA8}"/>
              </a:ext>
            </a:extLst>
          </p:cNvPr>
          <p:cNvSpPr/>
          <p:nvPr/>
        </p:nvSpPr>
        <p:spPr>
          <a:xfrm>
            <a:off x="2740962" y="5979405"/>
            <a:ext cx="3818458" cy="668023"/>
          </a:xfrm>
          <a:prstGeom prst="rightArrow">
            <a:avLst>
              <a:gd name="adj1" fmla="val 50000"/>
              <a:gd name="adj2" fmla="val 18412"/>
            </a:avLst>
          </a:prstGeom>
          <a:solidFill>
            <a:srgbClr val="F9BB0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>
                <a:solidFill>
                  <a:srgbClr val="002060"/>
                </a:solidFill>
                <a:latin typeface="Calibri" panose="020F0502020204030204"/>
              </a:rPr>
              <a:t>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OPCPA2 pulse commissioning  </a:t>
            </a:r>
          </a:p>
        </p:txBody>
      </p:sp>
      <p:sp>
        <p:nvSpPr>
          <p:cNvPr id="29" name="Right Arrow 108">
            <a:extLst>
              <a:ext uri="{FF2B5EF4-FFF2-40B4-BE49-F238E27FC236}">
                <a16:creationId xmlns:a16="http://schemas.microsoft.com/office/drawing/2014/main" id="{4322C921-0712-71C0-A70E-F3BF220B9E28}"/>
              </a:ext>
            </a:extLst>
          </p:cNvPr>
          <p:cNvSpPr/>
          <p:nvPr/>
        </p:nvSpPr>
        <p:spPr>
          <a:xfrm>
            <a:off x="105644" y="5378346"/>
            <a:ext cx="2320930" cy="668023"/>
          </a:xfrm>
          <a:prstGeom prst="rightArrow">
            <a:avLst/>
          </a:prstGeom>
          <a:solidFill>
            <a:srgbClr val="F9BB0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Temporary stretcher  pulse commissioning  </a:t>
            </a:r>
          </a:p>
        </p:txBody>
      </p:sp>
      <p:pic>
        <p:nvPicPr>
          <p:cNvPr id="2" name="70EC0F61-3E00-42DC-9FF3-80528E28AC74" descr="IMG_2311.jpg">
            <a:extLst>
              <a:ext uri="{FF2B5EF4-FFF2-40B4-BE49-F238E27FC236}">
                <a16:creationId xmlns:a16="http://schemas.microsoft.com/office/drawing/2014/main" id="{E03B82E1-49C1-A4EC-D4BF-FC962928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90" y="83298"/>
            <a:ext cx="2730045" cy="204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ight Arrow 108">
            <a:extLst>
              <a:ext uri="{FF2B5EF4-FFF2-40B4-BE49-F238E27FC236}">
                <a16:creationId xmlns:a16="http://schemas.microsoft.com/office/drawing/2014/main" id="{181CE057-C232-966E-2886-AD918449D3BC}"/>
              </a:ext>
            </a:extLst>
          </p:cNvPr>
          <p:cNvSpPr/>
          <p:nvPr/>
        </p:nvSpPr>
        <p:spPr>
          <a:xfrm>
            <a:off x="6290199" y="5386410"/>
            <a:ext cx="2781229" cy="668023"/>
          </a:xfrm>
          <a:prstGeom prst="rightArrow">
            <a:avLst/>
          </a:prstGeom>
          <a:solidFill>
            <a:srgbClr val="F9BB0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 stretcher  pulse commissioning  </a:t>
            </a:r>
          </a:p>
        </p:txBody>
      </p:sp>
    </p:spTree>
    <p:extLst>
      <p:ext uri="{BB962C8B-B14F-4D97-AF65-F5344CB8AC3E}">
        <p14:creationId xmlns:p14="http://schemas.microsoft.com/office/powerpoint/2010/main" val="3113070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108936E-A59D-54BA-27BD-960E76F8C28E}"/>
              </a:ext>
            </a:extLst>
          </p:cNvPr>
          <p:cNvGrpSpPr/>
          <p:nvPr/>
        </p:nvGrpSpPr>
        <p:grpSpPr>
          <a:xfrm>
            <a:off x="162824" y="3332555"/>
            <a:ext cx="11693611" cy="3441783"/>
            <a:chOff x="95732" y="1339649"/>
            <a:chExt cx="11693611" cy="344178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D8D952-AB6B-DBF8-0860-668E08015ADD}"/>
                </a:ext>
              </a:extLst>
            </p:cNvPr>
            <p:cNvGrpSpPr/>
            <p:nvPr/>
          </p:nvGrpSpPr>
          <p:grpSpPr>
            <a:xfrm>
              <a:off x="121640" y="1339649"/>
              <a:ext cx="10627426" cy="428659"/>
              <a:chOff x="1343892" y="1316101"/>
              <a:chExt cx="10627426" cy="42865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878F619-9F29-4D75-5A29-73D90FE07B17}"/>
                  </a:ext>
                </a:extLst>
              </p:cNvPr>
              <p:cNvSpPr/>
              <p:nvPr/>
            </p:nvSpPr>
            <p:spPr>
              <a:xfrm>
                <a:off x="10842448" y="1316101"/>
                <a:ext cx="1128870" cy="411985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Feb 25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F29A2A4-04AF-D48F-9ED9-769580F8F26C}"/>
                  </a:ext>
                </a:extLst>
              </p:cNvPr>
              <p:cNvSpPr/>
              <p:nvPr/>
            </p:nvSpPr>
            <p:spPr>
              <a:xfrm>
                <a:off x="1343892" y="1334269"/>
                <a:ext cx="1136689" cy="410491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 24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E5E9270-19BF-89BA-55D2-D5D916791809}"/>
                  </a:ext>
                </a:extLst>
              </p:cNvPr>
              <p:cNvSpPr/>
              <p:nvPr/>
            </p:nvSpPr>
            <p:spPr>
              <a:xfrm>
                <a:off x="2488400" y="1319159"/>
                <a:ext cx="1128870" cy="410208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July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5A6678E-D196-42C2-AD33-557AD1A64565}"/>
                  </a:ext>
                </a:extLst>
              </p:cNvPr>
              <p:cNvSpPr/>
              <p:nvPr/>
            </p:nvSpPr>
            <p:spPr>
              <a:xfrm>
                <a:off x="3621970" y="1318876"/>
                <a:ext cx="1152128" cy="410208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August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29A2906-06E6-3B46-0E8F-8BB7B747E675}"/>
                  </a:ext>
                </a:extLst>
              </p:cNvPr>
              <p:cNvSpPr/>
              <p:nvPr/>
            </p:nvSpPr>
            <p:spPr>
              <a:xfrm>
                <a:off x="6005941" y="1316101"/>
                <a:ext cx="1232554" cy="41298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October 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39EB0DD-76C4-E6CD-D14A-55FBB9DF75A1}"/>
                  </a:ext>
                </a:extLst>
              </p:cNvPr>
              <p:cNvSpPr/>
              <p:nvPr/>
            </p:nvSpPr>
            <p:spPr>
              <a:xfrm>
                <a:off x="4763673" y="1318876"/>
                <a:ext cx="1242268" cy="410491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September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F7608D6-F324-CB48-9CED-3D724F52EFB8}"/>
                  </a:ext>
                </a:extLst>
              </p:cNvPr>
              <p:cNvSpPr/>
              <p:nvPr/>
            </p:nvSpPr>
            <p:spPr>
              <a:xfrm>
                <a:off x="7222979" y="1316101"/>
                <a:ext cx="1232554" cy="413266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November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10707A5-8BC5-5182-5D39-4D7A2A0C4B51}"/>
                  </a:ext>
                </a:extLst>
              </p:cNvPr>
              <p:cNvSpPr/>
              <p:nvPr/>
            </p:nvSpPr>
            <p:spPr>
              <a:xfrm>
                <a:off x="8448911" y="1316101"/>
                <a:ext cx="1264667" cy="412983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December 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340F4D-587E-7681-A1B0-46AC1FB1E8B8}"/>
                </a:ext>
              </a:extLst>
            </p:cNvPr>
            <p:cNvSpPr/>
            <p:nvPr/>
          </p:nvSpPr>
          <p:spPr>
            <a:xfrm>
              <a:off x="8491326" y="1339649"/>
              <a:ext cx="1128870" cy="411985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 25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CB80BE0-149B-66E9-2EE8-27DFC212E391}"/>
                </a:ext>
              </a:extLst>
            </p:cNvPr>
            <p:cNvGrpSpPr/>
            <p:nvPr/>
          </p:nvGrpSpPr>
          <p:grpSpPr>
            <a:xfrm>
              <a:off x="95732" y="1768308"/>
              <a:ext cx="11693611" cy="3013124"/>
              <a:chOff x="95732" y="1768308"/>
              <a:chExt cx="11693611" cy="301312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B2CD1B-94EC-479E-E976-56620B9891EC}"/>
                  </a:ext>
                </a:extLst>
              </p:cNvPr>
              <p:cNvSpPr txBox="1"/>
              <p:nvPr/>
            </p:nvSpPr>
            <p:spPr>
              <a:xfrm>
                <a:off x="10225273" y="2244174"/>
                <a:ext cx="15640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01D3E"/>
                    </a:solidFill>
                    <a:effectLst/>
                    <a:uLnTx/>
                    <a:uFillTx/>
                  </a:rPr>
                  <a:t>Ti:Sa</a:t>
                </a: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1D3E"/>
                    </a:solidFill>
                    <a:effectLst/>
                    <a:uLnTx/>
                    <a:uFillTx/>
                  </a:rPr>
                  <a:t> Amplifier</a:t>
                </a:r>
                <a:r>
                  <a:rPr kumimoji="0" lang="en-GB" sz="1800" b="0" i="0" u="none" strike="noStrike" kern="0" cap="none" spc="0" normalizeH="0" noProof="0" dirty="0">
                    <a:ln>
                      <a:noFill/>
                    </a:ln>
                    <a:solidFill>
                      <a:srgbClr val="201D3E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1D3E"/>
                    </a:solidFill>
                    <a:effectLst/>
                    <a:uLnTx/>
                    <a:uFillTx/>
                  </a:rPr>
                  <a:t>operational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Right Arrow 108">
                <a:extLst>
                  <a:ext uri="{FF2B5EF4-FFF2-40B4-BE49-F238E27FC236}">
                    <a16:creationId xmlns:a16="http://schemas.microsoft.com/office/drawing/2014/main" id="{E615FC87-8D58-C0EB-3392-D8AB267AF1C0}"/>
                  </a:ext>
                </a:extLst>
              </p:cNvPr>
              <p:cNvSpPr/>
              <p:nvPr/>
            </p:nvSpPr>
            <p:spPr>
              <a:xfrm>
                <a:off x="95732" y="1927325"/>
                <a:ext cx="3491136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CW alignment of amplifier </a:t>
                </a:r>
              </a:p>
            </p:txBody>
          </p:sp>
          <p:sp>
            <p:nvSpPr>
              <p:cNvPr id="15" name="Right Arrow 108">
                <a:extLst>
                  <a:ext uri="{FF2B5EF4-FFF2-40B4-BE49-F238E27FC236}">
                    <a16:creationId xmlns:a16="http://schemas.microsoft.com/office/drawing/2014/main" id="{092A65E6-6BF8-A443-57D0-36F145EE1DA2}"/>
                  </a:ext>
                </a:extLst>
              </p:cNvPr>
              <p:cNvSpPr/>
              <p:nvPr/>
            </p:nvSpPr>
            <p:spPr>
              <a:xfrm>
                <a:off x="7488640" y="4113409"/>
                <a:ext cx="3303028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Full energy system 10Hz</a:t>
                </a:r>
              </a:p>
            </p:txBody>
          </p:sp>
          <p:sp>
            <p:nvSpPr>
              <p:cNvPr id="16" name="Right Arrow 108">
                <a:extLst>
                  <a:ext uri="{FF2B5EF4-FFF2-40B4-BE49-F238E27FC236}">
                    <a16:creationId xmlns:a16="http://schemas.microsoft.com/office/drawing/2014/main" id="{F7DF4558-DA12-1E19-ABC7-A617F74F1276}"/>
                  </a:ext>
                </a:extLst>
              </p:cNvPr>
              <p:cNvSpPr/>
              <p:nvPr/>
            </p:nvSpPr>
            <p:spPr>
              <a:xfrm>
                <a:off x="3264692" y="2440503"/>
                <a:ext cx="2063840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Front End pulse  injection </a:t>
                </a:r>
              </a:p>
            </p:txBody>
          </p:sp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A5A2B8F1-2E28-3D13-2437-AB5AAB902622}"/>
                  </a:ext>
                </a:extLst>
              </p:cNvPr>
              <p:cNvSpPr/>
              <p:nvPr/>
            </p:nvSpPr>
            <p:spPr>
              <a:xfrm>
                <a:off x="10650914" y="1768308"/>
                <a:ext cx="440451" cy="453292"/>
              </a:xfrm>
              <a:prstGeom prst="star5">
                <a:avLst/>
              </a:prstGeom>
              <a:solidFill>
                <a:srgbClr val="69BF49"/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Right Arrow 108">
            <a:extLst>
              <a:ext uri="{FF2B5EF4-FFF2-40B4-BE49-F238E27FC236}">
                <a16:creationId xmlns:a16="http://schemas.microsoft.com/office/drawing/2014/main" id="{69EC92C3-1DFA-4A9D-5821-ACAF7A178054}"/>
              </a:ext>
            </a:extLst>
          </p:cNvPr>
          <p:cNvSpPr/>
          <p:nvPr/>
        </p:nvSpPr>
        <p:spPr>
          <a:xfrm>
            <a:off x="3618938" y="4958426"/>
            <a:ext cx="2335000" cy="668023"/>
          </a:xfrm>
          <a:prstGeom prst="rightArrow">
            <a:avLst/>
          </a:prstGeom>
          <a:solidFill>
            <a:srgbClr val="F9BB0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>
                <a:solidFill>
                  <a:srgbClr val="002060"/>
                </a:solidFill>
                <a:latin typeface="Calibri" panose="020F0502020204030204"/>
              </a:rPr>
              <a:t>PUMP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Injection to 2w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EF298D-485B-79FD-A6B8-F319DB2D329A}"/>
              </a:ext>
            </a:extLst>
          </p:cNvPr>
          <p:cNvGrpSpPr/>
          <p:nvPr/>
        </p:nvGrpSpPr>
        <p:grpSpPr>
          <a:xfrm>
            <a:off x="295867" y="808429"/>
            <a:ext cx="11388930" cy="1565642"/>
            <a:chOff x="70434" y="1576435"/>
            <a:chExt cx="11388930" cy="15656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A986EB8-40A7-33EA-A99D-E317D9F4E35E}"/>
                </a:ext>
              </a:extLst>
            </p:cNvPr>
            <p:cNvGrpSpPr/>
            <p:nvPr/>
          </p:nvGrpSpPr>
          <p:grpSpPr>
            <a:xfrm>
              <a:off x="70434" y="1576435"/>
              <a:ext cx="6972191" cy="1565642"/>
              <a:chOff x="500441" y="1082368"/>
              <a:chExt cx="6972191" cy="1565642"/>
            </a:xfrm>
          </p:grpSpPr>
          <p:sp>
            <p:nvSpPr>
              <p:cNvPr id="6" name="Right Arrow 10">
                <a:extLst>
                  <a:ext uri="{FF2B5EF4-FFF2-40B4-BE49-F238E27FC236}">
                    <a16:creationId xmlns:a16="http://schemas.microsoft.com/office/drawing/2014/main" id="{4F4ADA2C-CAB6-BF0D-3E8F-124CC1CACA06}"/>
                  </a:ext>
                </a:extLst>
              </p:cNvPr>
              <p:cNvSpPr/>
              <p:nvPr/>
            </p:nvSpPr>
            <p:spPr>
              <a:xfrm>
                <a:off x="500441" y="1880004"/>
                <a:ext cx="1415634" cy="76800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EPAC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pump</a:t>
                </a:r>
              </a:p>
            </p:txBody>
          </p:sp>
          <p:sp>
            <p:nvSpPr>
              <p:cNvPr id="4" name="Right Arrow 8">
                <a:extLst>
                  <a:ext uri="{FF2B5EF4-FFF2-40B4-BE49-F238E27FC236}">
                    <a16:creationId xmlns:a16="http://schemas.microsoft.com/office/drawing/2014/main" id="{E7604430-C7E4-FCFC-A71D-752A62A4A24B}"/>
                  </a:ext>
                </a:extLst>
              </p:cNvPr>
              <p:cNvSpPr/>
              <p:nvPr/>
            </p:nvSpPr>
            <p:spPr>
              <a:xfrm rot="5400000">
                <a:off x="6607569" y="1179425"/>
                <a:ext cx="962120" cy="768006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Front End 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596E6EE-CA53-EB7B-8CFC-FAAB8010C97D}"/>
                </a:ext>
              </a:extLst>
            </p:cNvPr>
            <p:cNvGrpSpPr/>
            <p:nvPr/>
          </p:nvGrpSpPr>
          <p:grpSpPr>
            <a:xfrm>
              <a:off x="1486067" y="2542044"/>
              <a:ext cx="9973297" cy="380482"/>
              <a:chOff x="924213" y="1495731"/>
              <a:chExt cx="9973297" cy="38048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645BE08-091C-8772-A9BF-EEECD2477165}"/>
                  </a:ext>
                </a:extLst>
              </p:cNvPr>
              <p:cNvGrpSpPr/>
              <p:nvPr/>
            </p:nvGrpSpPr>
            <p:grpSpPr>
              <a:xfrm>
                <a:off x="924213" y="1495731"/>
                <a:ext cx="9973297" cy="380482"/>
                <a:chOff x="588107" y="5160145"/>
                <a:chExt cx="9973297" cy="380482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FF5F2ED-C067-80A2-6565-D763D39A360A}"/>
                    </a:ext>
                  </a:extLst>
                </p:cNvPr>
                <p:cNvSpPr txBox="1"/>
                <p:nvPr/>
              </p:nvSpPr>
              <p:spPr>
                <a:xfrm>
                  <a:off x="4462414" y="5171295"/>
                  <a:ext cx="2752741" cy="369332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High energy </a:t>
                  </a:r>
                  <a:r>
                    <a:rPr lang="en-GB" dirty="0" err="1"/>
                    <a:t>Ti:Sa</a:t>
                  </a:r>
                  <a:r>
                    <a:rPr lang="en-GB" dirty="0"/>
                    <a:t> amplifier 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4D73755-D978-382E-FD6A-800DA98FC019}"/>
                    </a:ext>
                  </a:extLst>
                </p:cNvPr>
                <p:cNvSpPr txBox="1"/>
                <p:nvPr/>
              </p:nvSpPr>
              <p:spPr>
                <a:xfrm>
                  <a:off x="588107" y="5171295"/>
                  <a:ext cx="3562671" cy="369332"/>
                </a:xfrm>
                <a:prstGeom prst="rect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7030A0"/>
                      </a:solidFill>
                    </a:rPr>
                    <a:t>2 w conversion and beam shaping 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B29FFB3-AFC0-45DC-6B6E-CEAD5C698AC6}"/>
                    </a:ext>
                  </a:extLst>
                </p:cNvPr>
                <p:cNvSpPr txBox="1"/>
                <p:nvPr/>
              </p:nvSpPr>
              <p:spPr>
                <a:xfrm>
                  <a:off x="7464274" y="5160145"/>
                  <a:ext cx="3097130" cy="369332"/>
                </a:xfrm>
                <a:prstGeom prst="rect">
                  <a:avLst/>
                </a:prstGeom>
                <a:noFill/>
                <a:ln w="38100">
                  <a:solidFill>
                    <a:srgbClr val="F089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08900"/>
                      </a:solidFill>
                    </a:rPr>
                    <a:t>Beam  expander and transport </a:t>
                  </a: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66480F3A-B377-A7FC-72C2-530A5AD8CA2B}"/>
                    </a:ext>
                  </a:extLst>
                </p:cNvPr>
                <p:cNvCxnSpPr>
                  <a:cxnSpLocks/>
                  <a:stCxn id="34" idx="3"/>
                  <a:endCxn id="33" idx="1"/>
                </p:cNvCxnSpPr>
                <p:nvPr/>
              </p:nvCxnSpPr>
              <p:spPr>
                <a:xfrm>
                  <a:off x="4150778" y="5355961"/>
                  <a:ext cx="311636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6D9EB85-1D56-20A2-127D-6C9EA0AB7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8744" y="1691547"/>
                <a:ext cx="313198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3C071AC-DACA-59DA-A246-A9DF78AFDB77}"/>
              </a:ext>
            </a:extLst>
          </p:cNvPr>
          <p:cNvSpPr/>
          <p:nvPr/>
        </p:nvSpPr>
        <p:spPr>
          <a:xfrm>
            <a:off x="10816158" y="3332555"/>
            <a:ext cx="1128870" cy="413266"/>
          </a:xfrm>
          <a:prstGeom prst="rect">
            <a:avLst/>
          </a:prstGeom>
          <a:solidFill>
            <a:srgbClr val="36D2AF">
              <a:lumMod val="20000"/>
              <a:lumOff val="80000"/>
            </a:srgbClr>
          </a:solidFill>
          <a:ln w="12700" cap="flat" cmpd="sng" algn="ctr">
            <a:solidFill>
              <a:srgbClr val="69BF4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68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4CCB1-E652-DBD4-D02A-56133163C6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9" r="6893"/>
          <a:stretch/>
        </p:blipFill>
        <p:spPr>
          <a:xfrm>
            <a:off x="9593489" y="205273"/>
            <a:ext cx="2302644" cy="1468131"/>
          </a:xfrm>
          <a:prstGeom prst="rect">
            <a:avLst/>
          </a:prstGeom>
          <a:ln w="15875">
            <a:noFill/>
          </a:ln>
        </p:spPr>
      </p:pic>
      <p:sp>
        <p:nvSpPr>
          <p:cNvPr id="5" name="Right Arrow 108">
            <a:extLst>
              <a:ext uri="{FF2B5EF4-FFF2-40B4-BE49-F238E27FC236}">
                <a16:creationId xmlns:a16="http://schemas.microsoft.com/office/drawing/2014/main" id="{E7CF9851-B17A-962E-7C30-5456A49DBB6E}"/>
              </a:ext>
            </a:extLst>
          </p:cNvPr>
          <p:cNvSpPr/>
          <p:nvPr/>
        </p:nvSpPr>
        <p:spPr>
          <a:xfrm>
            <a:off x="5953938" y="5411718"/>
            <a:ext cx="2135703" cy="668023"/>
          </a:xfrm>
          <a:prstGeom prst="rightArrow">
            <a:avLst/>
          </a:prstGeom>
          <a:solidFill>
            <a:srgbClr val="F9BB0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1Hz pulse commissioning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17D05E-6311-0599-B249-98B3813A6CF8}"/>
              </a:ext>
            </a:extLst>
          </p:cNvPr>
          <p:cNvSpPr txBox="1"/>
          <p:nvPr/>
        </p:nvSpPr>
        <p:spPr>
          <a:xfrm>
            <a:off x="2054087" y="339460"/>
            <a:ext cx="561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Ti:Sa</a:t>
            </a: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 Amplifier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C213E-896E-145C-F0A1-DBB6D5CC1B13}"/>
              </a:ext>
            </a:extLst>
          </p:cNvPr>
          <p:cNvSpPr txBox="1"/>
          <p:nvPr/>
        </p:nvSpPr>
        <p:spPr>
          <a:xfrm>
            <a:off x="162823" y="2407838"/>
            <a:ext cx="1152197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Commission </a:t>
            </a:r>
            <a:r>
              <a:rPr lang="en-GB" dirty="0" err="1"/>
              <a:t>Ti:Sa</a:t>
            </a:r>
            <a:r>
              <a:rPr lang="en-GB" dirty="0"/>
              <a:t>  will start  in June 24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Commissioning will be coordinated with commissioning activities of PUMP and Front End 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C1DA3A0-EB5B-A978-BD11-5E7CD16B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969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CC05E93-C7FA-A96E-220A-DF8712535313}"/>
              </a:ext>
            </a:extLst>
          </p:cNvPr>
          <p:cNvSpPr txBox="1"/>
          <p:nvPr/>
        </p:nvSpPr>
        <p:spPr>
          <a:xfrm>
            <a:off x="531845" y="2752531"/>
            <a:ext cx="9108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Gold gratings arrive at the end of March 25, the plan has been adjusted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Input expanding telescope is expected  later  than anticipated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to remove  the temporary wall between </a:t>
            </a:r>
            <a:r>
              <a:rPr lang="en-GB" dirty="0" err="1"/>
              <a:t>Ti:Sa</a:t>
            </a:r>
            <a:r>
              <a:rPr lang="en-GB" dirty="0"/>
              <a:t> and compressor  for final commissioning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F7E514-EF7B-1A30-B287-C2B731443448}"/>
              </a:ext>
            </a:extLst>
          </p:cNvPr>
          <p:cNvGrpSpPr/>
          <p:nvPr/>
        </p:nvGrpSpPr>
        <p:grpSpPr>
          <a:xfrm>
            <a:off x="140340" y="3753093"/>
            <a:ext cx="11900094" cy="2689909"/>
            <a:chOff x="141281" y="3251406"/>
            <a:chExt cx="11900094" cy="26899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3D54F03-8B1F-D049-245A-8D5C2ACCBDBD}"/>
                </a:ext>
              </a:extLst>
            </p:cNvPr>
            <p:cNvGrpSpPr/>
            <p:nvPr/>
          </p:nvGrpSpPr>
          <p:grpSpPr>
            <a:xfrm>
              <a:off x="141281" y="3251406"/>
              <a:ext cx="11900094" cy="2689909"/>
              <a:chOff x="-5597" y="1342424"/>
              <a:chExt cx="11900094" cy="268990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402F3F4-BE2D-3559-771D-72F94B72D465}"/>
                  </a:ext>
                </a:extLst>
              </p:cNvPr>
              <p:cNvGrpSpPr/>
              <p:nvPr/>
            </p:nvGrpSpPr>
            <p:grpSpPr>
              <a:xfrm>
                <a:off x="128266" y="1342424"/>
                <a:ext cx="10637361" cy="410492"/>
                <a:chOff x="1350518" y="1318876"/>
                <a:chExt cx="10637361" cy="41049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A6070D7-2889-A293-8EA7-7C913C526594}"/>
                    </a:ext>
                  </a:extLst>
                </p:cNvPr>
                <p:cNvSpPr/>
                <p:nvPr/>
              </p:nvSpPr>
              <p:spPr>
                <a:xfrm>
                  <a:off x="10859009" y="1321276"/>
                  <a:ext cx="1128870" cy="407808"/>
                </a:xfrm>
                <a:prstGeom prst="rect">
                  <a:avLst/>
                </a:prstGeom>
                <a:solidFill>
                  <a:srgbClr val="36D2AF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69BF49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68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Aug</a:t>
                  </a:r>
                  <a:r>
                    <a:rPr kumimoji="0" lang="en-GB" sz="1800" b="0" i="0" u="none" strike="noStrike" kern="0" cap="none" spc="0" normalizeH="0" noProof="0" dirty="0">
                      <a:ln>
                        <a:noFill/>
                      </a:ln>
                      <a:solidFill>
                        <a:srgbClr val="FF68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25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9D796A1-FE90-3516-F301-C9DC5A26D61D}"/>
                    </a:ext>
                  </a:extLst>
                </p:cNvPr>
                <p:cNvSpPr/>
                <p:nvPr/>
              </p:nvSpPr>
              <p:spPr>
                <a:xfrm>
                  <a:off x="1350518" y="1318876"/>
                  <a:ext cx="1136689" cy="410491"/>
                </a:xfrm>
                <a:prstGeom prst="rect">
                  <a:avLst/>
                </a:prstGeom>
                <a:solidFill>
                  <a:srgbClr val="36D2AF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69BF49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2983E1B-E407-1D5C-E4C1-E3F93751FEAF}"/>
                    </a:ext>
                  </a:extLst>
                </p:cNvPr>
                <p:cNvSpPr/>
                <p:nvPr/>
              </p:nvSpPr>
              <p:spPr>
                <a:xfrm>
                  <a:off x="2488400" y="1319159"/>
                  <a:ext cx="1128870" cy="410208"/>
                </a:xfrm>
                <a:prstGeom prst="rect">
                  <a:avLst/>
                </a:prstGeom>
                <a:solidFill>
                  <a:srgbClr val="36D2AF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69BF49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68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Jan 25 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5706814-B340-1221-B0FC-F148096CB9F5}"/>
                    </a:ext>
                  </a:extLst>
                </p:cNvPr>
                <p:cNvSpPr/>
                <p:nvPr/>
              </p:nvSpPr>
              <p:spPr>
                <a:xfrm>
                  <a:off x="3621970" y="1318876"/>
                  <a:ext cx="1152128" cy="410208"/>
                </a:xfrm>
                <a:prstGeom prst="rect">
                  <a:avLst/>
                </a:prstGeom>
                <a:solidFill>
                  <a:srgbClr val="36D2AF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69BF49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68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Feb 25</a:t>
                  </a: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4C98D4C-CE2F-46C0-101C-E107DA96A7C6}"/>
                    </a:ext>
                  </a:extLst>
                </p:cNvPr>
                <p:cNvSpPr/>
                <p:nvPr/>
              </p:nvSpPr>
              <p:spPr>
                <a:xfrm>
                  <a:off x="7237784" y="1323261"/>
                  <a:ext cx="1232554" cy="405823"/>
                </a:xfrm>
                <a:prstGeom prst="rect">
                  <a:avLst/>
                </a:prstGeom>
                <a:solidFill>
                  <a:srgbClr val="36D2AF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69BF49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68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May 25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C30D25C-A0C3-4890-3DE5-1B3BA52513CC}"/>
                    </a:ext>
                  </a:extLst>
                </p:cNvPr>
                <p:cNvSpPr/>
                <p:nvPr/>
              </p:nvSpPr>
              <p:spPr>
                <a:xfrm>
                  <a:off x="4763673" y="1318876"/>
                  <a:ext cx="1242268" cy="410491"/>
                </a:xfrm>
                <a:prstGeom prst="rect">
                  <a:avLst/>
                </a:prstGeom>
                <a:solidFill>
                  <a:srgbClr val="36D2AF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69BF49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68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March 25 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DD494D8-9D11-2D6D-EEA4-C3B9C619E6D8}"/>
                    </a:ext>
                  </a:extLst>
                </p:cNvPr>
                <p:cNvSpPr/>
                <p:nvPr/>
              </p:nvSpPr>
              <p:spPr>
                <a:xfrm>
                  <a:off x="6005941" y="1323261"/>
                  <a:ext cx="1232554" cy="405823"/>
                </a:xfrm>
                <a:prstGeom prst="rect">
                  <a:avLst/>
                </a:prstGeom>
                <a:solidFill>
                  <a:srgbClr val="36D2AF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69BF49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kern="0" dirty="0">
                      <a:solidFill>
                        <a:srgbClr val="FF6800"/>
                      </a:solidFill>
                      <a:latin typeface="Calibri" panose="020F0502020204030204"/>
                    </a:rPr>
                    <a:t>April 25</a:t>
                  </a: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68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59347D9-E746-E084-BD75-D7B25AC39A81}"/>
                    </a:ext>
                  </a:extLst>
                </p:cNvPr>
                <p:cNvSpPr/>
                <p:nvPr/>
              </p:nvSpPr>
              <p:spPr>
                <a:xfrm>
                  <a:off x="8470338" y="1322122"/>
                  <a:ext cx="1264667" cy="407246"/>
                </a:xfrm>
                <a:prstGeom prst="rect">
                  <a:avLst/>
                </a:prstGeom>
                <a:solidFill>
                  <a:srgbClr val="36D2AF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69BF49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68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June 25</a:t>
                  </a:r>
                </a:p>
              </p:txBody>
            </p: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19A33A8-9F98-91CD-48BF-459546FF5B5F}"/>
                  </a:ext>
                </a:extLst>
              </p:cNvPr>
              <p:cNvSpPr/>
              <p:nvPr/>
            </p:nvSpPr>
            <p:spPr>
              <a:xfrm>
                <a:off x="8512753" y="1345670"/>
                <a:ext cx="1128870" cy="406962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July 25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4D12378-4AB8-F7DE-F184-0A0D4B0CAEEC}"/>
                  </a:ext>
                </a:extLst>
              </p:cNvPr>
              <p:cNvGrpSpPr/>
              <p:nvPr/>
            </p:nvGrpSpPr>
            <p:grpSpPr>
              <a:xfrm>
                <a:off x="-5597" y="1802647"/>
                <a:ext cx="11900094" cy="2229686"/>
                <a:chOff x="-5597" y="1802647"/>
                <a:chExt cx="11900094" cy="2229686"/>
              </a:xfrm>
            </p:grpSpPr>
            <p:sp>
              <p:nvSpPr>
                <p:cNvPr id="20" name="Right Arrow 108">
                  <a:extLst>
                    <a:ext uri="{FF2B5EF4-FFF2-40B4-BE49-F238E27FC236}">
                      <a16:creationId xmlns:a16="http://schemas.microsoft.com/office/drawing/2014/main" id="{4BB2D488-2D5E-3E7E-F76B-FFF683C1A87F}"/>
                    </a:ext>
                  </a:extLst>
                </p:cNvPr>
                <p:cNvSpPr/>
                <p:nvPr/>
              </p:nvSpPr>
              <p:spPr>
                <a:xfrm>
                  <a:off x="-5597" y="2061807"/>
                  <a:ext cx="2193865" cy="668023"/>
                </a:xfrm>
                <a:prstGeom prst="rightArrow">
                  <a:avLst/>
                </a:prstGeom>
                <a:solidFill>
                  <a:srgbClr val="F9BB0E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vl="0" algn="ctr">
                    <a:defRPr/>
                  </a:pP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Initial</a:t>
                  </a:r>
                  <a:r>
                    <a:rPr lang="en-GB" sz="1400" kern="0" dirty="0">
                      <a:solidFill>
                        <a:srgbClr val="002060"/>
                      </a:solidFill>
                    </a:rPr>
                    <a:t> CW pencil beam </a:t>
                  </a: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alignment compressor</a:t>
                  </a:r>
                  <a:r>
                    <a:rPr lang="en-GB" sz="1400" kern="0" dirty="0">
                      <a:solidFill>
                        <a:srgbClr val="002060"/>
                      </a:solidFill>
                      <a:latin typeface="Calibri" panose="020F0502020204030204"/>
                    </a:rPr>
                    <a:t> </a:t>
                  </a:r>
                  <a:endPara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ight Arrow 108">
                  <a:extLst>
                    <a:ext uri="{FF2B5EF4-FFF2-40B4-BE49-F238E27FC236}">
                      <a16:creationId xmlns:a16="http://schemas.microsoft.com/office/drawing/2014/main" id="{FC20858C-E9F6-5202-2295-C47FAF855806}"/>
                    </a:ext>
                  </a:extLst>
                </p:cNvPr>
                <p:cNvSpPr/>
                <p:nvPr/>
              </p:nvSpPr>
              <p:spPr>
                <a:xfrm>
                  <a:off x="7042066" y="3364310"/>
                  <a:ext cx="4105228" cy="668023"/>
                </a:xfrm>
                <a:prstGeom prst="rightArrow">
                  <a:avLst/>
                </a:prstGeom>
                <a:solidFill>
                  <a:srgbClr val="F9BB0E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Pulse system commissioning </a:t>
                  </a:r>
                </a:p>
              </p:txBody>
            </p:sp>
            <p:sp>
              <p:nvSpPr>
                <p:cNvPr id="22" name="Right Arrow 108">
                  <a:extLst>
                    <a:ext uri="{FF2B5EF4-FFF2-40B4-BE49-F238E27FC236}">
                      <a16:creationId xmlns:a16="http://schemas.microsoft.com/office/drawing/2014/main" id="{912F2C09-A2FF-623E-5DAB-F6B007BDA30E}"/>
                    </a:ext>
                  </a:extLst>
                </p:cNvPr>
                <p:cNvSpPr/>
                <p:nvPr/>
              </p:nvSpPr>
              <p:spPr>
                <a:xfrm>
                  <a:off x="4877316" y="2555236"/>
                  <a:ext cx="2526629" cy="668023"/>
                </a:xfrm>
                <a:prstGeom prst="rightArrow">
                  <a:avLst/>
                </a:prstGeom>
                <a:solidFill>
                  <a:srgbClr val="F9BB0E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CW  </a:t>
                  </a:r>
                  <a:r>
                    <a:rPr lang="en-GB" sz="1400" kern="0" dirty="0">
                      <a:solidFill>
                        <a:srgbClr val="002060"/>
                      </a:solidFill>
                      <a:latin typeface="Calibri" panose="020F0502020204030204"/>
                    </a:rPr>
                    <a:t> </a:t>
                  </a: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alignment Final </a:t>
                  </a:r>
                </a:p>
              </p:txBody>
            </p:sp>
            <p:sp>
              <p:nvSpPr>
                <p:cNvPr id="23" name="Star: 5 Points 22">
                  <a:extLst>
                    <a:ext uri="{FF2B5EF4-FFF2-40B4-BE49-F238E27FC236}">
                      <a16:creationId xmlns:a16="http://schemas.microsoft.com/office/drawing/2014/main" id="{E4D73519-3722-1ED0-22FE-1F54195B7233}"/>
                    </a:ext>
                  </a:extLst>
                </p:cNvPr>
                <p:cNvSpPr/>
                <p:nvPr/>
              </p:nvSpPr>
              <p:spPr>
                <a:xfrm>
                  <a:off x="11454046" y="1802647"/>
                  <a:ext cx="440451" cy="453292"/>
                </a:xfrm>
                <a:prstGeom prst="star5">
                  <a:avLst/>
                </a:prstGeom>
                <a:solidFill>
                  <a:srgbClr val="69BF49"/>
                </a:solidFill>
                <a:ln w="12700" cap="flat" cmpd="sng" algn="ctr">
                  <a:solidFill>
                    <a:srgbClr val="69BF49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709143F-5248-227A-C756-DEE23B33271A}"/>
                    </a:ext>
                  </a:extLst>
                </p:cNvPr>
                <p:cNvSpPr txBox="1"/>
                <p:nvPr/>
              </p:nvSpPr>
              <p:spPr>
                <a:xfrm>
                  <a:off x="9859467" y="1994517"/>
                  <a:ext cx="177613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01D3E"/>
                      </a:solidFill>
                      <a:effectLst/>
                      <a:uLnTx/>
                      <a:uFillTx/>
                    </a:rPr>
                    <a:t>Compressor operational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1D3E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CF7ECF-1BF9-1844-D615-FDA544A7B6B2}"/>
                </a:ext>
              </a:extLst>
            </p:cNvPr>
            <p:cNvSpPr txBox="1"/>
            <p:nvPr/>
          </p:nvSpPr>
          <p:spPr>
            <a:xfrm>
              <a:off x="268844" y="3259458"/>
              <a:ext cx="11347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kern="0" dirty="0">
                  <a:solidFill>
                    <a:srgbClr val="FF6800"/>
                  </a:solidFill>
                  <a:latin typeface="Calibri" panose="020F0502020204030204"/>
                </a:rPr>
                <a:t>Dec 24 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68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3771306-AB73-80CD-EEB3-A0F860AAF750}"/>
                </a:ext>
              </a:extLst>
            </p:cNvPr>
            <p:cNvSpPr/>
            <p:nvPr/>
          </p:nvSpPr>
          <p:spPr>
            <a:xfrm>
              <a:off x="10912505" y="3255791"/>
              <a:ext cx="1128870" cy="406107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</a:t>
              </a:r>
              <a:r>
                <a:rPr kumimoji="0" lang="en-GB" sz="1800" b="0" i="0" u="none" strike="noStrike" kern="0" cap="none" spc="0" normalizeH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25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68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ight Arrow 108">
              <a:extLst>
                <a:ext uri="{FF2B5EF4-FFF2-40B4-BE49-F238E27FC236}">
                  <a16:creationId xmlns:a16="http://schemas.microsoft.com/office/drawing/2014/main" id="{DBA80C81-5EF6-4434-B1C8-C2EA6EC97318}"/>
                </a:ext>
              </a:extLst>
            </p:cNvPr>
            <p:cNvSpPr/>
            <p:nvPr/>
          </p:nvSpPr>
          <p:spPr>
            <a:xfrm>
              <a:off x="1563386" y="5253578"/>
              <a:ext cx="5533923" cy="668023"/>
            </a:xfrm>
            <a:prstGeom prst="rightArrow">
              <a:avLst/>
            </a:prstGeom>
            <a:solidFill>
              <a:srgbClr val="F9BB0E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CW alignment of Diagnostics </a:t>
              </a:r>
              <a:r>
                <a:rPr lang="en-GB" sz="1400" kern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535187-6D44-21D2-F014-77853990EB21}"/>
              </a:ext>
            </a:extLst>
          </p:cNvPr>
          <p:cNvGrpSpPr/>
          <p:nvPr/>
        </p:nvGrpSpPr>
        <p:grpSpPr>
          <a:xfrm>
            <a:off x="436544" y="1617161"/>
            <a:ext cx="8016823" cy="768006"/>
            <a:chOff x="70434" y="2374071"/>
            <a:chExt cx="8016823" cy="768006"/>
          </a:xfrm>
        </p:grpSpPr>
        <p:sp>
          <p:nvSpPr>
            <p:cNvPr id="37" name="Right Arrow 10">
              <a:extLst>
                <a:ext uri="{FF2B5EF4-FFF2-40B4-BE49-F238E27FC236}">
                  <a16:creationId xmlns:a16="http://schemas.microsoft.com/office/drawing/2014/main" id="{EAE82787-33BF-3E7C-D01A-094A487072F8}"/>
                </a:ext>
              </a:extLst>
            </p:cNvPr>
            <p:cNvSpPr/>
            <p:nvPr/>
          </p:nvSpPr>
          <p:spPr>
            <a:xfrm>
              <a:off x="70434" y="2374071"/>
              <a:ext cx="1415634" cy="76800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amplifier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44AC583-06F0-7CF9-F261-4B89403CE178}"/>
                </a:ext>
              </a:extLst>
            </p:cNvPr>
            <p:cNvGrpSpPr/>
            <p:nvPr/>
          </p:nvGrpSpPr>
          <p:grpSpPr>
            <a:xfrm>
              <a:off x="1486068" y="2544124"/>
              <a:ext cx="6601189" cy="378402"/>
              <a:chOff x="924214" y="1497811"/>
              <a:chExt cx="6601189" cy="37840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DD76E94-8E88-28FC-A7BE-BD0A6507281E}"/>
                  </a:ext>
                </a:extLst>
              </p:cNvPr>
              <p:cNvGrpSpPr/>
              <p:nvPr/>
            </p:nvGrpSpPr>
            <p:grpSpPr>
              <a:xfrm>
                <a:off x="924214" y="1497811"/>
                <a:ext cx="6601189" cy="378402"/>
                <a:chOff x="588108" y="5162225"/>
                <a:chExt cx="6601189" cy="378402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EDBE26F-4155-C4B8-AC71-9C4535A016F7}"/>
                    </a:ext>
                  </a:extLst>
                </p:cNvPr>
                <p:cNvSpPr txBox="1"/>
                <p:nvPr/>
              </p:nvSpPr>
              <p:spPr>
                <a:xfrm>
                  <a:off x="2674884" y="5168786"/>
                  <a:ext cx="2394245" cy="369332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Short pulse diagnostics 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230D893-C93C-218E-7473-8332F3B14F92}"/>
                    </a:ext>
                  </a:extLst>
                </p:cNvPr>
                <p:cNvSpPr txBox="1"/>
                <p:nvPr/>
              </p:nvSpPr>
              <p:spPr>
                <a:xfrm>
                  <a:off x="588108" y="5171295"/>
                  <a:ext cx="1664746" cy="369332"/>
                </a:xfrm>
                <a:prstGeom prst="rect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7030A0"/>
                      </a:solidFill>
                    </a:rPr>
                    <a:t>Compressor 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1589C9E-D55E-8721-BC38-15859364580E}"/>
                    </a:ext>
                  </a:extLst>
                </p:cNvPr>
                <p:cNvSpPr txBox="1"/>
                <p:nvPr/>
              </p:nvSpPr>
              <p:spPr>
                <a:xfrm>
                  <a:off x="5382327" y="5162225"/>
                  <a:ext cx="1806970" cy="369332"/>
                </a:xfrm>
                <a:prstGeom prst="rect">
                  <a:avLst/>
                </a:prstGeom>
                <a:noFill/>
                <a:ln w="38100">
                  <a:solidFill>
                    <a:srgbClr val="F089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08900"/>
                      </a:solidFill>
                    </a:rPr>
                    <a:t>Beam  transport  </a:t>
                  </a:r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C495FF36-9629-4971-ED0C-A4A4AC31791D}"/>
                    </a:ext>
                  </a:extLst>
                </p:cNvPr>
                <p:cNvCxnSpPr>
                  <a:cxnSpLocks/>
                  <a:stCxn id="42" idx="3"/>
                </p:cNvCxnSpPr>
                <p:nvPr/>
              </p:nvCxnSpPr>
              <p:spPr>
                <a:xfrm>
                  <a:off x="2252854" y="5355961"/>
                  <a:ext cx="422030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746ACFF9-7530-15A2-9A4B-853168CDDB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5235" y="1679574"/>
                <a:ext cx="313198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430" y="720815"/>
            <a:ext cx="2886552" cy="217087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D17D05E-6311-0599-B249-98B3813A6CF8}"/>
              </a:ext>
            </a:extLst>
          </p:cNvPr>
          <p:cNvSpPr txBox="1"/>
          <p:nvPr/>
        </p:nvSpPr>
        <p:spPr>
          <a:xfrm>
            <a:off x="2054087" y="339460"/>
            <a:ext cx="561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Pulse Compressor</a:t>
            </a:r>
          </a:p>
        </p:txBody>
      </p:sp>
      <p:sp>
        <p:nvSpPr>
          <p:cNvPr id="4" name="Right Arrow 108">
            <a:extLst>
              <a:ext uri="{FF2B5EF4-FFF2-40B4-BE49-F238E27FC236}">
                <a16:creationId xmlns:a16="http://schemas.microsoft.com/office/drawing/2014/main" id="{5B68AB13-3276-6300-64BA-1AC82C01C091}"/>
              </a:ext>
            </a:extLst>
          </p:cNvPr>
          <p:cNvSpPr/>
          <p:nvPr/>
        </p:nvSpPr>
        <p:spPr>
          <a:xfrm>
            <a:off x="2153636" y="4965906"/>
            <a:ext cx="2775990" cy="668023"/>
          </a:xfrm>
          <a:prstGeom prst="rightArrow">
            <a:avLst>
              <a:gd name="adj1" fmla="val 50000"/>
              <a:gd name="adj2" fmla="val 58189"/>
            </a:avLst>
          </a:prstGeom>
          <a:solidFill>
            <a:srgbClr val="F9BB0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VSF alignment</a:t>
            </a:r>
          </a:p>
        </p:txBody>
      </p:sp>
    </p:spTree>
    <p:extLst>
      <p:ext uri="{BB962C8B-B14F-4D97-AF65-F5344CB8AC3E}">
        <p14:creationId xmlns:p14="http://schemas.microsoft.com/office/powerpoint/2010/main" val="541585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54F03-8B1F-D049-245A-8D5C2ACCBDBD}"/>
              </a:ext>
            </a:extLst>
          </p:cNvPr>
          <p:cNvGrpSpPr/>
          <p:nvPr/>
        </p:nvGrpSpPr>
        <p:grpSpPr>
          <a:xfrm>
            <a:off x="171034" y="3774957"/>
            <a:ext cx="11630197" cy="2254867"/>
            <a:chOff x="86350" y="1341822"/>
            <a:chExt cx="11630197" cy="225486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402F3F4-BE2D-3559-771D-72F94B72D465}"/>
                </a:ext>
              </a:extLst>
            </p:cNvPr>
            <p:cNvGrpSpPr/>
            <p:nvPr/>
          </p:nvGrpSpPr>
          <p:grpSpPr>
            <a:xfrm>
              <a:off x="121640" y="1341822"/>
              <a:ext cx="10649564" cy="412496"/>
              <a:chOff x="1343892" y="1318274"/>
              <a:chExt cx="10649564" cy="41249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A6070D7-2889-A293-8EA7-7C913C526594}"/>
                  </a:ext>
                </a:extLst>
              </p:cNvPr>
              <p:cNvSpPr/>
              <p:nvPr/>
            </p:nvSpPr>
            <p:spPr>
              <a:xfrm>
                <a:off x="10864586" y="1318274"/>
                <a:ext cx="1128870" cy="410208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Oct 25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D796A1-FE90-3516-F301-C9DC5A26D61D}"/>
                  </a:ext>
                </a:extLst>
              </p:cNvPr>
              <p:cNvSpPr/>
              <p:nvPr/>
            </p:nvSpPr>
            <p:spPr>
              <a:xfrm>
                <a:off x="1343892" y="1318876"/>
                <a:ext cx="1136689" cy="410491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Feb 25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2983E1B-E407-1D5C-E4C1-E3F93751FEAF}"/>
                  </a:ext>
                </a:extLst>
              </p:cNvPr>
              <p:cNvSpPr/>
              <p:nvPr/>
            </p:nvSpPr>
            <p:spPr>
              <a:xfrm>
                <a:off x="2480581" y="1318274"/>
                <a:ext cx="1128870" cy="410208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March 25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5706814-B340-1221-B0FC-F148096CB9F5}"/>
                  </a:ext>
                </a:extLst>
              </p:cNvPr>
              <p:cNvSpPr/>
              <p:nvPr/>
            </p:nvSpPr>
            <p:spPr>
              <a:xfrm>
                <a:off x="3609451" y="1318876"/>
                <a:ext cx="1152128" cy="410208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April 25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4C98D4C-CE2F-46C0-101C-E107DA96A7C6}"/>
                  </a:ext>
                </a:extLst>
              </p:cNvPr>
              <p:cNvSpPr/>
              <p:nvPr/>
            </p:nvSpPr>
            <p:spPr>
              <a:xfrm>
                <a:off x="7238495" y="1318876"/>
                <a:ext cx="1232554" cy="41189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July 25 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C30D25C-A0C3-4890-3DE5-1B3BA52513CC}"/>
                  </a:ext>
                </a:extLst>
              </p:cNvPr>
              <p:cNvSpPr/>
              <p:nvPr/>
            </p:nvSpPr>
            <p:spPr>
              <a:xfrm>
                <a:off x="4763673" y="1318876"/>
                <a:ext cx="1242268" cy="410491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May 25 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DD494D8-9D11-2D6D-EEA4-C3B9C619E6D8}"/>
                  </a:ext>
                </a:extLst>
              </p:cNvPr>
              <p:cNvSpPr/>
              <p:nvPr/>
            </p:nvSpPr>
            <p:spPr>
              <a:xfrm>
                <a:off x="6005941" y="1318876"/>
                <a:ext cx="1232554" cy="411894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 25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59347D9-E746-E084-BD75-D7B25AC39A81}"/>
                  </a:ext>
                </a:extLst>
              </p:cNvPr>
              <p:cNvSpPr/>
              <p:nvPr/>
            </p:nvSpPr>
            <p:spPr>
              <a:xfrm>
                <a:off x="8471049" y="1318876"/>
                <a:ext cx="1264667" cy="411590"/>
              </a:xfrm>
              <a:prstGeom prst="rect">
                <a:avLst/>
              </a:prstGeom>
              <a:solidFill>
                <a:srgbClr val="36D2AF">
                  <a:lumMod val="20000"/>
                  <a:lumOff val="80000"/>
                </a:srgbClr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68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Aug 25 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9A33A8-9F98-91CD-48BF-459546FF5B5F}"/>
                </a:ext>
              </a:extLst>
            </p:cNvPr>
            <p:cNvSpPr/>
            <p:nvPr/>
          </p:nvSpPr>
          <p:spPr>
            <a:xfrm>
              <a:off x="8513464" y="1342424"/>
              <a:ext cx="1128870" cy="411894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 25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4D12378-4AB8-F7DE-F184-0A0D4B0CAEEC}"/>
                </a:ext>
              </a:extLst>
            </p:cNvPr>
            <p:cNvGrpSpPr/>
            <p:nvPr/>
          </p:nvGrpSpPr>
          <p:grpSpPr>
            <a:xfrm>
              <a:off x="86350" y="1800382"/>
              <a:ext cx="11630197" cy="1796307"/>
              <a:chOff x="86350" y="1800382"/>
              <a:chExt cx="11630197" cy="1796307"/>
            </a:xfrm>
          </p:grpSpPr>
          <p:sp>
            <p:nvSpPr>
              <p:cNvPr id="20" name="Right Arrow 108">
                <a:extLst>
                  <a:ext uri="{FF2B5EF4-FFF2-40B4-BE49-F238E27FC236}">
                    <a16:creationId xmlns:a16="http://schemas.microsoft.com/office/drawing/2014/main" id="{4BB2D488-2D5E-3E7E-F76B-FFF683C1A87F}"/>
                  </a:ext>
                </a:extLst>
              </p:cNvPr>
              <p:cNvSpPr/>
              <p:nvPr/>
            </p:nvSpPr>
            <p:spPr>
              <a:xfrm>
                <a:off x="86350" y="1877545"/>
                <a:ext cx="4815819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CW alignment beam transport </a:t>
                </a:r>
              </a:p>
            </p:txBody>
          </p:sp>
          <p:sp>
            <p:nvSpPr>
              <p:cNvPr id="21" name="Right Arrow 108">
                <a:extLst>
                  <a:ext uri="{FF2B5EF4-FFF2-40B4-BE49-F238E27FC236}">
                    <a16:creationId xmlns:a16="http://schemas.microsoft.com/office/drawing/2014/main" id="{FC20858C-E9F6-5202-2295-C47FAF855806}"/>
                  </a:ext>
                </a:extLst>
              </p:cNvPr>
              <p:cNvSpPr/>
              <p:nvPr/>
            </p:nvSpPr>
            <p:spPr>
              <a:xfrm>
                <a:off x="7037857" y="2928666"/>
                <a:ext cx="1788900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Pointing  tests </a:t>
                </a:r>
              </a:p>
            </p:txBody>
          </p:sp>
          <p:sp>
            <p:nvSpPr>
              <p:cNvPr id="22" name="Right Arrow 108">
                <a:extLst>
                  <a:ext uri="{FF2B5EF4-FFF2-40B4-BE49-F238E27FC236}">
                    <a16:creationId xmlns:a16="http://schemas.microsoft.com/office/drawing/2014/main" id="{912F2C09-A2FF-623E-5DAB-F6B007BDA30E}"/>
                  </a:ext>
                </a:extLst>
              </p:cNvPr>
              <p:cNvSpPr/>
              <p:nvPr/>
            </p:nvSpPr>
            <p:spPr>
              <a:xfrm>
                <a:off x="4756523" y="2419599"/>
                <a:ext cx="2526629" cy="668023"/>
              </a:xfrm>
              <a:prstGeom prst="rightArrow">
                <a:avLst/>
              </a:prstGeom>
              <a:solidFill>
                <a:srgbClr val="F9BB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Low power Pulse injection  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E4D73519-3722-1ED0-22FE-1F54195B7233}"/>
                  </a:ext>
                </a:extLst>
              </p:cNvPr>
              <p:cNvSpPr/>
              <p:nvPr/>
            </p:nvSpPr>
            <p:spPr>
              <a:xfrm>
                <a:off x="9450913" y="1877545"/>
                <a:ext cx="440451" cy="453292"/>
              </a:xfrm>
              <a:prstGeom prst="star5">
                <a:avLst/>
              </a:prstGeom>
              <a:solidFill>
                <a:srgbClr val="69BF49"/>
              </a:solidFill>
              <a:ln w="12700" cap="flat" cmpd="sng" algn="ctr">
                <a:solidFill>
                  <a:srgbClr val="69BF49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09143F-5248-227A-C756-DEE23B33271A}"/>
                  </a:ext>
                </a:extLst>
              </p:cNvPr>
              <p:cNvSpPr txBox="1"/>
              <p:nvPr/>
            </p:nvSpPr>
            <p:spPr>
              <a:xfrm>
                <a:off x="10036239" y="1800382"/>
                <a:ext cx="16803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1D3E"/>
                    </a:solidFill>
                    <a:effectLst/>
                    <a:uLnTx/>
                    <a:uFillTx/>
                  </a:rPr>
                  <a:t>Beam transport  commissioned 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F0DC1C-0321-9E91-733C-5EE6D44721E1}"/>
              </a:ext>
            </a:extLst>
          </p:cNvPr>
          <p:cNvGrpSpPr/>
          <p:nvPr/>
        </p:nvGrpSpPr>
        <p:grpSpPr>
          <a:xfrm>
            <a:off x="381613" y="1564095"/>
            <a:ext cx="8464060" cy="768006"/>
            <a:chOff x="70434" y="2374071"/>
            <a:chExt cx="8464060" cy="768006"/>
          </a:xfrm>
        </p:grpSpPr>
        <p:sp>
          <p:nvSpPr>
            <p:cNvPr id="39" name="Right Arrow 10">
              <a:extLst>
                <a:ext uri="{FF2B5EF4-FFF2-40B4-BE49-F238E27FC236}">
                  <a16:creationId xmlns:a16="http://schemas.microsoft.com/office/drawing/2014/main" id="{8DCD2F3F-A53E-B775-F9EC-061B233AE497}"/>
                </a:ext>
              </a:extLst>
            </p:cNvPr>
            <p:cNvSpPr/>
            <p:nvPr/>
          </p:nvSpPr>
          <p:spPr>
            <a:xfrm>
              <a:off x="70434" y="2374071"/>
              <a:ext cx="1415634" cy="76800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12711EE-06D1-7368-0643-1DF92B9095D8}"/>
                </a:ext>
              </a:extLst>
            </p:cNvPr>
            <p:cNvGrpSpPr/>
            <p:nvPr/>
          </p:nvGrpSpPr>
          <p:grpSpPr>
            <a:xfrm>
              <a:off x="1486068" y="2544124"/>
              <a:ext cx="7048426" cy="378402"/>
              <a:chOff x="924214" y="1497811"/>
              <a:chExt cx="7048426" cy="378402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AE7E479-1455-D04D-3296-17D432587364}"/>
                  </a:ext>
                </a:extLst>
              </p:cNvPr>
              <p:cNvGrpSpPr/>
              <p:nvPr/>
            </p:nvGrpSpPr>
            <p:grpSpPr>
              <a:xfrm>
                <a:off x="924214" y="1497811"/>
                <a:ext cx="7048426" cy="378402"/>
                <a:chOff x="588108" y="5162225"/>
                <a:chExt cx="7048426" cy="378402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3628A121-BA36-2EB6-3F45-16497B153CEE}"/>
                    </a:ext>
                  </a:extLst>
                </p:cNvPr>
                <p:cNvSpPr txBox="1"/>
                <p:nvPr/>
              </p:nvSpPr>
              <p:spPr>
                <a:xfrm>
                  <a:off x="2674884" y="5168786"/>
                  <a:ext cx="2446567" cy="369332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Beam   transport – riser 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A137DFA-341B-FB2C-DABB-D74C3C609C6F}"/>
                    </a:ext>
                  </a:extLst>
                </p:cNvPr>
                <p:cNvSpPr txBox="1"/>
                <p:nvPr/>
              </p:nvSpPr>
              <p:spPr>
                <a:xfrm>
                  <a:off x="588108" y="5171295"/>
                  <a:ext cx="1664746" cy="369332"/>
                </a:xfrm>
                <a:prstGeom prst="rect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7030A0"/>
                      </a:solidFill>
                    </a:rPr>
                    <a:t>Switchyard  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EADAB03-516C-1F55-D733-FC51D7B9ED72}"/>
                    </a:ext>
                  </a:extLst>
                </p:cNvPr>
                <p:cNvSpPr txBox="1"/>
                <p:nvPr/>
              </p:nvSpPr>
              <p:spPr>
                <a:xfrm>
                  <a:off x="5382327" y="5162225"/>
                  <a:ext cx="2254207" cy="369332"/>
                </a:xfrm>
                <a:prstGeom prst="rect">
                  <a:avLst/>
                </a:prstGeom>
                <a:noFill/>
                <a:ln w="38100">
                  <a:solidFill>
                    <a:srgbClr val="F089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rgbClr val="F08900"/>
                      </a:solidFill>
                    </a:rPr>
                    <a:t>Beam  transport pits   </a:t>
                  </a:r>
                </a:p>
              </p:txBody>
            </p: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B52AED00-8D16-0D07-7DC3-4A0AE111B214}"/>
                    </a:ext>
                  </a:extLst>
                </p:cNvPr>
                <p:cNvCxnSpPr>
                  <a:cxnSpLocks/>
                  <a:stCxn id="44" idx="3"/>
                </p:cNvCxnSpPr>
                <p:nvPr/>
              </p:nvCxnSpPr>
              <p:spPr>
                <a:xfrm>
                  <a:off x="2252854" y="5355961"/>
                  <a:ext cx="422030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789316AD-9271-41A9-5126-F366BF83404C}"/>
                  </a:ext>
                </a:extLst>
              </p:cNvPr>
              <p:cNvCxnSpPr>
                <a:cxnSpLocks/>
                <a:stCxn id="43" idx="3"/>
              </p:cNvCxnSpPr>
              <p:nvPr/>
            </p:nvCxnSpPr>
            <p:spPr>
              <a:xfrm flipV="1">
                <a:off x="5457557" y="1679574"/>
                <a:ext cx="260876" cy="946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D17D05E-6311-0599-B249-98B3813A6CF8}"/>
              </a:ext>
            </a:extLst>
          </p:cNvPr>
          <p:cNvSpPr txBox="1"/>
          <p:nvPr/>
        </p:nvSpPr>
        <p:spPr>
          <a:xfrm>
            <a:off x="2054087" y="339460"/>
            <a:ext cx="561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Beam Transport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65DA51-7E79-CF79-0A98-569618923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Right Arrow 108">
            <a:extLst>
              <a:ext uri="{FF2B5EF4-FFF2-40B4-BE49-F238E27FC236}">
                <a16:creationId xmlns:a16="http://schemas.microsoft.com/office/drawing/2014/main" id="{4DF7DE7B-5D35-FB22-CA1B-A0BF005A7DE4}"/>
              </a:ext>
            </a:extLst>
          </p:cNvPr>
          <p:cNvSpPr/>
          <p:nvPr/>
        </p:nvSpPr>
        <p:spPr>
          <a:xfrm>
            <a:off x="8598148" y="5875223"/>
            <a:ext cx="1522775" cy="668023"/>
          </a:xfrm>
          <a:prstGeom prst="rightArrow">
            <a:avLst/>
          </a:prstGeom>
          <a:solidFill>
            <a:srgbClr val="F9BB0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>
                <a:solidFill>
                  <a:srgbClr val="002060"/>
                </a:solidFill>
                <a:latin typeface="Calibri" panose="020F0502020204030204"/>
              </a:rPr>
              <a:t>Pulse commissioning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CEF2E-DA92-BC00-D32E-3DA6EF46FA80}"/>
              </a:ext>
            </a:extLst>
          </p:cNvPr>
          <p:cNvSpPr txBox="1"/>
          <p:nvPr/>
        </p:nvSpPr>
        <p:spPr>
          <a:xfrm>
            <a:off x="492368" y="2805160"/>
            <a:ext cx="969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Focus on the commissioning of the beam transport for EA1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probe commissioning timescales are still dependant on arrival of laser system and installation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B5E158-4D53-524C-FDD6-EF2490F85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5460" y="563136"/>
            <a:ext cx="2704905" cy="202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15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82C214-FAEC-F757-82FD-D4DC7F3C8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633" y="730386"/>
            <a:ext cx="2471469" cy="17723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17D05E-6311-0599-B249-98B3813A6CF8}"/>
              </a:ext>
            </a:extLst>
          </p:cNvPr>
          <p:cNvSpPr txBox="1"/>
          <p:nvPr/>
        </p:nvSpPr>
        <p:spPr>
          <a:xfrm>
            <a:off x="2054087" y="339460"/>
            <a:ext cx="561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Experimental Area 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F0DC1C-0321-9E91-733C-5EE6D44721E1}"/>
              </a:ext>
            </a:extLst>
          </p:cNvPr>
          <p:cNvGrpSpPr/>
          <p:nvPr/>
        </p:nvGrpSpPr>
        <p:grpSpPr>
          <a:xfrm>
            <a:off x="52206" y="1648298"/>
            <a:ext cx="7307129" cy="768006"/>
            <a:chOff x="527060" y="2374071"/>
            <a:chExt cx="7307129" cy="768006"/>
          </a:xfrm>
        </p:grpSpPr>
        <p:sp>
          <p:nvSpPr>
            <p:cNvPr id="16" name="Right Arrow 10">
              <a:extLst>
                <a:ext uri="{FF2B5EF4-FFF2-40B4-BE49-F238E27FC236}">
                  <a16:creationId xmlns:a16="http://schemas.microsoft.com/office/drawing/2014/main" id="{8DCD2F3F-A53E-B775-F9EC-061B233AE497}"/>
                </a:ext>
              </a:extLst>
            </p:cNvPr>
            <p:cNvSpPr/>
            <p:nvPr/>
          </p:nvSpPr>
          <p:spPr>
            <a:xfrm>
              <a:off x="527060" y="2374071"/>
              <a:ext cx="959008" cy="76800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12711EE-06D1-7368-0643-1DF92B9095D8}"/>
                </a:ext>
              </a:extLst>
            </p:cNvPr>
            <p:cNvGrpSpPr/>
            <p:nvPr/>
          </p:nvGrpSpPr>
          <p:grpSpPr>
            <a:xfrm>
              <a:off x="1486067" y="2550685"/>
              <a:ext cx="6348122" cy="373260"/>
              <a:chOff x="924213" y="1504372"/>
              <a:chExt cx="6348122" cy="37326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AE7E479-1455-D04D-3296-17D432587364}"/>
                  </a:ext>
                </a:extLst>
              </p:cNvPr>
              <p:cNvGrpSpPr/>
              <p:nvPr/>
            </p:nvGrpSpPr>
            <p:grpSpPr>
              <a:xfrm>
                <a:off x="924213" y="1504372"/>
                <a:ext cx="6348122" cy="373260"/>
                <a:chOff x="588107" y="5168786"/>
                <a:chExt cx="6348122" cy="373260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628A121-BA36-2EB6-3F45-16497B153CEE}"/>
                    </a:ext>
                  </a:extLst>
                </p:cNvPr>
                <p:cNvSpPr txBox="1"/>
                <p:nvPr/>
              </p:nvSpPr>
              <p:spPr>
                <a:xfrm>
                  <a:off x="3005323" y="5168786"/>
                  <a:ext cx="1248099" cy="369332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Diagnostics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A137DFA-341B-FB2C-DABB-D74C3C609C6F}"/>
                    </a:ext>
                  </a:extLst>
                </p:cNvPr>
                <p:cNvSpPr txBox="1"/>
                <p:nvPr/>
              </p:nvSpPr>
              <p:spPr>
                <a:xfrm>
                  <a:off x="588107" y="5171295"/>
                  <a:ext cx="1999501" cy="369332"/>
                </a:xfrm>
                <a:prstGeom prst="rect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7030A0"/>
                      </a:solidFill>
                    </a:rPr>
                    <a:t>Focussing Chamber  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EADAB03-516C-1F55-D733-FC51D7B9ED72}"/>
                    </a:ext>
                  </a:extLst>
                </p:cNvPr>
                <p:cNvSpPr txBox="1"/>
                <p:nvPr/>
              </p:nvSpPr>
              <p:spPr>
                <a:xfrm>
                  <a:off x="4789231" y="5172714"/>
                  <a:ext cx="2146998" cy="369332"/>
                </a:xfrm>
                <a:prstGeom prst="rect">
                  <a:avLst/>
                </a:prstGeom>
                <a:noFill/>
                <a:ln w="38100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Interaction  chamber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B52AED00-8D16-0D07-7DC3-4A0AE111B214}"/>
                    </a:ext>
                  </a:extLst>
                </p:cNvPr>
                <p:cNvCxnSpPr>
                  <a:cxnSpLocks/>
                  <a:stCxn id="21" idx="3"/>
                  <a:endCxn id="20" idx="1"/>
                </p:cNvCxnSpPr>
                <p:nvPr/>
              </p:nvCxnSpPr>
              <p:spPr>
                <a:xfrm flipV="1">
                  <a:off x="2587608" y="5353452"/>
                  <a:ext cx="417715" cy="2509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89316AD-9271-41A9-5126-F366BF83404C}"/>
                  </a:ext>
                </a:extLst>
              </p:cNvPr>
              <p:cNvCxnSpPr>
                <a:cxnSpLocks/>
                <a:stCxn id="20" idx="3"/>
                <a:endCxn id="22" idx="1"/>
              </p:cNvCxnSpPr>
              <p:nvPr/>
            </p:nvCxnSpPr>
            <p:spPr>
              <a:xfrm>
                <a:off x="4589528" y="1689038"/>
                <a:ext cx="535809" cy="392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1ACB-3561-3EA4-F62B-FF65B328D1C0}"/>
              </a:ext>
            </a:extLst>
          </p:cNvPr>
          <p:cNvGrpSpPr/>
          <p:nvPr/>
        </p:nvGrpSpPr>
        <p:grpSpPr>
          <a:xfrm>
            <a:off x="153825" y="3774957"/>
            <a:ext cx="12241375" cy="2298550"/>
            <a:chOff x="177272" y="3195551"/>
            <a:chExt cx="12241375" cy="229855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9143F-5248-227A-C756-DEE23B33271A}"/>
                </a:ext>
              </a:extLst>
            </p:cNvPr>
            <p:cNvSpPr txBox="1"/>
            <p:nvPr/>
          </p:nvSpPr>
          <p:spPr>
            <a:xfrm>
              <a:off x="10704085" y="4147146"/>
              <a:ext cx="17145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</a:rPr>
                <a:t>EA1</a:t>
              </a:r>
              <a:r>
                <a:rPr kumimoji="0" lang="en-GB" sz="1800" b="0" i="0" u="none" strike="noStrike" kern="0" cap="none" spc="0" normalizeH="0" noProof="0" dirty="0">
                  <a:ln>
                    <a:noFill/>
                  </a:ln>
                  <a:solidFill>
                    <a:srgbClr val="201D3E"/>
                  </a:solidFill>
                  <a:effectLst/>
                  <a:uLnTx/>
                  <a:uFillTx/>
                </a:rPr>
                <a:t> </a:t>
              </a:r>
              <a:r>
                <a:rPr lang="en-GB" kern="0" dirty="0">
                  <a:solidFill>
                    <a:srgbClr val="201D3E"/>
                  </a:solidFill>
                </a:rPr>
                <a:t> ready for source commissioning experiments  </a:t>
              </a:r>
              <a:endParaRPr kumimoji="0" lang="en-GB" sz="1800" b="0" i="0" u="none" strike="noStrike" kern="0" cap="none" spc="0" normalizeH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6070D7-2889-A293-8EA7-7C913C526594}"/>
                </a:ext>
              </a:extLst>
            </p:cNvPr>
            <p:cNvSpPr/>
            <p:nvPr/>
          </p:nvSpPr>
          <p:spPr>
            <a:xfrm>
              <a:off x="9697966" y="3195551"/>
              <a:ext cx="1128870" cy="412496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Oct 25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D796A1-FE90-3516-F301-C9DC5A26D61D}"/>
                </a:ext>
              </a:extLst>
            </p:cNvPr>
            <p:cNvSpPr/>
            <p:nvPr/>
          </p:nvSpPr>
          <p:spPr>
            <a:xfrm>
              <a:off x="177272" y="3196153"/>
              <a:ext cx="1136689" cy="410491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Feb 25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983E1B-E407-1D5C-E4C1-E3F93751FEAF}"/>
                </a:ext>
              </a:extLst>
            </p:cNvPr>
            <p:cNvSpPr/>
            <p:nvPr/>
          </p:nvSpPr>
          <p:spPr>
            <a:xfrm>
              <a:off x="1313961" y="3195551"/>
              <a:ext cx="1128870" cy="410208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March 25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706814-B340-1221-B0FC-F148096CB9F5}"/>
                </a:ext>
              </a:extLst>
            </p:cNvPr>
            <p:cNvSpPr/>
            <p:nvPr/>
          </p:nvSpPr>
          <p:spPr>
            <a:xfrm>
              <a:off x="2442831" y="3196153"/>
              <a:ext cx="1152128" cy="410208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April 25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C98D4C-CE2F-46C0-101C-E107DA96A7C6}"/>
                </a:ext>
              </a:extLst>
            </p:cNvPr>
            <p:cNvSpPr/>
            <p:nvPr/>
          </p:nvSpPr>
          <p:spPr>
            <a:xfrm>
              <a:off x="6071875" y="3196153"/>
              <a:ext cx="1232554" cy="411894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July 25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30D25C-A0C3-4890-3DE5-1B3BA52513CC}"/>
                </a:ext>
              </a:extLst>
            </p:cNvPr>
            <p:cNvSpPr/>
            <p:nvPr/>
          </p:nvSpPr>
          <p:spPr>
            <a:xfrm>
              <a:off x="3597053" y="3196153"/>
              <a:ext cx="1242268" cy="410491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May 25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D494D8-9D11-2D6D-EEA4-C3B9C619E6D8}"/>
                </a:ext>
              </a:extLst>
            </p:cNvPr>
            <p:cNvSpPr/>
            <p:nvPr/>
          </p:nvSpPr>
          <p:spPr>
            <a:xfrm>
              <a:off x="4839321" y="3196153"/>
              <a:ext cx="1232554" cy="411894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25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9347D9-E746-E084-BD75-D7B25AC39A81}"/>
                </a:ext>
              </a:extLst>
            </p:cNvPr>
            <p:cNvSpPr/>
            <p:nvPr/>
          </p:nvSpPr>
          <p:spPr>
            <a:xfrm>
              <a:off x="7304429" y="3196153"/>
              <a:ext cx="1264667" cy="411894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25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9A33A8-9F98-91CD-48BF-459546FF5B5F}"/>
                </a:ext>
              </a:extLst>
            </p:cNvPr>
            <p:cNvSpPr/>
            <p:nvPr/>
          </p:nvSpPr>
          <p:spPr>
            <a:xfrm>
              <a:off x="8569096" y="3196153"/>
              <a:ext cx="1128870" cy="411894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 25</a:t>
              </a:r>
            </a:p>
          </p:txBody>
        </p:sp>
        <p:sp>
          <p:nvSpPr>
            <p:cNvPr id="31" name="Right Arrow 108">
              <a:extLst>
                <a:ext uri="{FF2B5EF4-FFF2-40B4-BE49-F238E27FC236}">
                  <a16:creationId xmlns:a16="http://schemas.microsoft.com/office/drawing/2014/main" id="{4BB2D488-2D5E-3E7E-F76B-FFF683C1A87F}"/>
                </a:ext>
              </a:extLst>
            </p:cNvPr>
            <p:cNvSpPr/>
            <p:nvPr/>
          </p:nvSpPr>
          <p:spPr>
            <a:xfrm>
              <a:off x="241373" y="3774957"/>
              <a:ext cx="5768659" cy="668023"/>
            </a:xfrm>
            <a:prstGeom prst="rightArrow">
              <a:avLst/>
            </a:prstGeom>
            <a:solidFill>
              <a:srgbClr val="F9BB0E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Optic Installation &amp; Initial alignment</a:t>
              </a:r>
            </a:p>
          </p:txBody>
        </p:sp>
        <p:sp>
          <p:nvSpPr>
            <p:cNvPr id="32" name="Right Arrow 108">
              <a:extLst>
                <a:ext uri="{FF2B5EF4-FFF2-40B4-BE49-F238E27FC236}">
                  <a16:creationId xmlns:a16="http://schemas.microsoft.com/office/drawing/2014/main" id="{FC20858C-E9F6-5202-2295-C47FAF855806}"/>
                </a:ext>
              </a:extLst>
            </p:cNvPr>
            <p:cNvSpPr/>
            <p:nvPr/>
          </p:nvSpPr>
          <p:spPr>
            <a:xfrm>
              <a:off x="8915186" y="4826078"/>
              <a:ext cx="1788900" cy="668023"/>
            </a:xfrm>
            <a:prstGeom prst="rightArrow">
              <a:avLst/>
            </a:prstGeom>
            <a:solidFill>
              <a:srgbClr val="F9BB0E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Full Power Commissioning</a:t>
              </a:r>
            </a:p>
          </p:txBody>
        </p:sp>
        <p:sp>
          <p:nvSpPr>
            <p:cNvPr id="33" name="Right Arrow 108">
              <a:extLst>
                <a:ext uri="{FF2B5EF4-FFF2-40B4-BE49-F238E27FC236}">
                  <a16:creationId xmlns:a16="http://schemas.microsoft.com/office/drawing/2014/main" id="{912F2C09-A2FF-623E-5DAB-F6B007BDA30E}"/>
                </a:ext>
              </a:extLst>
            </p:cNvPr>
            <p:cNvSpPr/>
            <p:nvPr/>
          </p:nvSpPr>
          <p:spPr>
            <a:xfrm>
              <a:off x="6071874" y="4240650"/>
              <a:ext cx="3236250" cy="668023"/>
            </a:xfrm>
            <a:prstGeom prst="rightArrow">
              <a:avLst/>
            </a:prstGeom>
            <a:solidFill>
              <a:srgbClr val="F9BB0E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 Power commissioning</a:t>
              </a:r>
            </a:p>
          </p:txBody>
        </p:sp>
        <p:sp>
          <p:nvSpPr>
            <p:cNvPr id="34" name="Star: 5 Points 22">
              <a:extLst>
                <a:ext uri="{FF2B5EF4-FFF2-40B4-BE49-F238E27FC236}">
                  <a16:creationId xmlns:a16="http://schemas.microsoft.com/office/drawing/2014/main" id="{E4D73519-3722-1ED0-22FE-1F54195B7233}"/>
                </a:ext>
              </a:extLst>
            </p:cNvPr>
            <p:cNvSpPr/>
            <p:nvPr/>
          </p:nvSpPr>
          <p:spPr>
            <a:xfrm>
              <a:off x="11391271" y="3657697"/>
              <a:ext cx="440451" cy="453292"/>
            </a:xfrm>
            <a:prstGeom prst="star5">
              <a:avLst/>
            </a:prstGeom>
            <a:solidFill>
              <a:srgbClr val="69BF49"/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68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A6070D7-2889-A293-8EA7-7C913C526594}"/>
                </a:ext>
              </a:extLst>
            </p:cNvPr>
            <p:cNvSpPr/>
            <p:nvPr/>
          </p:nvSpPr>
          <p:spPr>
            <a:xfrm>
              <a:off x="10826836" y="3195551"/>
              <a:ext cx="1128870" cy="412496"/>
            </a:xfrm>
            <a:prstGeom prst="rect">
              <a:avLst/>
            </a:prstGeom>
            <a:solidFill>
              <a:srgbClr val="36D2AF">
                <a:lumMod val="20000"/>
                <a:lumOff val="80000"/>
              </a:srgbClr>
            </a:solidFill>
            <a:ln w="12700" cap="flat" cmpd="sng" algn="ctr">
              <a:solidFill>
                <a:srgbClr val="69BF49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6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 25</a:t>
              </a: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0FFB4BC9-DBFF-DFE0-6A76-AAF8230E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3F19F1-CA41-B8C6-1631-8CA95839EC10}"/>
              </a:ext>
            </a:extLst>
          </p:cNvPr>
          <p:cNvSpPr txBox="1"/>
          <p:nvPr/>
        </p:nvSpPr>
        <p:spPr>
          <a:xfrm>
            <a:off x="492368" y="2993292"/>
            <a:ext cx="969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timescales are indicative at this stage pending  progress made on installation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probe commissioning timescales are still dependant on arrival of laser system and installation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5A8C5C-9C00-AA2E-F7B7-88CF4FF4594A}"/>
              </a:ext>
            </a:extLst>
          </p:cNvPr>
          <p:cNvSpPr txBox="1"/>
          <p:nvPr/>
        </p:nvSpPr>
        <p:spPr>
          <a:xfrm>
            <a:off x="7691779" y="1824912"/>
            <a:ext cx="2003969" cy="369332"/>
          </a:xfrm>
          <a:prstGeom prst="rect">
            <a:avLst/>
          </a:prstGeom>
          <a:noFill/>
          <a:ln w="38100">
            <a:solidFill>
              <a:srgbClr val="F089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08900"/>
                </a:solidFill>
              </a:rPr>
              <a:t>Electron beamline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9DC9B9-724B-F027-DDF5-493805936E69}"/>
              </a:ext>
            </a:extLst>
          </p:cNvPr>
          <p:cNvCxnSpPr>
            <a:cxnSpLocks/>
          </p:cNvCxnSpPr>
          <p:nvPr/>
        </p:nvCxnSpPr>
        <p:spPr>
          <a:xfrm>
            <a:off x="7388402" y="2005650"/>
            <a:ext cx="312722" cy="39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864540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UKRI_STFC_SlideDeck_Final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_UKRI_Form.potx" id="{28EA0759-A2D0-4034-B369-1D30EAC4A486}" vid="{884AA5BB-9AF8-4FB2-9F45-4C402F7CCB55}"/>
    </a:ext>
  </a:extLst>
</a:theme>
</file>

<file path=ppt/theme/theme5.xml><?xml version="1.0" encoding="utf-8"?>
<a:theme xmlns:a="http://schemas.openxmlformats.org/drawingml/2006/main" name="STFC">
  <a:themeElements>
    <a:clrScheme name="STFC">
      <a:dk1>
        <a:srgbClr val="676767"/>
      </a:dk1>
      <a:lt1>
        <a:sysClr val="window" lastClr="FFFFFF"/>
      </a:lt1>
      <a:dk2>
        <a:srgbClr val="2D2D62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FBBB0F"/>
      </a:accent4>
      <a:accent5>
        <a:srgbClr val="FF6900"/>
      </a:accent5>
      <a:accent6>
        <a:srgbClr val="67C04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STFC Template.potx" id="{C8B96DE1-1A0B-4FBF-A05C-028130E9360D}" vid="{B343E518-E749-4AB5-93D2-E69E74249B20}"/>
    </a:ext>
  </a:extLst>
</a:theme>
</file>

<file path=ppt/theme/theme6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947B08D5984288BC8B16A979FF50" ma:contentTypeVersion="4" ma:contentTypeDescription="Create a new document." ma:contentTypeScope="" ma:versionID="d503cd8271a72c702ca1961133ba175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87399C5-6643-4EBB-BF3C-1743A0F349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FE28F-E808-4D13-89A4-C40B1B8D9C60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13410</TotalTime>
  <Words>811</Words>
  <Application>Microsoft Office PowerPoint</Application>
  <PresentationFormat>Widescreen</PresentationFormat>
  <Paragraphs>189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 Regular</vt:lpstr>
      <vt:lpstr>Calibri</vt:lpstr>
      <vt:lpstr>Calibri Light</vt:lpstr>
      <vt:lpstr>Wingdings</vt:lpstr>
      <vt:lpstr>Font and logo master</vt:lpstr>
      <vt:lpstr>Custom Design</vt:lpstr>
      <vt:lpstr>Font WITHOUT logo master</vt:lpstr>
      <vt:lpstr>UKRI_STFC_SlideDeck_Final</vt:lpstr>
      <vt:lpstr>STFC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PowerPoint Presentation</dc:title>
  <dc:creator>Philip Millard</dc:creator>
  <cp:lastModifiedBy>Hernandez-Gomez, Cristina (STFC,RAL,CLF)</cp:lastModifiedBy>
  <cp:revision>610</cp:revision>
  <cp:lastPrinted>2024-05-10T11:04:22Z</cp:lastPrinted>
  <dcterms:created xsi:type="dcterms:W3CDTF">2019-09-17T08:04:08Z</dcterms:created>
  <dcterms:modified xsi:type="dcterms:W3CDTF">2024-05-13T20:31:57Z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</Properties>
</file>