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346" r:id="rId6"/>
    <p:sldId id="260" r:id="rId7"/>
    <p:sldId id="565" r:id="rId8"/>
    <p:sldId id="4130" r:id="rId9"/>
    <p:sldId id="4129" r:id="rId10"/>
    <p:sldId id="4115" r:id="rId11"/>
    <p:sldId id="4108" r:id="rId12"/>
    <p:sldId id="4116" r:id="rId13"/>
    <p:sldId id="4109" r:id="rId14"/>
    <p:sldId id="4117" r:id="rId15"/>
    <p:sldId id="341" r:id="rId16"/>
    <p:sldId id="4124" r:id="rId17"/>
    <p:sldId id="4131" r:id="rId18"/>
    <p:sldId id="4132" r:id="rId19"/>
    <p:sldId id="4118" r:id="rId20"/>
    <p:sldId id="371" r:id="rId21"/>
    <p:sldId id="4121" r:id="rId22"/>
    <p:sldId id="4122" r:id="rId23"/>
    <p:sldId id="4120" r:id="rId24"/>
    <p:sldId id="558" r:id="rId25"/>
    <p:sldId id="559" r:id="rId26"/>
    <p:sldId id="4119" r:id="rId27"/>
    <p:sldId id="4111" r:id="rId28"/>
    <p:sldId id="262" r:id="rId29"/>
    <p:sldId id="263" r:id="rId30"/>
    <p:sldId id="261" r:id="rId31"/>
    <p:sldId id="4123" r:id="rId32"/>
    <p:sldId id="357" r:id="rId33"/>
    <p:sldId id="4127" r:id="rId34"/>
    <p:sldId id="33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13951A1-00AE-44E5-830A-05E49A7CC910}">
          <p14:sldIdLst>
            <p14:sldId id="256"/>
          </p14:sldIdLst>
        </p14:section>
        <p14:section name="Overview of DMS" id="{669A7734-1014-D04D-BC7D-6D9CF0920C86}">
          <p14:sldIdLst>
            <p14:sldId id="346"/>
            <p14:sldId id="260"/>
            <p14:sldId id="565"/>
            <p14:sldId id="4130"/>
            <p14:sldId id="4129"/>
          </p14:sldIdLst>
        </p14:section>
        <p14:section name="Update on infrastructure" id="{90B210AD-1F18-6346-8DA1-D1FABAA082E1}">
          <p14:sldIdLst>
            <p14:sldId id="4115"/>
            <p14:sldId id="4108"/>
            <p14:sldId id="4116"/>
            <p14:sldId id="4109"/>
          </p14:sldIdLst>
        </p14:section>
        <p14:section name="Progress Update on Software Solutions" id="{6472FCE2-C8D8-9B47-A22D-16D4778828DD}">
          <p14:sldIdLst>
            <p14:sldId id="4117"/>
            <p14:sldId id="341"/>
            <p14:sldId id="4124"/>
            <p14:sldId id="4131"/>
            <p14:sldId id="4132"/>
            <p14:sldId id="4118"/>
            <p14:sldId id="371"/>
            <p14:sldId id="4121"/>
            <p14:sldId id="4122"/>
            <p14:sldId id="4120"/>
            <p14:sldId id="558"/>
            <p14:sldId id="559"/>
            <p14:sldId id="4119"/>
            <p14:sldId id="4111"/>
            <p14:sldId id="262"/>
            <p14:sldId id="263"/>
            <p14:sldId id="261"/>
          </p14:sldIdLst>
        </p14:section>
        <p14:section name="Next Steps" id="{533071B5-E651-4A8A-9A88-212F309556B3}">
          <p14:sldIdLst>
            <p14:sldId id="4123"/>
            <p14:sldId id="357"/>
            <p14:sldId id="4127"/>
          </p14:sldIdLst>
        </p14:section>
        <p14:section name="Summary and outlook" id="{13EA7A51-57FA-754F-BCE9-B79FC724602A}">
          <p14:sldIdLst>
            <p14:sldId id="332"/>
          </p14:sldIdLst>
        </p14:section>
        <p14:section name="additional slides" id="{D2F1595E-A3A4-CD4C-B624-BDAA58FE2AE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9A5A4B-2B44-0F34-F74E-2B8661165547}" name="Pattathil, Rajeev (STFC,RAL,CLF)" initials="P(" userId="S::rajeev.pattathil@stfc.ac.uk::e93f1ebc-1396-4bcc-8909-61cd154e605f" providerId="AD"/>
  <p188:author id="{AD1C744C-A83E-6113-7794-BE7974C35913}" name="Dann, Stephen (STFC,RAL,CLF)" initials="D(" userId="S::stephen.dann@stfc.ac.uk::289152b5-24ce-477d-9637-9fd7e71e08ee" providerId="AD"/>
  <p188:author id="{19DCD1A8-1EC6-E322-8329-826AB9657E4E}" name="Ukp" initials="Uk" userId="S::ukp_observatorysciences.co.uk#ext#@stfc365.onmicrosoft.com::d17b63ed-a582-474e-931a-3e24899c35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BB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20B4E-1DA6-944B-9010-0ACA4753C697}" v="68" dt="2024-05-13T13:09:48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7118" autoAdjust="0"/>
  </p:normalViewPr>
  <p:slideViewPr>
    <p:cSldViewPr snapToGrid="0">
      <p:cViewPr varScale="1">
        <p:scale>
          <a:sx n="86" d="100"/>
          <a:sy n="86" d="100"/>
        </p:scale>
        <p:origin x="53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6D1E-F0EC-1249-8487-171D1AC4CD0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44EC-A732-7C46-9BE1-C84C466F8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5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Architecture consists of: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Components in EPAC building that we’re developing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Components developed and hosted by Scientific Computing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Core pipeline components have now been developed and are being tested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30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Add </a:t>
            </a:r>
            <a:r>
              <a:rPr lang="en-US" dirty="0" err="1">
                <a:latin typeface="Calibri"/>
                <a:ea typeface="Calibri"/>
                <a:cs typeface="Calibri"/>
              </a:rPr>
              <a:t>esrf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27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I’ve already mentioned the need for additional integration work on Bluesky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7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While hard copy lab books have long since been replaced, we need a proper digital solution</a:t>
            </a:r>
          </a:p>
          <a:p>
            <a:r>
              <a:rPr lang="en-GB" dirty="0"/>
              <a:t>Satisfy data policy (in a minute)</a:t>
            </a:r>
          </a:p>
          <a:p>
            <a:r>
              <a:rPr lang="en-GB" dirty="0"/>
              <a:t>Google docs is not a suitable solution</a:t>
            </a:r>
          </a:p>
          <a:p>
            <a:r>
              <a:rPr lang="en-GB" dirty="0"/>
              <a:t>Here’s an example from ELI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6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19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EPICS</a:t>
            </a:r>
          </a:p>
          <a:p>
            <a:r>
              <a:rPr lang="en-GB" dirty="0"/>
              <a:t>Data storage and facility data display</a:t>
            </a:r>
          </a:p>
          <a:p>
            <a:r>
              <a:rPr lang="en-GB" dirty="0"/>
              <a:t>Experimental orchestrator/Bluesky</a:t>
            </a:r>
          </a:p>
          <a:p>
            <a:r>
              <a:rPr lang="en-GB" dirty="0"/>
              <a:t>Facilities data pipeline</a:t>
            </a:r>
          </a:p>
          <a:p>
            <a:r>
              <a:rPr lang="en-GB" dirty="0"/>
              <a:t>Development largely complete</a:t>
            </a:r>
          </a:p>
          <a:p>
            <a:r>
              <a:rPr lang="en-GB" dirty="0"/>
              <a:t>Still work in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3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key milestones</a:t>
            </a:r>
          </a:p>
          <a:p>
            <a:r>
              <a:rPr lang="en-US" dirty="0"/>
              <a:t>Day 1; project completion</a:t>
            </a:r>
          </a:p>
          <a:p>
            <a:r>
              <a:rPr lang="en-US" dirty="0"/>
              <a:t>Full operations with general user access</a:t>
            </a:r>
          </a:p>
          <a:p>
            <a:r>
              <a:rPr lang="en-US" dirty="0"/>
              <a:t>Most features will be in place for day 1 with some key exceptions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31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24 core single mode OS2 links, which translate to 12 pairs (12 devices per room can connect to either network) reinforce the reliability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6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DLS solves this problem with GDA; many facilities have their own solutions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now using Bluesky; GDA being integrated with Bluesky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adopting Bluesky and developing necessary capabilities with OSL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87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7f527902e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17f527902ed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g17f527902ed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CIL and </a:t>
            </a:r>
            <a:r>
              <a:rPr lang="en-US" err="1"/>
              <a:t>CILViewer</a:t>
            </a:r>
            <a:r>
              <a:rPr lang="en-US"/>
              <a:t> backend</a:t>
            </a:r>
          </a:p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6FCC-B7B8-4E26-A39C-12631B51662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96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the GUI in a bit more detail, showing: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CILViewer</a:t>
            </a:r>
            <a:r>
              <a:rPr lang="en-GB" dirty="0"/>
              <a:t> to display and interact with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Process list and configuration on left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1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Development is ongoing. Releases automatically made available on </a:t>
            </a:r>
            <a:r>
              <a:rPr lang="en-GB" dirty="0" err="1"/>
              <a:t>DAaaS</a:t>
            </a:r>
            <a:r>
              <a:rPr lang="en-GB" dirty="0"/>
              <a:t>.</a:t>
            </a:r>
          </a:p>
          <a:p>
            <a:r>
              <a:rPr lang="en-GB" dirty="0" err="1"/>
              <a:t>CCPi</a:t>
            </a:r>
            <a:r>
              <a:rPr lang="en-GB" dirty="0"/>
              <a:t> working with WMG</a:t>
            </a:r>
          </a:p>
          <a:p>
            <a:r>
              <a:rPr lang="en-GB" dirty="0"/>
              <a:t>GUI workshop last year driving work plan</a:t>
            </a:r>
          </a:p>
          <a:p>
            <a:r>
              <a:rPr lang="en-GB" dirty="0"/>
              <a:t>WMG very happy with progress so 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144EC-A732-7C46-9BE1-C84C466F8B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1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714" y="-10584"/>
            <a:ext cx="10196384" cy="10764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2" descr="Image result for clf logo laser">
            <a:extLst>
              <a:ext uri="{FF2B5EF4-FFF2-40B4-BE49-F238E27FC236}">
                <a16:creationId xmlns:a16="http://schemas.microsoft.com/office/drawing/2014/main" id="{D4DE41A0-1E25-F34B-B992-380EA829D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2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394" y="1927654"/>
            <a:ext cx="5049795" cy="2117124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394" y="4149725"/>
            <a:ext cx="6236044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289C7-BDAB-8245-AC6B-DF08705049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957" y="1166552"/>
            <a:ext cx="2828089" cy="7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63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59" y="18177"/>
            <a:ext cx="10196384" cy="10764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Image result for clf logo laser">
            <a:extLst>
              <a:ext uri="{FF2B5EF4-FFF2-40B4-BE49-F238E27FC236}">
                <a16:creationId xmlns:a16="http://schemas.microsoft.com/office/drawing/2014/main" id="{E3BEA4EB-F0CD-974A-B8CE-FF5AC3153A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824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2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483" y="7908"/>
            <a:ext cx="10196384" cy="10764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4162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265534"/>
            <a:ext cx="5157787" cy="35750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3412" y="144162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5713412" y="2265534"/>
            <a:ext cx="5183188" cy="35750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2" descr="Image result for clf logo laser">
            <a:extLst>
              <a:ext uri="{FF2B5EF4-FFF2-40B4-BE49-F238E27FC236}">
                <a16:creationId xmlns:a16="http://schemas.microsoft.com/office/drawing/2014/main" id="{DF9CCC0D-F563-2849-8A4D-A849B533FD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08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8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1735"/>
            <a:ext cx="10196384" cy="10764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31092"/>
            <a:ext cx="5157787" cy="423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5713412" y="1631092"/>
            <a:ext cx="5183188" cy="423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68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9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33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4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6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0196384" cy="1076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1092"/>
            <a:ext cx="10196384" cy="4234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79805" y="6305505"/>
            <a:ext cx="1322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3381F-1EFF-4E88-842B-3DA0C3745AE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6481" y="63055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5784" y="63055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F03AD-29CF-4D4F-B795-7260FA15490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038" y="5865341"/>
            <a:ext cx="2110946" cy="543009"/>
          </a:xfrm>
          <a:prstGeom prst="rect">
            <a:avLst/>
          </a:prstGeom>
        </p:spPr>
      </p:pic>
      <p:pic>
        <p:nvPicPr>
          <p:cNvPr id="8" name="Picture 2" descr="Image result for clf logo laser">
            <a:extLst>
              <a:ext uri="{FF2B5EF4-FFF2-40B4-BE49-F238E27FC236}">
                <a16:creationId xmlns:a16="http://schemas.microsoft.com/office/drawing/2014/main" id="{504F55DC-C8A1-FC64-A2DD-B2838E6BE7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6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6" r:id="rId3"/>
    <p:sldLayoutId id="2147483667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omobank.readthedocs.io/en/latest/source/data/docs.data.rings.htm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7975C-C3DD-3840-9E17-F27C3E703465}"/>
              </a:ext>
            </a:extLst>
          </p:cNvPr>
          <p:cNvSpPr txBox="1"/>
          <p:nvPr/>
        </p:nvSpPr>
        <p:spPr>
          <a:xfrm>
            <a:off x="227410" y="2374490"/>
            <a:ext cx="766305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 in EPAC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410" y="3648808"/>
            <a:ext cx="39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Stephen Dann and EPAC DMS team</a:t>
            </a:r>
          </a:p>
        </p:txBody>
      </p:sp>
    </p:spTree>
    <p:extLst>
      <p:ext uri="{BB962C8B-B14F-4D97-AF65-F5344CB8AC3E}">
        <p14:creationId xmlns:p14="http://schemas.microsoft.com/office/powerpoint/2010/main" val="102348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D6B9919E-A2C2-2EAF-2842-E7CFCCA5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77" y="1376075"/>
            <a:ext cx="4044499" cy="53981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C5ECD7-8F54-8511-D1EE-84DADB74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9" y="18177"/>
            <a:ext cx="10196384" cy="1076497"/>
          </a:xfrm>
        </p:spPr>
        <p:txBody>
          <a:bodyPr/>
          <a:lstStyle/>
          <a:p>
            <a:r>
              <a:rPr lang="en-US"/>
              <a:t>Initial DMS servers installed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8AECF-4386-D8D0-BD94-7E0DA771F9E6}"/>
              </a:ext>
            </a:extLst>
          </p:cNvPr>
          <p:cNvSpPr txBox="1"/>
          <p:nvPr/>
        </p:nvSpPr>
        <p:spPr>
          <a:xfrm>
            <a:off x="4671551" y="1376075"/>
            <a:ext cx="724367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Six servers for initial EPAC operations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Development of the main software components largely complete but  they need to be integrated together to test the functionality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file writer library is now functional. Full-featured Python and Rust applications using this library have been built</a:t>
            </a:r>
            <a:r>
              <a:rPr lang="en-GB" dirty="0">
                <a:effectLst/>
              </a:rPr>
              <a:t>  </a:t>
            </a:r>
          </a:p>
          <a:p>
            <a:endParaRPr lang="en-GB" dirty="0"/>
          </a:p>
          <a:p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Along with </a:t>
            </a:r>
            <a:r>
              <a:rPr lang="en-GB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ADKafka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which produces image data to Apache Kafka, we have implemented a “forwarder” to handle scalar and waveform data</a:t>
            </a:r>
            <a:r>
              <a:rPr lang="en-GB" dirty="0">
                <a:effectLst/>
              </a:rPr>
              <a:t> </a:t>
            </a:r>
          </a:p>
          <a:p>
            <a:endParaRPr lang="en-GB" dirty="0"/>
          </a:p>
          <a:p>
            <a:r>
              <a:rPr lang="en-GB" dirty="0">
                <a:effectLst/>
              </a:rPr>
              <a:t>Connecting up the servers has been slightly delayed by the network redesign</a:t>
            </a:r>
          </a:p>
          <a:p>
            <a:endParaRPr lang="en-GB" dirty="0"/>
          </a:p>
          <a:p>
            <a:r>
              <a:rPr lang="en-GB" dirty="0">
                <a:effectLst/>
              </a:rPr>
              <a:t>We will be doing the commissioning of these servers and initial test of the DMS in the next couple of months</a:t>
            </a:r>
          </a:p>
          <a:p>
            <a:endParaRPr lang="en-GB" dirty="0">
              <a:effectLst/>
            </a:endParaRPr>
          </a:p>
          <a:p>
            <a:endParaRPr lang="en-GB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90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Overview of the Data Management in EPAC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Management System Infrastructure</a:t>
            </a:r>
          </a:p>
          <a:p>
            <a:r>
              <a:rPr lang="en-US">
                <a:solidFill>
                  <a:srgbClr val="C00000"/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Experimental Orchestrator: </a:t>
            </a:r>
            <a:r>
              <a:rPr lang="en-US" err="1">
                <a:solidFill>
                  <a:srgbClr val="C00000"/>
                </a:solidFill>
              </a:rPr>
              <a:t>Bluesky</a:t>
            </a:r>
            <a:endParaRPr lang="en-US">
              <a:solidFill>
                <a:srgbClr val="C00000"/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Computed Tomography Package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34511A6-5E85-1D4F-895C-E9C446B70132}"/>
              </a:ext>
            </a:extLst>
          </p:cNvPr>
          <p:cNvSpPr txBox="1"/>
          <p:nvPr/>
        </p:nvSpPr>
        <p:spPr>
          <a:xfrm>
            <a:off x="6522688" y="4152690"/>
            <a:ext cx="6027907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74966" y="55952"/>
            <a:ext cx="10196384" cy="1076497"/>
          </a:xfrm>
        </p:spPr>
        <p:txBody>
          <a:bodyPr>
            <a:normAutofit fontScale="90000"/>
          </a:bodyPr>
          <a:lstStyle/>
          <a:p>
            <a:r>
              <a:rPr lang="en-GB"/>
              <a:t>Experimental orchestrator and user interface for DAQ </a:t>
            </a:r>
          </a:p>
        </p:txBody>
      </p:sp>
      <p:pic>
        <p:nvPicPr>
          <p:cNvPr id="13" name="faster" descr="faster">
            <a:hlinkClick r:id="" action="ppaction://media"/>
            <a:extLst>
              <a:ext uri="{FF2B5EF4-FFF2-40B4-BE49-F238E27FC236}">
                <a16:creationId xmlns:a16="http://schemas.microsoft.com/office/drawing/2014/main" id="{A50805F6-35E7-E043-B762-B9C13E383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6922" y="4098152"/>
            <a:ext cx="3965719" cy="2487007"/>
          </a:xfrm>
          <a:prstGeom prst="rect">
            <a:avLst/>
          </a:prstGeom>
        </p:spPr>
      </p:pic>
      <p:pic>
        <p:nvPicPr>
          <p:cNvPr id="14" name="faster2" descr="faster2">
            <a:hlinkClick r:id="" action="ppaction://media"/>
            <a:extLst>
              <a:ext uri="{FF2B5EF4-FFF2-40B4-BE49-F238E27FC236}">
                <a16:creationId xmlns:a16="http://schemas.microsoft.com/office/drawing/2014/main" id="{41BEE525-41F0-A245-99BA-8F0B557DB5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2851" y="3036109"/>
            <a:ext cx="1909461" cy="1250080"/>
          </a:xfrm>
          <a:prstGeom prst="rect">
            <a:avLst/>
          </a:prstGeom>
        </p:spPr>
      </p:pic>
      <p:pic>
        <p:nvPicPr>
          <p:cNvPr id="15" name="faster 3" descr="faster 3">
            <a:hlinkClick r:id="" action="ppaction://media"/>
            <a:extLst>
              <a:ext uri="{FF2B5EF4-FFF2-40B4-BE49-F238E27FC236}">
                <a16:creationId xmlns:a16="http://schemas.microsoft.com/office/drawing/2014/main" id="{09C56F7B-E1F9-4A4B-AA6A-AC83104E383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2656" y="3068827"/>
            <a:ext cx="1929986" cy="1195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8B776C-C892-6FE4-F21B-07BF48BBEADF}"/>
              </a:ext>
            </a:extLst>
          </p:cNvPr>
          <p:cNvSpPr/>
          <p:nvPr/>
        </p:nvSpPr>
        <p:spPr>
          <a:xfrm>
            <a:off x="6522689" y="1188401"/>
            <a:ext cx="54550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allow users to do scans/experimental runs in an automated way (i.e. move drives, move sample, adjust diagnostic settings, triggers etc.). This is what makes Diamond DAQ user-friendly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allow users to pick and choose diagnostics for acquisition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Allow specific triggering/timing requirements for diagnostics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Visualisation</a:t>
            </a:r>
            <a:r>
              <a:rPr lang="en-US" dirty="0"/>
              <a:t> of some data and custom live analysis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Diamond uses GDA – this is going to be integrated with Bluesky</a:t>
            </a:r>
            <a:endParaRPr lang="en-US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We are developing this with Observatory Sciences</a:t>
            </a:r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1502D2-DC03-1767-33EF-2F3BB321B911}"/>
              </a:ext>
            </a:extLst>
          </p:cNvPr>
          <p:cNvGrpSpPr/>
          <p:nvPr/>
        </p:nvGrpSpPr>
        <p:grpSpPr>
          <a:xfrm>
            <a:off x="430552" y="1287902"/>
            <a:ext cx="5256325" cy="2656559"/>
            <a:chOff x="274320" y="1846909"/>
            <a:chExt cx="7646673" cy="38191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825008-CB78-315A-0F9E-C2DF46895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660" y="3801587"/>
              <a:ext cx="706363" cy="117162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350F28-3EBC-CB45-A669-CA6FC8673770}"/>
                </a:ext>
              </a:extLst>
            </p:cNvPr>
            <p:cNvGrpSpPr/>
            <p:nvPr/>
          </p:nvGrpSpPr>
          <p:grpSpPr>
            <a:xfrm>
              <a:off x="2525641" y="3966579"/>
              <a:ext cx="912127" cy="841641"/>
              <a:chOff x="6350678" y="3426526"/>
              <a:chExt cx="1296308" cy="117041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C85F200-911C-0FF8-10C8-FC7FCE23D8F2}"/>
                  </a:ext>
                </a:extLst>
              </p:cNvPr>
              <p:cNvSpPr/>
              <p:nvPr/>
            </p:nvSpPr>
            <p:spPr>
              <a:xfrm>
                <a:off x="6350678" y="3426526"/>
                <a:ext cx="1296308" cy="117041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2C793F7-77B4-0EEB-6333-D8A97FC34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8315" y="3496622"/>
                <a:ext cx="1141031" cy="103021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6B34D9-88CE-B474-B86E-C5C5BDB37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350" y="4057418"/>
              <a:ext cx="1102808" cy="752438"/>
            </a:xfrm>
            <a:prstGeom prst="rect">
              <a:avLst/>
            </a:prstGeom>
          </p:spPr>
        </p:pic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19B42653-8CD7-5856-02FC-50ED8B7425BD}"/>
                </a:ext>
              </a:extLst>
            </p:cNvPr>
            <p:cNvSpPr/>
            <p:nvPr/>
          </p:nvSpPr>
          <p:spPr>
            <a:xfrm flipH="1">
              <a:off x="3515411" y="4117251"/>
              <a:ext cx="718817" cy="25819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8B68BD-51AE-3036-D575-9CD03F279CA7}"/>
                </a:ext>
              </a:extLst>
            </p:cNvPr>
            <p:cNvSpPr/>
            <p:nvPr/>
          </p:nvSpPr>
          <p:spPr>
            <a:xfrm>
              <a:off x="5862103" y="2209256"/>
              <a:ext cx="2058890" cy="1071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/>
                <a:t>Data Acquisition System Backend</a:t>
              </a:r>
            </a:p>
          </p:txBody>
        </p:sp>
        <p:sp>
          <p:nvSpPr>
            <p:cNvPr id="11" name="Left-Right Arrow 12">
              <a:extLst>
                <a:ext uri="{FF2B5EF4-FFF2-40B4-BE49-F238E27FC236}">
                  <a16:creationId xmlns:a16="http://schemas.microsoft.com/office/drawing/2014/main" id="{CE4422AE-B04E-3F9F-159E-173E30AD70C5}"/>
                </a:ext>
              </a:extLst>
            </p:cNvPr>
            <p:cNvSpPr/>
            <p:nvPr/>
          </p:nvSpPr>
          <p:spPr>
            <a:xfrm rot="16200000">
              <a:off x="6390973" y="3517845"/>
              <a:ext cx="486428" cy="237571"/>
            </a:xfrm>
            <a:prstGeom prst="left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60843B-84CF-AC55-9F3E-6FC7620E4730}"/>
                </a:ext>
              </a:extLst>
            </p:cNvPr>
            <p:cNvSpPr/>
            <p:nvPr/>
          </p:nvSpPr>
          <p:spPr>
            <a:xfrm>
              <a:off x="438501" y="1872122"/>
              <a:ext cx="4922657" cy="160799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41390F-591D-2FA2-3DFA-D1F1F03E7DCD}"/>
                </a:ext>
              </a:extLst>
            </p:cNvPr>
            <p:cNvSpPr txBox="1"/>
            <p:nvPr/>
          </p:nvSpPr>
          <p:spPr>
            <a:xfrm>
              <a:off x="438501" y="1870985"/>
              <a:ext cx="1506926" cy="534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>
                  <a:solidFill>
                    <a:schemeClr val="tx2"/>
                  </a:solidFill>
                </a:rPr>
                <a:t>User interface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10ED1E-F3FA-38A3-7CFA-C028FDC90A16}"/>
                </a:ext>
              </a:extLst>
            </p:cNvPr>
            <p:cNvSpPr/>
            <p:nvPr/>
          </p:nvSpPr>
          <p:spPr>
            <a:xfrm>
              <a:off x="2370644" y="2264955"/>
              <a:ext cx="1222123" cy="88469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View data live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F8134C-EB51-FEA4-C804-05243F4EA439}"/>
                </a:ext>
              </a:extLst>
            </p:cNvPr>
            <p:cNvSpPr/>
            <p:nvPr/>
          </p:nvSpPr>
          <p:spPr>
            <a:xfrm>
              <a:off x="793511" y="2302514"/>
              <a:ext cx="1222123" cy="88469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Control instruments</a:t>
              </a: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DFD2FBE4-C9BD-6935-3440-0BC11E29E3A0}"/>
                </a:ext>
              </a:extLst>
            </p:cNvPr>
            <p:cNvSpPr/>
            <p:nvPr/>
          </p:nvSpPr>
          <p:spPr>
            <a:xfrm>
              <a:off x="3524598" y="4366961"/>
              <a:ext cx="718817" cy="258191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42C95D-DE39-9B00-A46A-834F92C9B778}"/>
                </a:ext>
              </a:extLst>
            </p:cNvPr>
            <p:cNvSpPr/>
            <p:nvPr/>
          </p:nvSpPr>
          <p:spPr>
            <a:xfrm>
              <a:off x="3947776" y="2264955"/>
              <a:ext cx="1222123" cy="88469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Control data recording</a:t>
              </a: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F43022B7-28BD-C610-6B73-A870AD0BF080}"/>
                </a:ext>
              </a:extLst>
            </p:cNvPr>
            <p:cNvSpPr/>
            <p:nvPr/>
          </p:nvSpPr>
          <p:spPr>
            <a:xfrm>
              <a:off x="5450500" y="4200108"/>
              <a:ext cx="563818" cy="4670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C1BE6F29-AB27-F8B0-2015-664B353C2FA4}"/>
                </a:ext>
              </a:extLst>
            </p:cNvPr>
            <p:cNvSpPr/>
            <p:nvPr/>
          </p:nvSpPr>
          <p:spPr>
            <a:xfrm rot="5400000" flipH="1">
              <a:off x="2729352" y="3414364"/>
              <a:ext cx="504705" cy="232313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24" name="Bent Arrow 23">
              <a:extLst>
                <a:ext uri="{FF2B5EF4-FFF2-40B4-BE49-F238E27FC236}">
                  <a16:creationId xmlns:a16="http://schemas.microsoft.com/office/drawing/2014/main" id="{7D89C10E-2C3B-7F45-C8DC-C1EEED9EA14E}"/>
                </a:ext>
              </a:extLst>
            </p:cNvPr>
            <p:cNvSpPr/>
            <p:nvPr/>
          </p:nvSpPr>
          <p:spPr>
            <a:xfrm flipV="1">
              <a:off x="1304170" y="3250045"/>
              <a:ext cx="1164419" cy="1346985"/>
            </a:xfrm>
            <a:prstGeom prst="bentArrow">
              <a:avLst>
                <a:gd name="adj1" fmla="val 12133"/>
                <a:gd name="adj2" fmla="val 14992"/>
                <a:gd name="adj3" fmla="val 18804"/>
                <a:gd name="adj4" fmla="val 4375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8B46F5-3DE3-5553-4892-FA57F7F85127}"/>
                </a:ext>
              </a:extLst>
            </p:cNvPr>
            <p:cNvSpPr txBox="1"/>
            <p:nvPr/>
          </p:nvSpPr>
          <p:spPr>
            <a:xfrm>
              <a:off x="5644462" y="5153868"/>
              <a:ext cx="268739" cy="50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9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E15AEB-62B4-2136-96E1-115565854968}"/>
                </a:ext>
              </a:extLst>
            </p:cNvPr>
            <p:cNvSpPr txBox="1"/>
            <p:nvPr/>
          </p:nvSpPr>
          <p:spPr>
            <a:xfrm>
              <a:off x="274320" y="3636629"/>
              <a:ext cx="268739" cy="50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9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BEF9AD-67CE-3ACF-A39B-DB8014C27C42}"/>
                </a:ext>
              </a:extLst>
            </p:cNvPr>
            <p:cNvSpPr txBox="1"/>
            <p:nvPr/>
          </p:nvSpPr>
          <p:spPr>
            <a:xfrm>
              <a:off x="5366218" y="5164683"/>
              <a:ext cx="268737" cy="50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en-GB" sz="9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1BC008-56B7-01F3-CBF6-4732EB1D2B85}"/>
                </a:ext>
              </a:extLst>
            </p:cNvPr>
            <p:cNvSpPr txBox="1"/>
            <p:nvPr/>
          </p:nvSpPr>
          <p:spPr>
            <a:xfrm>
              <a:off x="4755981" y="1846909"/>
              <a:ext cx="632432" cy="501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900"/>
                <a:t>WP9</a:t>
              </a:r>
            </a:p>
          </p:txBody>
        </p:sp>
        <p:sp>
          <p:nvSpPr>
            <p:cNvPr id="29" name="Left-Right Arrow 21">
              <a:extLst>
                <a:ext uri="{FF2B5EF4-FFF2-40B4-BE49-F238E27FC236}">
                  <a16:creationId xmlns:a16="http://schemas.microsoft.com/office/drawing/2014/main" id="{AD6B2FE3-BABF-2AB3-5F1F-5D472C9E3901}"/>
                </a:ext>
              </a:extLst>
            </p:cNvPr>
            <p:cNvSpPr/>
            <p:nvPr/>
          </p:nvSpPr>
          <p:spPr>
            <a:xfrm>
              <a:off x="5205668" y="2623465"/>
              <a:ext cx="584777" cy="242792"/>
            </a:xfrm>
            <a:prstGeom prst="left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8B4633CD-FB0A-9134-CE58-B09815D11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658" y="3801586"/>
              <a:ext cx="706363" cy="1171621"/>
            </a:xfrm>
            <a:prstGeom prst="rect">
              <a:avLst/>
            </a:prstGeom>
          </p:spPr>
        </p:pic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9254BC70-AC2C-619F-8F32-C64BDCB64920}"/>
                </a:ext>
              </a:extLst>
            </p:cNvPr>
            <p:cNvGrpSpPr/>
            <p:nvPr/>
          </p:nvGrpSpPr>
          <p:grpSpPr>
            <a:xfrm>
              <a:off x="2525640" y="3966578"/>
              <a:ext cx="912126" cy="841640"/>
              <a:chOff x="6350678" y="3426526"/>
              <a:chExt cx="1296308" cy="1170412"/>
            </a:xfrm>
          </p:grpSpPr>
          <p:sp>
            <p:nvSpPr>
              <p:cNvPr id="49" name="Rectangle 5">
                <a:extLst>
                  <a:ext uri="{FF2B5EF4-FFF2-40B4-BE49-F238E27FC236}">
                    <a16:creationId xmlns:a16="http://schemas.microsoft.com/office/drawing/2014/main" id="{4CC54631-193E-D157-0853-E42B4B17178A}"/>
                  </a:ext>
                </a:extLst>
              </p:cNvPr>
              <p:cNvSpPr/>
              <p:nvPr/>
            </p:nvSpPr>
            <p:spPr>
              <a:xfrm>
                <a:off x="6350678" y="3426526"/>
                <a:ext cx="1296308" cy="117041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pic>
            <p:nvPicPr>
              <p:cNvPr id="50" name="Picture 6">
                <a:extLst>
                  <a:ext uri="{FF2B5EF4-FFF2-40B4-BE49-F238E27FC236}">
                    <a16:creationId xmlns:a16="http://schemas.microsoft.com/office/drawing/2014/main" id="{031EBB02-9391-16D1-489E-D74434A72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8315" y="3496622"/>
                <a:ext cx="1141031" cy="1030217"/>
              </a:xfrm>
              <a:prstGeom prst="rect">
                <a:avLst/>
              </a:prstGeom>
            </p:spPr>
          </p:pic>
        </p:grpSp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2DE58CFA-12BC-324F-88A1-FA59F4F8B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349" y="4057417"/>
              <a:ext cx="1102807" cy="752438"/>
            </a:xfrm>
            <a:prstGeom prst="rect">
              <a:avLst/>
            </a:prstGeom>
          </p:spPr>
        </p:pic>
        <p:sp>
          <p:nvSpPr>
            <p:cNvPr id="33" name="Right Arrow 9">
              <a:extLst>
                <a:ext uri="{FF2B5EF4-FFF2-40B4-BE49-F238E27FC236}">
                  <a16:creationId xmlns:a16="http://schemas.microsoft.com/office/drawing/2014/main" id="{6C6E32F3-7C3F-C60A-E865-00A2106E21C2}"/>
                </a:ext>
              </a:extLst>
            </p:cNvPr>
            <p:cNvSpPr/>
            <p:nvPr/>
          </p:nvSpPr>
          <p:spPr>
            <a:xfrm flipH="1">
              <a:off x="3515410" y="4117250"/>
              <a:ext cx="718816" cy="25819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D1E56348-E134-494C-C2A6-3126E06EDC8C}"/>
                </a:ext>
              </a:extLst>
            </p:cNvPr>
            <p:cNvSpPr/>
            <p:nvPr/>
          </p:nvSpPr>
          <p:spPr>
            <a:xfrm>
              <a:off x="5862100" y="2209256"/>
              <a:ext cx="2058890" cy="10712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/>
                <a:t>Data Management System</a:t>
              </a:r>
            </a:p>
          </p:txBody>
        </p:sp>
        <p:sp>
          <p:nvSpPr>
            <p:cNvPr id="35" name="Left-Right Arrow 12">
              <a:extLst>
                <a:ext uri="{FF2B5EF4-FFF2-40B4-BE49-F238E27FC236}">
                  <a16:creationId xmlns:a16="http://schemas.microsoft.com/office/drawing/2014/main" id="{DD00F3A7-4070-3E8D-45B9-D917F2706B6C}"/>
                </a:ext>
              </a:extLst>
            </p:cNvPr>
            <p:cNvSpPr/>
            <p:nvPr/>
          </p:nvSpPr>
          <p:spPr>
            <a:xfrm rot="16200000">
              <a:off x="6390970" y="3517844"/>
              <a:ext cx="486428" cy="237571"/>
            </a:xfrm>
            <a:prstGeom prst="left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1D39D217-9586-13E8-1763-80C0AAA5D3D8}"/>
                </a:ext>
              </a:extLst>
            </p:cNvPr>
            <p:cNvSpPr/>
            <p:nvPr/>
          </p:nvSpPr>
          <p:spPr>
            <a:xfrm>
              <a:off x="438501" y="1872122"/>
              <a:ext cx="4922655" cy="160799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403815CE-1FD5-FE6D-C724-EA824A834092}"/>
                </a:ext>
              </a:extLst>
            </p:cNvPr>
            <p:cNvSpPr txBox="1"/>
            <p:nvPr/>
          </p:nvSpPr>
          <p:spPr>
            <a:xfrm>
              <a:off x="438501" y="1870985"/>
              <a:ext cx="1506926" cy="534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>
                  <a:solidFill>
                    <a:schemeClr val="tx2"/>
                  </a:solidFill>
                </a:rPr>
                <a:t>User interface</a:t>
              </a:r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6EAF0F56-2641-0AC3-C107-7C099F181D31}"/>
                </a:ext>
              </a:extLst>
            </p:cNvPr>
            <p:cNvSpPr/>
            <p:nvPr/>
          </p:nvSpPr>
          <p:spPr>
            <a:xfrm>
              <a:off x="2370643" y="2264954"/>
              <a:ext cx="1222122" cy="88469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View data live</a:t>
              </a:r>
            </a:p>
          </p:txBody>
        </p:sp>
        <p:sp>
          <p:nvSpPr>
            <p:cNvPr id="39" name="Rectangle 17">
              <a:extLst>
                <a:ext uri="{FF2B5EF4-FFF2-40B4-BE49-F238E27FC236}">
                  <a16:creationId xmlns:a16="http://schemas.microsoft.com/office/drawing/2014/main" id="{DFFE44E3-FDEB-8F92-5A56-C36F8DED86BE}"/>
                </a:ext>
              </a:extLst>
            </p:cNvPr>
            <p:cNvSpPr/>
            <p:nvPr/>
          </p:nvSpPr>
          <p:spPr>
            <a:xfrm>
              <a:off x="793511" y="2266403"/>
              <a:ext cx="1385873" cy="88469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Control instruments</a:t>
              </a:r>
            </a:p>
          </p:txBody>
        </p:sp>
        <p:sp>
          <p:nvSpPr>
            <p:cNvPr id="40" name="Right Arrow 18">
              <a:extLst>
                <a:ext uri="{FF2B5EF4-FFF2-40B4-BE49-F238E27FC236}">
                  <a16:creationId xmlns:a16="http://schemas.microsoft.com/office/drawing/2014/main" id="{E3809662-9842-5349-3A45-7D936EB83C53}"/>
                </a:ext>
              </a:extLst>
            </p:cNvPr>
            <p:cNvSpPr/>
            <p:nvPr/>
          </p:nvSpPr>
          <p:spPr>
            <a:xfrm>
              <a:off x="3524597" y="4366960"/>
              <a:ext cx="718816" cy="258191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41" name="Rectangle 20">
              <a:extLst>
                <a:ext uri="{FF2B5EF4-FFF2-40B4-BE49-F238E27FC236}">
                  <a16:creationId xmlns:a16="http://schemas.microsoft.com/office/drawing/2014/main" id="{E16B7455-FA8F-4F47-8505-04642A008E23}"/>
                </a:ext>
              </a:extLst>
            </p:cNvPr>
            <p:cNvSpPr/>
            <p:nvPr/>
          </p:nvSpPr>
          <p:spPr>
            <a:xfrm>
              <a:off x="3947775" y="2264954"/>
              <a:ext cx="1222122" cy="88469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Control data recording</a:t>
              </a:r>
            </a:p>
          </p:txBody>
        </p:sp>
        <p:sp>
          <p:nvSpPr>
            <p:cNvPr id="42" name="Right Arrow 8">
              <a:extLst>
                <a:ext uri="{FF2B5EF4-FFF2-40B4-BE49-F238E27FC236}">
                  <a16:creationId xmlns:a16="http://schemas.microsoft.com/office/drawing/2014/main" id="{98196A69-219C-6389-31A0-34120D8FD9CD}"/>
                </a:ext>
              </a:extLst>
            </p:cNvPr>
            <p:cNvSpPr/>
            <p:nvPr/>
          </p:nvSpPr>
          <p:spPr>
            <a:xfrm>
              <a:off x="5450498" y="4200107"/>
              <a:ext cx="563818" cy="4670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43" name="Right Arrow 16">
              <a:extLst>
                <a:ext uri="{FF2B5EF4-FFF2-40B4-BE49-F238E27FC236}">
                  <a16:creationId xmlns:a16="http://schemas.microsoft.com/office/drawing/2014/main" id="{87F89C1F-E2E2-3C65-41DA-2C71C3D8DB52}"/>
                </a:ext>
              </a:extLst>
            </p:cNvPr>
            <p:cNvSpPr/>
            <p:nvPr/>
          </p:nvSpPr>
          <p:spPr>
            <a:xfrm rot="5400000" flipH="1">
              <a:off x="2729351" y="3414364"/>
              <a:ext cx="504704" cy="232313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44" name="Bent Arrow 19">
              <a:extLst>
                <a:ext uri="{FF2B5EF4-FFF2-40B4-BE49-F238E27FC236}">
                  <a16:creationId xmlns:a16="http://schemas.microsoft.com/office/drawing/2014/main" id="{702F319F-32E4-848F-8E4B-CD1115E58929}"/>
                </a:ext>
              </a:extLst>
            </p:cNvPr>
            <p:cNvSpPr/>
            <p:nvPr/>
          </p:nvSpPr>
          <p:spPr>
            <a:xfrm flipV="1">
              <a:off x="1304170" y="3250044"/>
              <a:ext cx="1164419" cy="1346984"/>
            </a:xfrm>
            <a:prstGeom prst="bentArrow">
              <a:avLst>
                <a:gd name="adj1" fmla="val 12133"/>
                <a:gd name="adj2" fmla="val 14992"/>
                <a:gd name="adj3" fmla="val 18804"/>
                <a:gd name="adj4" fmla="val 4375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chemeClr val="tx1"/>
                </a:solidFill>
              </a:endParaRPr>
            </a:p>
          </p:txBody>
        </p:sp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id="{84DE9EE8-195C-FB77-CF74-77E7BDD123A8}"/>
                </a:ext>
              </a:extLst>
            </p:cNvPr>
            <p:cNvSpPr txBox="1"/>
            <p:nvPr/>
          </p:nvSpPr>
          <p:spPr>
            <a:xfrm>
              <a:off x="5644461" y="5153868"/>
              <a:ext cx="268739" cy="501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900"/>
            </a:p>
          </p:txBody>
        </p:sp>
        <p:sp>
          <p:nvSpPr>
            <p:cNvPr id="46" name="TextBox 37">
              <a:extLst>
                <a:ext uri="{FF2B5EF4-FFF2-40B4-BE49-F238E27FC236}">
                  <a16:creationId xmlns:a16="http://schemas.microsoft.com/office/drawing/2014/main" id="{9236670C-BA87-85B6-7404-F789F255754F}"/>
                </a:ext>
              </a:extLst>
            </p:cNvPr>
            <p:cNvSpPr txBox="1"/>
            <p:nvPr/>
          </p:nvSpPr>
          <p:spPr>
            <a:xfrm>
              <a:off x="274320" y="3636628"/>
              <a:ext cx="268739" cy="501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900"/>
            </a:p>
          </p:txBody>
        </p:sp>
        <p:sp>
          <p:nvSpPr>
            <p:cNvPr id="47" name="TextBox 39">
              <a:extLst>
                <a:ext uri="{FF2B5EF4-FFF2-40B4-BE49-F238E27FC236}">
                  <a16:creationId xmlns:a16="http://schemas.microsoft.com/office/drawing/2014/main" id="{922907B2-F2A5-3E78-6A1B-907F444735A5}"/>
                </a:ext>
              </a:extLst>
            </p:cNvPr>
            <p:cNvSpPr txBox="1"/>
            <p:nvPr/>
          </p:nvSpPr>
          <p:spPr>
            <a:xfrm>
              <a:off x="5119675" y="1846909"/>
              <a:ext cx="268737" cy="501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en-GB" sz="900"/>
            </a:p>
          </p:txBody>
        </p:sp>
        <p:sp>
          <p:nvSpPr>
            <p:cNvPr id="48" name="Left-Right Arrow 21">
              <a:extLst>
                <a:ext uri="{FF2B5EF4-FFF2-40B4-BE49-F238E27FC236}">
                  <a16:creationId xmlns:a16="http://schemas.microsoft.com/office/drawing/2014/main" id="{F342C1EF-ED00-EC93-485F-8EA822BE4859}"/>
                </a:ext>
              </a:extLst>
            </p:cNvPr>
            <p:cNvSpPr/>
            <p:nvPr/>
          </p:nvSpPr>
          <p:spPr>
            <a:xfrm>
              <a:off x="5205666" y="2623465"/>
              <a:ext cx="584777" cy="242792"/>
            </a:xfrm>
            <a:prstGeom prst="left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</p:grpSp>
    </p:spTree>
    <p:extLst>
      <p:ext uri="{BB962C8B-B14F-4D97-AF65-F5344CB8AC3E}">
        <p14:creationId xmlns:p14="http://schemas.microsoft.com/office/powerpoint/2010/main" val="22826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3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83AD-B0D1-C009-D2F8-C907A02A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Bluesky and user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EA0F5-7583-45C6-4413-44B6FD54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31092"/>
            <a:ext cx="6019800" cy="4234249"/>
          </a:xfrm>
        </p:spPr>
        <p:txBody>
          <a:bodyPr/>
          <a:lstStyle/>
          <a:p>
            <a:r>
              <a:rPr lang="en-GB" dirty="0"/>
              <a:t>Bluesky tackles DAQ, automation, and data access</a:t>
            </a:r>
          </a:p>
          <a:p>
            <a:r>
              <a:rPr lang="en-GB" dirty="0"/>
              <a:t>Adoption at several facilities, including Diamond</a:t>
            </a:r>
          </a:p>
          <a:p>
            <a:r>
              <a:rPr lang="en-GB" dirty="0"/>
              <a:t>Native interface is Python, but several UI projects exist</a:t>
            </a:r>
          </a:p>
          <a:p>
            <a:r>
              <a:rPr lang="en-GB" dirty="0"/>
              <a:t>EPAC will have “advanced” and “basic” interfaces</a:t>
            </a:r>
          </a:p>
          <a:p>
            <a:r>
              <a:rPr lang="en-GB" dirty="0"/>
              <a:t>Advanced interface developed first</a:t>
            </a:r>
          </a:p>
        </p:txBody>
      </p:sp>
      <p:pic>
        <p:nvPicPr>
          <p:cNvPr id="4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352E7C-2B31-9846-9F97-C070C34645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766" y="1279868"/>
            <a:ext cx="2185492" cy="706279"/>
          </a:xfrm>
          <a:prstGeom prst="rect">
            <a:avLst/>
          </a:prstGeom>
        </p:spPr>
      </p:pic>
      <p:pic>
        <p:nvPicPr>
          <p:cNvPr id="54" name="Picture 53" descr="A diagram of data processing&#10;&#10;Description automatically generated">
            <a:extLst>
              <a:ext uri="{FF2B5EF4-FFF2-40B4-BE49-F238E27FC236}">
                <a16:creationId xmlns:a16="http://schemas.microsoft.com/office/drawing/2014/main" id="{48843803-9B2A-E50B-FE00-CF2BDDA66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58" y="2171341"/>
            <a:ext cx="5417302" cy="35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7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achine&#10;&#10;Description automatically generated">
            <a:extLst>
              <a:ext uri="{FF2B5EF4-FFF2-40B4-BE49-F238E27FC236}">
                <a16:creationId xmlns:a16="http://schemas.microsoft.com/office/drawing/2014/main" id="{4118161E-E1A5-28D0-5261-11E11F182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28194" r="7329" b="16578"/>
          <a:stretch>
            <a:fillRect/>
          </a:stretch>
        </p:blipFill>
        <p:spPr>
          <a:xfrm>
            <a:off x="3892440" y="1744937"/>
            <a:ext cx="7175074" cy="3787557"/>
          </a:xfrm>
          <a:custGeom>
            <a:avLst/>
            <a:gdLst>
              <a:gd name="connsiteX0" fmla="*/ 1577892 w 7175074"/>
              <a:gd name="connsiteY0" fmla="*/ 1004 h 3787557"/>
              <a:gd name="connsiteX1" fmla="*/ 1730246 w 7175074"/>
              <a:gd name="connsiteY1" fmla="*/ 14349 h 3787557"/>
              <a:gd name="connsiteX2" fmla="*/ 5886227 w 7175074"/>
              <a:gd name="connsiteY2" fmla="*/ 590774 h 3787557"/>
              <a:gd name="connsiteX3" fmla="*/ 7160727 w 7175074"/>
              <a:gd name="connsiteY3" fmla="*/ 2275747 h 3787557"/>
              <a:gd name="connsiteX4" fmla="*/ 7129803 w 7175074"/>
              <a:gd name="connsiteY4" fmla="*/ 2498709 h 3787557"/>
              <a:gd name="connsiteX5" fmla="*/ 5444830 w 7175074"/>
              <a:gd name="connsiteY5" fmla="*/ 3773210 h 3787557"/>
              <a:gd name="connsiteX6" fmla="*/ 1288849 w 7175074"/>
              <a:gd name="connsiteY6" fmla="*/ 3196784 h 3787557"/>
              <a:gd name="connsiteX7" fmla="*/ 14348 w 7175074"/>
              <a:gd name="connsiteY7" fmla="*/ 1511811 h 3787557"/>
              <a:gd name="connsiteX8" fmla="*/ 45272 w 7175074"/>
              <a:gd name="connsiteY8" fmla="*/ 1288850 h 3787557"/>
              <a:gd name="connsiteX9" fmla="*/ 1577892 w 7175074"/>
              <a:gd name="connsiteY9" fmla="*/ 1004 h 378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75074" h="3787557">
                <a:moveTo>
                  <a:pt x="1577892" y="1004"/>
                </a:moveTo>
                <a:cubicBezTo>
                  <a:pt x="1628337" y="2852"/>
                  <a:pt x="1679168" y="7265"/>
                  <a:pt x="1730246" y="14349"/>
                </a:cubicBezTo>
                <a:lnTo>
                  <a:pt x="5886227" y="590774"/>
                </a:lnTo>
                <a:cubicBezTo>
                  <a:pt x="6703462" y="704123"/>
                  <a:pt x="7274076" y="1458511"/>
                  <a:pt x="7160727" y="2275747"/>
                </a:cubicBezTo>
                <a:lnTo>
                  <a:pt x="7129803" y="2498709"/>
                </a:lnTo>
                <a:cubicBezTo>
                  <a:pt x="7016454" y="3315945"/>
                  <a:pt x="6262066" y="3886558"/>
                  <a:pt x="5444830" y="3773210"/>
                </a:cubicBezTo>
                <a:lnTo>
                  <a:pt x="1288849" y="3196784"/>
                </a:lnTo>
                <a:cubicBezTo>
                  <a:pt x="471613" y="3083436"/>
                  <a:pt x="-99001" y="2329047"/>
                  <a:pt x="14348" y="1511811"/>
                </a:cubicBezTo>
                <a:lnTo>
                  <a:pt x="45272" y="1288850"/>
                </a:lnTo>
                <a:cubicBezTo>
                  <a:pt x="151537" y="522691"/>
                  <a:pt x="821215" y="-26710"/>
                  <a:pt x="1577892" y="1004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A2D4B-F244-8BC7-120E-48E2AA12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Bluesky lab demo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60FB9-EC9B-098B-007C-93380C808C27}"/>
              </a:ext>
            </a:extLst>
          </p:cNvPr>
          <p:cNvSpPr txBox="1"/>
          <p:nvPr/>
        </p:nvSpPr>
        <p:spPr>
          <a:xfrm>
            <a:off x="5888776" y="863841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Sample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F7F210-2E4B-621F-0AB0-09E1356E1733}"/>
              </a:ext>
            </a:extLst>
          </p:cNvPr>
          <p:cNvCxnSpPr>
            <a:cxnSpLocks/>
          </p:cNvCxnSpPr>
          <p:nvPr/>
        </p:nvCxnSpPr>
        <p:spPr>
          <a:xfrm flipH="1">
            <a:off x="5472820" y="1325506"/>
            <a:ext cx="623180" cy="16041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2D0DFA8-0119-A34C-DA50-DE5CD7B1188F}"/>
              </a:ext>
            </a:extLst>
          </p:cNvPr>
          <p:cNvSpPr txBox="1"/>
          <p:nvPr/>
        </p:nvSpPr>
        <p:spPr>
          <a:xfrm>
            <a:off x="2879002" y="5330760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Rotation stage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2976E3-ED50-1FAA-3FDA-1546C873006D}"/>
              </a:ext>
            </a:extLst>
          </p:cNvPr>
          <p:cNvCxnSpPr>
            <a:cxnSpLocks/>
          </p:cNvCxnSpPr>
          <p:nvPr/>
        </p:nvCxnSpPr>
        <p:spPr>
          <a:xfrm flipV="1">
            <a:off x="4499572" y="4616388"/>
            <a:ext cx="722723" cy="7143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EBC470C-C5A6-3465-F478-31285EE0D5B4}"/>
              </a:ext>
            </a:extLst>
          </p:cNvPr>
          <p:cNvSpPr txBox="1"/>
          <p:nvPr/>
        </p:nvSpPr>
        <p:spPr>
          <a:xfrm>
            <a:off x="601382" y="1257636"/>
            <a:ext cx="2724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LED checks synchronisation with laser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2AAD94-B924-DD1E-BB8E-C021835EA4FB}"/>
              </a:ext>
            </a:extLst>
          </p:cNvPr>
          <p:cNvCxnSpPr>
            <a:cxnSpLocks/>
          </p:cNvCxnSpPr>
          <p:nvPr/>
        </p:nvCxnSpPr>
        <p:spPr>
          <a:xfrm>
            <a:off x="3377773" y="1901754"/>
            <a:ext cx="1327392" cy="11961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0A3B210-D133-964E-92AC-7E72D6E0AED3}"/>
              </a:ext>
            </a:extLst>
          </p:cNvPr>
          <p:cNvSpPr txBox="1"/>
          <p:nvPr/>
        </p:nvSpPr>
        <p:spPr>
          <a:xfrm>
            <a:off x="-94728" y="3124521"/>
            <a:ext cx="3463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7 segment display checks synchronisation between cameras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CAB910-9012-83DD-DABC-CBBC289AA2A8}"/>
              </a:ext>
            </a:extLst>
          </p:cNvPr>
          <p:cNvCxnSpPr>
            <a:cxnSpLocks/>
          </p:cNvCxnSpPr>
          <p:nvPr/>
        </p:nvCxnSpPr>
        <p:spPr>
          <a:xfrm flipV="1">
            <a:off x="3475189" y="3429000"/>
            <a:ext cx="1646675" cy="381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87C8857-5203-8BA6-8FB9-1EC14EC7A8CB}"/>
              </a:ext>
            </a:extLst>
          </p:cNvPr>
          <p:cNvSpPr txBox="1"/>
          <p:nvPr/>
        </p:nvSpPr>
        <p:spPr>
          <a:xfrm>
            <a:off x="8208971" y="725341"/>
            <a:ext cx="3753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Camera data transported through Kafka and written to HDF5 file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9BB67F-E139-CBB3-3213-477474C9E52D}"/>
              </a:ext>
            </a:extLst>
          </p:cNvPr>
          <p:cNvCxnSpPr>
            <a:cxnSpLocks/>
          </p:cNvCxnSpPr>
          <p:nvPr/>
        </p:nvCxnSpPr>
        <p:spPr>
          <a:xfrm flipH="1">
            <a:off x="9942990" y="1950071"/>
            <a:ext cx="100321" cy="16698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06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CB08EB-1285-AEC8-E627-18871A5A2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Recorded demo</a:t>
            </a:r>
          </a:p>
        </p:txBody>
      </p:sp>
      <p:pic>
        <p:nvPicPr>
          <p:cNvPr id="3" name="ISTAC2024 Data management-Bluesky demo">
            <a:hlinkClick r:id="" action="ppaction://media"/>
            <a:extLst>
              <a:ext uri="{FF2B5EF4-FFF2-40B4-BE49-F238E27FC236}">
                <a16:creationId xmlns:a16="http://schemas.microsoft.com/office/drawing/2014/main" id="{FE64BFD6-7856-F740-E49F-B713A8DBD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Overview of the Data Management in EPAC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Management System Infrastructure</a:t>
            </a:r>
          </a:p>
          <a:p>
            <a:r>
              <a:rPr lang="en-US">
                <a:solidFill>
                  <a:srgbClr val="C00000"/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Experimental Orchestrator: </a:t>
            </a:r>
            <a:r>
              <a:rPr lang="en-US" err="1">
                <a:solidFill>
                  <a:schemeClr val="bg1">
                    <a:lumMod val="85000"/>
                  </a:schemeClr>
                </a:solidFill>
              </a:rPr>
              <a:t>Bluesky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>
                <a:solidFill>
                  <a:srgbClr val="C00000"/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Computed Tomography Package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14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308" y="-7700"/>
            <a:ext cx="6315325" cy="8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/>
          <p:nvPr/>
        </p:nvSpPr>
        <p:spPr>
          <a:xfrm>
            <a:off x="237000" y="855725"/>
            <a:ext cx="4839370" cy="4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rgbClr val="626262"/>
              </a:buClr>
              <a:buSzPts val="2400"/>
            </a:pPr>
            <a:r>
              <a:rPr lang="en-GB" sz="2000">
                <a:solidFill>
                  <a:srgbClr val="626262"/>
                </a:solidFill>
              </a:rPr>
              <a:t>A </a:t>
            </a:r>
            <a:r>
              <a:rPr lang="en-GB" sz="2000" b="1">
                <a:solidFill>
                  <a:srgbClr val="626262"/>
                </a:solidFill>
              </a:rPr>
              <a:t>data discovery, visualisation and analysis tool</a:t>
            </a:r>
            <a:r>
              <a:rPr lang="en-GB" sz="2000">
                <a:solidFill>
                  <a:srgbClr val="626262"/>
                </a:solidFill>
              </a:rPr>
              <a:t> for EPAC </a:t>
            </a:r>
            <a:r>
              <a:rPr lang="en-GB" sz="2000">
                <a:solidFill>
                  <a:srgbClr val="C00000"/>
                </a:solidFill>
              </a:rPr>
              <a:t>historic </a:t>
            </a:r>
            <a:r>
              <a:rPr lang="en-GB" sz="2000">
                <a:solidFill>
                  <a:srgbClr val="626262"/>
                </a:solidFill>
              </a:rPr>
              <a:t>operational data </a:t>
            </a:r>
          </a:p>
          <a:p>
            <a:pPr>
              <a:spcBef>
                <a:spcPts val="1000"/>
              </a:spcBef>
              <a:buClr>
                <a:srgbClr val="626262"/>
              </a:buClr>
              <a:buSzPts val="2400"/>
            </a:pPr>
            <a:r>
              <a:rPr lang="en-GB" sz="2000">
                <a:solidFill>
                  <a:srgbClr val="626262"/>
                </a:solidFill>
              </a:rPr>
              <a:t>Twenty-nine components completed, and three major components remain: Data Export (CLF), Data Display, and Functions.  </a:t>
            </a:r>
          </a:p>
          <a:p>
            <a:pPr>
              <a:spcBef>
                <a:spcPts val="1000"/>
              </a:spcBef>
              <a:buClr>
                <a:srgbClr val="626262"/>
              </a:buClr>
              <a:buSzPts val="2400"/>
            </a:pPr>
            <a:r>
              <a:rPr lang="en-GB" sz="2000">
                <a:solidFill>
                  <a:srgbClr val="626262"/>
                </a:solidFill>
              </a:rPr>
              <a:t>Next Steps:</a:t>
            </a:r>
          </a:p>
          <a:p>
            <a:pPr marL="342900" indent="-342900">
              <a:spcBef>
                <a:spcPts val="1000"/>
              </a:spcBef>
              <a:buClr>
                <a:srgbClr val="626262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26262"/>
                </a:solidFill>
              </a:rPr>
              <a:t>end-to-end testing </a:t>
            </a:r>
          </a:p>
          <a:p>
            <a:pPr marL="342900" indent="-342900">
              <a:spcBef>
                <a:spcPts val="1000"/>
              </a:spcBef>
              <a:buClr>
                <a:srgbClr val="626262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26262"/>
                </a:solidFill>
              </a:rPr>
              <a:t>Delivery as an operational system around January 2025 </a:t>
            </a:r>
          </a:p>
          <a:p>
            <a:pPr marL="342900" indent="-342900">
              <a:spcBef>
                <a:spcPts val="1000"/>
              </a:spcBef>
              <a:buClr>
                <a:srgbClr val="626262"/>
              </a:buClr>
              <a:buSzPts val="2400"/>
              <a:buFont typeface="Arial" panose="020B0604020202020204" pitchFamily="34" charset="0"/>
              <a:buChar char="•"/>
            </a:pPr>
            <a:endParaRPr lang="en-GB" sz="2000">
              <a:solidFill>
                <a:srgbClr val="626262"/>
              </a:solidFill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626262"/>
              </a:buClr>
              <a:buSzPts val="2400"/>
              <a:buChar char="•"/>
            </a:pPr>
            <a:endParaRPr sz="2000">
              <a:solidFill>
                <a:srgbClr val="626262"/>
              </a:solidFill>
            </a:endParaRPr>
          </a:p>
          <a:p>
            <a:pPr marL="1257300" marR="0" lvl="0" indent="-34290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>
              <a:solidFill>
                <a:srgbClr val="626262"/>
              </a:solidFill>
            </a:endParaRPr>
          </a:p>
        </p:txBody>
      </p:sp>
      <p:pic>
        <p:nvPicPr>
          <p:cNvPr id="5" name="Google Shape;22;p5" descr="Ada Lovelace Center">
            <a:extLst>
              <a:ext uri="{FF2B5EF4-FFF2-40B4-BE49-F238E27FC236}">
                <a16:creationId xmlns:a16="http://schemas.microsoft.com/office/drawing/2014/main" id="{72730D5E-24E3-C3F2-F856-3029F67354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17300" y="-51742"/>
            <a:ext cx="874700" cy="6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F7A3ECC-64D7-C77B-C3E8-B3100821D7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2" b="2615"/>
          <a:stretch/>
        </p:blipFill>
        <p:spPr>
          <a:xfrm>
            <a:off x="5076370" y="1485030"/>
            <a:ext cx="7115630" cy="39901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A screenshot of a computer&#10;&#10;Description automatically generated">
            <a:extLst>
              <a:ext uri="{FF2B5EF4-FFF2-40B4-BE49-F238E27FC236}">
                <a16:creationId xmlns:a16="http://schemas.microsoft.com/office/drawing/2014/main" id="{1B3925BB-A6DE-A75B-47AF-E21BC666635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01712" y="416911"/>
            <a:ext cx="5076332" cy="3012089"/>
          </a:xfrm>
          <a:prstGeom prst="rect">
            <a:avLst/>
          </a:prstGeom>
          <a:ln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6E8348-C48A-058A-73DE-559F72F0D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11" y="3320515"/>
            <a:ext cx="5349187" cy="353748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8538C6-3C38-621C-88FC-5881B3A6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Grafana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142E08-CB80-9089-1A92-51879F159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31092"/>
            <a:ext cx="5806736" cy="4234249"/>
          </a:xfrm>
        </p:spPr>
        <p:txBody>
          <a:bodyPr/>
          <a:lstStyle/>
          <a:p>
            <a:r>
              <a:rPr lang="en-GB" dirty="0"/>
              <a:t>Industry standard solution for dashboards</a:t>
            </a:r>
          </a:p>
          <a:p>
            <a:r>
              <a:rPr lang="en-GB" dirty="0"/>
              <a:t>Users can edit and save their own dashboards</a:t>
            </a:r>
          </a:p>
          <a:p>
            <a:r>
              <a:rPr lang="en-GB" dirty="0"/>
              <a:t>EPICS archiver integration exists</a:t>
            </a:r>
          </a:p>
          <a:p>
            <a:r>
              <a:rPr lang="en-GB" dirty="0"/>
              <a:t>Will be deployed in EPAC</a:t>
            </a:r>
          </a:p>
          <a:p>
            <a:r>
              <a:rPr lang="en-GB" dirty="0"/>
              <a:t>Custom development may be needed (e.g. beam images)</a:t>
            </a:r>
          </a:p>
        </p:txBody>
      </p:sp>
    </p:spTree>
    <p:extLst>
      <p:ext uri="{BB962C8B-B14F-4D97-AF65-F5344CB8AC3E}">
        <p14:creationId xmlns:p14="http://schemas.microsoft.com/office/powerpoint/2010/main" val="149353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D8669-DA41-A593-A5EC-F711D3BC3FF2}"/>
              </a:ext>
            </a:extLst>
          </p:cNvPr>
          <p:cNvSpPr txBox="1">
            <a:spLocks/>
          </p:cNvSpPr>
          <p:nvPr/>
        </p:nvSpPr>
        <p:spPr>
          <a:xfrm>
            <a:off x="1255059" y="18177"/>
            <a:ext cx="10196384" cy="1076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Live Data Analysis and Display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73B6F42D-5D70-DD1E-D9F9-DFA1ACC2F4C7}"/>
              </a:ext>
            </a:extLst>
          </p:cNvPr>
          <p:cNvSpPr txBox="1">
            <a:spLocks/>
          </p:cNvSpPr>
          <p:nvPr/>
        </p:nvSpPr>
        <p:spPr>
          <a:xfrm>
            <a:off x="380999" y="1631092"/>
            <a:ext cx="3800384" cy="4234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Live data from multiple instruments</a:t>
            </a:r>
          </a:p>
          <a:p>
            <a:r>
              <a:rPr lang="en-GB"/>
              <a:t>Real-time analysis</a:t>
            </a:r>
          </a:p>
          <a:p>
            <a:r>
              <a:rPr lang="en-GB"/>
              <a:t>User extendable</a:t>
            </a:r>
          </a:p>
          <a:p>
            <a:r>
              <a:rPr lang="en-GB"/>
              <a:t>View historical data</a:t>
            </a:r>
          </a:p>
          <a:p>
            <a:endParaRPr lang="en-GB"/>
          </a:p>
          <a:p>
            <a:r>
              <a:rPr lang="en-GB"/>
              <a:t>Prototyping and requirements gathering</a:t>
            </a:r>
            <a:endParaRPr lang="en-GB" dirty="0"/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2E8C8CE-9CEE-5226-F1B0-D301A24E7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19" y="1198485"/>
            <a:ext cx="7674622" cy="4461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D162F-F212-3CA2-1671-78DEC26F95C5}"/>
              </a:ext>
            </a:extLst>
          </p:cNvPr>
          <p:cNvSpPr txBox="1"/>
          <p:nvPr/>
        </p:nvSpPr>
        <p:spPr>
          <a:xfrm>
            <a:off x="5545585" y="5763325"/>
            <a:ext cx="3732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Screenshot of Gemini system</a:t>
            </a:r>
          </a:p>
          <a:p>
            <a:pPr algn="ctr"/>
            <a:r>
              <a:rPr lang="en-GB" dirty="0"/>
              <a:t>EPAC system will be based on this</a:t>
            </a:r>
          </a:p>
        </p:txBody>
      </p:sp>
    </p:spTree>
    <p:extLst>
      <p:ext uri="{BB962C8B-B14F-4D97-AF65-F5344CB8AC3E}">
        <p14:creationId xmlns:p14="http://schemas.microsoft.com/office/powerpoint/2010/main" val="110884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C00000"/>
                </a:solidFill>
              </a:rPr>
              <a:t>Overview of the Data Management in EPAC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Management System Infrastructure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Experimental Orchestrator: </a:t>
            </a:r>
            <a:r>
              <a:rPr lang="en-US" err="1">
                <a:solidFill>
                  <a:schemeClr val="bg1">
                    <a:lumMod val="85000"/>
                  </a:schemeClr>
                </a:solidFill>
              </a:rPr>
              <a:t>Bluesky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Computed Tomography Package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Overview of the Data Management in EPAC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Management System Infrastructure</a:t>
            </a:r>
          </a:p>
          <a:p>
            <a:r>
              <a:rPr lang="en-US">
                <a:solidFill>
                  <a:srgbClr val="C00000"/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Experimental Orchestrator: </a:t>
            </a:r>
            <a:r>
              <a:rPr lang="en-US" err="1">
                <a:solidFill>
                  <a:schemeClr val="bg1">
                    <a:lumMod val="85000"/>
                  </a:schemeClr>
                </a:solidFill>
              </a:rPr>
              <a:t>Bluesky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Computed Tomography Package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6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483" y="-186444"/>
            <a:ext cx="11839343" cy="1325563"/>
          </a:xfrm>
        </p:spPr>
        <p:txBody>
          <a:bodyPr/>
          <a:lstStyle/>
          <a:p>
            <a:r>
              <a:rPr lang="en-GB" dirty="0"/>
              <a:t>Data Pipeline for EPAC – by SCD/ALC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207F03-8346-BF4F-93C2-100CFCA4A34A}"/>
              </a:ext>
            </a:extLst>
          </p:cNvPr>
          <p:cNvGrpSpPr/>
          <p:nvPr/>
        </p:nvGrpSpPr>
        <p:grpSpPr>
          <a:xfrm>
            <a:off x="5202265" y="1139119"/>
            <a:ext cx="6989735" cy="4585878"/>
            <a:chOff x="446063" y="1009081"/>
            <a:chExt cx="10054601" cy="559908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3CA5917-E693-8143-980C-708A6D4EE1A5}"/>
                </a:ext>
              </a:extLst>
            </p:cNvPr>
            <p:cNvSpPr/>
            <p:nvPr/>
          </p:nvSpPr>
          <p:spPr>
            <a:xfrm>
              <a:off x="3974978" y="2586449"/>
              <a:ext cx="6525685" cy="1227711"/>
            </a:xfrm>
            <a:custGeom>
              <a:avLst/>
              <a:gdLst>
                <a:gd name="connsiteX0" fmla="*/ 204623 w 1227711"/>
                <a:gd name="connsiteY0" fmla="*/ 0 h 6525685"/>
                <a:gd name="connsiteX1" fmla="*/ 1023088 w 1227711"/>
                <a:gd name="connsiteY1" fmla="*/ 0 h 6525685"/>
                <a:gd name="connsiteX2" fmla="*/ 1227711 w 1227711"/>
                <a:gd name="connsiteY2" fmla="*/ 204623 h 6525685"/>
                <a:gd name="connsiteX3" fmla="*/ 1227711 w 1227711"/>
                <a:gd name="connsiteY3" fmla="*/ 6525685 h 6525685"/>
                <a:gd name="connsiteX4" fmla="*/ 1227711 w 1227711"/>
                <a:gd name="connsiteY4" fmla="*/ 6525685 h 6525685"/>
                <a:gd name="connsiteX5" fmla="*/ 0 w 1227711"/>
                <a:gd name="connsiteY5" fmla="*/ 6525685 h 6525685"/>
                <a:gd name="connsiteX6" fmla="*/ 0 w 1227711"/>
                <a:gd name="connsiteY6" fmla="*/ 6525685 h 6525685"/>
                <a:gd name="connsiteX7" fmla="*/ 0 w 1227711"/>
                <a:gd name="connsiteY7" fmla="*/ 204623 h 6525685"/>
                <a:gd name="connsiteX8" fmla="*/ 204623 w 1227711"/>
                <a:gd name="connsiteY8" fmla="*/ 0 h 652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711" h="6525685">
                  <a:moveTo>
                    <a:pt x="1227711" y="1087640"/>
                  </a:moveTo>
                  <a:lnTo>
                    <a:pt x="1227711" y="5438045"/>
                  </a:lnTo>
                  <a:cubicBezTo>
                    <a:pt x="1227711" y="6038730"/>
                    <a:pt x="1210475" y="6525682"/>
                    <a:pt x="1189214" y="6525682"/>
                  </a:cubicBezTo>
                  <a:lnTo>
                    <a:pt x="0" y="6525682"/>
                  </a:lnTo>
                  <a:lnTo>
                    <a:pt x="0" y="652568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189214" y="3"/>
                  </a:lnTo>
                  <a:cubicBezTo>
                    <a:pt x="1210475" y="3"/>
                    <a:pt x="1227711" y="486955"/>
                    <a:pt x="1227711" y="1087640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83757" rIns="307582" bIns="183757" numCol="1" spcCol="1270" anchor="ctr" anchorCtr="0">
              <a:noAutofit/>
            </a:bodyPr>
            <a:lstStyle/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 err="1"/>
                <a:t>DAaaS</a:t>
              </a:r>
              <a:endParaRPr lang="en-GB" sz="1600" kern="1200"/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Analyse data without downloading it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Share software environments and code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777B189-310C-EA48-8796-3EF4D6ED40B7}"/>
                </a:ext>
              </a:extLst>
            </p:cNvPr>
            <p:cNvSpPr/>
            <p:nvPr/>
          </p:nvSpPr>
          <p:spPr>
            <a:xfrm>
              <a:off x="3974979" y="1010982"/>
              <a:ext cx="6525685" cy="1491549"/>
            </a:xfrm>
            <a:custGeom>
              <a:avLst/>
              <a:gdLst>
                <a:gd name="connsiteX0" fmla="*/ 260789 w 1564701"/>
                <a:gd name="connsiteY0" fmla="*/ 0 h 6564666"/>
                <a:gd name="connsiteX1" fmla="*/ 1303912 w 1564701"/>
                <a:gd name="connsiteY1" fmla="*/ 0 h 6564666"/>
                <a:gd name="connsiteX2" fmla="*/ 1564701 w 1564701"/>
                <a:gd name="connsiteY2" fmla="*/ 260789 h 6564666"/>
                <a:gd name="connsiteX3" fmla="*/ 1564701 w 1564701"/>
                <a:gd name="connsiteY3" fmla="*/ 6564666 h 6564666"/>
                <a:gd name="connsiteX4" fmla="*/ 1564701 w 1564701"/>
                <a:gd name="connsiteY4" fmla="*/ 6564666 h 6564666"/>
                <a:gd name="connsiteX5" fmla="*/ 0 w 1564701"/>
                <a:gd name="connsiteY5" fmla="*/ 6564666 h 6564666"/>
                <a:gd name="connsiteX6" fmla="*/ 0 w 1564701"/>
                <a:gd name="connsiteY6" fmla="*/ 6564666 h 6564666"/>
                <a:gd name="connsiteX7" fmla="*/ 0 w 1564701"/>
                <a:gd name="connsiteY7" fmla="*/ 260789 h 6564666"/>
                <a:gd name="connsiteX8" fmla="*/ 260789 w 1564701"/>
                <a:gd name="connsiteY8" fmla="*/ 0 h 656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4701" h="6564666">
                  <a:moveTo>
                    <a:pt x="1564701" y="1094135"/>
                  </a:moveTo>
                  <a:lnTo>
                    <a:pt x="1564701" y="5470531"/>
                  </a:lnTo>
                  <a:cubicBezTo>
                    <a:pt x="1564701" y="6074805"/>
                    <a:pt x="1536871" y="6564664"/>
                    <a:pt x="1502541" y="6564664"/>
                  </a:cubicBezTo>
                  <a:lnTo>
                    <a:pt x="0" y="6564664"/>
                  </a:lnTo>
                  <a:lnTo>
                    <a:pt x="0" y="656466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02541" y="2"/>
                  </a:lnTo>
                  <a:cubicBezTo>
                    <a:pt x="1536871" y="2"/>
                    <a:pt x="1564701" y="489861"/>
                    <a:pt x="1564701" y="1094135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200207" rIns="324032" bIns="200208" numCol="1" spcCol="1270" anchor="ctr" anchorCtr="0">
              <a:noAutofit/>
            </a:bodyPr>
            <a:lstStyle/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Data stored online for some time (few months)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Later transferred to tape archive (long-term)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F3EC0E0-FA41-8148-A465-B2DE7BE307D5}"/>
                </a:ext>
              </a:extLst>
            </p:cNvPr>
            <p:cNvSpPr/>
            <p:nvPr/>
          </p:nvSpPr>
          <p:spPr>
            <a:xfrm>
              <a:off x="486104" y="1009081"/>
              <a:ext cx="3630657" cy="1493450"/>
            </a:xfrm>
            <a:custGeom>
              <a:avLst/>
              <a:gdLst>
                <a:gd name="connsiteX0" fmla="*/ 0 w 3630657"/>
                <a:gd name="connsiteY0" fmla="*/ 248913 h 1493450"/>
                <a:gd name="connsiteX1" fmla="*/ 248913 w 3630657"/>
                <a:gd name="connsiteY1" fmla="*/ 0 h 1493450"/>
                <a:gd name="connsiteX2" fmla="*/ 3381744 w 3630657"/>
                <a:gd name="connsiteY2" fmla="*/ 0 h 1493450"/>
                <a:gd name="connsiteX3" fmla="*/ 3630657 w 3630657"/>
                <a:gd name="connsiteY3" fmla="*/ 248913 h 1493450"/>
                <a:gd name="connsiteX4" fmla="*/ 3630657 w 3630657"/>
                <a:gd name="connsiteY4" fmla="*/ 1244537 h 1493450"/>
                <a:gd name="connsiteX5" fmla="*/ 3381744 w 3630657"/>
                <a:gd name="connsiteY5" fmla="*/ 1493450 h 1493450"/>
                <a:gd name="connsiteX6" fmla="*/ 248913 w 3630657"/>
                <a:gd name="connsiteY6" fmla="*/ 1493450 h 1493450"/>
                <a:gd name="connsiteX7" fmla="*/ 0 w 3630657"/>
                <a:gd name="connsiteY7" fmla="*/ 1244537 h 1493450"/>
                <a:gd name="connsiteX8" fmla="*/ 0 w 3630657"/>
                <a:gd name="connsiteY8" fmla="*/ 248913 h 149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0657" h="1493450">
                  <a:moveTo>
                    <a:pt x="0" y="248913"/>
                  </a:moveTo>
                  <a:cubicBezTo>
                    <a:pt x="0" y="111442"/>
                    <a:pt x="111442" y="0"/>
                    <a:pt x="248913" y="0"/>
                  </a:cubicBezTo>
                  <a:lnTo>
                    <a:pt x="3381744" y="0"/>
                  </a:lnTo>
                  <a:cubicBezTo>
                    <a:pt x="3519215" y="0"/>
                    <a:pt x="3630657" y="111442"/>
                    <a:pt x="3630657" y="248913"/>
                  </a:cubicBezTo>
                  <a:lnTo>
                    <a:pt x="3630657" y="1244537"/>
                  </a:lnTo>
                  <a:cubicBezTo>
                    <a:pt x="3630657" y="1382008"/>
                    <a:pt x="3519215" y="1493450"/>
                    <a:pt x="3381744" y="1493450"/>
                  </a:cubicBezTo>
                  <a:lnTo>
                    <a:pt x="248913" y="1493450"/>
                  </a:lnTo>
                  <a:cubicBezTo>
                    <a:pt x="111442" y="1493450"/>
                    <a:pt x="0" y="1382008"/>
                    <a:pt x="0" y="1244537"/>
                  </a:cubicBezTo>
                  <a:lnTo>
                    <a:pt x="0" y="2489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4824" tIns="133864" rIns="194824" bIns="133864" numCol="1" spcCol="1270" anchor="ctr" anchorCtr="0">
              <a:noAutofit/>
            </a:bodyPr>
            <a:lstStyle/>
            <a:p>
              <a:pPr marL="0" lvl="0" indent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/>
                <a:t>Data storage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352D48D-EE2D-0041-84CF-3EA2A1BDAF4D}"/>
                </a:ext>
              </a:extLst>
            </p:cNvPr>
            <p:cNvSpPr/>
            <p:nvPr/>
          </p:nvSpPr>
          <p:spPr>
            <a:xfrm>
              <a:off x="3974977" y="5282601"/>
              <a:ext cx="6525686" cy="1325565"/>
            </a:xfrm>
            <a:custGeom>
              <a:avLst/>
              <a:gdLst>
                <a:gd name="connsiteX0" fmla="*/ 266860 w 1601126"/>
                <a:gd name="connsiteY0" fmla="*/ 0 h 6525685"/>
                <a:gd name="connsiteX1" fmla="*/ 1334266 w 1601126"/>
                <a:gd name="connsiteY1" fmla="*/ 0 h 6525685"/>
                <a:gd name="connsiteX2" fmla="*/ 1601126 w 1601126"/>
                <a:gd name="connsiteY2" fmla="*/ 266860 h 6525685"/>
                <a:gd name="connsiteX3" fmla="*/ 1601126 w 1601126"/>
                <a:gd name="connsiteY3" fmla="*/ 6525685 h 6525685"/>
                <a:gd name="connsiteX4" fmla="*/ 1601126 w 1601126"/>
                <a:gd name="connsiteY4" fmla="*/ 6525685 h 6525685"/>
                <a:gd name="connsiteX5" fmla="*/ 0 w 1601126"/>
                <a:gd name="connsiteY5" fmla="*/ 6525685 h 6525685"/>
                <a:gd name="connsiteX6" fmla="*/ 0 w 1601126"/>
                <a:gd name="connsiteY6" fmla="*/ 6525685 h 6525685"/>
                <a:gd name="connsiteX7" fmla="*/ 0 w 1601126"/>
                <a:gd name="connsiteY7" fmla="*/ 266860 h 6525685"/>
                <a:gd name="connsiteX8" fmla="*/ 266860 w 1601126"/>
                <a:gd name="connsiteY8" fmla="*/ 0 h 652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126" h="6525685">
                  <a:moveTo>
                    <a:pt x="1601126" y="1087639"/>
                  </a:moveTo>
                  <a:lnTo>
                    <a:pt x="1601126" y="5438046"/>
                  </a:lnTo>
                  <a:cubicBezTo>
                    <a:pt x="1601126" y="6038733"/>
                    <a:pt x="1571811" y="6525683"/>
                    <a:pt x="1535650" y="6525683"/>
                  </a:cubicBezTo>
                  <a:lnTo>
                    <a:pt x="0" y="6525683"/>
                  </a:lnTo>
                  <a:lnTo>
                    <a:pt x="0" y="652568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535650" y="2"/>
                  </a:lnTo>
                  <a:cubicBezTo>
                    <a:pt x="1571811" y="2"/>
                    <a:pt x="1601126" y="486952"/>
                    <a:pt x="1601126" y="1087639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201987" rIns="325811" bIns="201986" numCol="1" spcCol="1270" anchor="ctr" anchorCtr="0">
              <a:noAutofit/>
            </a:bodyPr>
            <a:lstStyle/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Provide DOIs to data sets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Make sure data is searchable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/>
                <a:t>FAIR data</a:t>
              </a:r>
              <a:endParaRPr lang="en-GB" sz="1600" kern="12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25F7C46-42BA-134C-99CD-E4792F97C20B}"/>
                </a:ext>
              </a:extLst>
            </p:cNvPr>
            <p:cNvSpPr/>
            <p:nvPr/>
          </p:nvSpPr>
          <p:spPr>
            <a:xfrm>
              <a:off x="446063" y="5282602"/>
              <a:ext cx="3670698" cy="1325564"/>
            </a:xfrm>
            <a:custGeom>
              <a:avLst/>
              <a:gdLst>
                <a:gd name="connsiteX0" fmla="*/ 0 w 3670698"/>
                <a:gd name="connsiteY0" fmla="*/ 248973 h 1493811"/>
                <a:gd name="connsiteX1" fmla="*/ 248973 w 3670698"/>
                <a:gd name="connsiteY1" fmla="*/ 0 h 1493811"/>
                <a:gd name="connsiteX2" fmla="*/ 3421725 w 3670698"/>
                <a:gd name="connsiteY2" fmla="*/ 0 h 1493811"/>
                <a:gd name="connsiteX3" fmla="*/ 3670698 w 3670698"/>
                <a:gd name="connsiteY3" fmla="*/ 248973 h 1493811"/>
                <a:gd name="connsiteX4" fmla="*/ 3670698 w 3670698"/>
                <a:gd name="connsiteY4" fmla="*/ 1244838 h 1493811"/>
                <a:gd name="connsiteX5" fmla="*/ 3421725 w 3670698"/>
                <a:gd name="connsiteY5" fmla="*/ 1493811 h 1493811"/>
                <a:gd name="connsiteX6" fmla="*/ 248973 w 3670698"/>
                <a:gd name="connsiteY6" fmla="*/ 1493811 h 1493811"/>
                <a:gd name="connsiteX7" fmla="*/ 0 w 3670698"/>
                <a:gd name="connsiteY7" fmla="*/ 1244838 h 1493811"/>
                <a:gd name="connsiteX8" fmla="*/ 0 w 3670698"/>
                <a:gd name="connsiteY8" fmla="*/ 248973 h 149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0698" h="1493811">
                  <a:moveTo>
                    <a:pt x="0" y="248973"/>
                  </a:moveTo>
                  <a:cubicBezTo>
                    <a:pt x="0" y="111469"/>
                    <a:pt x="111469" y="0"/>
                    <a:pt x="248973" y="0"/>
                  </a:cubicBezTo>
                  <a:lnTo>
                    <a:pt x="3421725" y="0"/>
                  </a:lnTo>
                  <a:cubicBezTo>
                    <a:pt x="3559229" y="0"/>
                    <a:pt x="3670698" y="111469"/>
                    <a:pt x="3670698" y="248973"/>
                  </a:cubicBezTo>
                  <a:lnTo>
                    <a:pt x="3670698" y="1244838"/>
                  </a:lnTo>
                  <a:cubicBezTo>
                    <a:pt x="3670698" y="1382342"/>
                    <a:pt x="3559229" y="1493811"/>
                    <a:pt x="3421725" y="1493811"/>
                  </a:cubicBezTo>
                  <a:lnTo>
                    <a:pt x="248973" y="1493811"/>
                  </a:lnTo>
                  <a:cubicBezTo>
                    <a:pt x="111469" y="1493811"/>
                    <a:pt x="0" y="1382342"/>
                    <a:pt x="0" y="1244838"/>
                  </a:cubicBezTo>
                  <a:lnTo>
                    <a:pt x="0" y="2489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4842" tIns="133882" rIns="194842" bIns="133882" numCol="1" spcCol="1270" anchor="ctr" anchorCtr="0">
              <a:noAutofit/>
            </a:bodyPr>
            <a:lstStyle/>
            <a:p>
              <a:pPr marL="0" lvl="0" indent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/>
                <a:t>Data curation</a:t>
              </a:r>
              <a:r>
                <a:rPr lang="en-GB" sz="2400"/>
                <a:t> and </a:t>
              </a:r>
              <a:r>
                <a:rPr lang="en-GB" sz="2400" kern="1200"/>
                <a:t>cataloguing  tools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8A1516D-60D2-0D44-B08F-4421B372EFD7}"/>
                </a:ext>
              </a:extLst>
            </p:cNvPr>
            <p:cNvSpPr/>
            <p:nvPr/>
          </p:nvSpPr>
          <p:spPr>
            <a:xfrm>
              <a:off x="3974978" y="3898078"/>
              <a:ext cx="6525685" cy="1306367"/>
            </a:xfrm>
            <a:custGeom>
              <a:avLst/>
              <a:gdLst>
                <a:gd name="connsiteX0" fmla="*/ 206824 w 1240921"/>
                <a:gd name="connsiteY0" fmla="*/ 0 h 6525685"/>
                <a:gd name="connsiteX1" fmla="*/ 1034097 w 1240921"/>
                <a:gd name="connsiteY1" fmla="*/ 0 h 6525685"/>
                <a:gd name="connsiteX2" fmla="*/ 1240921 w 1240921"/>
                <a:gd name="connsiteY2" fmla="*/ 206824 h 6525685"/>
                <a:gd name="connsiteX3" fmla="*/ 1240921 w 1240921"/>
                <a:gd name="connsiteY3" fmla="*/ 6525685 h 6525685"/>
                <a:gd name="connsiteX4" fmla="*/ 1240921 w 1240921"/>
                <a:gd name="connsiteY4" fmla="*/ 6525685 h 6525685"/>
                <a:gd name="connsiteX5" fmla="*/ 0 w 1240921"/>
                <a:gd name="connsiteY5" fmla="*/ 6525685 h 6525685"/>
                <a:gd name="connsiteX6" fmla="*/ 0 w 1240921"/>
                <a:gd name="connsiteY6" fmla="*/ 6525685 h 6525685"/>
                <a:gd name="connsiteX7" fmla="*/ 0 w 1240921"/>
                <a:gd name="connsiteY7" fmla="*/ 206824 h 6525685"/>
                <a:gd name="connsiteX8" fmla="*/ 206824 w 1240921"/>
                <a:gd name="connsiteY8" fmla="*/ 0 h 652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0921" h="6525685">
                  <a:moveTo>
                    <a:pt x="1240921" y="1087636"/>
                  </a:moveTo>
                  <a:lnTo>
                    <a:pt x="1240921" y="5438049"/>
                  </a:lnTo>
                  <a:cubicBezTo>
                    <a:pt x="1240921" y="6038734"/>
                    <a:pt x="1223313" y="6525682"/>
                    <a:pt x="1201591" y="6525682"/>
                  </a:cubicBezTo>
                  <a:lnTo>
                    <a:pt x="0" y="6525682"/>
                  </a:lnTo>
                  <a:lnTo>
                    <a:pt x="0" y="652568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01591" y="3"/>
                  </a:lnTo>
                  <a:cubicBezTo>
                    <a:pt x="1223313" y="3"/>
                    <a:pt x="1240921" y="486951"/>
                    <a:pt x="1240921" y="1087636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84402" rIns="308226" bIns="184402" numCol="1" spcCol="1270" anchor="ctr" anchorCtr="0">
              <a:noAutofit/>
            </a:bodyPr>
            <a:lstStyle/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Download data files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kern="1200"/>
                <a:t>Special bulk data transfer systems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4DDA981-2239-FE43-A31B-FCBC0B1C4EB7}"/>
                </a:ext>
              </a:extLst>
            </p:cNvPr>
            <p:cNvSpPr/>
            <p:nvPr/>
          </p:nvSpPr>
          <p:spPr>
            <a:xfrm>
              <a:off x="486104" y="2569663"/>
              <a:ext cx="3670698" cy="1250259"/>
            </a:xfrm>
            <a:custGeom>
              <a:avLst/>
              <a:gdLst>
                <a:gd name="connsiteX0" fmla="*/ 0 w 3670698"/>
                <a:gd name="connsiteY0" fmla="*/ 208381 h 1250259"/>
                <a:gd name="connsiteX1" fmla="*/ 208381 w 3670698"/>
                <a:gd name="connsiteY1" fmla="*/ 0 h 1250259"/>
                <a:gd name="connsiteX2" fmla="*/ 3462317 w 3670698"/>
                <a:gd name="connsiteY2" fmla="*/ 0 h 1250259"/>
                <a:gd name="connsiteX3" fmla="*/ 3670698 w 3670698"/>
                <a:gd name="connsiteY3" fmla="*/ 208381 h 1250259"/>
                <a:gd name="connsiteX4" fmla="*/ 3670698 w 3670698"/>
                <a:gd name="connsiteY4" fmla="*/ 1041878 h 1250259"/>
                <a:gd name="connsiteX5" fmla="*/ 3462317 w 3670698"/>
                <a:gd name="connsiteY5" fmla="*/ 1250259 h 1250259"/>
                <a:gd name="connsiteX6" fmla="*/ 208381 w 3670698"/>
                <a:gd name="connsiteY6" fmla="*/ 1250259 h 1250259"/>
                <a:gd name="connsiteX7" fmla="*/ 0 w 3670698"/>
                <a:gd name="connsiteY7" fmla="*/ 1041878 h 1250259"/>
                <a:gd name="connsiteX8" fmla="*/ 0 w 3670698"/>
                <a:gd name="connsiteY8" fmla="*/ 208381 h 12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0698" h="1250259">
                  <a:moveTo>
                    <a:pt x="0" y="208381"/>
                  </a:moveTo>
                  <a:cubicBezTo>
                    <a:pt x="0" y="93295"/>
                    <a:pt x="93295" y="0"/>
                    <a:pt x="208381" y="0"/>
                  </a:cubicBezTo>
                  <a:lnTo>
                    <a:pt x="3462317" y="0"/>
                  </a:lnTo>
                  <a:cubicBezTo>
                    <a:pt x="3577403" y="0"/>
                    <a:pt x="3670698" y="93295"/>
                    <a:pt x="3670698" y="208381"/>
                  </a:cubicBezTo>
                  <a:lnTo>
                    <a:pt x="3670698" y="1041878"/>
                  </a:lnTo>
                  <a:cubicBezTo>
                    <a:pt x="3670698" y="1156964"/>
                    <a:pt x="3577403" y="1250259"/>
                    <a:pt x="3462317" y="1250259"/>
                  </a:cubicBezTo>
                  <a:lnTo>
                    <a:pt x="208381" y="1250259"/>
                  </a:lnTo>
                  <a:cubicBezTo>
                    <a:pt x="93295" y="1250259"/>
                    <a:pt x="0" y="1156964"/>
                    <a:pt x="0" y="1041878"/>
                  </a:cubicBezTo>
                  <a:lnTo>
                    <a:pt x="0" y="20838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953" tIns="121993" rIns="182953" bIns="121993" numCol="1" spcCol="1270" anchor="ctr" anchorCtr="0">
              <a:noAutofit/>
            </a:bodyPr>
            <a:lstStyle/>
            <a:p>
              <a:pPr marL="0" lvl="0" indent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/>
                <a:t>Data access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EE1F1D-A1C3-F54D-9463-A44E65E7C9EF}"/>
                </a:ext>
              </a:extLst>
            </p:cNvPr>
            <p:cNvSpPr/>
            <p:nvPr/>
          </p:nvSpPr>
          <p:spPr>
            <a:xfrm>
              <a:off x="466083" y="3887054"/>
              <a:ext cx="3670698" cy="1306739"/>
            </a:xfrm>
            <a:custGeom>
              <a:avLst/>
              <a:gdLst>
                <a:gd name="connsiteX0" fmla="*/ 0 w 3670698"/>
                <a:gd name="connsiteY0" fmla="*/ 217794 h 1306739"/>
                <a:gd name="connsiteX1" fmla="*/ 217794 w 3670698"/>
                <a:gd name="connsiteY1" fmla="*/ 0 h 1306739"/>
                <a:gd name="connsiteX2" fmla="*/ 3452904 w 3670698"/>
                <a:gd name="connsiteY2" fmla="*/ 0 h 1306739"/>
                <a:gd name="connsiteX3" fmla="*/ 3670698 w 3670698"/>
                <a:gd name="connsiteY3" fmla="*/ 217794 h 1306739"/>
                <a:gd name="connsiteX4" fmla="*/ 3670698 w 3670698"/>
                <a:gd name="connsiteY4" fmla="*/ 1088945 h 1306739"/>
                <a:gd name="connsiteX5" fmla="*/ 3452904 w 3670698"/>
                <a:gd name="connsiteY5" fmla="*/ 1306739 h 1306739"/>
                <a:gd name="connsiteX6" fmla="*/ 217794 w 3670698"/>
                <a:gd name="connsiteY6" fmla="*/ 1306739 h 1306739"/>
                <a:gd name="connsiteX7" fmla="*/ 0 w 3670698"/>
                <a:gd name="connsiteY7" fmla="*/ 1088945 h 1306739"/>
                <a:gd name="connsiteX8" fmla="*/ 0 w 3670698"/>
                <a:gd name="connsiteY8" fmla="*/ 217794 h 130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0698" h="1306739">
                  <a:moveTo>
                    <a:pt x="0" y="217794"/>
                  </a:moveTo>
                  <a:cubicBezTo>
                    <a:pt x="0" y="97510"/>
                    <a:pt x="97510" y="0"/>
                    <a:pt x="217794" y="0"/>
                  </a:cubicBezTo>
                  <a:lnTo>
                    <a:pt x="3452904" y="0"/>
                  </a:lnTo>
                  <a:cubicBezTo>
                    <a:pt x="3573188" y="0"/>
                    <a:pt x="3670698" y="97510"/>
                    <a:pt x="3670698" y="217794"/>
                  </a:cubicBezTo>
                  <a:lnTo>
                    <a:pt x="3670698" y="1088945"/>
                  </a:lnTo>
                  <a:cubicBezTo>
                    <a:pt x="3670698" y="1209229"/>
                    <a:pt x="3573188" y="1306739"/>
                    <a:pt x="3452904" y="1306739"/>
                  </a:cubicBezTo>
                  <a:lnTo>
                    <a:pt x="217794" y="1306739"/>
                  </a:lnTo>
                  <a:cubicBezTo>
                    <a:pt x="97510" y="1306739"/>
                    <a:pt x="0" y="1209229"/>
                    <a:pt x="0" y="1088945"/>
                  </a:cubicBezTo>
                  <a:lnTo>
                    <a:pt x="0" y="21779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710" tIns="124750" rIns="185710" bIns="124750" numCol="1" spcCol="1270" anchor="ctr" anchorCtr="0">
              <a:noAutofit/>
            </a:bodyPr>
            <a:lstStyle/>
            <a:p>
              <a:pPr marL="0" lvl="0" indent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/>
                <a:t>Data Analysis</a:t>
              </a: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D87121-6AD3-760A-D78B-92BF322A4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4" y="1388200"/>
            <a:ext cx="5223387" cy="4234249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SCD/ALC is developing a data pipeline for EPAC</a:t>
            </a:r>
          </a:p>
          <a:p>
            <a:r>
              <a:rPr lang="en-GB" sz="2400" dirty="0"/>
              <a:t>Working to design end to end pipeline, accounting for existing tools, services, and expertise in SCD. </a:t>
            </a:r>
          </a:p>
          <a:p>
            <a:r>
              <a:rPr lang="en-GB" sz="2400" dirty="0"/>
              <a:t>Currently doing a gap analysis to enable full programme of work</a:t>
            </a:r>
          </a:p>
          <a:p>
            <a:r>
              <a:rPr lang="en-GB" sz="2400" dirty="0"/>
              <a:t>Existing tools have funding and development plans in place – funded by SCD, IRIS, ALC and EPAC</a:t>
            </a:r>
          </a:p>
        </p:txBody>
      </p:sp>
      <p:pic>
        <p:nvPicPr>
          <p:cNvPr id="13" name="Picture 12" descr="A group of colorful dots&#10;&#10;Description automatically generated">
            <a:extLst>
              <a:ext uri="{FF2B5EF4-FFF2-40B4-BE49-F238E27FC236}">
                <a16:creationId xmlns:a16="http://schemas.microsoft.com/office/drawing/2014/main" id="{05EDD0E5-34FC-8CC9-504A-D43DD2F0A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273" y="5795158"/>
            <a:ext cx="902671" cy="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92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7"/>
          <p:cNvGrpSpPr/>
          <p:nvPr/>
        </p:nvGrpSpPr>
        <p:grpSpPr>
          <a:xfrm>
            <a:off x="0" y="1220939"/>
            <a:ext cx="1221425" cy="1309497"/>
            <a:chOff x="-4077" y="200004"/>
            <a:chExt cx="1221425" cy="1309497"/>
          </a:xfrm>
        </p:grpSpPr>
        <p:grpSp>
          <p:nvGrpSpPr>
            <p:cNvPr id="185" name="Group 184"/>
            <p:cNvGrpSpPr/>
            <p:nvPr/>
          </p:nvGrpSpPr>
          <p:grpSpPr>
            <a:xfrm>
              <a:off x="515548" y="200004"/>
              <a:ext cx="230678" cy="422275"/>
              <a:chOff x="561975" y="885825"/>
              <a:chExt cx="247650" cy="582876"/>
            </a:xfrm>
          </p:grpSpPr>
          <p:cxnSp>
            <p:nvCxnSpPr>
              <p:cNvPr id="165" name="Straight Connector 164"/>
              <p:cNvCxnSpPr/>
              <p:nvPr/>
            </p:nvCxnSpPr>
            <p:spPr>
              <a:xfrm>
                <a:off x="693259" y="980902"/>
                <a:ext cx="0" cy="27468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>
                <a:off x="626269" y="1255585"/>
                <a:ext cx="66991" cy="204101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693259" y="1255585"/>
                <a:ext cx="49848" cy="213116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H="1" flipV="1">
                <a:off x="693258" y="980902"/>
                <a:ext cx="116367" cy="15776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561975" y="980902"/>
                <a:ext cx="131282" cy="14995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Oval 179"/>
              <p:cNvSpPr/>
              <p:nvPr/>
            </p:nvSpPr>
            <p:spPr>
              <a:xfrm>
                <a:off x="651076" y="885825"/>
                <a:ext cx="92031" cy="9507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6" name="TextBox 185"/>
            <p:cNvSpPr txBox="1"/>
            <p:nvPr/>
          </p:nvSpPr>
          <p:spPr>
            <a:xfrm>
              <a:off x="-4077" y="678504"/>
              <a:ext cx="1221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Scientist in the facility performing experiment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705475" y="1220939"/>
            <a:ext cx="1221425" cy="1309497"/>
            <a:chOff x="-4077" y="200004"/>
            <a:chExt cx="1221425" cy="1309497"/>
          </a:xfrm>
        </p:grpSpPr>
        <p:grpSp>
          <p:nvGrpSpPr>
            <p:cNvPr id="190" name="Group 189"/>
            <p:cNvGrpSpPr/>
            <p:nvPr/>
          </p:nvGrpSpPr>
          <p:grpSpPr>
            <a:xfrm>
              <a:off x="515548" y="200004"/>
              <a:ext cx="230678" cy="422275"/>
              <a:chOff x="561975" y="885825"/>
              <a:chExt cx="247650" cy="582876"/>
            </a:xfrm>
          </p:grpSpPr>
          <p:cxnSp>
            <p:nvCxnSpPr>
              <p:cNvPr id="192" name="Straight Connector 191"/>
              <p:cNvCxnSpPr/>
              <p:nvPr/>
            </p:nvCxnSpPr>
            <p:spPr>
              <a:xfrm>
                <a:off x="693259" y="980902"/>
                <a:ext cx="0" cy="27468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H="1">
                <a:off x="626269" y="1255585"/>
                <a:ext cx="66991" cy="204101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693259" y="1255585"/>
                <a:ext cx="49848" cy="213116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H="1" flipV="1">
                <a:off x="693258" y="980902"/>
                <a:ext cx="116367" cy="15776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561975" y="980902"/>
                <a:ext cx="131282" cy="14995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/>
              <p:cNvSpPr/>
              <p:nvPr/>
            </p:nvSpPr>
            <p:spPr>
              <a:xfrm>
                <a:off x="651076" y="885825"/>
                <a:ext cx="92031" cy="9507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-4077" y="678504"/>
              <a:ext cx="1221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Scientist analysing their experimental data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5073001" y="1220939"/>
            <a:ext cx="3203842" cy="1309497"/>
            <a:chOff x="-878424" y="200004"/>
            <a:chExt cx="3203842" cy="1309497"/>
          </a:xfrm>
        </p:grpSpPr>
        <p:grpSp>
          <p:nvGrpSpPr>
            <p:cNvPr id="200" name="Group 199"/>
            <p:cNvGrpSpPr/>
            <p:nvPr/>
          </p:nvGrpSpPr>
          <p:grpSpPr>
            <a:xfrm>
              <a:off x="515548" y="200004"/>
              <a:ext cx="230678" cy="422275"/>
              <a:chOff x="561975" y="885825"/>
              <a:chExt cx="247650" cy="582876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693259" y="980902"/>
                <a:ext cx="0" cy="27468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H="1">
                <a:off x="626269" y="1255585"/>
                <a:ext cx="66991" cy="204101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693259" y="1255585"/>
                <a:ext cx="49848" cy="213116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H="1" flipV="1">
                <a:off x="693258" y="980902"/>
                <a:ext cx="116367" cy="15776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561975" y="980902"/>
                <a:ext cx="131282" cy="14995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Oval 206"/>
              <p:cNvSpPr/>
              <p:nvPr/>
            </p:nvSpPr>
            <p:spPr>
              <a:xfrm>
                <a:off x="651076" y="885825"/>
                <a:ext cx="92031" cy="9507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1" name="TextBox 200"/>
            <p:cNvSpPr txBox="1"/>
            <p:nvPr/>
          </p:nvSpPr>
          <p:spPr>
            <a:xfrm>
              <a:off x="-878424" y="678504"/>
              <a:ext cx="32038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Scientist/facility scientist  choses which user data to preserve/publish alongside instrument data and edits/amends/adds any additional metadata</a:t>
              </a: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8441372" y="1289872"/>
            <a:ext cx="1941497" cy="940165"/>
            <a:chOff x="-309694" y="200004"/>
            <a:chExt cx="1941497" cy="940165"/>
          </a:xfrm>
        </p:grpSpPr>
        <p:grpSp>
          <p:nvGrpSpPr>
            <p:cNvPr id="209" name="Group 208"/>
            <p:cNvGrpSpPr/>
            <p:nvPr/>
          </p:nvGrpSpPr>
          <p:grpSpPr>
            <a:xfrm>
              <a:off x="515548" y="200004"/>
              <a:ext cx="230678" cy="422275"/>
              <a:chOff x="561975" y="885825"/>
              <a:chExt cx="247650" cy="582876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>
                <a:off x="693259" y="980902"/>
                <a:ext cx="0" cy="27468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>
                <a:off x="626269" y="1255585"/>
                <a:ext cx="66991" cy="204101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693259" y="1255585"/>
                <a:ext cx="49848" cy="213116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H="1" flipV="1">
                <a:off x="693258" y="980902"/>
                <a:ext cx="116367" cy="15776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V="1">
                <a:off x="561975" y="980902"/>
                <a:ext cx="131282" cy="14995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Oval 215"/>
              <p:cNvSpPr/>
              <p:nvPr/>
            </p:nvSpPr>
            <p:spPr>
              <a:xfrm>
                <a:off x="651076" y="885825"/>
                <a:ext cx="92031" cy="9507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0" name="TextBox 209"/>
            <p:cNvSpPr txBox="1"/>
            <p:nvPr/>
          </p:nvSpPr>
          <p:spPr>
            <a:xfrm>
              <a:off x="-309694" y="678504"/>
              <a:ext cx="1941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Publicly accessible FAIR data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B38AFD4-D004-4552-EE57-CCD1801C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92" y="2530436"/>
            <a:ext cx="8582547" cy="43275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ECECEB-655E-4983-835C-4D6A5B33EB70}"/>
              </a:ext>
            </a:extLst>
          </p:cNvPr>
          <p:cNvSpPr txBox="1">
            <a:spLocks/>
          </p:cNvSpPr>
          <p:nvPr/>
        </p:nvSpPr>
        <p:spPr>
          <a:xfrm>
            <a:off x="1035999" y="163255"/>
            <a:ext cx="118393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Data Pipeline for EPAC – by SCD/ALC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B83A2C0-587C-C161-9775-78BA28029E25}"/>
              </a:ext>
            </a:extLst>
          </p:cNvPr>
          <p:cNvSpPr/>
          <p:nvPr/>
        </p:nvSpPr>
        <p:spPr>
          <a:xfrm>
            <a:off x="8276843" y="3429000"/>
            <a:ext cx="3835730" cy="201791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rgbClr val="626262"/>
              </a:solidFill>
              <a:ea typeface="+mn-ea"/>
              <a:cs typeface="+mn-cs"/>
            </a:endParaRP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</a:rPr>
              <a:t>Funded through ALC now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626262"/>
                </a:solidFill>
                <a:ea typeface="+mn-ea"/>
                <a:cs typeface="+mn-cs"/>
              </a:rPr>
              <a:t>Reviewed EPAC requirements </a:t>
            </a:r>
          </a:p>
          <a:p>
            <a:pPr marL="257175" indent="-257175" defTabSz="6858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0000"/>
                </a:solidFill>
                <a:ea typeface="+mn-ea"/>
                <a:cs typeface="+mn-cs"/>
              </a:rPr>
              <a:t>A viable product will be delivered during 2025 to support source commissioning.</a:t>
            </a:r>
            <a:endParaRPr lang="en-GB" sz="1800" kern="1200" dirty="0">
              <a:solidFill>
                <a:srgbClr val="FF0000"/>
              </a:solidFill>
              <a:ea typeface="+mn-ea"/>
              <a:cs typeface="+mn-cs"/>
            </a:endParaRPr>
          </a:p>
          <a:p>
            <a:pPr algn="ctr"/>
            <a:endParaRPr lang="en-US" dirty="0"/>
          </a:p>
        </p:txBody>
      </p:sp>
      <p:pic>
        <p:nvPicPr>
          <p:cNvPr id="4" name="Picture 3" descr="A group of colorful dots&#10;&#10;Description automatically generated">
            <a:extLst>
              <a:ext uri="{FF2B5EF4-FFF2-40B4-BE49-F238E27FC236}">
                <a16:creationId xmlns:a16="http://schemas.microsoft.com/office/drawing/2014/main" id="{1016097A-9E58-09AE-9B04-44C5116BD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273" y="5795158"/>
            <a:ext cx="902671" cy="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92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Overview of the Data Management in EPAC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Management System Infrastructure</a:t>
            </a:r>
          </a:p>
          <a:p>
            <a:r>
              <a:rPr lang="en-US">
                <a:solidFill>
                  <a:srgbClr val="C00000"/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Experimental Orchestrator: </a:t>
            </a:r>
            <a:r>
              <a:rPr lang="en-US" err="1">
                <a:solidFill>
                  <a:schemeClr val="bg1">
                    <a:lumMod val="85000"/>
                  </a:schemeClr>
                </a:solidFill>
              </a:rPr>
              <a:t>Bluesky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Computed Tomography Package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17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EC2A0-F92D-4023-8AD3-19D358C79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881" y="1002422"/>
            <a:ext cx="6943902" cy="823912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for Computed Tomography (CT) reconstruction with CIL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E2F38-E661-4D0C-907E-957336752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881" y="1825833"/>
            <a:ext cx="6626716" cy="368458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626262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Handles Nexus &amp; lab-based XCT data files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626262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Pre-processing: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srgbClr val="626262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Transmission to Absorption Conversion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srgbClr val="626262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Centre of Rotation Correction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srgbClr val="626262"/>
                </a:solidFill>
                <a:latin typeface="Lucida Sans" panose="020B0602030504020204" pitchFamily="34" charset="77"/>
              </a:rPr>
              <a:t>Beam profile correction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626262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Reconstruction</a:t>
            </a:r>
          </a:p>
          <a:p>
            <a:pPr marL="685800" lvl="2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srgbClr val="626262"/>
                </a:solidFill>
                <a:latin typeface="Lucida Sans" panose="020B0602030504020204" pitchFamily="34" charset="77"/>
                <a:cs typeface="Arial"/>
              </a:rPr>
              <a:t>Parallel &amp; Cone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1109192" y="100387"/>
            <a:ext cx="937672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Interactive CT</a:t>
            </a:r>
            <a:r>
              <a:rPr kumimoji="0" lang="en-US" sz="4400" b="1" i="0" u="none" strike="noStrike" kern="1200" cap="none" spc="-150" normalizeH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 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9" y="100387"/>
            <a:ext cx="1638957" cy="690318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1E402C1-89D2-E9FC-48CD-509A3B68C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3543" y="3946497"/>
            <a:ext cx="5183188" cy="8239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GUI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10744A3-4371-28BC-CED0-B95AC7167806}"/>
              </a:ext>
            </a:extLst>
          </p:cNvPr>
          <p:cNvSpPr txBox="1">
            <a:spLocks/>
          </p:cNvSpPr>
          <p:nvPr/>
        </p:nvSpPr>
        <p:spPr>
          <a:xfrm>
            <a:off x="188944" y="4770409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Lucida Sans" panose="020B0602030504020204" pitchFamily="34" charset="77"/>
              </a:rPr>
              <a:t>Interactively configure process list </a:t>
            </a:r>
          </a:p>
          <a:p>
            <a:r>
              <a:rPr lang="en-GB" sz="1800" dirty="0">
                <a:latin typeface="Lucida Sans" panose="020B0602030504020204" pitchFamily="34" charset="77"/>
              </a:rPr>
              <a:t>Export of process list for re-running</a:t>
            </a:r>
          </a:p>
          <a:p>
            <a:r>
              <a:rPr lang="en-GB" sz="1800" dirty="0">
                <a:latin typeface="Lucida Sans" panose="020B0602030504020204" pitchFamily="34" charset="77"/>
              </a:rPr>
              <a:t>Interactive data visualisation in each step</a:t>
            </a:r>
          </a:p>
          <a:p>
            <a:r>
              <a:rPr lang="en-GB" sz="1800" dirty="0" err="1">
                <a:latin typeface="Lucida Sans" panose="020B0602030504020204" pitchFamily="34" charset="77"/>
              </a:rPr>
              <a:t>DAaaS</a:t>
            </a:r>
            <a:r>
              <a:rPr lang="en-GB" sz="1800" dirty="0">
                <a:latin typeface="Lucida Sans" panose="020B0602030504020204" pitchFamily="34" charset="77"/>
              </a:rPr>
              <a:t> deployment</a:t>
            </a:r>
          </a:p>
          <a:p>
            <a:endParaRPr lang="en-GB" sz="1800" dirty="0">
              <a:latin typeface="Lucida Sans" panose="020B0602030504020204" pitchFamily="34" charset="77"/>
            </a:endParaRPr>
          </a:p>
          <a:p>
            <a:endParaRPr lang="en-GB" sz="1800" dirty="0">
              <a:latin typeface="Lucida Sans" panose="020B0602030504020204" pitchFamily="34" charset="77"/>
            </a:endParaRPr>
          </a:p>
          <a:p>
            <a:endParaRPr lang="en-GB" sz="1800" dirty="0">
              <a:latin typeface="Lucida Sans" panose="020B0602030504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ABEADF-F4B1-8FF6-807F-7B7AC9371B64}"/>
              </a:ext>
            </a:extLst>
          </p:cNvPr>
          <p:cNvSpPr txBox="1"/>
          <p:nvPr/>
        </p:nvSpPr>
        <p:spPr>
          <a:xfrm>
            <a:off x="10485912" y="880089"/>
            <a:ext cx="19119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noProof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processing and reconstruction package</a:t>
            </a:r>
            <a:endParaRPr lang="en-US" sz="1100" dirty="0"/>
          </a:p>
        </p:txBody>
      </p:sp>
      <p:pic>
        <p:nvPicPr>
          <p:cNvPr id="12" name="Picture 2" descr="Home">
            <a:extLst>
              <a:ext uri="{FF2B5EF4-FFF2-40B4-BE49-F238E27FC236}">
                <a16:creationId xmlns:a16="http://schemas.microsoft.com/office/drawing/2014/main" id="{D8A679CE-F144-0171-AD02-7AA74CBF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138" y="81180"/>
            <a:ext cx="1150774" cy="9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D40EA74-61DC-68A8-F4FB-F3C8AE17E7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543" y="1765149"/>
            <a:ext cx="6570546" cy="3701716"/>
          </a:xfrm>
          <a:prstGeom prst="rect">
            <a:avLst/>
          </a:prstGeom>
        </p:spPr>
      </p:pic>
      <p:pic>
        <p:nvPicPr>
          <p:cNvPr id="14" name="Picture 13" descr="A group of colorful dots&#10;&#10;Description automatically generated">
            <a:extLst>
              <a:ext uri="{FF2B5EF4-FFF2-40B4-BE49-F238E27FC236}">
                <a16:creationId xmlns:a16="http://schemas.microsoft.com/office/drawing/2014/main" id="{900DE2A5-B622-9D96-8E0C-8DFF57AB2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299" y="5772143"/>
            <a:ext cx="1038558" cy="8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69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9FF3DE-C992-4FB4-AFDE-2887E6591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010" y="1111002"/>
            <a:ext cx="5669455" cy="5404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D62B41-9E31-423B-A509-C0DAE15EBD31}"/>
              </a:ext>
            </a:extLst>
          </p:cNvPr>
          <p:cNvSpPr/>
          <p:nvPr/>
        </p:nvSpPr>
        <p:spPr>
          <a:xfrm>
            <a:off x="3240964" y="2065841"/>
            <a:ext cx="2468561" cy="152512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E99F12-9ED4-40EA-A1EF-D67DC465E6B8}"/>
              </a:ext>
            </a:extLst>
          </p:cNvPr>
          <p:cNvSpPr/>
          <p:nvPr/>
        </p:nvSpPr>
        <p:spPr>
          <a:xfrm>
            <a:off x="219457" y="4457360"/>
            <a:ext cx="2596638" cy="107476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</a:rPr>
              <a:t>User-defined process list</a:t>
            </a:r>
            <a:r>
              <a:rPr lang="en-GB">
                <a:solidFill>
                  <a:srgbClr val="2E2D62"/>
                </a:solidFill>
              </a:rPr>
              <a:t>, can be saved, re-run and exported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123D6-1CB7-4532-A157-7C3E71B6D64B}"/>
              </a:ext>
            </a:extLst>
          </p:cNvPr>
          <p:cNvSpPr/>
          <p:nvPr/>
        </p:nvSpPr>
        <p:spPr>
          <a:xfrm>
            <a:off x="7530134" y="76200"/>
            <a:ext cx="4150829" cy="10348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solidFill>
                  <a:srgbClr val="2E2D62"/>
                </a:solidFill>
              </a:rPr>
              <a:t>CILViewer</a:t>
            </a:r>
            <a:r>
              <a:rPr lang="en-GB">
                <a:solidFill>
                  <a:srgbClr val="2E2D62"/>
                </a:solidFill>
              </a:rPr>
              <a:t> provides v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</a:rPr>
              <a:t>isualisation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</a:rPr>
              <a:t> + interaction with data </a:t>
            </a:r>
            <a:r>
              <a:rPr lang="en-GB">
                <a:solidFill>
                  <a:srgbClr val="2E2D62"/>
                </a:solidFill>
              </a:rPr>
              <a:t>for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</a:rPr>
              <a:t> configuring current step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8B7700-9DB0-4913-A569-693A8254819F}"/>
              </a:ext>
            </a:extLst>
          </p:cNvPr>
          <p:cNvCxnSpPr>
            <a:cxnSpLocks/>
          </p:cNvCxnSpPr>
          <p:nvPr/>
        </p:nvCxnSpPr>
        <p:spPr>
          <a:xfrm flipH="1">
            <a:off x="7625643" y="1106424"/>
            <a:ext cx="713685" cy="8472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22C8DA-482E-443A-ACF2-52E2519E3B1A}"/>
              </a:ext>
            </a:extLst>
          </p:cNvPr>
          <p:cNvCxnSpPr>
            <a:cxnSpLocks/>
          </p:cNvCxnSpPr>
          <p:nvPr/>
        </p:nvCxnSpPr>
        <p:spPr>
          <a:xfrm>
            <a:off x="2816095" y="5157216"/>
            <a:ext cx="370331" cy="744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5DF659C-C30B-465E-9D49-E469D294B640}"/>
              </a:ext>
            </a:extLst>
          </p:cNvPr>
          <p:cNvSpPr/>
          <p:nvPr/>
        </p:nvSpPr>
        <p:spPr>
          <a:xfrm>
            <a:off x="3204457" y="4718304"/>
            <a:ext cx="2541577" cy="179732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EFBF87-A4BE-43B1-B1E9-20DDD1F4F7C8}"/>
              </a:ext>
            </a:extLst>
          </p:cNvPr>
          <p:cNvCxnSpPr>
            <a:cxnSpLocks/>
            <a:stCxn id="15" idx="2"/>
            <a:endCxn id="8" idx="0"/>
          </p:cNvCxnSpPr>
          <p:nvPr/>
        </p:nvCxnSpPr>
        <p:spPr>
          <a:xfrm>
            <a:off x="3771784" y="775458"/>
            <a:ext cx="703461" cy="12903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078E58C-5675-4D0A-A261-1E14EBAB3526}"/>
              </a:ext>
            </a:extLst>
          </p:cNvPr>
          <p:cNvSpPr/>
          <p:nvPr/>
        </p:nvSpPr>
        <p:spPr>
          <a:xfrm>
            <a:off x="2311691" y="263952"/>
            <a:ext cx="2920185" cy="511506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ea typeface="+mn-ea"/>
                <a:cs typeface="+mn-cs"/>
              </a:rPr>
              <a:t>Configuration parameters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123D6-1CB7-4532-A157-7C3E71B6D64B}"/>
              </a:ext>
            </a:extLst>
          </p:cNvPr>
          <p:cNvSpPr/>
          <p:nvPr/>
        </p:nvSpPr>
        <p:spPr>
          <a:xfrm>
            <a:off x="9285380" y="5142748"/>
            <a:ext cx="2723859" cy="70201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>
                <a:solidFill>
                  <a:srgbClr val="2E2D62"/>
                </a:solidFill>
                <a:ea typeface="Calibri"/>
                <a:cs typeface="Calibri"/>
              </a:rPr>
              <a:t>Selection of displayed data</a:t>
            </a:r>
            <a:endParaRPr lang="en-GB" b="0" i="0" u="none" strike="noStrike" kern="1200" cap="none" spc="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  <a:ea typeface="Calibri"/>
              <a:cs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8B7700-9DB0-4913-A569-693A8254819F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994754" y="5429982"/>
            <a:ext cx="1290626" cy="637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17123D6-1CB7-4532-A157-7C3E71B6D64B}"/>
              </a:ext>
            </a:extLst>
          </p:cNvPr>
          <p:cNvSpPr/>
          <p:nvPr/>
        </p:nvSpPr>
        <p:spPr>
          <a:xfrm>
            <a:off x="291719" y="2478603"/>
            <a:ext cx="2638322" cy="1112362"/>
          </a:xfrm>
          <a:prstGeom prst="rect">
            <a:avLst/>
          </a:prstGeom>
          <a:noFill/>
          <a:ln w="57150">
            <a:solidFill>
              <a:srgbClr val="E50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b="1" spc="-150">
                <a:solidFill>
                  <a:srgbClr val="2E2D62"/>
                </a:solidFill>
                <a:cs typeface="Arial" panose="020B0604020202020204" pitchFamily="34" charset="0"/>
              </a:rPr>
              <a:t>CIL</a:t>
            </a:r>
            <a:r>
              <a:rPr lang="en-GB" spc="-150">
                <a:solidFill>
                  <a:srgbClr val="2E2D62"/>
                </a:solidFill>
                <a:cs typeface="Arial" panose="020B0604020202020204" pitchFamily="34" charset="0"/>
              </a:rPr>
              <a:t> pro</a:t>
            </a:r>
            <a:r>
              <a:rPr lang="en-GB">
                <a:solidFill>
                  <a:srgbClr val="2E2D62"/>
                </a:solidFill>
              </a:rPr>
              <a:t>vides the pre-processing and reconstruction methods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75FC8-832A-6283-6345-AC106A93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891" y="-234334"/>
            <a:ext cx="10515600" cy="1325563"/>
          </a:xfrm>
        </p:spPr>
        <p:txBody>
          <a:bodyPr/>
          <a:lstStyle/>
          <a:p>
            <a:r>
              <a:rPr lang="en-US"/>
              <a:t>GUI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165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14" y="78105"/>
            <a:ext cx="3756395" cy="10398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1060493" y="3835"/>
            <a:ext cx="794056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/>
                <a:cs typeface="Arial"/>
              </a:rPr>
              <a:t>Deployment</a:t>
            </a:r>
            <a:r>
              <a:rPr lang="en-US" sz="4400" b="1" spc="-150">
                <a:solidFill>
                  <a:srgbClr val="2E2D62"/>
                </a:solidFill>
                <a:latin typeface="Arial"/>
                <a:cs typeface="Arial"/>
              </a:rPr>
              <a:t> &amp; Development</a:t>
            </a:r>
            <a:endParaRPr kumimoji="0" lang="en-US" sz="4400" b="1" i="0" u="none" strike="noStrike" kern="1200" cap="none" spc="-150" normalizeH="0" baseline="0" noProof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31832CE-4F31-CFED-AEE7-56AE77144AD7}"/>
              </a:ext>
            </a:extLst>
          </p:cNvPr>
          <p:cNvSpPr txBox="1">
            <a:spLocks/>
          </p:cNvSpPr>
          <p:nvPr/>
        </p:nvSpPr>
        <p:spPr>
          <a:xfrm>
            <a:off x="366808" y="996171"/>
            <a:ext cx="8228552" cy="4700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rgbClr val="626262"/>
                </a:solidFill>
                <a:latin typeface="Arial"/>
                <a:cs typeface="Arial"/>
              </a:rPr>
              <a:t>v0.5.0 (June 2023) </a:t>
            </a:r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enhanced process list functionality: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Increased speed of processor chaining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Process list can be run, saved and reloaded at any point</a:t>
            </a:r>
            <a:endParaRPr lang="en-US" sz="2000" dirty="0">
              <a:solidFill>
                <a:srgbClr val="626262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2400" dirty="0">
              <a:solidFill>
                <a:srgbClr val="626262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2400" dirty="0">
                <a:solidFill>
                  <a:srgbClr val="626262"/>
                </a:solidFill>
                <a:latin typeface="Arial"/>
                <a:cs typeface="Arial"/>
              </a:rPr>
              <a:t>New releases automatically deployed on </a:t>
            </a:r>
            <a:r>
              <a:rPr lang="en-US" sz="2400" dirty="0" err="1">
                <a:solidFill>
                  <a:srgbClr val="626262"/>
                </a:solidFill>
              </a:rPr>
              <a:t>DAaaS</a:t>
            </a:r>
            <a:r>
              <a:rPr lang="en-US" sz="2400" dirty="0">
                <a:solidFill>
                  <a:srgbClr val="626262"/>
                </a:solidFill>
                <a:latin typeface="Arial"/>
                <a:cs typeface="Arial"/>
              </a:rPr>
              <a:t>, available to EPAC team</a:t>
            </a:r>
            <a:endParaRPr lang="en-US" sz="2400" dirty="0">
              <a:solidFill>
                <a:srgbClr val="626262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2400" dirty="0">
              <a:solidFill>
                <a:srgbClr val="626262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2400" dirty="0">
                <a:solidFill>
                  <a:srgbClr val="626262"/>
                </a:solidFill>
                <a:latin typeface="Arial"/>
                <a:cs typeface="Arial"/>
              </a:rPr>
              <a:t>GUI workshop run with EPAC and WMG in June 2023</a:t>
            </a:r>
            <a:endParaRPr lang="en-US" sz="2400" dirty="0">
              <a:solidFill>
                <a:srgbClr val="62626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endParaRPr lang="en-US" sz="2400" dirty="0">
              <a:solidFill>
                <a:srgbClr val="626262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2400" dirty="0">
                <a:solidFill>
                  <a:srgbClr val="626262"/>
                </a:solidFill>
                <a:latin typeface="Arial"/>
                <a:cs typeface="Arial"/>
              </a:rPr>
              <a:t>User feedback is driving work plan. Current priorities: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n-GB" sz="2000" dirty="0"/>
              <a:t>Stability, workflow and usability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2000" dirty="0">
                <a:solidFill>
                  <a:srgbClr val="626262"/>
                </a:solidFill>
                <a:latin typeface="Arial"/>
                <a:cs typeface="Arial"/>
              </a:rPr>
              <a:t>Addition of necessary pre-processors in CIL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defRPr/>
            </a:pPr>
            <a:endParaRPr lang="en-US" sz="2000" dirty="0">
              <a:solidFill>
                <a:srgbClr val="626262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Courier New" pitchFamily="2" charset="2"/>
              <a:buChar char="o"/>
              <a:defRPr/>
            </a:pPr>
            <a:endParaRPr lang="en-US" sz="2000" dirty="0">
              <a:solidFill>
                <a:srgbClr val="626262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Courier New" pitchFamily="2" charset="2"/>
              <a:buChar char="o"/>
              <a:defRPr/>
            </a:pPr>
            <a:endParaRPr lang="en-US" sz="2000" dirty="0">
              <a:solidFill>
                <a:srgbClr val="626262"/>
              </a:solidFill>
              <a:latin typeface="Arial"/>
              <a:cs typeface="Arial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31832CE-4F31-CFED-AEE7-56AE77144AD7}"/>
              </a:ext>
            </a:extLst>
          </p:cNvPr>
          <p:cNvSpPr txBox="1">
            <a:spLocks/>
          </p:cNvSpPr>
          <p:nvPr/>
        </p:nvSpPr>
        <p:spPr>
          <a:xfrm>
            <a:off x="1753648" y="2157984"/>
            <a:ext cx="8228552" cy="4700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Courier New" pitchFamily="2" charset="2"/>
              <a:buChar char="o"/>
              <a:defRPr/>
            </a:pPr>
            <a:endParaRPr lang="en-US" sz="2000">
              <a:solidFill>
                <a:srgbClr val="626262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25711" y="1084205"/>
            <a:ext cx="2868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Availability on </a:t>
            </a:r>
            <a:r>
              <a:rPr lang="en-US" sz="1200" b="1" err="1">
                <a:solidFill>
                  <a:schemeClr val="bg1">
                    <a:lumMod val="50000"/>
                  </a:schemeClr>
                </a:solidFill>
              </a:rPr>
              <a:t>DAaaS</a:t>
            </a:r>
            <a:endParaRPr lang="en-GB" sz="12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 descr="https://cdn.discordapp.com/attachments/1131945360370176061/1226937519447216288/Advanced_filter_screenshot.PNG?ex=6626959c&amp;is=6614209c&amp;hm=46ecb2ba3bfde3d19039b00a6b1b90089343e1aa9070b7173c960c98273869b4&amp;=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33399" r="1550" b="18463"/>
          <a:stretch/>
        </p:blipFill>
        <p:spPr bwMode="auto">
          <a:xfrm>
            <a:off x="8837825" y="1508675"/>
            <a:ext cx="2703228" cy="224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46" y="4422454"/>
            <a:ext cx="3853187" cy="17248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76514" y="6192648"/>
            <a:ext cx="3717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Improved Ring Removal processor in CIL </a:t>
            </a:r>
            <a:r>
              <a:rPr lang="en-US" sz="900" b="1">
                <a:solidFill>
                  <a:schemeClr val="bg1">
                    <a:lumMod val="50000"/>
                  </a:schemeClr>
                </a:solidFill>
              </a:rPr>
              <a:t>(Data: `tomo_00072` available at </a:t>
            </a:r>
            <a:r>
              <a:rPr lang="en-US" sz="900" b="1">
                <a:solidFill>
                  <a:schemeClr val="bg1">
                    <a:lumMod val="50000"/>
                  </a:schemeClr>
                </a:solidFill>
                <a:hlinkClick r:id="rId6"/>
              </a:rPr>
              <a:t>https://tomobank.readthedocs.io/en/latest/source/data/docs.data.rings.html</a:t>
            </a:r>
            <a:r>
              <a:rPr lang="en-US" sz="900" b="1">
                <a:solidFill>
                  <a:schemeClr val="bg1">
                    <a:lumMod val="50000"/>
                  </a:schemeClr>
                </a:solidFill>
              </a:rPr>
              <a:t>  )</a:t>
            </a:r>
          </a:p>
          <a:p>
            <a:endParaRPr lang="en-GB" sz="9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06110" y="3758045"/>
            <a:ext cx="362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Current work to integrate new CIL features and simplify workflow</a:t>
            </a:r>
            <a:endParaRPr lang="en-GB" sz="12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200AA-7EC4-C1E4-1262-268BACE70AEA}"/>
              </a:ext>
            </a:extLst>
          </p:cNvPr>
          <p:cNvSpPr txBox="1"/>
          <p:nvPr/>
        </p:nvSpPr>
        <p:spPr>
          <a:xfrm>
            <a:off x="366808" y="6027003"/>
            <a:ext cx="690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WMG has extensively tested the CT GUI and package and have found it very good</a:t>
            </a:r>
          </a:p>
        </p:txBody>
      </p:sp>
    </p:spTree>
    <p:extLst>
      <p:ext uri="{BB962C8B-B14F-4D97-AF65-F5344CB8AC3E}">
        <p14:creationId xmlns:p14="http://schemas.microsoft.com/office/powerpoint/2010/main" val="3454654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6095" y="1270189"/>
            <a:ext cx="5391150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 processing for lab/synchrotron.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Centre of Rotation Correction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Manual adjustments</a:t>
            </a:r>
          </a:p>
          <a:p>
            <a:pPr marL="800100" lvl="1" indent="-342900">
              <a:buClr>
                <a:srgbClr val="2E2C61"/>
              </a:buClr>
              <a:buFont typeface="Wingdings" pitchFamily="2" charset="2"/>
              <a:buChar char="§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Dual Slice (CIL now </a:t>
            </a:r>
            <a:r>
              <a:rPr lang="en-GB" sz="2000" dirty="0">
                <a:solidFill>
                  <a:srgbClr val="626262"/>
                </a:solidFill>
                <a:latin typeface="Arial" panose="020B0604020202020204"/>
              </a:rPr>
              <a:t>supports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tilted </a:t>
            </a:r>
            <a:r>
              <a:rPr lang="en-GB" sz="2000" dirty="0">
                <a:solidFill>
                  <a:srgbClr val="626262"/>
                </a:solidFill>
                <a:latin typeface="Arial" panose="020B0604020202020204"/>
              </a:rPr>
              <a:t>rotation axis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342900" indent="-342900">
              <a:buClr>
                <a:srgbClr val="2E2C61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626262"/>
                </a:solidFill>
                <a:latin typeface="Arial" panose="020B0604020202020204"/>
              </a:rPr>
              <a:t>Flux </a:t>
            </a:r>
            <a:r>
              <a:rPr lang="en-US" sz="2000" dirty="0" err="1">
                <a:solidFill>
                  <a:srgbClr val="626262"/>
                </a:solidFill>
                <a:latin typeface="Arial" panose="020B0604020202020204"/>
              </a:rPr>
              <a:t>normalisation</a:t>
            </a:r>
            <a:endParaRPr lang="en-US" sz="2000" dirty="0">
              <a:solidFill>
                <a:srgbClr val="626262"/>
              </a:solidFill>
              <a:latin typeface="Arial" panose="020B0604020202020204"/>
              <a:cs typeface="Arial"/>
            </a:endParaRPr>
          </a:p>
          <a:p>
            <a:pPr marL="342900" indent="-342900">
              <a:buClr>
                <a:srgbClr val="2E2C61"/>
              </a:buClr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Flat field corrections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indent="-342900">
              <a:buClr>
                <a:srgbClr val="2E2C61"/>
              </a:buClr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 hardening</a:t>
            </a:r>
          </a:p>
          <a:p>
            <a:pPr marL="342900" indent="-342900">
              <a:buClr>
                <a:srgbClr val="2E2C61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626262"/>
                </a:solidFill>
              </a:rPr>
              <a:t>Phase Retrieval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000" dirty="0">
                <a:solidFill>
                  <a:srgbClr val="626262"/>
                </a:solidFill>
                <a:latin typeface="Arial" panose="020B0604020202020204"/>
              </a:rPr>
              <a:t>Ring Removal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 low-res reconstruction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Improved interaction with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502" y="0"/>
            <a:ext cx="10515600" cy="816921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Ongoing work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829" y="836946"/>
            <a:ext cx="5157787" cy="43587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Standard Pipeline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993" y="5971963"/>
            <a:ext cx="5157787" cy="988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42900">
              <a:defRPr/>
            </a:pPr>
            <a:r>
              <a:rPr lang="en-US" sz="2000" dirty="0">
                <a:solidFill>
                  <a:srgbClr val="626262"/>
                </a:solidFill>
                <a:latin typeface="+mn-lt"/>
                <a:cs typeface="Arial"/>
              </a:rPr>
              <a:t>Beam Profile Correction</a:t>
            </a:r>
            <a:endParaRPr lang="en-US" sz="2000" dirty="0">
              <a:solidFill>
                <a:srgbClr val="626262"/>
              </a:solidFill>
              <a:latin typeface="+mn-lt"/>
              <a:cs typeface="+mn-cs"/>
            </a:endParaRPr>
          </a:p>
          <a:p>
            <a:pPr indent="-342900">
              <a:defRPr/>
            </a:pPr>
            <a:r>
              <a:rPr lang="en-US" sz="2000" dirty="0">
                <a:solidFill>
                  <a:srgbClr val="626262"/>
                </a:solidFill>
                <a:latin typeface="+mn-lt"/>
                <a:cs typeface="+mn-cs"/>
              </a:rPr>
              <a:t>Discard low-flux projections</a:t>
            </a:r>
            <a:endParaRPr lang="en-GB" sz="2000" dirty="0">
              <a:solidFill>
                <a:srgbClr val="626262"/>
              </a:solidFill>
              <a:latin typeface="+mn-lt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8293" y="5015529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EPAC Plug-in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8256" y="3496951"/>
            <a:ext cx="5183188" cy="17041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defRPr/>
            </a:pPr>
            <a:r>
              <a:rPr lang="en-US" sz="2000" dirty="0">
                <a:solidFill>
                  <a:srgbClr val="626262"/>
                </a:solidFill>
                <a:latin typeface="+mn-lt"/>
                <a:cs typeface="+mn-cs"/>
              </a:rPr>
              <a:t>Cases with no current standard procedure:</a:t>
            </a:r>
          </a:p>
          <a:p>
            <a:pPr lvl="1" indent="-342900">
              <a:defRPr/>
            </a:pPr>
            <a:r>
              <a:rPr lang="en-US" sz="2000" dirty="0">
                <a:solidFill>
                  <a:srgbClr val="626262"/>
                </a:solidFill>
                <a:latin typeface="+mn-lt"/>
                <a:cs typeface="+mn-cs"/>
              </a:rPr>
              <a:t>Sparse data e.g. limited angle</a:t>
            </a:r>
            <a:endParaRPr lang="en-US" sz="2000" dirty="0">
              <a:solidFill>
                <a:srgbClr val="626262"/>
              </a:solidFill>
              <a:latin typeface="+mn-lt"/>
              <a:cs typeface="Arial"/>
            </a:endParaRPr>
          </a:p>
          <a:p>
            <a:pPr lvl="1" indent="-342900">
              <a:defRPr/>
            </a:pPr>
            <a:r>
              <a:rPr lang="en-US" sz="2000" dirty="0">
                <a:solidFill>
                  <a:srgbClr val="626262"/>
                </a:solidFill>
                <a:latin typeface="+mn-lt"/>
                <a:cs typeface="+mn-cs"/>
              </a:rPr>
              <a:t>Iterative reconstruction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698256" y="3054831"/>
            <a:ext cx="5157787" cy="435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None/>
              <a:defRPr sz="24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20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18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6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006410" y="1061924"/>
            <a:ext cx="258555" cy="4139140"/>
          </a:xfrm>
          <a:prstGeom prst="rightBrace">
            <a:avLst>
              <a:gd name="adj1" fmla="val 8333"/>
              <a:gd name="adj2" fmla="val 50341"/>
            </a:avLst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3302" y="374552"/>
            <a:ext cx="4366729" cy="16927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Applicable to most users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Simple acquisition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56" y="2410378"/>
            <a:ext cx="2491965" cy="585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44" y="2406296"/>
            <a:ext cx="1990957" cy="5807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1" b="35904"/>
          <a:stretch/>
        </p:blipFill>
        <p:spPr>
          <a:xfrm>
            <a:off x="6819360" y="1402261"/>
            <a:ext cx="2279364" cy="661112"/>
          </a:xfrm>
          <a:prstGeom prst="rect">
            <a:avLst/>
          </a:prstGeom>
        </p:spPr>
      </p:pic>
      <p:pic>
        <p:nvPicPr>
          <p:cNvPr id="8" name="Picture 7" descr="A blue logo with text&#10;&#10;Description automatically generated">
            <a:extLst>
              <a:ext uri="{FF2B5EF4-FFF2-40B4-BE49-F238E27FC236}">
                <a16:creationId xmlns:a16="http://schemas.microsoft.com/office/drawing/2014/main" id="{9CF1385E-72C4-7463-50F7-D47D97AEF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782" y="1073334"/>
            <a:ext cx="951386" cy="1104900"/>
          </a:xfrm>
          <a:prstGeom prst="rect">
            <a:avLst/>
          </a:prstGeom>
        </p:spPr>
      </p:pic>
      <p:pic>
        <p:nvPicPr>
          <p:cNvPr id="11" name="Picture 10" descr="A group of colorful dots&#10;&#10;Description automatically generated">
            <a:extLst>
              <a:ext uri="{FF2B5EF4-FFF2-40B4-BE49-F238E27FC236}">
                <a16:creationId xmlns:a16="http://schemas.microsoft.com/office/drawing/2014/main" id="{6CE15C2D-23FA-567A-C8F5-6346B8166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4299" y="5772143"/>
            <a:ext cx="1038558" cy="8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15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Overview of the Data Management in EPAC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Management System Infrastructure</a:t>
            </a:r>
          </a:p>
          <a:p>
            <a:r>
              <a:rPr lang="en-US">
                <a:solidFill>
                  <a:srgbClr val="C00000"/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Experimental Orchestrator: </a:t>
            </a:r>
            <a:r>
              <a:rPr lang="en-US" err="1">
                <a:solidFill>
                  <a:schemeClr val="bg1">
                    <a:lumMod val="85000"/>
                  </a:schemeClr>
                </a:solidFill>
              </a:rPr>
              <a:t>Bluesky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Computed Tomography Package</a:t>
            </a:r>
          </a:p>
          <a:p>
            <a:r>
              <a:rPr lang="en-US">
                <a:solidFill>
                  <a:srgbClr val="C00000"/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7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30F54E-8399-9741-9CC1-14C47828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9" y="18177"/>
            <a:ext cx="10196384" cy="1076497"/>
          </a:xfrm>
        </p:spPr>
        <p:txBody>
          <a:bodyPr/>
          <a:lstStyle/>
          <a:p>
            <a:r>
              <a:rPr lang="en-US"/>
              <a:t>Digital Lab book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8" t="6892" r="10874" b="7546"/>
          <a:stretch/>
        </p:blipFill>
        <p:spPr>
          <a:xfrm>
            <a:off x="4704444" y="1094674"/>
            <a:ext cx="7302825" cy="4512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40861A-D389-384D-BBE8-23E3FD0C8326}"/>
              </a:ext>
            </a:extLst>
          </p:cNvPr>
          <p:cNvSpPr txBox="1"/>
          <p:nvPr/>
        </p:nvSpPr>
        <p:spPr>
          <a:xfrm>
            <a:off x="184731" y="1263315"/>
            <a:ext cx="4355431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Implemented in ELI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Replaces the “hard-copy” lab books used for experiments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Records all the associated “metadata”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Allows users to perform on-the-spot calculations on the data and save the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would like to have a “standardized solution”  - makes it easier for the user community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Also looking at commercial options</a:t>
            </a:r>
          </a:p>
        </p:txBody>
      </p:sp>
    </p:spTree>
    <p:extLst>
      <p:ext uri="{BB962C8B-B14F-4D97-AF65-F5344CB8AC3E}">
        <p14:creationId xmlns:p14="http://schemas.microsoft.com/office/powerpoint/2010/main" val="420914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011" y="-43676"/>
            <a:ext cx="11232556" cy="1076497"/>
          </a:xfrm>
        </p:spPr>
        <p:txBody>
          <a:bodyPr>
            <a:normAutofit/>
          </a:bodyPr>
          <a:lstStyle/>
          <a:p>
            <a:r>
              <a:rPr lang="en-GB" sz="3600" err="1"/>
              <a:t>Recap:Top-Level</a:t>
            </a:r>
            <a:r>
              <a:rPr lang="en-GB" sz="3600"/>
              <a:t> Data Management Architecture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79883" y="1441622"/>
            <a:ext cx="10567732" cy="3370226"/>
            <a:chOff x="479883" y="1441622"/>
            <a:chExt cx="10567732" cy="3370226"/>
          </a:xfrm>
        </p:grpSpPr>
        <p:sp>
          <p:nvSpPr>
            <p:cNvPr id="4" name="Rectangle 3"/>
            <p:cNvSpPr/>
            <p:nvPr/>
          </p:nvSpPr>
          <p:spPr>
            <a:xfrm>
              <a:off x="872836" y="1810954"/>
              <a:ext cx="87283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72836" y="2392845"/>
              <a:ext cx="87283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72836" y="2974736"/>
              <a:ext cx="87283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72836" y="3556627"/>
              <a:ext cx="872837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6946" y="2671321"/>
              <a:ext cx="1487978" cy="1064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Broker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9883" y="1441622"/>
              <a:ext cx="1939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Instruments (DAQ)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96197" y="2760685"/>
              <a:ext cx="1413164" cy="8853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Short-term data store</a:t>
              </a:r>
            </a:p>
          </p:txBody>
        </p:sp>
        <p:cxnSp>
          <p:nvCxnSpPr>
            <p:cNvPr id="11" name="Straight Arrow Connector 10"/>
            <p:cNvCxnSpPr>
              <a:stCxn id="6" idx="3"/>
              <a:endCxn id="8" idx="1"/>
            </p:cNvCxnSpPr>
            <p:nvPr/>
          </p:nvCxnSpPr>
          <p:spPr>
            <a:xfrm>
              <a:off x="1745673" y="3203336"/>
              <a:ext cx="8312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stCxn id="5" idx="3"/>
              <a:endCxn id="8" idx="1"/>
            </p:cNvCxnSpPr>
            <p:nvPr/>
          </p:nvCxnSpPr>
          <p:spPr>
            <a:xfrm>
              <a:off x="1745673" y="2621445"/>
              <a:ext cx="831273" cy="58189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7" idx="3"/>
              <a:endCxn id="8" idx="1"/>
            </p:cNvCxnSpPr>
            <p:nvPr/>
          </p:nvCxnSpPr>
          <p:spPr>
            <a:xfrm flipV="1">
              <a:off x="1745673" y="3203336"/>
              <a:ext cx="831273" cy="58189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10" idx="1"/>
            </p:cNvCxnSpPr>
            <p:nvPr/>
          </p:nvCxnSpPr>
          <p:spPr>
            <a:xfrm>
              <a:off x="4064924" y="3203336"/>
              <a:ext cx="8312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" idx="3"/>
              <a:endCxn id="10" idx="0"/>
            </p:cNvCxnSpPr>
            <p:nvPr/>
          </p:nvCxnSpPr>
          <p:spPr>
            <a:xfrm>
              <a:off x="1745673" y="2039554"/>
              <a:ext cx="3857106" cy="72113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973457" y="1730197"/>
              <a:ext cx="1401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Direct access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40634" y="2760682"/>
              <a:ext cx="1529541" cy="88530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Long-term data store</a:t>
              </a:r>
            </a:p>
          </p:txBody>
        </p:sp>
        <p:cxnSp>
          <p:nvCxnSpPr>
            <p:cNvPr id="18" name="Straight Arrow Connector 17"/>
            <p:cNvCxnSpPr>
              <a:stCxn id="10" idx="3"/>
              <a:endCxn id="17" idx="1"/>
            </p:cNvCxnSpPr>
            <p:nvPr/>
          </p:nvCxnSpPr>
          <p:spPr>
            <a:xfrm flipV="1">
              <a:off x="6309361" y="3203335"/>
              <a:ext cx="83127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9434946" y="2760682"/>
              <a:ext cx="1612669" cy="88530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Data archive</a:t>
              </a:r>
            </a:p>
          </p:txBody>
        </p:sp>
        <p:cxnSp>
          <p:nvCxnSpPr>
            <p:cNvPr id="20" name="Straight Arrow Connector 19"/>
            <p:cNvCxnSpPr>
              <a:stCxn id="17" idx="3"/>
              <a:endCxn id="19" idx="1"/>
            </p:cNvCxnSpPr>
            <p:nvPr/>
          </p:nvCxnSpPr>
          <p:spPr>
            <a:xfrm>
              <a:off x="8670175" y="3203335"/>
              <a:ext cx="76477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9434946" y="1567808"/>
              <a:ext cx="1612669" cy="88530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Data analysis</a:t>
              </a:r>
            </a:p>
          </p:txBody>
        </p:sp>
        <p:cxnSp>
          <p:nvCxnSpPr>
            <p:cNvPr id="22" name="Elbow Connector 21"/>
            <p:cNvCxnSpPr>
              <a:stCxn id="17" idx="0"/>
              <a:endCxn id="21" idx="1"/>
            </p:cNvCxnSpPr>
            <p:nvPr/>
          </p:nvCxnSpPr>
          <p:spPr>
            <a:xfrm rot="5400000" flipH="1" flipV="1">
              <a:off x="8295065" y="1620802"/>
              <a:ext cx="750221" cy="152954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cxnSpLocks/>
            </p:cNvCxnSpPr>
            <p:nvPr/>
          </p:nvCxnSpPr>
          <p:spPr>
            <a:xfrm>
              <a:off x="6691746" y="1441622"/>
              <a:ext cx="0" cy="337022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9434946" y="3895368"/>
              <a:ext cx="1612669" cy="88530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Data access</a:t>
              </a:r>
            </a:p>
          </p:txBody>
        </p:sp>
        <p:cxnSp>
          <p:nvCxnSpPr>
            <p:cNvPr id="28" name="Elbow Connector 27"/>
            <p:cNvCxnSpPr>
              <a:stCxn id="17" idx="2"/>
              <a:endCxn id="27" idx="1"/>
            </p:cNvCxnSpPr>
            <p:nvPr/>
          </p:nvCxnSpPr>
          <p:spPr>
            <a:xfrm rot="16200000" flipH="1">
              <a:off x="8324158" y="3227233"/>
              <a:ext cx="692034" cy="152954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5" name="Freeform 34">
            <a:extLst>
              <a:ext uri="{FF2B5EF4-FFF2-40B4-BE49-F238E27FC236}">
                <a16:creationId xmlns:a16="http://schemas.microsoft.com/office/drawing/2014/main" id="{583BE536-7EE1-B24D-9AF8-4E890140136F}"/>
              </a:ext>
            </a:extLst>
          </p:cNvPr>
          <p:cNvSpPr/>
          <p:nvPr/>
        </p:nvSpPr>
        <p:spPr>
          <a:xfrm>
            <a:off x="4079707" y="812282"/>
            <a:ext cx="5207169" cy="5061961"/>
          </a:xfrm>
          <a:custGeom>
            <a:avLst/>
            <a:gdLst>
              <a:gd name="connsiteX0" fmla="*/ 0 w 3918288"/>
              <a:gd name="connsiteY0" fmla="*/ 1959144 h 3918288"/>
              <a:gd name="connsiteX1" fmla="*/ 1959144 w 3918288"/>
              <a:gd name="connsiteY1" fmla="*/ 0 h 3918288"/>
              <a:gd name="connsiteX2" fmla="*/ 3918288 w 3918288"/>
              <a:gd name="connsiteY2" fmla="*/ 1959144 h 3918288"/>
              <a:gd name="connsiteX3" fmla="*/ 1959144 w 3918288"/>
              <a:gd name="connsiteY3" fmla="*/ 3918288 h 3918288"/>
              <a:gd name="connsiteX4" fmla="*/ 0 w 3918288"/>
              <a:gd name="connsiteY4" fmla="*/ 1959144 h 39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288" h="3918288">
                <a:moveTo>
                  <a:pt x="0" y="1959144"/>
                </a:moveTo>
                <a:cubicBezTo>
                  <a:pt x="0" y="877139"/>
                  <a:pt x="877139" y="0"/>
                  <a:pt x="1959144" y="0"/>
                </a:cubicBezTo>
                <a:cubicBezTo>
                  <a:pt x="3041149" y="0"/>
                  <a:pt x="3918288" y="877139"/>
                  <a:pt x="3918288" y="1959144"/>
                </a:cubicBezTo>
                <a:cubicBezTo>
                  <a:pt x="3918288" y="3041149"/>
                  <a:pt x="3041149" y="3918288"/>
                  <a:pt x="1959144" y="3918288"/>
                </a:cubicBezTo>
                <a:cubicBezTo>
                  <a:pt x="877139" y="3918288"/>
                  <a:pt x="0" y="3041149"/>
                  <a:pt x="0" y="1959144"/>
                </a:cubicBezTo>
                <a:close/>
              </a:path>
            </a:pathLst>
          </a:custGeom>
          <a:solidFill>
            <a:schemeClr val="accent3">
              <a:hueOff val="0"/>
              <a:satOff val="0"/>
              <a:lumOff val="0"/>
              <a:alpha val="19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89457" tIns="617000" rIns="789457" bIns="617000" numCol="1" spcCol="1270" anchor="t" anchorCtr="1">
            <a:noAutofit/>
          </a:bodyPr>
          <a:lstStyle/>
          <a:p>
            <a:pPr marL="0" lvl="0" indent="0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solidFill>
                <a:srgbClr val="002060"/>
              </a:solidFill>
            </a:endParaRPr>
          </a:p>
          <a:p>
            <a:pPr marL="0" lvl="0" indent="0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solidFill>
                <a:srgbClr val="00206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F667EBD-C34B-074E-AC68-5F1E2316E35E}"/>
              </a:ext>
            </a:extLst>
          </p:cNvPr>
          <p:cNvSpPr/>
          <p:nvPr/>
        </p:nvSpPr>
        <p:spPr>
          <a:xfrm>
            <a:off x="22338" y="818928"/>
            <a:ext cx="6480621" cy="5091470"/>
          </a:xfrm>
          <a:prstGeom prst="ellipse">
            <a:avLst/>
          </a:prstGeom>
          <a:solidFill>
            <a:schemeClr val="accent2">
              <a:hueOff val="0"/>
              <a:satOff val="0"/>
              <a:lumOff val="0"/>
              <a:alpha val="2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r>
              <a:rPr lang="en-US" sz="2800">
                <a:solidFill>
                  <a:srgbClr val="002060"/>
                </a:solidFill>
              </a:rPr>
              <a:t>Fast &amp; extensible Pipelines</a:t>
            </a: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B6A39-905D-6C44-ACB4-327A68159F7E}"/>
              </a:ext>
            </a:extLst>
          </p:cNvPr>
          <p:cNvSpPr/>
          <p:nvPr/>
        </p:nvSpPr>
        <p:spPr>
          <a:xfrm>
            <a:off x="515259" y="4589847"/>
            <a:ext cx="184731" cy="1018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/>
          </a:p>
          <a:p>
            <a:pPr lvl="0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760D309-3F1E-374B-9A48-92A04B1167CC}"/>
              </a:ext>
            </a:extLst>
          </p:cNvPr>
          <p:cNvSpPr/>
          <p:nvPr/>
        </p:nvSpPr>
        <p:spPr>
          <a:xfrm>
            <a:off x="7030918" y="812281"/>
            <a:ext cx="5207169" cy="5134271"/>
          </a:xfrm>
          <a:custGeom>
            <a:avLst/>
            <a:gdLst>
              <a:gd name="connsiteX0" fmla="*/ 0 w 3918288"/>
              <a:gd name="connsiteY0" fmla="*/ 1959144 h 3918288"/>
              <a:gd name="connsiteX1" fmla="*/ 1959144 w 3918288"/>
              <a:gd name="connsiteY1" fmla="*/ 0 h 3918288"/>
              <a:gd name="connsiteX2" fmla="*/ 3918288 w 3918288"/>
              <a:gd name="connsiteY2" fmla="*/ 1959144 h 3918288"/>
              <a:gd name="connsiteX3" fmla="*/ 1959144 w 3918288"/>
              <a:gd name="connsiteY3" fmla="*/ 3918288 h 3918288"/>
              <a:gd name="connsiteX4" fmla="*/ 0 w 3918288"/>
              <a:gd name="connsiteY4" fmla="*/ 1959144 h 39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288" h="3918288">
                <a:moveTo>
                  <a:pt x="0" y="1959144"/>
                </a:moveTo>
                <a:cubicBezTo>
                  <a:pt x="0" y="877139"/>
                  <a:pt x="877139" y="0"/>
                  <a:pt x="1959144" y="0"/>
                </a:cubicBezTo>
                <a:cubicBezTo>
                  <a:pt x="3041149" y="0"/>
                  <a:pt x="3918288" y="877139"/>
                  <a:pt x="3918288" y="1959144"/>
                </a:cubicBezTo>
                <a:cubicBezTo>
                  <a:pt x="3918288" y="3041149"/>
                  <a:pt x="3041149" y="3918288"/>
                  <a:pt x="1959144" y="3918288"/>
                </a:cubicBezTo>
                <a:cubicBezTo>
                  <a:pt x="877139" y="3918288"/>
                  <a:pt x="0" y="3041149"/>
                  <a:pt x="0" y="19591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89457" tIns="617000" rIns="789457" bIns="617000" numCol="1" spcCol="1270" anchor="ctr" anchorCtr="1">
            <a:noAutofit/>
          </a:bodyPr>
          <a:lstStyle/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400" kern="1200"/>
          </a:p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400"/>
          </a:p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400" kern="1200"/>
          </a:p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400"/>
          </a:p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400" kern="1200"/>
          </a:p>
          <a:p>
            <a:pPr marL="0" lvl="0" indent="0" algn="l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solidFill>
                  <a:srgbClr val="002060"/>
                </a:solidFill>
              </a:rPr>
              <a:t>Data services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F7220A66-90A3-7C43-AF03-9E235000F4E6}"/>
              </a:ext>
            </a:extLst>
          </p:cNvPr>
          <p:cNvSpPr/>
          <p:nvPr/>
        </p:nvSpPr>
        <p:spPr>
          <a:xfrm rot="16200000">
            <a:off x="9285580" y="3146674"/>
            <a:ext cx="169888" cy="5357557"/>
          </a:xfrm>
          <a:prstGeom prst="leftBrac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810EC911-2A74-DE4C-8FAC-0A9C68C2F496}"/>
              </a:ext>
            </a:extLst>
          </p:cNvPr>
          <p:cNvSpPr/>
          <p:nvPr/>
        </p:nvSpPr>
        <p:spPr>
          <a:xfrm rot="16200000">
            <a:off x="3426734" y="2738973"/>
            <a:ext cx="205947" cy="6209018"/>
          </a:xfrm>
          <a:prstGeom prst="leftBrac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4F56D09-E382-7E41-AFA9-1E6B7B31FD59}"/>
              </a:ext>
            </a:extLst>
          </p:cNvPr>
          <p:cNvSpPr/>
          <p:nvPr/>
        </p:nvSpPr>
        <p:spPr>
          <a:xfrm>
            <a:off x="381000" y="5946552"/>
            <a:ext cx="2319117" cy="90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66DEA5-466D-4649-82A1-1B6642D6DFAD}"/>
              </a:ext>
            </a:extLst>
          </p:cNvPr>
          <p:cNvSpPr txBox="1"/>
          <p:nvPr/>
        </p:nvSpPr>
        <p:spPr>
          <a:xfrm>
            <a:off x="1656056" y="6122099"/>
            <a:ext cx="30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Located in EPAC building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B7A5625-6CC5-EB44-A834-2EADDECA97DC}"/>
              </a:ext>
            </a:extLst>
          </p:cNvPr>
          <p:cNvSpPr/>
          <p:nvPr/>
        </p:nvSpPr>
        <p:spPr>
          <a:xfrm>
            <a:off x="7536428" y="5910397"/>
            <a:ext cx="4655572" cy="94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A5F383-E8B7-CA48-9EC3-680F9B35CC8F}"/>
              </a:ext>
            </a:extLst>
          </p:cNvPr>
          <p:cNvSpPr txBox="1"/>
          <p:nvPr/>
        </p:nvSpPr>
        <p:spPr>
          <a:xfrm>
            <a:off x="7527725" y="6122099"/>
            <a:ext cx="476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Located in Scientific Computing Building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044CC-9D9B-BE49-84CB-394951664C6F}"/>
              </a:ext>
            </a:extLst>
          </p:cNvPr>
          <p:cNvSpPr txBox="1"/>
          <p:nvPr/>
        </p:nvSpPr>
        <p:spPr>
          <a:xfrm>
            <a:off x="4799534" y="382436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(if necessary)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F7B176-6839-7D43-89E5-3D88D981B41F}"/>
              </a:ext>
            </a:extLst>
          </p:cNvPr>
          <p:cNvSpPr txBox="1"/>
          <p:nvPr/>
        </p:nvSpPr>
        <p:spPr>
          <a:xfrm>
            <a:off x="2576946" y="38953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Expandable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30807" y="513325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Being developed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FD2FAD-EC4E-5E48-BEC1-2F4469F56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425" y="2109770"/>
            <a:ext cx="308173" cy="500165"/>
          </a:xfrm>
          <a:prstGeom prst="rect">
            <a:avLst/>
          </a:prstGeom>
        </p:spPr>
      </p:pic>
      <p:sp>
        <p:nvSpPr>
          <p:cNvPr id="7168" name="TextBox 7167"/>
          <p:cNvSpPr txBox="1"/>
          <p:nvPr/>
        </p:nvSpPr>
        <p:spPr>
          <a:xfrm>
            <a:off x="4799417" y="6458105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Most of these are now prototyped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CAEF65-12A4-1C68-D13A-2BB457A7B9EA}"/>
              </a:ext>
            </a:extLst>
          </p:cNvPr>
          <p:cNvSpPr txBox="1"/>
          <p:nvPr/>
        </p:nvSpPr>
        <p:spPr>
          <a:xfrm>
            <a:off x="1114337" y="4977945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Components developed &amp; being tested</a:t>
            </a:r>
          </a:p>
        </p:txBody>
      </p:sp>
    </p:spTree>
    <p:extLst>
      <p:ext uri="{BB962C8B-B14F-4D97-AF65-F5344CB8AC3E}">
        <p14:creationId xmlns:p14="http://schemas.microsoft.com/office/powerpoint/2010/main" val="2359505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2945-9596-092F-A12C-6FD257BD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EPAC Data Policy</a:t>
            </a:r>
          </a:p>
        </p:txBody>
      </p:sp>
      <p:pic>
        <p:nvPicPr>
          <p:cNvPr id="5" name="Content Placeholder 4" descr="A document with text and words&#10;&#10;Description automatically generated">
            <a:extLst>
              <a:ext uri="{FF2B5EF4-FFF2-40B4-BE49-F238E27FC236}">
                <a16:creationId xmlns:a16="http://schemas.microsoft.com/office/drawing/2014/main" id="{642F5FD2-990F-B18C-1CF6-4683C2822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23" y="1358054"/>
            <a:ext cx="4936177" cy="37611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9EF90-2D26-CC13-0B8C-A8D5592DB335}"/>
              </a:ext>
            </a:extLst>
          </p:cNvPr>
          <p:cNvSpPr txBox="1"/>
          <p:nvPr/>
        </p:nvSpPr>
        <p:spPr>
          <a:xfrm>
            <a:off x="308758" y="1091959"/>
            <a:ext cx="57872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Sans" panose="020B0602030504020204" pitchFamily="34" charset="77"/>
              </a:rPr>
              <a:t>We are in the process of developing a data policy for EPAC (and for CLF)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ucida Sans" panose="020B0602030504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Lucida Sans" panose="020B0602030504020204" pitchFamily="34" charset="77"/>
                <a:ea typeface="Times New Roman" panose="02020603050405020304" pitchFamily="18" charset="0"/>
              </a:rPr>
              <a:t>Although the data belongs to the ”user groups”, CLF will have an obligation to preserve and curate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effectLst/>
              <a:latin typeface="Lucida Sans" panose="020B0602030504020204" pitchFamily="34" charset="77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ucida Sans" panose="020B0602030504020204" pitchFamily="34" charset="77"/>
                <a:ea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latin typeface="Lucida Sans" panose="020B0602030504020204" pitchFamily="34" charset="77"/>
                <a:ea typeface="Times New Roman" panose="02020603050405020304" pitchFamily="18" charset="0"/>
              </a:rPr>
              <a:t>ommitted to the principles of FAIR data (https://</a:t>
            </a:r>
            <a:r>
              <a:rPr lang="en-GB" sz="1800" dirty="0" err="1">
                <a:effectLst/>
                <a:latin typeface="Lucida Sans" panose="020B0602030504020204" pitchFamily="34" charset="77"/>
                <a:ea typeface="Times New Roman" panose="02020603050405020304" pitchFamily="18" charset="0"/>
              </a:rPr>
              <a:t>www.go-fair.org</a:t>
            </a:r>
            <a:r>
              <a:rPr lang="en-GB" sz="1800" dirty="0">
                <a:effectLst/>
                <a:latin typeface="Lucida Sans" panose="020B0602030504020204" pitchFamily="34" charset="77"/>
                <a:ea typeface="Times New Roman" panose="02020603050405020304" pitchFamily="18" charset="0"/>
              </a:rPr>
              <a:t>/fair-principles/) </a:t>
            </a:r>
          </a:p>
          <a:p>
            <a:endParaRPr lang="en-GB" dirty="0">
              <a:latin typeface="Lucida Sans" panose="020B0602030504020204" pitchFamily="34" charset="77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Lucida Sans" panose="020B0602030504020204" pitchFamily="34" charset="77"/>
                <a:ea typeface="Times New Roman" panose="02020603050405020304" pitchFamily="18" charset="0"/>
              </a:rPr>
              <a:t>Policy will deal with data, metadata, storage, curation and access to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Lucida Sans" panose="020B0602030504020204" pitchFamily="34" charset="77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Lucida Sans" panose="020B0602030504020204" pitchFamily="34" charset="77"/>
                <a:ea typeface="Times New Roman" panose="02020603050405020304" pitchFamily="18" charset="0"/>
              </a:rPr>
              <a:t>Define timescales for preservation (on hard drive as well as in tapes) – will have a bearing on the design of the Facility Data Pipeline</a:t>
            </a:r>
          </a:p>
          <a:p>
            <a:endParaRPr lang="en-GB" dirty="0">
              <a:latin typeface="Lucida Sans" panose="020B0602030504020204" pitchFamily="34" charset="77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ucida Sans" panose="020B0602030504020204" pitchFamily="34" charset="77"/>
              </a:rPr>
              <a:t>Planning to conduct workshops in the next few months to develop this. Can adopt principles from others (</a:t>
            </a:r>
            <a:r>
              <a:rPr lang="en-US" dirty="0" err="1">
                <a:latin typeface="Lucida Sans" panose="020B0602030504020204" pitchFamily="34" charset="77"/>
              </a:rPr>
              <a:t>eg.</a:t>
            </a:r>
            <a:r>
              <a:rPr lang="en-US" dirty="0">
                <a:latin typeface="Lucida Sans" panose="020B0602030504020204" pitchFamily="34" charset="77"/>
              </a:rPr>
              <a:t> ISIS and Diamond)</a:t>
            </a:r>
          </a:p>
        </p:txBody>
      </p:sp>
      <p:pic>
        <p:nvPicPr>
          <p:cNvPr id="1026" name="Picture 2" descr="Common Data Elements: Standardizing ...">
            <a:extLst>
              <a:ext uri="{FF2B5EF4-FFF2-40B4-BE49-F238E27FC236}">
                <a16:creationId xmlns:a16="http://schemas.microsoft.com/office/drawing/2014/main" id="{6CEEDE34-3BDD-F744-A1D9-54A736E8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38" y="18177"/>
            <a:ext cx="2537361" cy="10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09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175C-8D26-2341-AEB3-83D86E0A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4714C-1FA2-8F11-65A1-6FC10A4D97AC}"/>
              </a:ext>
            </a:extLst>
          </p:cNvPr>
          <p:cNvSpPr txBox="1"/>
          <p:nvPr/>
        </p:nvSpPr>
        <p:spPr>
          <a:xfrm>
            <a:off x="527063" y="1387951"/>
            <a:ext cx="1011322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Data Management System development for EPAC is progressing well</a:t>
            </a:r>
          </a:p>
          <a:p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Most components for a Minimum Viable Product (for commissioning and Day 1 of the plasma accelerator optimisation) exist but they need to be connected together and stress-tested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SCD/ALC have agreed to deliver a working version of the Facility Data Pipeline by end of the project – a costed plan is being prepared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Commissioning of the initial DMS system will happen over the next few months, along with the development of components required for experimental operations (</a:t>
            </a:r>
            <a:r>
              <a:rPr lang="en-GB" dirty="0" err="1">
                <a:latin typeface="Arial" panose="020B0604020202020204" pitchFamily="34" charset="0"/>
                <a:ea typeface="Times New Roman" panose="02020603050405020304" pitchFamily="18" charset="0"/>
              </a:rPr>
              <a:t>Bluesky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, Digital Lab books, Dashboards etc.)</a:t>
            </a: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Intend to do a technical review of the EPAC data management system in the next few months</a:t>
            </a:r>
          </a:p>
          <a:p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AAC8C15-C510-11D9-1A0A-FF9E082E085A}"/>
              </a:ext>
            </a:extLst>
          </p:cNvPr>
          <p:cNvSpPr/>
          <p:nvPr/>
        </p:nvSpPr>
        <p:spPr>
          <a:xfrm>
            <a:off x="10393960" y="230689"/>
            <a:ext cx="1551964" cy="3817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EPAC DMS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FCED312-3ACD-3994-0A4D-32F613E894F9}"/>
              </a:ext>
            </a:extLst>
          </p:cNvPr>
          <p:cNvSpPr/>
          <p:nvPr/>
        </p:nvSpPr>
        <p:spPr>
          <a:xfrm>
            <a:off x="10393960" y="617654"/>
            <a:ext cx="1551964" cy="38170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EPAC controls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195599B-E5A1-E216-E7DD-D44BCA7D18AB}"/>
              </a:ext>
            </a:extLst>
          </p:cNvPr>
          <p:cNvSpPr/>
          <p:nvPr/>
        </p:nvSpPr>
        <p:spPr>
          <a:xfrm>
            <a:off x="10393960" y="996023"/>
            <a:ext cx="1551964" cy="38170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SCD/ALC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5E4AE8-3F9E-2F9B-EBB1-14BA4DBE2F12}"/>
              </a:ext>
            </a:extLst>
          </p:cNvPr>
          <p:cNvGrpSpPr/>
          <p:nvPr/>
        </p:nvGrpSpPr>
        <p:grpSpPr>
          <a:xfrm>
            <a:off x="140154" y="4112368"/>
            <a:ext cx="4606960" cy="2568269"/>
            <a:chOff x="140154" y="4112368"/>
            <a:chExt cx="4606960" cy="25682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4E3BD0-28B6-7BD6-EE1C-ECF9A4E44202}"/>
                </a:ext>
              </a:extLst>
            </p:cNvPr>
            <p:cNvSpPr/>
            <p:nvPr/>
          </p:nvSpPr>
          <p:spPr>
            <a:xfrm>
              <a:off x="140154" y="4128869"/>
              <a:ext cx="4606960" cy="2551768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86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1964C4-2617-162B-63A0-42186C48DBA1}"/>
                </a:ext>
              </a:extLst>
            </p:cNvPr>
            <p:cNvSpPr/>
            <p:nvPr/>
          </p:nvSpPr>
          <p:spPr>
            <a:xfrm>
              <a:off x="486561" y="4453270"/>
              <a:ext cx="1551964" cy="58012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Devices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FCB4F6-ED06-4D69-889E-7B99FD2C669D}"/>
                </a:ext>
              </a:extLst>
            </p:cNvPr>
            <p:cNvSpPr/>
            <p:nvPr/>
          </p:nvSpPr>
          <p:spPr>
            <a:xfrm>
              <a:off x="2978091" y="4453270"/>
              <a:ext cx="1551964" cy="58012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IOCs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255DEA-B4B0-8ABD-B77D-F50909DEF11B}"/>
                </a:ext>
              </a:extLst>
            </p:cNvPr>
            <p:cNvSpPr/>
            <p:nvPr/>
          </p:nvSpPr>
          <p:spPr>
            <a:xfrm>
              <a:off x="2617363" y="5583601"/>
              <a:ext cx="2055302" cy="947956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Live display (EPICS)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FF484126-EA90-38A1-3965-DF2526C5E2EB}"/>
                </a:ext>
              </a:extLst>
            </p:cNvPr>
            <p:cNvSpPr/>
            <p:nvPr/>
          </p:nvSpPr>
          <p:spPr>
            <a:xfrm>
              <a:off x="2197916" y="4642021"/>
              <a:ext cx="641057" cy="251670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F47D4023-75F9-18A9-0DF4-815925AF93D5}"/>
                </a:ext>
              </a:extLst>
            </p:cNvPr>
            <p:cNvSpPr/>
            <p:nvPr/>
          </p:nvSpPr>
          <p:spPr>
            <a:xfrm>
              <a:off x="3645014" y="5088139"/>
              <a:ext cx="243281" cy="450095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C3636C-89D7-9B07-55D2-52D1951E7456}"/>
                </a:ext>
              </a:extLst>
            </p:cNvPr>
            <p:cNvSpPr txBox="1"/>
            <p:nvPr/>
          </p:nvSpPr>
          <p:spPr>
            <a:xfrm>
              <a:off x="162286" y="4112368"/>
              <a:ext cx="41683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Data is recorded using EPICS and sent to Kafka</a:t>
              </a:r>
              <a:endParaRPr lang="en-GB" sz="14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BBD720-D781-82BC-2733-65CCE4B91261}"/>
              </a:ext>
            </a:extLst>
          </p:cNvPr>
          <p:cNvGrpSpPr/>
          <p:nvPr/>
        </p:nvGrpSpPr>
        <p:grpSpPr>
          <a:xfrm>
            <a:off x="4395936" y="4156821"/>
            <a:ext cx="7920256" cy="2598476"/>
            <a:chOff x="4395936" y="4156821"/>
            <a:chExt cx="7920256" cy="25984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C91D41-F13F-7E9E-07B6-419DD440A38A}"/>
                </a:ext>
              </a:extLst>
            </p:cNvPr>
            <p:cNvSpPr/>
            <p:nvPr/>
          </p:nvSpPr>
          <p:spPr>
            <a:xfrm>
              <a:off x="4836822" y="4156821"/>
              <a:ext cx="7355178" cy="2598476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86"/>
            </a:p>
          </p:txBody>
        </p:sp>
        <p:sp>
          <p:nvSpPr>
            <p:cNvPr id="10" name="Flowchart: Magnetic Disk 9">
              <a:extLst>
                <a:ext uri="{FF2B5EF4-FFF2-40B4-BE49-F238E27FC236}">
                  <a16:creationId xmlns:a16="http://schemas.microsoft.com/office/drawing/2014/main" id="{6DAAFE7F-89D7-8A93-8CFB-5852A26BEC33}"/>
                </a:ext>
              </a:extLst>
            </p:cNvPr>
            <p:cNvSpPr/>
            <p:nvPr/>
          </p:nvSpPr>
          <p:spPr>
            <a:xfrm>
              <a:off x="5226340" y="4327435"/>
              <a:ext cx="2197916" cy="822121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Kafka</a:t>
              </a:r>
            </a:p>
          </p:txBody>
        </p:sp>
        <p:sp>
          <p:nvSpPr>
            <p:cNvPr id="12" name="Flowchart: Magnetic Disk 11">
              <a:extLst>
                <a:ext uri="{FF2B5EF4-FFF2-40B4-BE49-F238E27FC236}">
                  <a16:creationId xmlns:a16="http://schemas.microsoft.com/office/drawing/2014/main" id="{B05308D9-EC5A-68D1-80F7-3FFC90CA2D5F}"/>
                </a:ext>
              </a:extLst>
            </p:cNvPr>
            <p:cNvSpPr/>
            <p:nvPr/>
          </p:nvSpPr>
          <p:spPr>
            <a:xfrm>
              <a:off x="5247762" y="5216413"/>
              <a:ext cx="2197916" cy="822121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 Archiver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CE082E-190D-2ACD-65D8-0D9016640F00}"/>
                </a:ext>
              </a:extLst>
            </p:cNvPr>
            <p:cNvSpPr/>
            <p:nvPr/>
          </p:nvSpPr>
          <p:spPr>
            <a:xfrm>
              <a:off x="8098087" y="5169490"/>
              <a:ext cx="2055302" cy="9479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Dashboard</a:t>
              </a:r>
            </a:p>
            <a:p>
              <a:pPr algn="ctr"/>
              <a:r>
                <a:rPr lang="en-GB"/>
                <a:t>(Grafana)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B0EB848-56DE-80D1-2378-491BD204B4A2}"/>
                </a:ext>
              </a:extLst>
            </p:cNvPr>
            <p:cNvSpPr/>
            <p:nvPr/>
          </p:nvSpPr>
          <p:spPr>
            <a:xfrm>
              <a:off x="7515532" y="5534410"/>
              <a:ext cx="582555" cy="31456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4454D7-091A-58FC-13C9-1B8F478EA507}"/>
                </a:ext>
              </a:extLst>
            </p:cNvPr>
            <p:cNvSpPr/>
            <p:nvPr/>
          </p:nvSpPr>
          <p:spPr>
            <a:xfrm>
              <a:off x="8148842" y="4372676"/>
              <a:ext cx="1506131" cy="7059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OG </a:t>
              </a:r>
            </a:p>
            <a:p>
              <a:pPr algn="ctr"/>
              <a:r>
                <a:rPr lang="en-GB"/>
                <a:t>Exporter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DFCAC9AE-24CC-DD8E-7087-BD7B40156450}"/>
                </a:ext>
              </a:extLst>
            </p:cNvPr>
            <p:cNvSpPr/>
            <p:nvPr/>
          </p:nvSpPr>
          <p:spPr>
            <a:xfrm>
              <a:off x="7456123" y="4601512"/>
              <a:ext cx="564166" cy="25167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3DCE459E-4C81-2D88-8AFD-0CCF3F6992C7}"/>
                </a:ext>
              </a:extLst>
            </p:cNvPr>
            <p:cNvSpPr/>
            <p:nvPr/>
          </p:nvSpPr>
          <p:spPr>
            <a:xfrm rot="19578138">
              <a:off x="7415799" y="5049466"/>
              <a:ext cx="677231" cy="31436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E5F3AA7-3262-F34F-E915-5CAE19991248}"/>
                </a:ext>
              </a:extLst>
            </p:cNvPr>
            <p:cNvSpPr/>
            <p:nvPr/>
          </p:nvSpPr>
          <p:spPr>
            <a:xfrm>
              <a:off x="10092655" y="4187407"/>
              <a:ext cx="1872142" cy="1076497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Operations</a:t>
              </a:r>
              <a:br>
                <a:rPr lang="en-GB"/>
              </a:br>
              <a:r>
                <a:rPr lang="en-GB"/>
                <a:t>Gateway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F4B025D2-A8B1-6167-2E62-515FD3845B17}"/>
                </a:ext>
              </a:extLst>
            </p:cNvPr>
            <p:cNvSpPr/>
            <p:nvPr/>
          </p:nvSpPr>
          <p:spPr>
            <a:xfrm>
              <a:off x="9726249" y="4606787"/>
              <a:ext cx="310672" cy="33159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105C693C-A1D7-1B9E-5331-C6E11897170A}"/>
                </a:ext>
              </a:extLst>
            </p:cNvPr>
            <p:cNvSpPr/>
            <p:nvPr/>
          </p:nvSpPr>
          <p:spPr>
            <a:xfrm rot="18247489">
              <a:off x="4746093" y="4770420"/>
              <a:ext cx="364991" cy="1065305"/>
            </a:xfrm>
            <a:prstGeom prst="downArrow">
              <a:avLst/>
            </a:prstGeom>
            <a:solidFill>
              <a:schemeClr val="accent1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9FE1A3AB-B500-4B5B-A685-C444E4FFEB18}"/>
                </a:ext>
              </a:extLst>
            </p:cNvPr>
            <p:cNvSpPr/>
            <p:nvPr/>
          </p:nvSpPr>
          <p:spPr>
            <a:xfrm>
              <a:off x="4530055" y="4606787"/>
              <a:ext cx="722825" cy="33159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54D992-2E85-3254-7D03-971B60CD6F26}"/>
                </a:ext>
              </a:extLst>
            </p:cNvPr>
            <p:cNvSpPr txBox="1"/>
            <p:nvPr/>
          </p:nvSpPr>
          <p:spPr>
            <a:xfrm>
              <a:off x="5144171" y="6143986"/>
              <a:ext cx="3981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/>
                <a:t>Kafka stores all data briefly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EPICS archiver provides the backup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795473-0900-461C-FEEE-54DD297490B3}"/>
                </a:ext>
              </a:extLst>
            </p:cNvPr>
            <p:cNvSpPr txBox="1"/>
            <p:nvPr/>
          </p:nvSpPr>
          <p:spPr>
            <a:xfrm>
              <a:off x="10074703" y="5303072"/>
              <a:ext cx="22414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Dashboard for short-term display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Operations Gateway for historic trends 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215EB16-D2FE-8F12-C5D6-715E0E5F791B}"/>
              </a:ext>
            </a:extLst>
          </p:cNvPr>
          <p:cNvGrpSpPr/>
          <p:nvPr/>
        </p:nvGrpSpPr>
        <p:grpSpPr>
          <a:xfrm>
            <a:off x="53742" y="946322"/>
            <a:ext cx="8888194" cy="3306421"/>
            <a:chOff x="53742" y="946322"/>
            <a:chExt cx="8888194" cy="330642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50858BA-97A5-5287-7F7E-BC7BF0EDFD34}"/>
                </a:ext>
              </a:extLst>
            </p:cNvPr>
            <p:cNvSpPr/>
            <p:nvPr/>
          </p:nvSpPr>
          <p:spPr>
            <a:xfrm>
              <a:off x="140153" y="946322"/>
              <a:ext cx="8801783" cy="2924927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86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F3B3A-C2A0-7880-6DB5-FDDBA4DA906B}"/>
                </a:ext>
              </a:extLst>
            </p:cNvPr>
            <p:cNvSpPr/>
            <p:nvPr/>
          </p:nvSpPr>
          <p:spPr>
            <a:xfrm>
              <a:off x="3087148" y="1591660"/>
              <a:ext cx="4110605" cy="203781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C59E12-F610-FBA0-A017-F120BF1AFDE5}"/>
                </a:ext>
              </a:extLst>
            </p:cNvPr>
            <p:cNvSpPr/>
            <p:nvPr/>
          </p:nvSpPr>
          <p:spPr>
            <a:xfrm>
              <a:off x="5601905" y="3028426"/>
              <a:ext cx="1371283" cy="5096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File Writer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A1ABA0-CECD-E684-7A12-B967AD787B2D}"/>
                </a:ext>
              </a:extLst>
            </p:cNvPr>
            <p:cNvSpPr/>
            <p:nvPr/>
          </p:nvSpPr>
          <p:spPr>
            <a:xfrm>
              <a:off x="548399" y="2983007"/>
              <a:ext cx="1719743" cy="82002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GUIs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912EA6E-DFF5-85A9-03A6-03DFD829F5DC}"/>
                </a:ext>
              </a:extLst>
            </p:cNvPr>
            <p:cNvSpPr/>
            <p:nvPr/>
          </p:nvSpPr>
          <p:spPr>
            <a:xfrm>
              <a:off x="3281112" y="1870746"/>
              <a:ext cx="1852950" cy="51892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Run Engine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3CC013-2152-19A5-9958-84085819496C}"/>
                </a:ext>
              </a:extLst>
            </p:cNvPr>
            <p:cNvSpPr/>
            <p:nvPr/>
          </p:nvSpPr>
          <p:spPr>
            <a:xfrm>
              <a:off x="5733622" y="1648934"/>
              <a:ext cx="1371283" cy="10764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Control System Interface</a:t>
              </a:r>
            </a:p>
          </p:txBody>
        </p:sp>
        <p:sp>
          <p:nvSpPr>
            <p:cNvPr id="48" name="Arrow: Left 47">
              <a:extLst>
                <a:ext uri="{FF2B5EF4-FFF2-40B4-BE49-F238E27FC236}">
                  <a16:creationId xmlns:a16="http://schemas.microsoft.com/office/drawing/2014/main" id="{99149634-D19B-5C23-1833-D9A6791A9FED}"/>
                </a:ext>
              </a:extLst>
            </p:cNvPr>
            <p:cNvSpPr/>
            <p:nvPr/>
          </p:nvSpPr>
          <p:spPr>
            <a:xfrm>
              <a:off x="2224956" y="1967157"/>
              <a:ext cx="982983" cy="374766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lowchart: Magnetic Disk 48">
              <a:extLst>
                <a:ext uri="{FF2B5EF4-FFF2-40B4-BE49-F238E27FC236}">
                  <a16:creationId xmlns:a16="http://schemas.microsoft.com/office/drawing/2014/main" id="{D19C4F87-4843-83C5-F887-99D9C5C6BA5F}"/>
                </a:ext>
              </a:extLst>
            </p:cNvPr>
            <p:cNvSpPr/>
            <p:nvPr/>
          </p:nvSpPr>
          <p:spPr>
            <a:xfrm>
              <a:off x="630738" y="1724982"/>
              <a:ext cx="1555062" cy="729186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Catalogue</a:t>
              </a:r>
            </a:p>
          </p:txBody>
        </p:sp>
        <p:sp>
          <p:nvSpPr>
            <p:cNvPr id="50" name="Arrow: Up 49">
              <a:extLst>
                <a:ext uri="{FF2B5EF4-FFF2-40B4-BE49-F238E27FC236}">
                  <a16:creationId xmlns:a16="http://schemas.microsoft.com/office/drawing/2014/main" id="{9756A44C-BC4D-1B5C-3E98-A5481824BB97}"/>
                </a:ext>
              </a:extLst>
            </p:cNvPr>
            <p:cNvSpPr/>
            <p:nvPr/>
          </p:nvSpPr>
          <p:spPr>
            <a:xfrm rot="10800000">
              <a:off x="1188247" y="2588001"/>
              <a:ext cx="418648" cy="341731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19DE2E4-32C3-C1A5-0ADD-49E9BF8FE3A7}"/>
                </a:ext>
              </a:extLst>
            </p:cNvPr>
            <p:cNvSpPr/>
            <p:nvPr/>
          </p:nvSpPr>
          <p:spPr>
            <a:xfrm>
              <a:off x="5247762" y="1021415"/>
              <a:ext cx="2329439" cy="43061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Pulse ID system</a:t>
              </a:r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2B9709E8-9027-6BF4-B92F-185337AC0F20}"/>
                </a:ext>
              </a:extLst>
            </p:cNvPr>
            <p:cNvSpPr/>
            <p:nvPr/>
          </p:nvSpPr>
          <p:spPr>
            <a:xfrm>
              <a:off x="3976325" y="3617486"/>
              <a:ext cx="363523" cy="635257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row: Up 33">
              <a:extLst>
                <a:ext uri="{FF2B5EF4-FFF2-40B4-BE49-F238E27FC236}">
                  <a16:creationId xmlns:a16="http://schemas.microsoft.com/office/drawing/2014/main" id="{8F029CE3-90EB-94FD-D1B9-E1C0D670A879}"/>
                </a:ext>
              </a:extLst>
            </p:cNvPr>
            <p:cNvSpPr/>
            <p:nvPr/>
          </p:nvSpPr>
          <p:spPr>
            <a:xfrm>
              <a:off x="6127399" y="3578420"/>
              <a:ext cx="363523" cy="635257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Left-right Arrow 36">
              <a:extLst>
                <a:ext uri="{FF2B5EF4-FFF2-40B4-BE49-F238E27FC236}">
                  <a16:creationId xmlns:a16="http://schemas.microsoft.com/office/drawing/2014/main" id="{A8AF1BE3-A2F2-A365-95AB-2947A292B43C}"/>
                </a:ext>
              </a:extLst>
            </p:cNvPr>
            <p:cNvSpPr/>
            <p:nvPr/>
          </p:nvSpPr>
          <p:spPr>
            <a:xfrm>
              <a:off x="5118932" y="2038486"/>
              <a:ext cx="614690" cy="344715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14">
              <a:extLst>
                <a:ext uri="{FF2B5EF4-FFF2-40B4-BE49-F238E27FC236}">
                  <a16:creationId xmlns:a16="http://schemas.microsoft.com/office/drawing/2014/main" id="{5D388B83-053F-169C-1807-093AD605820D}"/>
                </a:ext>
              </a:extLst>
            </p:cNvPr>
            <p:cNvSpPr/>
            <p:nvPr/>
          </p:nvSpPr>
          <p:spPr>
            <a:xfrm rot="18470052">
              <a:off x="5249131" y="2367806"/>
              <a:ext cx="331569" cy="734854"/>
            </a:xfrm>
            <a:prstGeom prst="downArrow">
              <a:avLst/>
            </a:prstGeom>
            <a:solidFill>
              <a:schemeClr val="accent1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Left-right Arrow 42">
              <a:extLst>
                <a:ext uri="{FF2B5EF4-FFF2-40B4-BE49-F238E27FC236}">
                  <a16:creationId xmlns:a16="http://schemas.microsoft.com/office/drawing/2014/main" id="{8A451B1C-4E2B-5F00-1684-B2D416B3BC30}"/>
                </a:ext>
              </a:extLst>
            </p:cNvPr>
            <p:cNvSpPr/>
            <p:nvPr/>
          </p:nvSpPr>
          <p:spPr>
            <a:xfrm rot="20290760">
              <a:off x="1995568" y="2631304"/>
              <a:ext cx="1273969" cy="30785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row: Up 49">
              <a:extLst>
                <a:ext uri="{FF2B5EF4-FFF2-40B4-BE49-F238E27FC236}">
                  <a16:creationId xmlns:a16="http://schemas.microsoft.com/office/drawing/2014/main" id="{0C2BFC49-C1F3-F5AA-3D41-6B36CE874937}"/>
                </a:ext>
              </a:extLst>
            </p:cNvPr>
            <p:cNvSpPr/>
            <p:nvPr/>
          </p:nvSpPr>
          <p:spPr>
            <a:xfrm rot="10800000">
              <a:off x="6209939" y="1474350"/>
              <a:ext cx="418648" cy="341731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1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91E89D7-69E7-E014-506C-36AE961D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5014" y="1010509"/>
              <a:ext cx="1523882" cy="49246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1EADFE-5471-1609-0033-9C38832F880D}"/>
                </a:ext>
              </a:extLst>
            </p:cNvPr>
            <p:cNvSpPr txBox="1"/>
            <p:nvPr/>
          </p:nvSpPr>
          <p:spPr>
            <a:xfrm>
              <a:off x="53742" y="1012437"/>
              <a:ext cx="3729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Experimental Orchestrator providing DAQ control and functions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E4C934-E5E5-CD5A-1D22-8702F517B671}"/>
                </a:ext>
              </a:extLst>
            </p:cNvPr>
            <p:cNvSpPr/>
            <p:nvPr/>
          </p:nvSpPr>
          <p:spPr>
            <a:xfrm>
              <a:off x="3281112" y="2860646"/>
              <a:ext cx="1852950" cy="67741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Detector support</a:t>
              </a:r>
            </a:p>
          </p:txBody>
        </p:sp>
        <p:sp>
          <p:nvSpPr>
            <p:cNvPr id="41" name="Arrow: Up 40">
              <a:extLst>
                <a:ext uri="{FF2B5EF4-FFF2-40B4-BE49-F238E27FC236}">
                  <a16:creationId xmlns:a16="http://schemas.microsoft.com/office/drawing/2014/main" id="{89DC832E-8652-DDB5-672B-B0355501B911}"/>
                </a:ext>
              </a:extLst>
            </p:cNvPr>
            <p:cNvSpPr/>
            <p:nvPr/>
          </p:nvSpPr>
          <p:spPr>
            <a:xfrm>
              <a:off x="4076858" y="2482604"/>
              <a:ext cx="261457" cy="292760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E20C161-E7A7-86F1-9E87-AC3AE9922E72}"/>
                </a:ext>
              </a:extLst>
            </p:cNvPr>
            <p:cNvSpPr/>
            <p:nvPr/>
          </p:nvSpPr>
          <p:spPr>
            <a:xfrm>
              <a:off x="7522368" y="1906251"/>
              <a:ext cx="1235212" cy="81521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Control system </a:t>
              </a:r>
            </a:p>
            <a:p>
              <a:pPr algn="ctr"/>
              <a:r>
                <a:rPr lang="en-GB"/>
                <a:t>PVs</a:t>
              </a:r>
            </a:p>
          </p:txBody>
        </p:sp>
        <p:sp>
          <p:nvSpPr>
            <p:cNvPr id="63" name="Left-right Arrow 62">
              <a:extLst>
                <a:ext uri="{FF2B5EF4-FFF2-40B4-BE49-F238E27FC236}">
                  <a16:creationId xmlns:a16="http://schemas.microsoft.com/office/drawing/2014/main" id="{C75A02EC-2810-30D5-73A5-2B80BAC5935C}"/>
                </a:ext>
              </a:extLst>
            </p:cNvPr>
            <p:cNvSpPr/>
            <p:nvPr/>
          </p:nvSpPr>
          <p:spPr>
            <a:xfrm>
              <a:off x="7035089" y="2130947"/>
              <a:ext cx="462443" cy="31123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4A56BE-8E10-4115-3C77-775925192294}"/>
              </a:ext>
            </a:extLst>
          </p:cNvPr>
          <p:cNvGrpSpPr/>
          <p:nvPr/>
        </p:nvGrpSpPr>
        <p:grpSpPr>
          <a:xfrm>
            <a:off x="7035089" y="1483182"/>
            <a:ext cx="5156912" cy="2645688"/>
            <a:chOff x="7035089" y="1483182"/>
            <a:chExt cx="5156912" cy="2645688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6E7EA1-7684-F6A8-5DA2-194BEDB9F274}"/>
                </a:ext>
              </a:extLst>
            </p:cNvPr>
            <p:cNvSpPr/>
            <p:nvPr/>
          </p:nvSpPr>
          <p:spPr>
            <a:xfrm>
              <a:off x="9266551" y="1483182"/>
              <a:ext cx="2925450" cy="2645688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86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3031319-A108-3A37-B52D-4F5273163B81}"/>
                </a:ext>
              </a:extLst>
            </p:cNvPr>
            <p:cNvSpPr/>
            <p:nvPr/>
          </p:nvSpPr>
          <p:spPr>
            <a:xfrm>
              <a:off x="9600658" y="2442179"/>
              <a:ext cx="2512064" cy="1659090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Facilities Data Pipeline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C1B1933F-27F4-2CDF-1CB5-32A863550E6F}"/>
                </a:ext>
              </a:extLst>
            </p:cNvPr>
            <p:cNvSpPr/>
            <p:nvPr/>
          </p:nvSpPr>
          <p:spPr>
            <a:xfrm>
              <a:off x="7035089" y="3073211"/>
              <a:ext cx="2490044" cy="3892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8B1B8D-1275-131F-5E1A-A8177B40375A}"/>
                </a:ext>
              </a:extLst>
            </p:cNvPr>
            <p:cNvSpPr txBox="1"/>
            <p:nvPr/>
          </p:nvSpPr>
          <p:spPr>
            <a:xfrm>
              <a:off x="9624242" y="1581806"/>
              <a:ext cx="25322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SCD/ALC provides Data storage, archiving, analysis and access solutions</a:t>
              </a:r>
              <a:endParaRPr lang="en-GB" sz="1400"/>
            </a:p>
          </p:txBody>
        </p:sp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B577A06A-A502-2CB7-1B22-5B4E53705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9" y="18177"/>
            <a:ext cx="9138901" cy="1076497"/>
          </a:xfrm>
        </p:spPr>
        <p:txBody>
          <a:bodyPr>
            <a:normAutofit fontScale="90000"/>
          </a:bodyPr>
          <a:lstStyle/>
          <a:p>
            <a:r>
              <a:rPr lang="en-US" dirty="0"/>
              <a:t>Recap: Top level DMS architecture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7CFCC44-8E3D-CEFF-52AE-77CE4727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3" y="5546816"/>
            <a:ext cx="729723" cy="72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8AB53F2A-F1B9-58C4-1691-2955345C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51" y="4022180"/>
            <a:ext cx="729723" cy="72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Work in progress | Free SVG">
            <a:extLst>
              <a:ext uri="{FF2B5EF4-FFF2-40B4-BE49-F238E27FC236}">
                <a16:creationId xmlns:a16="http://schemas.microsoft.com/office/drawing/2014/main" id="{E2C4C75B-E433-C463-C231-85354ADE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953" y="2849283"/>
            <a:ext cx="1084219" cy="10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Work in progress | Free SVG">
            <a:extLst>
              <a:ext uri="{FF2B5EF4-FFF2-40B4-BE49-F238E27FC236}">
                <a16:creationId xmlns:a16="http://schemas.microsoft.com/office/drawing/2014/main" id="{77F8E35F-58D6-0E69-0E3E-207074193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732" y="805563"/>
            <a:ext cx="1084219" cy="10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Work in progress | Free SVG">
            <a:extLst>
              <a:ext uri="{FF2B5EF4-FFF2-40B4-BE49-F238E27FC236}">
                <a16:creationId xmlns:a16="http://schemas.microsoft.com/office/drawing/2014/main" id="{34FC495D-3520-EA4B-B5A6-6D518D1D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322" y="5397486"/>
            <a:ext cx="1084219" cy="108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5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0FE3D0-AB77-05A4-EE86-A1F2C9B79751}"/>
              </a:ext>
            </a:extLst>
          </p:cNvPr>
          <p:cNvCxnSpPr>
            <a:cxnSpLocks/>
          </p:cNvCxnSpPr>
          <p:nvPr/>
        </p:nvCxnSpPr>
        <p:spPr>
          <a:xfrm>
            <a:off x="8078005" y="1101535"/>
            <a:ext cx="82425" cy="573154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80C417-B946-2C9D-6542-F28242E1AE47}"/>
              </a:ext>
            </a:extLst>
          </p:cNvPr>
          <p:cNvCxnSpPr>
            <a:cxnSpLocks/>
          </p:cNvCxnSpPr>
          <p:nvPr/>
        </p:nvCxnSpPr>
        <p:spPr>
          <a:xfrm>
            <a:off x="3203580" y="1101535"/>
            <a:ext cx="14016" cy="56901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F1B94F3-0B63-B6DD-BF50-63E61BB89E1B}"/>
              </a:ext>
            </a:extLst>
          </p:cNvPr>
          <p:cNvCxnSpPr>
            <a:cxnSpLocks/>
          </p:cNvCxnSpPr>
          <p:nvPr/>
        </p:nvCxnSpPr>
        <p:spPr>
          <a:xfrm>
            <a:off x="10248760" y="1011583"/>
            <a:ext cx="0" cy="58214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0598D9-8656-B682-657E-F956D6CF52CB}"/>
              </a:ext>
            </a:extLst>
          </p:cNvPr>
          <p:cNvSpPr txBox="1"/>
          <p:nvPr/>
        </p:nvSpPr>
        <p:spPr>
          <a:xfrm rot="5400000">
            <a:off x="9189260" y="3720270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dirty="0">
                <a:solidFill>
                  <a:srgbClr val="676767"/>
                </a:solidFill>
              </a:rPr>
              <a:t>General user access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463093-7753-BFA3-BB9A-74C9997889E3}"/>
              </a:ext>
            </a:extLst>
          </p:cNvPr>
          <p:cNvSpPr txBox="1"/>
          <p:nvPr/>
        </p:nvSpPr>
        <p:spPr>
          <a:xfrm>
            <a:off x="7552596" y="808088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1600" dirty="0">
                <a:solidFill>
                  <a:srgbClr val="676767"/>
                </a:solidFill>
              </a:rPr>
              <a:t>“Day 1”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F2EBB4-B9AC-0E5C-FD0B-F6718D184AFB}"/>
              </a:ext>
            </a:extLst>
          </p:cNvPr>
          <p:cNvSpPr txBox="1"/>
          <p:nvPr/>
        </p:nvSpPr>
        <p:spPr>
          <a:xfrm>
            <a:off x="10484107" y="769148"/>
            <a:ext cx="1188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1600" dirty="0">
                <a:solidFill>
                  <a:srgbClr val="676767"/>
                </a:solidFill>
              </a:rPr>
              <a:t>Operations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FFAD3C9-7453-77BF-0BDE-864C8AB98966}"/>
              </a:ext>
            </a:extLst>
          </p:cNvPr>
          <p:cNvGrpSpPr/>
          <p:nvPr/>
        </p:nvGrpSpPr>
        <p:grpSpPr>
          <a:xfrm>
            <a:off x="265331" y="1433209"/>
            <a:ext cx="9920197" cy="1725625"/>
            <a:chOff x="265331" y="756318"/>
            <a:chExt cx="9920197" cy="1725625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5AA2A07-6132-C9E5-6D07-3BB4C2891045}"/>
                </a:ext>
              </a:extLst>
            </p:cNvPr>
            <p:cNvGrpSpPr/>
            <p:nvPr/>
          </p:nvGrpSpPr>
          <p:grpSpPr>
            <a:xfrm>
              <a:off x="1219629" y="756318"/>
              <a:ext cx="8965899" cy="1547582"/>
              <a:chOff x="1219629" y="673193"/>
              <a:chExt cx="8965899" cy="154758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CCE1881-0DD5-F8F1-271B-E888E840B263}"/>
                  </a:ext>
                </a:extLst>
              </p:cNvPr>
              <p:cNvGrpSpPr/>
              <p:nvPr/>
            </p:nvGrpSpPr>
            <p:grpSpPr>
              <a:xfrm>
                <a:off x="3613858" y="1722942"/>
                <a:ext cx="3079661" cy="497832"/>
                <a:chOff x="620785" y="2041186"/>
                <a:chExt cx="2978092" cy="939567"/>
              </a:xfrm>
            </p:grpSpPr>
            <p:sp>
              <p:nvSpPr>
                <p:cNvPr id="23" name="Arrow: Right 46">
                  <a:extLst>
                    <a:ext uri="{FF2B5EF4-FFF2-40B4-BE49-F238E27FC236}">
                      <a16:creationId xmlns:a16="http://schemas.microsoft.com/office/drawing/2014/main" id="{0A544B26-8FD1-B081-044D-39858FA60277}"/>
                    </a:ext>
                  </a:extLst>
                </p:cNvPr>
                <p:cNvSpPr/>
                <p:nvPr/>
              </p:nvSpPr>
              <p:spPr>
                <a:xfrm>
                  <a:off x="620785" y="2041186"/>
                  <a:ext cx="2978092" cy="93956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185F68F-8315-9992-8CCB-F0D53B273A35}"/>
                    </a:ext>
                  </a:extLst>
                </p:cNvPr>
                <p:cNvSpPr txBox="1"/>
                <p:nvPr/>
              </p:nvSpPr>
              <p:spPr>
                <a:xfrm>
                  <a:off x="709816" y="2214244"/>
                  <a:ext cx="2635540" cy="638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7"/>
                  <a: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Testing DMS components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B90BBAC-A892-72B6-6552-DD7F34DA2B17}"/>
                  </a:ext>
                </a:extLst>
              </p:cNvPr>
              <p:cNvGrpSpPr/>
              <p:nvPr/>
            </p:nvGrpSpPr>
            <p:grpSpPr>
              <a:xfrm>
                <a:off x="1219629" y="1722943"/>
                <a:ext cx="1974717" cy="497832"/>
                <a:chOff x="470273" y="2130834"/>
                <a:chExt cx="3128604" cy="939567"/>
              </a:xfrm>
            </p:grpSpPr>
            <p:sp>
              <p:nvSpPr>
                <p:cNvPr id="20" name="Arrow: Right 42">
                  <a:extLst>
                    <a:ext uri="{FF2B5EF4-FFF2-40B4-BE49-F238E27FC236}">
                      <a16:creationId xmlns:a16="http://schemas.microsoft.com/office/drawing/2014/main" id="{506F3A47-5F7A-1E43-284B-CCC17677CA0A}"/>
                    </a:ext>
                  </a:extLst>
                </p:cNvPr>
                <p:cNvSpPr/>
                <p:nvPr/>
              </p:nvSpPr>
              <p:spPr>
                <a:xfrm>
                  <a:off x="620785" y="2130834"/>
                  <a:ext cx="2978092" cy="93956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F6B66BB-D20D-FA95-E959-C9FD89803B30}"/>
                    </a:ext>
                  </a:extLst>
                </p:cNvPr>
                <p:cNvSpPr txBox="1"/>
                <p:nvPr/>
              </p:nvSpPr>
              <p:spPr>
                <a:xfrm>
                  <a:off x="470273" y="2326302"/>
                  <a:ext cx="3043053" cy="638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: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DMS components</a:t>
                  </a:r>
                </a:p>
              </p:txBody>
            </p:sp>
          </p:grpSp>
          <p:sp>
            <p:nvSpPr>
              <p:cNvPr id="43" name="Arrow: Bent 23">
                <a:extLst>
                  <a:ext uri="{FF2B5EF4-FFF2-40B4-BE49-F238E27FC236}">
                    <a16:creationId xmlns:a16="http://schemas.microsoft.com/office/drawing/2014/main" id="{94FBAAE4-04BE-F7F9-E177-D7366A6CE390}"/>
                  </a:ext>
                </a:extLst>
              </p:cNvPr>
              <p:cNvSpPr/>
              <p:nvPr/>
            </p:nvSpPr>
            <p:spPr>
              <a:xfrm>
                <a:off x="3384750" y="673193"/>
                <a:ext cx="3354711" cy="724393"/>
              </a:xfrm>
              <a:prstGeom prst="bentArrow">
                <a:avLst>
                  <a:gd name="adj1" fmla="val 33216"/>
                  <a:gd name="adj2" fmla="val 32135"/>
                  <a:gd name="adj3" fmla="val 25000"/>
                  <a:gd name="adj4" fmla="val 72506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1600">
                  <a:solidFill>
                    <a:srgbClr val="676767"/>
                  </a:solidFill>
                  <a:latin typeface="Lucida Sans" panose="020B06020305040202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45213A9-255E-A61C-4962-6E593B3432F6}"/>
                  </a:ext>
                </a:extLst>
              </p:cNvPr>
              <p:cNvSpPr txBox="1"/>
              <p:nvPr/>
            </p:nvSpPr>
            <p:spPr>
              <a:xfrm>
                <a:off x="4065335" y="733353"/>
                <a:ext cx="24080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GB" sz="1600" dirty="0">
                    <a:solidFill>
                      <a:prstClr val="white"/>
                    </a:solidFill>
                    <a:latin typeface="Lucida Sans" panose="020B0602030504020204" pitchFamily="34" charset="77"/>
                  </a:rPr>
                  <a:t>“Expert” user interface</a:t>
                </a:r>
              </a:p>
            </p:txBody>
          </p:sp>
          <p:sp>
            <p:nvSpPr>
              <p:cNvPr id="46" name="Arrow: Right 16">
                <a:extLst>
                  <a:ext uri="{FF2B5EF4-FFF2-40B4-BE49-F238E27FC236}">
                    <a16:creationId xmlns:a16="http://schemas.microsoft.com/office/drawing/2014/main" id="{99E8B845-75C8-B84E-9777-E4CC3F3104BD}"/>
                  </a:ext>
                </a:extLst>
              </p:cNvPr>
              <p:cNvSpPr/>
              <p:nvPr/>
            </p:nvSpPr>
            <p:spPr>
              <a:xfrm>
                <a:off x="6881731" y="673194"/>
                <a:ext cx="3303797" cy="45379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1600">
                  <a:solidFill>
                    <a:prstClr val="white"/>
                  </a:solidFill>
                  <a:latin typeface="Lucida Sans" panose="020B06020305040202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99027BD-74B2-5AE7-57BB-1DDAEC84F435}"/>
                  </a:ext>
                </a:extLst>
              </p:cNvPr>
              <p:cNvSpPr txBox="1"/>
              <p:nvPr/>
            </p:nvSpPr>
            <p:spPr>
              <a:xfrm>
                <a:off x="7146089" y="722600"/>
                <a:ext cx="27089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GB" sz="1600" dirty="0">
                    <a:solidFill>
                      <a:prstClr val="white"/>
                    </a:solidFill>
                    <a:latin typeface="Lucida Sans" panose="020B0602030504020204" pitchFamily="34" charset="77"/>
                  </a:rPr>
                  <a:t>“Friendly” user interfaces</a:t>
                </a:r>
              </a:p>
            </p:txBody>
          </p:sp>
          <p:sp>
            <p:nvSpPr>
              <p:cNvPr id="48" name="Arrow: Right 22">
                <a:extLst>
                  <a:ext uri="{FF2B5EF4-FFF2-40B4-BE49-F238E27FC236}">
                    <a16:creationId xmlns:a16="http://schemas.microsoft.com/office/drawing/2014/main" id="{EB6392BF-E8AA-4FAD-9600-2AD0B8AB352A}"/>
                  </a:ext>
                </a:extLst>
              </p:cNvPr>
              <p:cNvSpPr/>
              <p:nvPr/>
            </p:nvSpPr>
            <p:spPr>
              <a:xfrm>
                <a:off x="5790227" y="1048820"/>
                <a:ext cx="4121163" cy="64085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rPr>
                  <a:t>Adaptive scans (feedback and ML)</a:t>
                </a:r>
              </a:p>
            </p:txBody>
          </p:sp>
          <p:sp>
            <p:nvSpPr>
              <p:cNvPr id="62" name="Arrow: Right 42">
                <a:extLst>
                  <a:ext uri="{FF2B5EF4-FFF2-40B4-BE49-F238E27FC236}">
                    <a16:creationId xmlns:a16="http://schemas.microsoft.com/office/drawing/2014/main" id="{BE0BE92E-6BBA-E8D1-7672-B996F7AF9AB1}"/>
                  </a:ext>
                </a:extLst>
              </p:cNvPr>
              <p:cNvSpPr/>
              <p:nvPr/>
            </p:nvSpPr>
            <p:spPr>
              <a:xfrm>
                <a:off x="1314631" y="1007291"/>
                <a:ext cx="4435202" cy="63215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1600">
                  <a:solidFill>
                    <a:prstClr val="white"/>
                  </a:solidFill>
                  <a:latin typeface="Lucida Sans" panose="020B0602030504020204" pitchFamily="34" charset="77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35DE8CE-6F0E-4B31-29FB-AA9C4438A459}"/>
                  </a:ext>
                </a:extLst>
              </p:cNvPr>
              <p:cNvSpPr txBox="1"/>
              <p:nvPr/>
            </p:nvSpPr>
            <p:spPr>
              <a:xfrm>
                <a:off x="2663599" y="1172418"/>
                <a:ext cx="9348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en-GB" sz="1600" dirty="0" err="1">
                    <a:solidFill>
                      <a:prstClr val="white"/>
                    </a:solidFill>
                    <a:latin typeface="Lucida Sans" panose="020B0602030504020204" pitchFamily="34" charset="77"/>
                  </a:rPr>
                  <a:t>Bluesky</a:t>
                </a:r>
                <a:endParaRPr lang="en-GB" sz="1600" dirty="0">
                  <a:solidFill>
                    <a:prstClr val="white"/>
                  </a:solidFill>
                  <a:latin typeface="Lucida Sans" panose="020B0602030504020204" pitchFamily="34" charset="77"/>
                </a:endParaRP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9809124-D2CD-2F2A-51D4-2A2DDA27AB70}"/>
                </a:ext>
              </a:extLst>
            </p:cNvPr>
            <p:cNvSpPr/>
            <p:nvPr/>
          </p:nvSpPr>
          <p:spPr>
            <a:xfrm>
              <a:off x="265331" y="923251"/>
              <a:ext cx="1008903" cy="15586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 dirty="0">
                  <a:latin typeface="Lucida Sans" panose="020B0602030504020204" pitchFamily="34" charset="77"/>
                </a:rPr>
                <a:t>DAQ </a:t>
              </a:r>
            </a:p>
            <a:p>
              <a:pPr algn="ctr"/>
              <a:r>
                <a:rPr lang="en-GB" sz="1600" dirty="0">
                  <a:latin typeface="Lucida Sans" panose="020B0602030504020204" pitchFamily="34" charset="77"/>
                </a:rPr>
                <a:t>and </a:t>
              </a:r>
            </a:p>
            <a:p>
              <a:pPr algn="ctr"/>
              <a:r>
                <a:rPr lang="en-GB" sz="1600" dirty="0">
                  <a:latin typeface="Lucida Sans" panose="020B0602030504020204" pitchFamily="34" charset="77"/>
                </a:rPr>
                <a:t>DMS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79342A-CAC8-4CE8-FDA2-E05EE03EDC1B}"/>
              </a:ext>
            </a:extLst>
          </p:cNvPr>
          <p:cNvGrpSpPr/>
          <p:nvPr/>
        </p:nvGrpSpPr>
        <p:grpSpPr>
          <a:xfrm>
            <a:off x="259783" y="3261856"/>
            <a:ext cx="9558428" cy="1824199"/>
            <a:chOff x="259783" y="2537476"/>
            <a:chExt cx="9558428" cy="1824199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DEAC369-8877-C2F5-3C5F-F3C6B7A24C5A}"/>
                </a:ext>
              </a:extLst>
            </p:cNvPr>
            <p:cNvGrpSpPr/>
            <p:nvPr/>
          </p:nvGrpSpPr>
          <p:grpSpPr>
            <a:xfrm>
              <a:off x="1264788" y="2629951"/>
              <a:ext cx="8553423" cy="1731724"/>
              <a:chOff x="1264788" y="2629951"/>
              <a:chExt cx="8553423" cy="1731724"/>
            </a:xfrm>
          </p:grpSpPr>
          <p:sp>
            <p:nvSpPr>
              <p:cNvPr id="69" name="Arrow: Right 42">
                <a:extLst>
                  <a:ext uri="{FF2B5EF4-FFF2-40B4-BE49-F238E27FC236}">
                    <a16:creationId xmlns:a16="http://schemas.microsoft.com/office/drawing/2014/main" id="{EEBDFBF1-A15A-8B70-CB48-B5F827B42A2E}"/>
                  </a:ext>
                </a:extLst>
              </p:cNvPr>
              <p:cNvSpPr/>
              <p:nvPr/>
            </p:nvSpPr>
            <p:spPr>
              <a:xfrm>
                <a:off x="3106923" y="3782924"/>
                <a:ext cx="3774804" cy="57875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1600">
                  <a:solidFill>
                    <a:prstClr val="white"/>
                  </a:solidFill>
                  <a:latin typeface="Lucida Sans" panose="020B0602030504020204" pitchFamily="34" charset="77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0967B8D-F178-DEF6-EDC6-91766D30D073}"/>
                  </a:ext>
                </a:extLst>
              </p:cNvPr>
              <p:cNvGrpSpPr/>
              <p:nvPr/>
            </p:nvGrpSpPr>
            <p:grpSpPr>
              <a:xfrm>
                <a:off x="1264788" y="3066858"/>
                <a:ext cx="6738173" cy="766754"/>
                <a:chOff x="598592" y="4773274"/>
                <a:chExt cx="3000285" cy="1010013"/>
              </a:xfrm>
            </p:grpSpPr>
            <p:sp>
              <p:nvSpPr>
                <p:cNvPr id="17" name="Arrow: Right 26">
                  <a:extLst>
                    <a:ext uri="{FF2B5EF4-FFF2-40B4-BE49-F238E27FC236}">
                      <a16:creationId xmlns:a16="http://schemas.microsoft.com/office/drawing/2014/main" id="{A596D113-064F-BD3B-41F2-4E5F8A4288EC}"/>
                    </a:ext>
                  </a:extLst>
                </p:cNvPr>
                <p:cNvSpPr/>
                <p:nvPr/>
              </p:nvSpPr>
              <p:spPr>
                <a:xfrm>
                  <a:off x="598592" y="4773274"/>
                  <a:ext cx="3000285" cy="93956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393FDD0-A7B0-DB41-B634-E4556F603C4B}"/>
                    </a:ext>
                  </a:extLst>
                </p:cNvPr>
                <p:cNvSpPr txBox="1"/>
                <p:nvPr/>
              </p:nvSpPr>
              <p:spPr>
                <a:xfrm>
                  <a:off x="722061" y="5012987"/>
                  <a:ext cx="2485524" cy="770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/>
                  <a:r>
                    <a:rPr lang="en-GB" sz="1600" dirty="0" err="1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OperationsGateway</a:t>
                  </a:r>
                  <a:b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</a:br>
                  <a:endParaRPr lang="en-GB" sz="1600" dirty="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DDB925-E614-4BD9-9D97-7CCD6A36018D}"/>
                  </a:ext>
                </a:extLst>
              </p:cNvPr>
              <p:cNvGrpSpPr/>
              <p:nvPr/>
            </p:nvGrpSpPr>
            <p:grpSpPr>
              <a:xfrm>
                <a:off x="6853940" y="3796636"/>
                <a:ext cx="2964271" cy="508948"/>
                <a:chOff x="7516536" y="-616497"/>
                <a:chExt cx="3462071" cy="860843"/>
              </a:xfrm>
            </p:grpSpPr>
            <p:sp>
              <p:nvSpPr>
                <p:cNvPr id="52" name="Arrow: Right 31">
                  <a:extLst>
                    <a:ext uri="{FF2B5EF4-FFF2-40B4-BE49-F238E27FC236}">
                      <a16:creationId xmlns:a16="http://schemas.microsoft.com/office/drawing/2014/main" id="{C6B296BE-222F-713D-7967-BBB695138404}"/>
                    </a:ext>
                  </a:extLst>
                </p:cNvPr>
                <p:cNvSpPr/>
                <p:nvPr/>
              </p:nvSpPr>
              <p:spPr>
                <a:xfrm>
                  <a:off x="7516536" y="-616497"/>
                  <a:ext cx="3462071" cy="860843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BF369AF-108F-E54D-350A-BA02467A4520}"/>
                    </a:ext>
                  </a:extLst>
                </p:cNvPr>
                <p:cNvSpPr txBox="1"/>
                <p:nvPr/>
              </p:nvSpPr>
              <p:spPr>
                <a:xfrm>
                  <a:off x="7548994" y="-512849"/>
                  <a:ext cx="2986872" cy="572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/>
                  <a: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Live data analysis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EC3A1B-592D-811C-98D9-6A1A7608093D}"/>
                  </a:ext>
                </a:extLst>
              </p:cNvPr>
              <p:cNvGrpSpPr/>
              <p:nvPr/>
            </p:nvGrpSpPr>
            <p:grpSpPr>
              <a:xfrm>
                <a:off x="1268686" y="2629951"/>
                <a:ext cx="3391035" cy="497832"/>
                <a:chOff x="-1773644" y="6053032"/>
                <a:chExt cx="5372521" cy="939567"/>
              </a:xfrm>
            </p:grpSpPr>
            <p:sp>
              <p:nvSpPr>
                <p:cNvPr id="11" name="Arrow: Right 7">
                  <a:extLst>
                    <a:ext uri="{FF2B5EF4-FFF2-40B4-BE49-F238E27FC236}">
                      <a16:creationId xmlns:a16="http://schemas.microsoft.com/office/drawing/2014/main" id="{30B847C8-DE7C-2C8C-3CCE-87755F443840}"/>
                    </a:ext>
                  </a:extLst>
                </p:cNvPr>
                <p:cNvSpPr/>
                <p:nvPr/>
              </p:nvSpPr>
              <p:spPr>
                <a:xfrm>
                  <a:off x="-1773644" y="6053032"/>
                  <a:ext cx="5372521" cy="93956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9450C4E-7537-40C7-D273-87A4F6989680}"/>
                    </a:ext>
                  </a:extLst>
                </p:cNvPr>
                <p:cNvSpPr txBox="1"/>
                <p:nvPr/>
              </p:nvSpPr>
              <p:spPr>
                <a:xfrm>
                  <a:off x="706548" y="6248503"/>
                  <a:ext cx="2502099" cy="638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7"/>
                  <a: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EPICS archiver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2F3DC65-80E3-5AB6-9ECC-6F2B06AF395A}"/>
                  </a:ext>
                </a:extLst>
              </p:cNvPr>
              <p:cNvGrpSpPr/>
              <p:nvPr/>
            </p:nvGrpSpPr>
            <p:grpSpPr>
              <a:xfrm>
                <a:off x="4697282" y="2629954"/>
                <a:ext cx="3297813" cy="497832"/>
                <a:chOff x="620785" y="6053038"/>
                <a:chExt cx="2978092" cy="939567"/>
              </a:xfrm>
            </p:grpSpPr>
            <p:sp>
              <p:nvSpPr>
                <p:cNvPr id="14" name="Arrow: Right 21">
                  <a:extLst>
                    <a:ext uri="{FF2B5EF4-FFF2-40B4-BE49-F238E27FC236}">
                      <a16:creationId xmlns:a16="http://schemas.microsoft.com/office/drawing/2014/main" id="{BE02A2D9-7372-815C-4245-567E8A17C8AD}"/>
                    </a:ext>
                  </a:extLst>
                </p:cNvPr>
                <p:cNvSpPr/>
                <p:nvPr/>
              </p:nvSpPr>
              <p:spPr>
                <a:xfrm>
                  <a:off x="620785" y="6053038"/>
                  <a:ext cx="2978092" cy="93956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98E81D0-E911-E8C6-2CE9-69B5835DD1E8}"/>
                    </a:ext>
                  </a:extLst>
                </p:cNvPr>
                <p:cNvSpPr txBox="1"/>
                <p:nvPr/>
              </p:nvSpPr>
              <p:spPr>
                <a:xfrm>
                  <a:off x="810241" y="6248507"/>
                  <a:ext cx="2294724" cy="638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7"/>
                  <a: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live facility dashboards</a:t>
                  </a: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B2016CB-8EF6-0663-7E1E-004594F89735}"/>
                  </a:ext>
                </a:extLst>
              </p:cNvPr>
              <p:cNvSpPr txBox="1"/>
              <p:nvPr/>
            </p:nvSpPr>
            <p:spPr>
              <a:xfrm>
                <a:off x="3272264" y="3901674"/>
                <a:ext cx="32143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GB" sz="1600" dirty="0">
                    <a:solidFill>
                      <a:prstClr val="white"/>
                    </a:solidFill>
                    <a:latin typeface="Lucida Sans" panose="020B0602030504020204" pitchFamily="34" charset="77"/>
                  </a:rPr>
                  <a:t>Live Experimental data display</a:t>
                </a: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827B59A-D51B-9565-4A79-163F65F1CBDE}"/>
                </a:ext>
              </a:extLst>
            </p:cNvPr>
            <p:cNvSpPr/>
            <p:nvPr/>
          </p:nvSpPr>
          <p:spPr>
            <a:xfrm>
              <a:off x="259783" y="2537476"/>
              <a:ext cx="1008903" cy="170275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 dirty="0">
                  <a:latin typeface="Lucida Sans" panose="020B0602030504020204" pitchFamily="34" charset="77"/>
                </a:rPr>
                <a:t>Data </a:t>
              </a:r>
            </a:p>
            <a:p>
              <a:pPr algn="ctr"/>
              <a:r>
                <a:rPr lang="en-GB" sz="1600" dirty="0">
                  <a:latin typeface="Lucida Sans" panose="020B0602030504020204" pitchFamily="34" charset="77"/>
                </a:rPr>
                <a:t>display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EE30072-BE25-813C-007E-2CAFF8955B40}"/>
              </a:ext>
            </a:extLst>
          </p:cNvPr>
          <p:cNvGrpSpPr/>
          <p:nvPr/>
        </p:nvGrpSpPr>
        <p:grpSpPr>
          <a:xfrm>
            <a:off x="262519" y="5026241"/>
            <a:ext cx="7788102" cy="1800485"/>
            <a:chOff x="262519" y="4788738"/>
            <a:chExt cx="7788102" cy="180048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4F610D9-5E5A-4395-4FC1-661EF7C2E72A}"/>
                </a:ext>
              </a:extLst>
            </p:cNvPr>
            <p:cNvGrpSpPr/>
            <p:nvPr/>
          </p:nvGrpSpPr>
          <p:grpSpPr>
            <a:xfrm>
              <a:off x="1309078" y="4788738"/>
              <a:ext cx="6741543" cy="1800485"/>
              <a:chOff x="1309078" y="4788738"/>
              <a:chExt cx="6741543" cy="1800485"/>
            </a:xfrm>
          </p:grpSpPr>
          <p:sp>
            <p:nvSpPr>
              <p:cNvPr id="35" name="Arrow: Right 9">
                <a:extLst>
                  <a:ext uri="{FF2B5EF4-FFF2-40B4-BE49-F238E27FC236}">
                    <a16:creationId xmlns:a16="http://schemas.microsoft.com/office/drawing/2014/main" id="{7C43C359-CB61-6849-EE31-05FA7877FA14}"/>
                  </a:ext>
                </a:extLst>
              </p:cNvPr>
              <p:cNvSpPr/>
              <p:nvPr/>
            </p:nvSpPr>
            <p:spPr>
              <a:xfrm>
                <a:off x="3278882" y="5943869"/>
                <a:ext cx="4702677" cy="64535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rPr>
                  <a:t>Electronic lab books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16751FA-EABD-26B1-2D72-C5C07FB40B92}"/>
                  </a:ext>
                </a:extLst>
              </p:cNvPr>
              <p:cNvGrpSpPr/>
              <p:nvPr/>
            </p:nvGrpSpPr>
            <p:grpSpPr>
              <a:xfrm>
                <a:off x="1309078" y="4788738"/>
                <a:ext cx="6741543" cy="793732"/>
                <a:chOff x="1932563" y="4409889"/>
                <a:chExt cx="4057176" cy="599624"/>
              </a:xfrm>
            </p:grpSpPr>
            <p:sp>
              <p:nvSpPr>
                <p:cNvPr id="37" name="Arrow: Right 12">
                  <a:extLst>
                    <a:ext uri="{FF2B5EF4-FFF2-40B4-BE49-F238E27FC236}">
                      <a16:creationId xmlns:a16="http://schemas.microsoft.com/office/drawing/2014/main" id="{97D0555F-13AE-03B4-E8D9-4BD69CD9320D}"/>
                    </a:ext>
                  </a:extLst>
                </p:cNvPr>
                <p:cNvSpPr/>
                <p:nvPr/>
              </p:nvSpPr>
              <p:spPr>
                <a:xfrm>
                  <a:off x="1946309" y="4409889"/>
                  <a:ext cx="4043430" cy="59962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6AFC7AE-C99F-0E9C-2414-1ED295EC8A25}"/>
                    </a:ext>
                  </a:extLst>
                </p:cNvPr>
                <p:cNvSpPr txBox="1"/>
                <p:nvPr/>
              </p:nvSpPr>
              <p:spPr>
                <a:xfrm>
                  <a:off x="1932563" y="4525037"/>
                  <a:ext cx="3872618" cy="2557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/>
                  <a: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Facility data pipeline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9779996-6E73-A4BD-3088-7417A05F6D98}"/>
                  </a:ext>
                </a:extLst>
              </p:cNvPr>
              <p:cNvGrpSpPr/>
              <p:nvPr/>
            </p:nvGrpSpPr>
            <p:grpSpPr>
              <a:xfrm>
                <a:off x="4981013" y="5534671"/>
                <a:ext cx="2942857" cy="543895"/>
                <a:chOff x="6023098" y="4464362"/>
                <a:chExt cx="2578113" cy="599624"/>
              </a:xfrm>
            </p:grpSpPr>
            <p:sp>
              <p:nvSpPr>
                <p:cNvPr id="40" name="Arrow: Right 13">
                  <a:extLst>
                    <a:ext uri="{FF2B5EF4-FFF2-40B4-BE49-F238E27FC236}">
                      <a16:creationId xmlns:a16="http://schemas.microsoft.com/office/drawing/2014/main" id="{195AEC78-112C-00C0-2AD2-74BBC70C9F4D}"/>
                    </a:ext>
                  </a:extLst>
                </p:cNvPr>
                <p:cNvSpPr/>
                <p:nvPr/>
              </p:nvSpPr>
              <p:spPr>
                <a:xfrm>
                  <a:off x="6023098" y="4464362"/>
                  <a:ext cx="2578113" cy="59962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GB" sz="1600">
                    <a:solidFill>
                      <a:prstClr val="white"/>
                    </a:solidFill>
                    <a:latin typeface="Lucida Sans" panose="020B0602030504020204" pitchFamily="34" charset="77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7EF66F0-041F-344F-6B2F-BA9051B93407}"/>
                    </a:ext>
                  </a:extLst>
                </p:cNvPr>
                <p:cNvSpPr txBox="1"/>
                <p:nvPr/>
              </p:nvSpPr>
              <p:spPr>
                <a:xfrm>
                  <a:off x="6096002" y="4551220"/>
                  <a:ext cx="2354303" cy="373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/>
                  <a:r>
                    <a:rPr lang="en-GB" sz="1600" dirty="0">
                      <a:solidFill>
                        <a:prstClr val="white"/>
                      </a:solidFill>
                      <a:latin typeface="Lucida Sans" panose="020B0602030504020204" pitchFamily="34" charset="77"/>
                    </a:rPr>
                    <a:t>Data transfer</a:t>
                  </a:r>
                </a:p>
              </p:txBody>
            </p:sp>
          </p:grp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095E274-CEED-3980-94CA-70314013CC54}"/>
                </a:ext>
              </a:extLst>
            </p:cNvPr>
            <p:cNvSpPr/>
            <p:nvPr/>
          </p:nvSpPr>
          <p:spPr>
            <a:xfrm>
              <a:off x="262519" y="4898945"/>
              <a:ext cx="1007317" cy="13284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 dirty="0"/>
                <a:t>Data storage and archiving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FA4A8CA1-9A8A-DD41-275D-74D80450F7CF}"/>
              </a:ext>
            </a:extLst>
          </p:cNvPr>
          <p:cNvSpPr/>
          <p:nvPr/>
        </p:nvSpPr>
        <p:spPr>
          <a:xfrm>
            <a:off x="558960" y="1101536"/>
            <a:ext cx="7496926" cy="2938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Installation and laser commissioning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9377C72-E404-C05D-774E-31682F3EECDE}"/>
              </a:ext>
            </a:extLst>
          </p:cNvPr>
          <p:cNvSpPr/>
          <p:nvPr/>
        </p:nvSpPr>
        <p:spPr>
          <a:xfrm>
            <a:off x="8050620" y="1101536"/>
            <a:ext cx="2170754" cy="29381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</a:rPr>
              <a:t>Source commissioning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7D644D-3857-599C-7368-AD6FD82B0121}"/>
              </a:ext>
            </a:extLst>
          </p:cNvPr>
          <p:cNvSpPr/>
          <p:nvPr/>
        </p:nvSpPr>
        <p:spPr>
          <a:xfrm>
            <a:off x="10276145" y="1101535"/>
            <a:ext cx="1915855" cy="29381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</a:rPr>
              <a:t>User access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6B22883-80AF-363D-1042-894E30D23C5B}"/>
              </a:ext>
            </a:extLst>
          </p:cNvPr>
          <p:cNvSpPr txBox="1"/>
          <p:nvPr/>
        </p:nvSpPr>
        <p:spPr>
          <a:xfrm>
            <a:off x="2915331" y="758324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1600" dirty="0">
                <a:solidFill>
                  <a:srgbClr val="676767"/>
                </a:solidFill>
              </a:rPr>
              <a:t>Now</a:t>
            </a:r>
          </a:p>
        </p:txBody>
      </p:sp>
      <p:sp>
        <p:nvSpPr>
          <p:cNvPr id="90" name="Title 8">
            <a:extLst>
              <a:ext uri="{FF2B5EF4-FFF2-40B4-BE49-F238E27FC236}">
                <a16:creationId xmlns:a16="http://schemas.microsoft.com/office/drawing/2014/main" id="{3516E0BD-F736-C1FF-75C5-C926AE10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483" y="7908"/>
            <a:ext cx="10196384" cy="1076497"/>
          </a:xfrm>
        </p:spPr>
        <p:txBody>
          <a:bodyPr>
            <a:normAutofit/>
          </a:bodyPr>
          <a:lstStyle/>
          <a:p>
            <a:r>
              <a:rPr lang="en-GB" sz="4000" dirty="0"/>
              <a:t>Delivery roadmap</a:t>
            </a:r>
          </a:p>
        </p:txBody>
      </p:sp>
    </p:spTree>
    <p:extLst>
      <p:ext uri="{BB962C8B-B14F-4D97-AF65-F5344CB8AC3E}">
        <p14:creationId xmlns:p14="http://schemas.microsoft.com/office/powerpoint/2010/main" val="78253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8683800-8958-A914-4B0E-FE95F60D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Delivery roadmap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D69352-09E2-483A-6FDF-27CC341E3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62975"/>
            <a:ext cx="5157787" cy="594422"/>
          </a:xfrm>
        </p:spPr>
        <p:txBody>
          <a:bodyPr/>
          <a:lstStyle/>
          <a:p>
            <a:r>
              <a:rPr lang="en-GB" dirty="0"/>
              <a:t>Commissioning experiments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BE7F7EB-A85E-33E5-2879-B0712021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1835968"/>
            <a:ext cx="5157787" cy="40046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Dashboards showing data and trends</a:t>
            </a:r>
          </a:p>
          <a:p>
            <a:r>
              <a:rPr lang="en-GB" dirty="0"/>
              <a:t>“Expert” interface to DAQ</a:t>
            </a:r>
          </a:p>
          <a:p>
            <a:pPr lvl="1"/>
            <a:r>
              <a:rPr lang="en-GB" dirty="0"/>
              <a:t>IPython/Jupyter</a:t>
            </a:r>
          </a:p>
          <a:p>
            <a:r>
              <a:rPr lang="en-GB" dirty="0"/>
              <a:t>Support for 10 Hz, 1 Hz, and single-shot operation</a:t>
            </a:r>
          </a:p>
          <a:p>
            <a:r>
              <a:rPr lang="en-GB" dirty="0"/>
              <a:t>Central storage for data and metadata</a:t>
            </a:r>
          </a:p>
          <a:p>
            <a:r>
              <a:rPr lang="en-GB" dirty="0"/>
              <a:t>Electronic lab notebooks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26EAED-A6DF-365B-46EC-3EBD793B7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3412" y="1162975"/>
            <a:ext cx="5183188" cy="594422"/>
          </a:xfrm>
        </p:spPr>
        <p:txBody>
          <a:bodyPr/>
          <a:lstStyle/>
          <a:p>
            <a:r>
              <a:rPr lang="en-GB" dirty="0"/>
              <a:t>General user access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54C8CFA-BCE8-4AEC-B860-AF91375AD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13412" y="1835968"/>
            <a:ext cx="5183188" cy="4004660"/>
          </a:xfrm>
        </p:spPr>
        <p:txBody>
          <a:bodyPr/>
          <a:lstStyle/>
          <a:p>
            <a:r>
              <a:rPr lang="en-GB" dirty="0"/>
              <a:t>“Simple” interface to DAQ</a:t>
            </a:r>
          </a:p>
          <a:p>
            <a:r>
              <a:rPr lang="en-GB" dirty="0"/>
              <a:t>Adaptive scanning and optimisation</a:t>
            </a:r>
          </a:p>
          <a:p>
            <a:r>
              <a:rPr lang="en-GB" dirty="0"/>
              <a:t>Facility supported analysis for key instruments</a:t>
            </a:r>
          </a:p>
          <a:p>
            <a:r>
              <a:rPr lang="en-GB" dirty="0"/>
              <a:t>Automatic metadata collection</a:t>
            </a:r>
          </a:p>
          <a:p>
            <a:r>
              <a:rPr lang="en-GB" dirty="0"/>
              <a:t>Usability improvements to central storage</a:t>
            </a:r>
          </a:p>
        </p:txBody>
      </p:sp>
    </p:spTree>
    <p:extLst>
      <p:ext uri="{BB962C8B-B14F-4D97-AF65-F5344CB8AC3E}">
        <p14:creationId xmlns:p14="http://schemas.microsoft.com/office/powerpoint/2010/main" val="82194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Overview of the Data Management in EPAC</a:t>
            </a:r>
          </a:p>
          <a:p>
            <a:r>
              <a:rPr lang="en-US">
                <a:solidFill>
                  <a:srgbClr val="C00000"/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Management System Infrastructure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Experimental Orchestrator: </a:t>
            </a:r>
            <a:r>
              <a:rPr lang="en-US" err="1">
                <a:solidFill>
                  <a:schemeClr val="bg1">
                    <a:lumMod val="85000"/>
                  </a:schemeClr>
                </a:solidFill>
              </a:rPr>
              <a:t>Bluesky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Computed Tomography Package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2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8E2E2F-7D65-A363-F73A-83D4570B4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4820" y="1114370"/>
            <a:ext cx="5211206" cy="4783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bg2">
                    <a:lumMod val="50000"/>
                  </a:schemeClr>
                </a:solidFill>
                <a:latin typeface="Arial "/>
              </a:rPr>
              <a:t>Redesigning the initial network infrastructure to improve </a:t>
            </a:r>
            <a:r>
              <a:rPr lang="en-GB" sz="1800">
                <a:solidFill>
                  <a:srgbClr val="C00000"/>
                </a:solidFill>
                <a:latin typeface="Arial "/>
              </a:rPr>
              <a:t>data flow distribution </a:t>
            </a:r>
            <a:r>
              <a:rPr lang="en-GB" sz="1800">
                <a:solidFill>
                  <a:schemeClr val="bg2">
                    <a:lumMod val="50000"/>
                  </a:schemeClr>
                </a:solidFill>
                <a:latin typeface="Arial "/>
              </a:rPr>
              <a:t>and </a:t>
            </a:r>
            <a:r>
              <a:rPr lang="en-GB" sz="1800">
                <a:solidFill>
                  <a:srgbClr val="C00000"/>
                </a:solidFill>
                <a:latin typeface="Arial "/>
              </a:rPr>
              <a:t>redundancy</a:t>
            </a:r>
          </a:p>
          <a:p>
            <a:pPr marL="0" indent="0">
              <a:buNone/>
            </a:pPr>
            <a:r>
              <a:rPr lang="en-GB" sz="1800">
                <a:solidFill>
                  <a:schemeClr val="bg2">
                    <a:lumMod val="50000"/>
                  </a:schemeClr>
                </a:solidFill>
                <a:latin typeface="Arial "/>
              </a:rPr>
              <a:t>Implementing a future-proof hub and spoke network topology</a:t>
            </a:r>
          </a:p>
          <a:p>
            <a:pPr marL="0" indent="0">
              <a:buNone/>
            </a:pPr>
            <a:r>
              <a:rPr lang="en-GB" sz="1800">
                <a:solidFill>
                  <a:schemeClr val="bg2">
                    <a:lumMod val="50000"/>
                  </a:schemeClr>
                </a:solidFill>
                <a:latin typeface="Arial "/>
              </a:rPr>
              <a:t>Two hubs on separate floors for enhanced redundancy</a:t>
            </a:r>
          </a:p>
          <a:p>
            <a:pPr marL="0" indent="0">
              <a:buNone/>
            </a:pPr>
            <a:r>
              <a:rPr lang="en-GB" sz="1800">
                <a:solidFill>
                  <a:schemeClr val="bg2">
                    <a:lumMod val="50000"/>
                  </a:schemeClr>
                </a:solidFill>
                <a:latin typeface="Arial "/>
              </a:rPr>
              <a:t>Single-mode fibre network for consistent high-speed data transmission</a:t>
            </a:r>
          </a:p>
          <a:p>
            <a:pPr marL="0" indent="0">
              <a:buNone/>
            </a:pPr>
            <a:r>
              <a:rPr lang="en-GB" sz="1800">
                <a:solidFill>
                  <a:schemeClr val="bg2">
                    <a:lumMod val="50000"/>
                  </a:schemeClr>
                </a:solidFill>
                <a:latin typeface="Arial "/>
              </a:rPr>
              <a:t>Segmentation: Separate devices and infrastructure for different networks</a:t>
            </a:r>
          </a:p>
          <a:p>
            <a:pPr marL="0" indent="0">
              <a:buNone/>
            </a:pPr>
            <a:r>
              <a:rPr lang="en-GB" sz="1800">
                <a:solidFill>
                  <a:schemeClr val="bg2">
                    <a:lumMod val="50000"/>
                  </a:schemeClr>
                </a:solidFill>
                <a:latin typeface="Arial "/>
              </a:rPr>
              <a:t>Adaptable to future network expansion and technological advancements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1EF33F-BE70-A320-2D8D-FB4F864B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9" y="18177"/>
            <a:ext cx="10196384" cy="1076497"/>
          </a:xfrm>
        </p:spPr>
        <p:txBody>
          <a:bodyPr/>
          <a:lstStyle/>
          <a:p>
            <a:r>
              <a:rPr lang="en-US"/>
              <a:t>Network architecture redesign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0E80D33-0388-725A-57A7-D61C1CBB6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029707"/>
              </p:ext>
            </p:extLst>
          </p:nvPr>
        </p:nvGraphicFramePr>
        <p:xfrm>
          <a:off x="-209781" y="1102876"/>
          <a:ext cx="7190575" cy="4783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10599202" imgH="7048282" progId="Visio.Drawing.15">
                  <p:embed/>
                </p:oleObj>
              </mc:Choice>
              <mc:Fallback>
                <p:oleObj name="Visio" r:id="rId3" imgW="10599202" imgH="7048282" progId="Visio.Drawing.15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0E80D33-0388-725A-57A7-D61C1CBB6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9781" y="1102876"/>
                        <a:ext cx="7190575" cy="4783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5D5D1C-107C-BF83-B4BF-76A73666D0DF}"/>
              </a:ext>
            </a:extLst>
          </p:cNvPr>
          <p:cNvSpPr txBox="1"/>
          <p:nvPr/>
        </p:nvSpPr>
        <p:spPr>
          <a:xfrm>
            <a:off x="6744820" y="5097299"/>
            <a:ext cx="521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Commissioning of DMS infrastructure is delayed slightly because of this</a:t>
            </a:r>
          </a:p>
        </p:txBody>
      </p:sp>
    </p:spTree>
    <p:extLst>
      <p:ext uri="{BB962C8B-B14F-4D97-AF65-F5344CB8AC3E}">
        <p14:creationId xmlns:p14="http://schemas.microsoft.com/office/powerpoint/2010/main" val="4099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21B7-FC6B-3C4B-A48D-DF9E1D19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8EA0-428B-C840-86BB-BEBB4C35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Overview of the Data Management in EPAC</a:t>
            </a:r>
          </a:p>
          <a:p>
            <a:r>
              <a:rPr lang="en-US">
                <a:solidFill>
                  <a:srgbClr val="C00000"/>
                </a:solidFill>
              </a:rPr>
              <a:t>Progress Update on Infrastructure Installation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Network Infrastructure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Data Management System Infrastructure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Progress Update on Software Solutions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Experimental Orchestrator: </a:t>
            </a:r>
            <a:r>
              <a:rPr lang="en-US" err="1">
                <a:solidFill>
                  <a:schemeClr val="bg1">
                    <a:lumMod val="85000"/>
                  </a:schemeClr>
                </a:solidFill>
              </a:rPr>
              <a:t>Bluesky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Data Display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Facilities Data Pipeline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Computed Tomography Package</a:t>
            </a:r>
          </a:p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Next Development Steps 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Digital Lab books</a:t>
            </a:r>
          </a:p>
          <a:p>
            <a:pPr lvl="1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EPAC data policy</a:t>
            </a:r>
            <a:r>
              <a:rPr lang="en-US"/>
              <a:t>	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41769"/>
      </p:ext>
    </p:extLst>
  </p:cSld>
  <p:clrMapOvr>
    <a:masterClrMapping/>
  </p:clrMapOvr>
</p:sld>
</file>

<file path=ppt/theme/theme1.xml><?xml version="1.0" encoding="utf-8"?>
<a:theme xmlns:a="http://schemas.openxmlformats.org/drawingml/2006/main" name="STFC">
  <a:themeElements>
    <a:clrScheme name="STFC">
      <a:dk1>
        <a:srgbClr val="676767"/>
      </a:dk1>
      <a:lt1>
        <a:sysClr val="window" lastClr="FFFFFF"/>
      </a:lt1>
      <a:dk2>
        <a:srgbClr val="2D2D62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FBBB0F"/>
      </a:accent4>
      <a:accent5>
        <a:srgbClr val="FF6900"/>
      </a:accent5>
      <a:accent6>
        <a:srgbClr val="67C04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STFC Template.potx" id="{C8B96DE1-1A0B-4FBF-A05C-028130E9360D}" vid="{B343E518-E749-4AB5-93D2-E69E74249B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6627C6BBDE2C4E9772C80BA6005F8D" ma:contentTypeVersion="15" ma:contentTypeDescription="Create a new document." ma:contentTypeScope="" ma:versionID="985a3d772cc78b74e23fe5eeab70cd36">
  <xsd:schema xmlns:xsd="http://www.w3.org/2001/XMLSchema" xmlns:xs="http://www.w3.org/2001/XMLSchema" xmlns:p="http://schemas.microsoft.com/office/2006/metadata/properties" xmlns:ns2="95782c1f-4172-4203-b8d9-2cefa18d8f16" xmlns:ns3="98b6a376-8c7b-4d46-828f-e758e6273611" targetNamespace="http://schemas.microsoft.com/office/2006/metadata/properties" ma:root="true" ma:fieldsID="1f4cac588a1d93f3a4936ef57a05dfb5" ns2:_="" ns3:_="">
    <xsd:import namespace="95782c1f-4172-4203-b8d9-2cefa18d8f16"/>
    <xsd:import namespace="98b6a376-8c7b-4d46-828f-e758e62736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82c1f-4172-4203-b8d9-2cefa18d8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6a376-8c7b-4d46-828f-e758e62736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3c2aea5-d92f-4227-ae64-b5f266e89e86}" ma:internalName="TaxCatchAll" ma:showField="CatchAllData" ma:web="98b6a376-8c7b-4d46-828f-e758e62736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b6a376-8c7b-4d46-828f-e758e6273611" xsi:nil="true"/>
    <lcf76f155ced4ddcb4097134ff3c332f xmlns="95782c1f-4172-4203-b8d9-2cefa18d8f16">
      <Terms xmlns="http://schemas.microsoft.com/office/infopath/2007/PartnerControls"/>
    </lcf76f155ced4ddcb4097134ff3c332f>
    <SharedWithUsers xmlns="98b6a376-8c7b-4d46-828f-e758e6273611">
      <UserInfo>
        <DisplayName>Ukp</DisplayName>
        <AccountId>52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4C86023-429F-4454-A5F6-613B732FF4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46F01C-53D5-4E98-AB8F-5230FAA3E156}">
  <ds:schemaRefs>
    <ds:schemaRef ds:uri="95782c1f-4172-4203-b8d9-2cefa18d8f16"/>
    <ds:schemaRef ds:uri="98b6a376-8c7b-4d46-828f-e758e62736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58E413-7698-46DB-8BA8-87832B9FF461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98b6a376-8c7b-4d46-828f-e758e6273611"/>
    <ds:schemaRef ds:uri="http://purl.org/dc/dcmitype/"/>
    <ds:schemaRef ds:uri="95782c1f-4172-4203-b8d9-2cefa18d8f16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My STFC Template</Template>
  <TotalTime>1400</TotalTime>
  <Words>2232</Words>
  <Application>Microsoft Office PowerPoint</Application>
  <PresentationFormat>Widescreen</PresentationFormat>
  <Paragraphs>455</Paragraphs>
  <Slides>31</Slides>
  <Notes>14</Notes>
  <HiddenSlides>1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</vt:lpstr>
      <vt:lpstr>Arial Regular</vt:lpstr>
      <vt:lpstr>Calibri</vt:lpstr>
      <vt:lpstr>Courier New</vt:lpstr>
      <vt:lpstr>Lucida Sans</vt:lpstr>
      <vt:lpstr>Wingdings</vt:lpstr>
      <vt:lpstr>STFC</vt:lpstr>
      <vt:lpstr>Visio</vt:lpstr>
      <vt:lpstr>PowerPoint Presentation</vt:lpstr>
      <vt:lpstr>Outline </vt:lpstr>
      <vt:lpstr>Recap:Top-Level Data Management Architecture</vt:lpstr>
      <vt:lpstr>Recap: Top level DMS architecture</vt:lpstr>
      <vt:lpstr>Delivery roadmap</vt:lpstr>
      <vt:lpstr>Delivery roadmap</vt:lpstr>
      <vt:lpstr>Outline </vt:lpstr>
      <vt:lpstr>Network architecture redesign</vt:lpstr>
      <vt:lpstr>Outline </vt:lpstr>
      <vt:lpstr>Initial DMS servers installed</vt:lpstr>
      <vt:lpstr>Outline </vt:lpstr>
      <vt:lpstr>Experimental orchestrator and user interface for DAQ </vt:lpstr>
      <vt:lpstr>Bluesky and user interfaces</vt:lpstr>
      <vt:lpstr>Bluesky lab demo</vt:lpstr>
      <vt:lpstr>Recorded demo</vt:lpstr>
      <vt:lpstr>Outline </vt:lpstr>
      <vt:lpstr>PowerPoint Presentation</vt:lpstr>
      <vt:lpstr>Grafana</vt:lpstr>
      <vt:lpstr>PowerPoint Presentation</vt:lpstr>
      <vt:lpstr>Outline </vt:lpstr>
      <vt:lpstr>Data Pipeline for EPAC – by SCD/ALC</vt:lpstr>
      <vt:lpstr>PowerPoint Presentation</vt:lpstr>
      <vt:lpstr>Outline </vt:lpstr>
      <vt:lpstr>PowerPoint Presentation</vt:lpstr>
      <vt:lpstr>GUI</vt:lpstr>
      <vt:lpstr>PowerPoint Presentation</vt:lpstr>
      <vt:lpstr>Ongoing work</vt:lpstr>
      <vt:lpstr>Outline </vt:lpstr>
      <vt:lpstr>Digital Lab book</vt:lpstr>
      <vt:lpstr>EPAC Data Policy</vt:lpstr>
      <vt:lpstr>Summary and outlook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Management and CT</dc:title>
  <dc:creator>Dann, Stephen (STFC,RAL,CLF)</dc:creator>
  <cp:lastModifiedBy>Dann, Stephen (STFC,RAL,CLF)</cp:lastModifiedBy>
  <cp:revision>7</cp:revision>
  <dcterms:created xsi:type="dcterms:W3CDTF">2020-11-02T10:42:58Z</dcterms:created>
  <dcterms:modified xsi:type="dcterms:W3CDTF">2024-05-14T14:49:43Z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0x0101005A6627C6BBDE2C4E9772C80BA6005F8D</vt:lpwstr>
  </property>
  <property fmtid="{D5CDD505-2E9C-101B-9397-08002B2CF9AE}" pid="3" name="MediaServiceImageTags">
    <vt:lpwstr/>
  </property>
</Properties>
</file>