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2" r:id="rId1"/>
  </p:sldMasterIdLst>
  <p:notesMasterIdLst>
    <p:notesMasterId r:id="rId33"/>
  </p:notesMasterIdLst>
  <p:handoutMasterIdLst>
    <p:handoutMasterId r:id="rId34"/>
  </p:handoutMasterIdLst>
  <p:sldIdLst>
    <p:sldId id="4104" r:id="rId2"/>
    <p:sldId id="4105" r:id="rId3"/>
    <p:sldId id="368" r:id="rId4"/>
    <p:sldId id="4111" r:id="rId5"/>
    <p:sldId id="301" r:id="rId6"/>
    <p:sldId id="4112" r:id="rId7"/>
    <p:sldId id="4113" r:id="rId8"/>
    <p:sldId id="4114" r:id="rId9"/>
    <p:sldId id="4116" r:id="rId10"/>
    <p:sldId id="4115" r:id="rId11"/>
    <p:sldId id="4117" r:id="rId12"/>
    <p:sldId id="4118" r:id="rId13"/>
    <p:sldId id="4144" r:id="rId14"/>
    <p:sldId id="4106" r:id="rId15"/>
    <p:sldId id="4109" r:id="rId16"/>
    <p:sldId id="4129" r:id="rId17"/>
    <p:sldId id="4145" r:id="rId18"/>
    <p:sldId id="4143" r:id="rId19"/>
    <p:sldId id="4146" r:id="rId20"/>
    <p:sldId id="4148" r:id="rId21"/>
    <p:sldId id="4147" r:id="rId22"/>
    <p:sldId id="4135" r:id="rId23"/>
    <p:sldId id="4136" r:id="rId24"/>
    <p:sldId id="4141" r:id="rId25"/>
    <p:sldId id="4139" r:id="rId26"/>
    <p:sldId id="4140" r:id="rId27"/>
    <p:sldId id="4125" r:id="rId28"/>
    <p:sldId id="4132" r:id="rId29"/>
    <p:sldId id="4124" r:id="rId30"/>
    <p:sldId id="4133" r:id="rId31"/>
    <p:sldId id="4134" r:id="rId32"/>
  </p:sldIdLst>
  <p:sldSz cx="12192000" cy="6858000"/>
  <p:notesSz cx="6794500" cy="9906000"/>
  <p:defaultTextStyle>
    <a:defPPr>
      <a:defRPr lang="en-GB"/>
    </a:defPPr>
    <a:lvl1pPr algn="l" rtl="0" fontAlgn="base">
      <a:spcBef>
        <a:spcPct val="0"/>
      </a:spcBef>
      <a:spcAft>
        <a:spcPct val="0"/>
      </a:spcAft>
      <a:defRPr kern="1200">
        <a:solidFill>
          <a:schemeClr val="tx1"/>
        </a:solidFill>
        <a:latin typeface="Lucida Sans" pitchFamily="34" charset="0"/>
        <a:ea typeface="+mn-ea"/>
        <a:cs typeface="+mn-cs"/>
      </a:defRPr>
    </a:lvl1pPr>
    <a:lvl2pPr marL="457200" algn="l" rtl="0" fontAlgn="base">
      <a:spcBef>
        <a:spcPct val="0"/>
      </a:spcBef>
      <a:spcAft>
        <a:spcPct val="0"/>
      </a:spcAft>
      <a:defRPr kern="1200">
        <a:solidFill>
          <a:schemeClr val="tx1"/>
        </a:solidFill>
        <a:latin typeface="Lucida Sans" pitchFamily="34" charset="0"/>
        <a:ea typeface="+mn-ea"/>
        <a:cs typeface="+mn-cs"/>
      </a:defRPr>
    </a:lvl2pPr>
    <a:lvl3pPr marL="914400" algn="l" rtl="0" fontAlgn="base">
      <a:spcBef>
        <a:spcPct val="0"/>
      </a:spcBef>
      <a:spcAft>
        <a:spcPct val="0"/>
      </a:spcAft>
      <a:defRPr kern="1200">
        <a:solidFill>
          <a:schemeClr val="tx1"/>
        </a:solidFill>
        <a:latin typeface="Lucida Sans" pitchFamily="34" charset="0"/>
        <a:ea typeface="+mn-ea"/>
        <a:cs typeface="+mn-cs"/>
      </a:defRPr>
    </a:lvl3pPr>
    <a:lvl4pPr marL="1371600" algn="l" rtl="0" fontAlgn="base">
      <a:spcBef>
        <a:spcPct val="0"/>
      </a:spcBef>
      <a:spcAft>
        <a:spcPct val="0"/>
      </a:spcAft>
      <a:defRPr kern="1200">
        <a:solidFill>
          <a:schemeClr val="tx1"/>
        </a:solidFill>
        <a:latin typeface="Lucida Sans" pitchFamily="34" charset="0"/>
        <a:ea typeface="+mn-ea"/>
        <a:cs typeface="+mn-cs"/>
      </a:defRPr>
    </a:lvl4pPr>
    <a:lvl5pPr marL="1828800" algn="l" rtl="0" fontAlgn="base">
      <a:spcBef>
        <a:spcPct val="0"/>
      </a:spcBef>
      <a:spcAft>
        <a:spcPct val="0"/>
      </a:spcAft>
      <a:defRPr kern="1200">
        <a:solidFill>
          <a:schemeClr val="tx1"/>
        </a:solidFill>
        <a:latin typeface="Lucida Sans" pitchFamily="34" charset="0"/>
        <a:ea typeface="+mn-ea"/>
        <a:cs typeface="+mn-cs"/>
      </a:defRPr>
    </a:lvl5pPr>
    <a:lvl6pPr marL="2286000" algn="l" defTabSz="914400" rtl="0" eaLnBrk="1" latinLnBrk="0" hangingPunct="1">
      <a:defRPr kern="1200">
        <a:solidFill>
          <a:schemeClr val="tx1"/>
        </a:solidFill>
        <a:latin typeface="Lucida Sans" pitchFamily="34" charset="0"/>
        <a:ea typeface="+mn-ea"/>
        <a:cs typeface="+mn-cs"/>
      </a:defRPr>
    </a:lvl6pPr>
    <a:lvl7pPr marL="2743200" algn="l" defTabSz="914400" rtl="0" eaLnBrk="1" latinLnBrk="0" hangingPunct="1">
      <a:defRPr kern="1200">
        <a:solidFill>
          <a:schemeClr val="tx1"/>
        </a:solidFill>
        <a:latin typeface="Lucida Sans" pitchFamily="34" charset="0"/>
        <a:ea typeface="+mn-ea"/>
        <a:cs typeface="+mn-cs"/>
      </a:defRPr>
    </a:lvl7pPr>
    <a:lvl8pPr marL="3200400" algn="l" defTabSz="914400" rtl="0" eaLnBrk="1" latinLnBrk="0" hangingPunct="1">
      <a:defRPr kern="1200">
        <a:solidFill>
          <a:schemeClr val="tx1"/>
        </a:solidFill>
        <a:latin typeface="Lucida Sans" pitchFamily="34" charset="0"/>
        <a:ea typeface="+mn-ea"/>
        <a:cs typeface="+mn-cs"/>
      </a:defRPr>
    </a:lvl8pPr>
    <a:lvl9pPr marL="3657600" algn="l" defTabSz="914400" rtl="0" eaLnBrk="1" latinLnBrk="0" hangingPunct="1">
      <a:defRPr kern="1200">
        <a:solidFill>
          <a:schemeClr val="tx1"/>
        </a:solidFill>
        <a:latin typeface="Lucida Sans"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66CC"/>
    <a:srgbClr val="FFFFFF"/>
    <a:srgbClr val="000000"/>
    <a:srgbClr val="99CCFF"/>
    <a:srgbClr val="3399FF"/>
    <a:srgbClr val="FF0000"/>
    <a:srgbClr val="FF6600"/>
    <a:srgbClr val="66FF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94A7A-4D49-5043-8929-D0C8E4BB5034}" v="30" dt="2024-05-14T14:36:45.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9" autoAdjust="0"/>
    <p:restoredTop sz="93675" autoAdjust="0"/>
  </p:normalViewPr>
  <p:slideViewPr>
    <p:cSldViewPr>
      <p:cViewPr varScale="1">
        <p:scale>
          <a:sx n="107" d="100"/>
          <a:sy n="107" d="100"/>
        </p:scale>
        <p:origin x="600"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4486" cy="494762"/>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defTabSz="954344">
              <a:defRPr sz="1300">
                <a:latin typeface="Arial" charset="0"/>
              </a:defRPr>
            </a:lvl1pPr>
          </a:lstStyle>
          <a:p>
            <a:endParaRPr lang="en-US"/>
          </a:p>
        </p:txBody>
      </p:sp>
      <p:sp>
        <p:nvSpPr>
          <p:cNvPr id="7171" name="Rectangle 3"/>
          <p:cNvSpPr>
            <a:spLocks noGrp="1" noChangeArrowheads="1"/>
          </p:cNvSpPr>
          <p:nvPr>
            <p:ph type="dt" sz="quarter" idx="1"/>
          </p:nvPr>
        </p:nvSpPr>
        <p:spPr bwMode="auto">
          <a:xfrm>
            <a:off x="3850015" y="1"/>
            <a:ext cx="2944486" cy="494762"/>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algn="r" defTabSz="954344">
              <a:defRPr sz="1300">
                <a:latin typeface="Arial" charset="0"/>
              </a:defRPr>
            </a:lvl1pPr>
          </a:lstStyle>
          <a:p>
            <a:endParaRPr lang="en-US"/>
          </a:p>
        </p:txBody>
      </p:sp>
      <p:sp>
        <p:nvSpPr>
          <p:cNvPr id="7172" name="Rectangle 4"/>
          <p:cNvSpPr>
            <a:spLocks noGrp="1" noChangeArrowheads="1"/>
          </p:cNvSpPr>
          <p:nvPr>
            <p:ph type="ftr" sz="quarter" idx="2"/>
          </p:nvPr>
        </p:nvSpPr>
        <p:spPr bwMode="auto">
          <a:xfrm>
            <a:off x="0" y="9411238"/>
            <a:ext cx="2944486" cy="494762"/>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defTabSz="954344">
              <a:defRPr sz="1300">
                <a:latin typeface="Arial" charset="0"/>
              </a:defRPr>
            </a:lvl1pPr>
          </a:lstStyle>
          <a:p>
            <a:endParaRPr lang="en-US"/>
          </a:p>
        </p:txBody>
      </p:sp>
      <p:sp>
        <p:nvSpPr>
          <p:cNvPr id="7173" name="Rectangle 5"/>
          <p:cNvSpPr>
            <a:spLocks noGrp="1" noChangeArrowheads="1"/>
          </p:cNvSpPr>
          <p:nvPr>
            <p:ph type="sldNum" sz="quarter" idx="3"/>
          </p:nvPr>
        </p:nvSpPr>
        <p:spPr bwMode="auto">
          <a:xfrm>
            <a:off x="3850015" y="9411238"/>
            <a:ext cx="2944486" cy="494762"/>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algn="r" defTabSz="954344">
              <a:defRPr sz="1300">
                <a:latin typeface="Arial" charset="0"/>
              </a:defRPr>
            </a:lvl1pPr>
          </a:lstStyle>
          <a:p>
            <a:fld id="{5517F4BE-6E24-4244-85C6-5D453F80FA09}" type="slidenum">
              <a:rPr lang="en-US"/>
              <a:pPr/>
              <a:t>‹#›</a:t>
            </a:fld>
            <a:endParaRPr lang="en-US"/>
          </a:p>
        </p:txBody>
      </p:sp>
    </p:spTree>
    <p:extLst>
      <p:ext uri="{BB962C8B-B14F-4D97-AF65-F5344CB8AC3E}">
        <p14:creationId xmlns:p14="http://schemas.microsoft.com/office/powerpoint/2010/main" val="14626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944486" cy="494762"/>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defTabSz="954344">
              <a:defRPr sz="1300">
                <a:latin typeface="Arial" charset="0"/>
              </a:defRPr>
            </a:lvl1pPr>
          </a:lstStyle>
          <a:p>
            <a:endParaRPr lang="en-US"/>
          </a:p>
        </p:txBody>
      </p:sp>
      <p:sp>
        <p:nvSpPr>
          <p:cNvPr id="13315" name="Rectangle 3"/>
          <p:cNvSpPr>
            <a:spLocks noGrp="1" noChangeArrowheads="1"/>
          </p:cNvSpPr>
          <p:nvPr>
            <p:ph type="dt" idx="1"/>
          </p:nvPr>
        </p:nvSpPr>
        <p:spPr bwMode="auto">
          <a:xfrm>
            <a:off x="3848496" y="1"/>
            <a:ext cx="2944486" cy="494762"/>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algn="r" defTabSz="954344">
              <a:defRPr sz="1300">
                <a:latin typeface="Arial" charset="0"/>
              </a:defRPr>
            </a:lvl1pPr>
          </a:lstStyle>
          <a:p>
            <a:endParaRPr lang="en-US"/>
          </a:p>
        </p:txBody>
      </p:sp>
      <p:sp>
        <p:nvSpPr>
          <p:cNvPr id="1331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79147" y="4704850"/>
            <a:ext cx="5436208" cy="4457470"/>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9409701"/>
            <a:ext cx="2944486" cy="494762"/>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defTabSz="954344">
              <a:defRPr sz="1300">
                <a:latin typeface="Arial" charset="0"/>
              </a:defRPr>
            </a:lvl1pPr>
          </a:lstStyle>
          <a:p>
            <a:endParaRPr lang="en-US"/>
          </a:p>
        </p:txBody>
      </p:sp>
      <p:sp>
        <p:nvSpPr>
          <p:cNvPr id="13319" name="Rectangle 7"/>
          <p:cNvSpPr>
            <a:spLocks noGrp="1" noChangeArrowheads="1"/>
          </p:cNvSpPr>
          <p:nvPr>
            <p:ph type="sldNum" sz="quarter" idx="5"/>
          </p:nvPr>
        </p:nvSpPr>
        <p:spPr bwMode="auto">
          <a:xfrm>
            <a:off x="3848496" y="9409701"/>
            <a:ext cx="2944486" cy="494762"/>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algn="r" defTabSz="954344">
              <a:defRPr sz="1300">
                <a:latin typeface="Arial" charset="0"/>
              </a:defRPr>
            </a:lvl1pPr>
          </a:lstStyle>
          <a:p>
            <a:fld id="{CEFC690F-749E-41C3-8544-CF164E88C455}" type="slidenum">
              <a:rPr lang="en-US"/>
              <a:pPr/>
              <a:t>‹#›</a:t>
            </a:fld>
            <a:endParaRPr lang="en-US"/>
          </a:p>
        </p:txBody>
      </p:sp>
    </p:spTree>
    <p:extLst>
      <p:ext uri="{BB962C8B-B14F-4D97-AF65-F5344CB8AC3E}">
        <p14:creationId xmlns:p14="http://schemas.microsoft.com/office/powerpoint/2010/main" val="3277276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78802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74442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14</a:t>
            </a:fld>
            <a:endParaRPr lang="en-US"/>
          </a:p>
        </p:txBody>
      </p:sp>
    </p:spTree>
    <p:extLst>
      <p:ext uri="{BB962C8B-B14F-4D97-AF65-F5344CB8AC3E}">
        <p14:creationId xmlns:p14="http://schemas.microsoft.com/office/powerpoint/2010/main" val="342850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MPS has already been developed for 2 systems. This past example was built for a project similar to the pump room. EPAC is much bigger.</a:t>
            </a:r>
          </a:p>
          <a:p>
            <a:endParaRPr lang="en-GB" dirty="0"/>
          </a:p>
          <a:p>
            <a:r>
              <a:rPr lang="en-GB" dirty="0"/>
              <a:t>All the MPS rules are processed in the software control system</a:t>
            </a:r>
          </a:p>
          <a:p>
            <a:r>
              <a:rPr lang="en-GB" dirty="0"/>
              <a:t>The software control system is connected the electrical control PLC and the personal safety system using Modbus TCP</a:t>
            </a:r>
          </a:p>
          <a:p>
            <a:r>
              <a:rPr lang="en-GB" dirty="0"/>
              <a:t>The software control system will read the status of all the devices connected to the PLC (shutters, motorised flippers, vacuum gauges), read status from PSS PLC and some other devices like pre-amplifiers, process the rules and send commands to the controls PLC to drive MPS devices.</a:t>
            </a:r>
          </a:p>
          <a:p>
            <a:endParaRPr lang="en-GB" dirty="0"/>
          </a:p>
          <a:p>
            <a:r>
              <a:rPr lang="en-GB" dirty="0"/>
              <a:t>Only 1 IOC that runs the logic Machine safety</a:t>
            </a:r>
          </a:p>
          <a:p>
            <a:endParaRPr lang="en-GB" dirty="0"/>
          </a:p>
          <a:p>
            <a:r>
              <a:rPr lang="en-GB" dirty="0"/>
              <a:t>There is another IOC for comms with PLC</a:t>
            </a:r>
          </a:p>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15</a:t>
            </a:fld>
            <a:endParaRPr lang="en-US"/>
          </a:p>
        </p:txBody>
      </p:sp>
    </p:spTree>
    <p:extLst>
      <p:ext uri="{BB962C8B-B14F-4D97-AF65-F5344CB8AC3E}">
        <p14:creationId xmlns:p14="http://schemas.microsoft.com/office/powerpoint/2010/main" val="118224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next few slides are basic IOC structure, timing system, and gateways. MPS will be covered later. Pulse ID will come in the DAQ presentation, along with </a:t>
            </a:r>
            <a:r>
              <a:rPr lang="en-GB" dirty="0" err="1"/>
              <a:t>epac</a:t>
            </a:r>
            <a:r>
              <a:rPr lang="en-GB" dirty="0"/>
              <a:t> forwarded and maybe </a:t>
            </a:r>
            <a:r>
              <a:rPr lang="en-GB" dirty="0" err="1"/>
              <a:t>ADKafka</a:t>
            </a:r>
            <a:r>
              <a:rPr lang="en-GB" dirty="0"/>
              <a:t>.</a:t>
            </a:r>
          </a:p>
        </p:txBody>
      </p:sp>
      <p:sp>
        <p:nvSpPr>
          <p:cNvPr id="4" name="Slide Number Placeholder 3"/>
          <p:cNvSpPr>
            <a:spLocks noGrp="1"/>
          </p:cNvSpPr>
          <p:nvPr>
            <p:ph type="sldNum" sz="quarter" idx="5"/>
          </p:nvPr>
        </p:nvSpPr>
        <p:spPr/>
        <p:txBody>
          <a:bodyPr/>
          <a:lstStyle/>
          <a:p>
            <a:fld id="{C0F3BA1D-A00F-DB41-84DA-BE26C4853B35}" type="slidenum">
              <a:rPr lang="en-US" smtClean="0"/>
              <a:pPr/>
              <a:t>29</a:t>
            </a:fld>
            <a:endParaRPr lang="en-US" dirty="0"/>
          </a:p>
        </p:txBody>
      </p:sp>
    </p:spTree>
    <p:extLst>
      <p:ext uri="{BB962C8B-B14F-4D97-AF65-F5344CB8AC3E}">
        <p14:creationId xmlns:p14="http://schemas.microsoft.com/office/powerpoint/2010/main" val="384973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4</a:t>
            </a:fld>
            <a:endParaRPr lang="en-US"/>
          </a:p>
        </p:txBody>
      </p:sp>
    </p:spTree>
    <p:extLst>
      <p:ext uri="{BB962C8B-B14F-4D97-AF65-F5344CB8AC3E}">
        <p14:creationId xmlns:p14="http://schemas.microsoft.com/office/powerpoint/2010/main" val="198355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5</a:t>
            </a:fld>
            <a:endParaRPr lang="en-US"/>
          </a:p>
        </p:txBody>
      </p:sp>
    </p:spTree>
    <p:extLst>
      <p:ext uri="{BB962C8B-B14F-4D97-AF65-F5344CB8AC3E}">
        <p14:creationId xmlns:p14="http://schemas.microsoft.com/office/powerpoint/2010/main" val="317024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6</a:t>
            </a:fld>
            <a:endParaRPr lang="en-US"/>
          </a:p>
        </p:txBody>
      </p:sp>
    </p:spTree>
    <p:extLst>
      <p:ext uri="{BB962C8B-B14F-4D97-AF65-F5344CB8AC3E}">
        <p14:creationId xmlns:p14="http://schemas.microsoft.com/office/powerpoint/2010/main" val="127833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7</a:t>
            </a:fld>
            <a:endParaRPr lang="en-US"/>
          </a:p>
        </p:txBody>
      </p:sp>
    </p:spTree>
    <p:extLst>
      <p:ext uri="{BB962C8B-B14F-4D97-AF65-F5344CB8AC3E}">
        <p14:creationId xmlns:p14="http://schemas.microsoft.com/office/powerpoint/2010/main" val="325131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8</a:t>
            </a:fld>
            <a:endParaRPr lang="en-US"/>
          </a:p>
        </p:txBody>
      </p:sp>
    </p:spTree>
    <p:extLst>
      <p:ext uri="{BB962C8B-B14F-4D97-AF65-F5344CB8AC3E}">
        <p14:creationId xmlns:p14="http://schemas.microsoft.com/office/powerpoint/2010/main" val="119831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9</a:t>
            </a:fld>
            <a:endParaRPr lang="en-US"/>
          </a:p>
        </p:txBody>
      </p:sp>
    </p:spTree>
    <p:extLst>
      <p:ext uri="{BB962C8B-B14F-4D97-AF65-F5344CB8AC3E}">
        <p14:creationId xmlns:p14="http://schemas.microsoft.com/office/powerpoint/2010/main" val="56777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10</a:t>
            </a:fld>
            <a:endParaRPr lang="en-US"/>
          </a:p>
        </p:txBody>
      </p:sp>
    </p:spTree>
    <p:extLst>
      <p:ext uri="{BB962C8B-B14F-4D97-AF65-F5344CB8AC3E}">
        <p14:creationId xmlns:p14="http://schemas.microsoft.com/office/powerpoint/2010/main" val="318552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FC690F-749E-41C3-8544-CF164E88C455}" type="slidenum">
              <a:rPr lang="en-US" smtClean="0"/>
              <a:pPr/>
              <a:t>11</a:t>
            </a:fld>
            <a:endParaRPr lang="en-US"/>
          </a:p>
        </p:txBody>
      </p:sp>
    </p:spTree>
    <p:extLst>
      <p:ext uri="{BB962C8B-B14F-4D97-AF65-F5344CB8AC3E}">
        <p14:creationId xmlns:p14="http://schemas.microsoft.com/office/powerpoint/2010/main" val="26916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A78C-944B-0458-6D48-30D5B7E174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9C8672B-5F01-FDA7-C4DF-AEC241083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74B501B-DCC1-8291-DC38-A6907B71E5CE}"/>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5" name="Footer Placeholder 4">
            <a:extLst>
              <a:ext uri="{FF2B5EF4-FFF2-40B4-BE49-F238E27FC236}">
                <a16:creationId xmlns:a16="http://schemas.microsoft.com/office/drawing/2014/main" id="{16C6B679-E672-C101-A072-99F2077A2FF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9F6A97-021B-17A6-4938-450000EA1BAD}"/>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4139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FC3B-F0EF-0848-4F7D-D6669BDC11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166075E-1C27-67E9-CFC0-FB32CB272A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AAE527-1CE5-1A18-8ED3-8A50539424EE}"/>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5" name="Footer Placeholder 4">
            <a:extLst>
              <a:ext uri="{FF2B5EF4-FFF2-40B4-BE49-F238E27FC236}">
                <a16:creationId xmlns:a16="http://schemas.microsoft.com/office/drawing/2014/main" id="{7E3BEEC6-CA2A-9CEF-22BE-8D497B4295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D30E2D-2719-E162-EE28-2BB967F51D08}"/>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412784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DA89B-E7E3-750C-66A4-B4C921AAABF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C978859-C084-2605-1AF4-C9C772F853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B16C3C-CBA8-9895-C012-CAEEF4A77DF5}"/>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5" name="Footer Placeholder 4">
            <a:extLst>
              <a:ext uri="{FF2B5EF4-FFF2-40B4-BE49-F238E27FC236}">
                <a16:creationId xmlns:a16="http://schemas.microsoft.com/office/drawing/2014/main" id="{CB439B3D-7B8C-7955-9BCB-F900E34A6D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055B19F-BD75-6BE1-BB37-64B704257137}"/>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31948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23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7172-9A22-A890-3A2A-E183A28DD3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F93E6C2-AB39-98AD-65C3-EF2EFD62C0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C4707B-202F-146C-6A64-9E6774E5354F}"/>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5" name="Footer Placeholder 4">
            <a:extLst>
              <a:ext uri="{FF2B5EF4-FFF2-40B4-BE49-F238E27FC236}">
                <a16:creationId xmlns:a16="http://schemas.microsoft.com/office/drawing/2014/main" id="{6211CE24-EB24-D4B6-5DC7-1D7B40E4108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6BA09-AEAF-8720-C5E9-DF8B30829961}"/>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80764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051F-12FE-47D5-AB8B-8F11C440EB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FB89C54-FD0D-CB0D-B06F-5D6F43934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222874-CED4-B693-389B-A95349403DE3}"/>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5" name="Footer Placeholder 4">
            <a:extLst>
              <a:ext uri="{FF2B5EF4-FFF2-40B4-BE49-F238E27FC236}">
                <a16:creationId xmlns:a16="http://schemas.microsoft.com/office/drawing/2014/main" id="{D18990F3-8AED-74FF-BC80-D541621562E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23C35E7-E0A2-7851-A0AA-41E57FDEBB6A}"/>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64469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E600-3AB9-80C8-1C20-B5CB2D3D69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7CA93E-BBEB-C818-9F15-66731FDDA2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2015B35-28DC-84AC-8716-7D3C265DD9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E2F94BE-4DD7-ED43-3F9A-8756B25A2BDD}"/>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6" name="Footer Placeholder 5">
            <a:extLst>
              <a:ext uri="{FF2B5EF4-FFF2-40B4-BE49-F238E27FC236}">
                <a16:creationId xmlns:a16="http://schemas.microsoft.com/office/drawing/2014/main" id="{654E3C62-38F3-BE6D-E923-0CCF63AA84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6C3CF19-3734-E9C2-9BBF-629C364E7C70}"/>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64788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28C8-0939-6E47-2457-8EDF71EF285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52257AA-C0B9-A88D-5568-4B6FC6C27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C6A75E-A284-53EC-BFDE-7CADC447E4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128FDE7-BA87-1B48-83C3-F997BCF57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D76263-7766-FAE9-A900-4570DFD8EF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A76B90-51D9-D9B3-D8A9-5A4BC17B4A89}"/>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8" name="Footer Placeholder 7">
            <a:extLst>
              <a:ext uri="{FF2B5EF4-FFF2-40B4-BE49-F238E27FC236}">
                <a16:creationId xmlns:a16="http://schemas.microsoft.com/office/drawing/2014/main" id="{F56967D8-C736-EE10-A1EA-0E9C19435C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CD9782E-39AF-FC25-948B-83FFBDF815AD}"/>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162217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23D5-A6FE-E6F6-A9E6-211CB29AB87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9F81CFF-2946-282B-6B82-08EE82B63B8E}"/>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4" name="Footer Placeholder 3">
            <a:extLst>
              <a:ext uri="{FF2B5EF4-FFF2-40B4-BE49-F238E27FC236}">
                <a16:creationId xmlns:a16="http://schemas.microsoft.com/office/drawing/2014/main" id="{4BCC9513-7BDF-6857-06C9-9C5BBB0DE5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F9DC72D-E8D3-C92A-5A34-65D9232AB524}"/>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169591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D77F-E732-866F-0853-D6308EED645D}"/>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3" name="Footer Placeholder 2">
            <a:extLst>
              <a:ext uri="{FF2B5EF4-FFF2-40B4-BE49-F238E27FC236}">
                <a16:creationId xmlns:a16="http://schemas.microsoft.com/office/drawing/2014/main" id="{6B23D2E4-C648-E69A-23AC-0478C021DA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38F3495-982F-6DB8-2344-09514D119695}"/>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155963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AFE6-FE52-DF4C-1E5E-AB2EE0D059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9FC990E-C360-930D-9B14-D891FBA58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7582E1A-5FF9-4BA8-347D-B0B2096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7BA31A-E5AD-75E8-8CB5-FDFA5FFA40D8}"/>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6" name="Footer Placeholder 5">
            <a:extLst>
              <a:ext uri="{FF2B5EF4-FFF2-40B4-BE49-F238E27FC236}">
                <a16:creationId xmlns:a16="http://schemas.microsoft.com/office/drawing/2014/main" id="{81767526-2A12-6278-603A-2C000F8ECB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0955C96-54CD-2CF6-D72F-F3A7C2BFBA2D}"/>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60236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251F-DF69-6294-35E6-78B6C4CC66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35F718-C3F2-A7B2-D41B-8826E56E9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0E96082-5AE7-166F-5475-FE93F698A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BD14C8-C7B5-51DF-B5A9-E1A07D121389}"/>
              </a:ext>
            </a:extLst>
          </p:cNvPr>
          <p:cNvSpPr>
            <a:spLocks noGrp="1"/>
          </p:cNvSpPr>
          <p:nvPr>
            <p:ph type="dt" sz="half" idx="10"/>
          </p:nvPr>
        </p:nvSpPr>
        <p:spPr>
          <a:xfrm>
            <a:off x="838200" y="6356350"/>
            <a:ext cx="2743200" cy="365125"/>
          </a:xfrm>
          <a:prstGeom prst="rect">
            <a:avLst/>
          </a:prstGeom>
        </p:spPr>
        <p:txBody>
          <a:bodyPr/>
          <a:lstStyle/>
          <a:p>
            <a:fld id="{FF4414CD-3D4D-46CC-8A36-2ED8BEFD96BA}" type="datetimeFigureOut">
              <a:rPr lang="en-GB" smtClean="0"/>
              <a:t>13/05/2024</a:t>
            </a:fld>
            <a:endParaRPr lang="en-GB"/>
          </a:p>
        </p:txBody>
      </p:sp>
      <p:sp>
        <p:nvSpPr>
          <p:cNvPr id="6" name="Footer Placeholder 5">
            <a:extLst>
              <a:ext uri="{FF2B5EF4-FFF2-40B4-BE49-F238E27FC236}">
                <a16:creationId xmlns:a16="http://schemas.microsoft.com/office/drawing/2014/main" id="{7903A678-1DB5-535F-69F5-AE01190A8A5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D0AFDD1-876B-2E8A-E745-7BEFF339CE80}"/>
              </a:ext>
            </a:extLst>
          </p:cNvPr>
          <p:cNvSpPr>
            <a:spLocks noGrp="1"/>
          </p:cNvSpPr>
          <p:nvPr>
            <p:ph type="sldNum" sz="quarter" idx="12"/>
          </p:nvPr>
        </p:nvSpPr>
        <p:spPr>
          <a:xfrm>
            <a:off x="8610600" y="6356350"/>
            <a:ext cx="2743200" cy="365125"/>
          </a:xfrm>
          <a:prstGeom prst="rect">
            <a:avLst/>
          </a:prstGeom>
        </p:spPr>
        <p:txBody>
          <a:bodyPr/>
          <a:lstStyle/>
          <a:p>
            <a:fld id="{5729C36F-891B-479D-B8F6-3A63F87FC43E}" type="slidenum">
              <a:rPr lang="en-GB" smtClean="0"/>
              <a:t>‹#›</a:t>
            </a:fld>
            <a:endParaRPr lang="en-GB"/>
          </a:p>
        </p:txBody>
      </p:sp>
    </p:spTree>
    <p:extLst>
      <p:ext uri="{BB962C8B-B14F-4D97-AF65-F5344CB8AC3E}">
        <p14:creationId xmlns:p14="http://schemas.microsoft.com/office/powerpoint/2010/main" val="240566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B70AF-EF46-5A53-52B2-F06F315F4A19}"/>
              </a:ext>
            </a:extLst>
          </p:cNvPr>
          <p:cNvSpPr>
            <a:spLocks noGrp="1"/>
          </p:cNvSpPr>
          <p:nvPr>
            <p:ph type="title"/>
          </p:nvPr>
        </p:nvSpPr>
        <p:spPr>
          <a:xfrm>
            <a:off x="838200" y="77093"/>
            <a:ext cx="10515600" cy="543595"/>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A999B80-5861-A98C-320F-F3B9BA548740}"/>
              </a:ext>
            </a:extLst>
          </p:cNvPr>
          <p:cNvSpPr>
            <a:spLocks noGrp="1"/>
          </p:cNvSpPr>
          <p:nvPr>
            <p:ph type="body" idx="1"/>
          </p:nvPr>
        </p:nvSpPr>
        <p:spPr>
          <a:xfrm>
            <a:off x="838200" y="105273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29" descr="clflogobluea">
            <a:extLst>
              <a:ext uri="{FF2B5EF4-FFF2-40B4-BE49-F238E27FC236}">
                <a16:creationId xmlns:a16="http://schemas.microsoft.com/office/drawing/2014/main" id="{A53AA01D-5F31-6694-5216-ED36BB42A7B5}"/>
              </a:ext>
            </a:extLst>
          </p:cNvPr>
          <p:cNvPicPr>
            <a:picLocks noChangeAspect="1" noChangeArrowheads="1"/>
          </p:cNvPicPr>
          <p:nvPr userDrawn="1"/>
        </p:nvPicPr>
        <p:blipFill rotWithShape="1">
          <a:blip r:embed="rId14" cstate="print"/>
          <a:srcRect l="9672" t="6609" r="12955" b="6157"/>
          <a:stretch/>
        </p:blipFill>
        <p:spPr bwMode="auto">
          <a:xfrm>
            <a:off x="119336" y="44624"/>
            <a:ext cx="720080" cy="715130"/>
          </a:xfrm>
          <a:prstGeom prst="ellipse">
            <a:avLst/>
          </a:prstGeom>
        </p:spPr>
      </p:pic>
      <p:pic>
        <p:nvPicPr>
          <p:cNvPr id="8" name="Picture 7">
            <a:extLst>
              <a:ext uri="{FF2B5EF4-FFF2-40B4-BE49-F238E27FC236}">
                <a16:creationId xmlns:a16="http://schemas.microsoft.com/office/drawing/2014/main" id="{BDD3D44A-ACEE-3A1D-9F4E-3E7D6A350FB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72464" y="6127766"/>
            <a:ext cx="1800200" cy="613602"/>
          </a:xfrm>
          <a:prstGeom prst="rect">
            <a:avLst/>
          </a:prstGeom>
          <a:solidFill>
            <a:schemeClr val="bg1"/>
          </a:solidFill>
        </p:spPr>
      </p:pic>
    </p:spTree>
    <p:extLst>
      <p:ext uri="{BB962C8B-B14F-4D97-AF65-F5344CB8AC3E}">
        <p14:creationId xmlns:p14="http://schemas.microsoft.com/office/powerpoint/2010/main" val="12360613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6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sv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44755-CBC8-7FA4-E74A-B8625EC31546}"/>
              </a:ext>
            </a:extLst>
          </p:cNvPr>
          <p:cNvSpPr txBox="1"/>
          <p:nvPr/>
        </p:nvSpPr>
        <p:spPr>
          <a:xfrm>
            <a:off x="1255196" y="1988840"/>
            <a:ext cx="10817468" cy="830997"/>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EPAC control system review</a:t>
            </a:r>
          </a:p>
        </p:txBody>
      </p:sp>
      <p:sp>
        <p:nvSpPr>
          <p:cNvPr id="3" name="Rectangle 2">
            <a:extLst>
              <a:ext uri="{FF2B5EF4-FFF2-40B4-BE49-F238E27FC236}">
                <a16:creationId xmlns:a16="http://schemas.microsoft.com/office/drawing/2014/main" id="{71C035C9-5281-871A-C842-CAC60B43E4EC}"/>
              </a:ext>
            </a:extLst>
          </p:cNvPr>
          <p:cNvSpPr/>
          <p:nvPr/>
        </p:nvSpPr>
        <p:spPr>
          <a:xfrm>
            <a:off x="1255196" y="3443199"/>
            <a:ext cx="5745669"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Process and overview</a:t>
            </a:r>
          </a:p>
        </p:txBody>
      </p:sp>
    </p:spTree>
    <p:extLst>
      <p:ext uri="{BB962C8B-B14F-4D97-AF65-F5344CB8AC3E}">
        <p14:creationId xmlns:p14="http://schemas.microsoft.com/office/powerpoint/2010/main" val="268925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3A940-B20B-A67D-E9AF-B7E6841EE6B1}"/>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2" name="Rectangle 11">
            <a:extLst>
              <a:ext uri="{FF2B5EF4-FFF2-40B4-BE49-F238E27FC236}">
                <a16:creationId xmlns:a16="http://schemas.microsoft.com/office/drawing/2014/main" id="{98DB4F91-786C-7DD5-14AE-36AE190DF34E}"/>
              </a:ext>
            </a:extLst>
          </p:cNvPr>
          <p:cNvSpPr/>
          <p:nvPr/>
        </p:nvSpPr>
        <p:spPr>
          <a:xfrm>
            <a:off x="451864" y="5641984"/>
            <a:ext cx="5212087"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Energy ramp (progress from Mode 4 to Mode 1)</a:t>
            </a:r>
          </a:p>
          <a:p>
            <a:r>
              <a:rPr lang="en-GB" dirty="0">
                <a:solidFill>
                  <a:srgbClr val="505050"/>
                </a:solidFill>
                <a:latin typeface="Arial" panose="020B0604020202020204" pitchFamily="34" charset="0"/>
                <a:cs typeface="Arial" panose="020B0604020202020204" pitchFamily="34" charset="0"/>
              </a:rPr>
              <a:t>Beam ready for Experimental Areas</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4"/>
            <a:ext cx="6067288" cy="1851399"/>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3" name="Connector: Elbow 12">
            <a:extLst>
              <a:ext uri="{FF2B5EF4-FFF2-40B4-BE49-F238E27FC236}">
                <a16:creationId xmlns:a16="http://schemas.microsoft.com/office/drawing/2014/main" id="{0AFE7D23-768C-BC65-8623-E76D8C2644E0}"/>
              </a:ext>
            </a:extLst>
          </p:cNvPr>
          <p:cNvCxnSpPr/>
          <p:nvPr/>
        </p:nvCxnSpPr>
        <p:spPr>
          <a:xfrm flipV="1">
            <a:off x="6096000" y="3149967"/>
            <a:ext cx="758457" cy="698205"/>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DE2959-E8F4-B965-0BD8-F36D1D027EC6}"/>
              </a:ext>
            </a:extLst>
          </p:cNvPr>
          <p:cNvCxnSpPr>
            <a:cxnSpLocks/>
          </p:cNvCxnSpPr>
          <p:nvPr/>
        </p:nvCxnSpPr>
        <p:spPr>
          <a:xfrm>
            <a:off x="4042144" y="3848172"/>
            <a:ext cx="56175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6EA3B09E-072F-C586-9A65-03C5D8D0A872}"/>
              </a:ext>
            </a:extLst>
          </p:cNvPr>
          <p:cNvSpPr/>
          <p:nvPr/>
        </p:nvSpPr>
        <p:spPr>
          <a:xfrm>
            <a:off x="6888088" y="4453880"/>
            <a:ext cx="5112568"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Confirm alignment with EPAC beam and optimise focus</a:t>
            </a:r>
          </a:p>
        </p:txBody>
      </p:sp>
      <p:sp>
        <p:nvSpPr>
          <p:cNvPr id="18" name="Rectangle 17">
            <a:extLst>
              <a:ext uri="{FF2B5EF4-FFF2-40B4-BE49-F238E27FC236}">
                <a16:creationId xmlns:a16="http://schemas.microsoft.com/office/drawing/2014/main" id="{29983867-3756-7F1B-6E6A-53CB353882D2}"/>
              </a:ext>
            </a:extLst>
          </p:cNvPr>
          <p:cNvSpPr/>
          <p:nvPr/>
        </p:nvSpPr>
        <p:spPr>
          <a:xfrm>
            <a:off x="6888088" y="5096541"/>
            <a:ext cx="5400600"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Request laser pulses either manually or through and experimental orchestrator</a:t>
            </a:r>
          </a:p>
        </p:txBody>
      </p:sp>
      <p:sp>
        <p:nvSpPr>
          <p:cNvPr id="11" name="Rectangle 10">
            <a:extLst>
              <a:ext uri="{FF2B5EF4-FFF2-40B4-BE49-F238E27FC236}">
                <a16:creationId xmlns:a16="http://schemas.microsoft.com/office/drawing/2014/main" id="{8C50F7BE-C74E-3C40-F671-0CF5E53FC412}"/>
              </a:ext>
            </a:extLst>
          </p:cNvPr>
          <p:cNvSpPr/>
          <p:nvPr/>
        </p:nvSpPr>
        <p:spPr>
          <a:xfrm>
            <a:off x="6909447" y="3748925"/>
            <a:ext cx="5090344" cy="1351285"/>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2914CDDD-3061-549B-3EDC-96A84DC011F8}"/>
              </a:ext>
            </a:extLst>
          </p:cNvPr>
          <p:cNvCxnSpPr>
            <a:cxnSpLocks/>
          </p:cNvCxnSpPr>
          <p:nvPr/>
        </p:nvCxnSpPr>
        <p:spPr>
          <a:xfrm>
            <a:off x="8346561" y="3149967"/>
            <a:ext cx="265807" cy="0"/>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20299515-24DA-8409-6B46-F532EC5ED7B6}"/>
              </a:ext>
            </a:extLst>
          </p:cNvPr>
          <p:cNvCxnSpPr>
            <a:cxnSpLocks/>
          </p:cNvCxnSpPr>
          <p:nvPr/>
        </p:nvCxnSpPr>
        <p:spPr>
          <a:xfrm>
            <a:off x="10104472" y="3149967"/>
            <a:ext cx="265807" cy="3339"/>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0CB8722D-8A28-F569-E1A3-776334DA1950}"/>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285013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3A940-B20B-A67D-E9AF-B7E6841EE6B1}"/>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2" name="Rectangle 11">
            <a:extLst>
              <a:ext uri="{FF2B5EF4-FFF2-40B4-BE49-F238E27FC236}">
                <a16:creationId xmlns:a16="http://schemas.microsoft.com/office/drawing/2014/main" id="{98DB4F91-786C-7DD5-14AE-36AE190DF34E}"/>
              </a:ext>
            </a:extLst>
          </p:cNvPr>
          <p:cNvSpPr/>
          <p:nvPr/>
        </p:nvSpPr>
        <p:spPr>
          <a:xfrm>
            <a:off x="451864" y="5641984"/>
            <a:ext cx="5212087"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Energy ramp (progress from Mode 4 to Mode 1)</a:t>
            </a:r>
          </a:p>
          <a:p>
            <a:r>
              <a:rPr lang="en-GB" dirty="0">
                <a:solidFill>
                  <a:srgbClr val="505050"/>
                </a:solidFill>
                <a:latin typeface="Arial" panose="020B0604020202020204" pitchFamily="34" charset="0"/>
                <a:cs typeface="Arial" panose="020B0604020202020204" pitchFamily="34" charset="0"/>
              </a:rPr>
              <a:t>Beam ready for Experimental Areas</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4"/>
            <a:ext cx="6067288" cy="1851399"/>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3" name="Connector: Elbow 12">
            <a:extLst>
              <a:ext uri="{FF2B5EF4-FFF2-40B4-BE49-F238E27FC236}">
                <a16:creationId xmlns:a16="http://schemas.microsoft.com/office/drawing/2014/main" id="{0AFE7D23-768C-BC65-8623-E76D8C2644E0}"/>
              </a:ext>
            </a:extLst>
          </p:cNvPr>
          <p:cNvCxnSpPr/>
          <p:nvPr/>
        </p:nvCxnSpPr>
        <p:spPr>
          <a:xfrm flipV="1">
            <a:off x="6096000" y="3149967"/>
            <a:ext cx="758457" cy="698205"/>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DE2959-E8F4-B965-0BD8-F36D1D027EC6}"/>
              </a:ext>
            </a:extLst>
          </p:cNvPr>
          <p:cNvCxnSpPr>
            <a:cxnSpLocks/>
          </p:cNvCxnSpPr>
          <p:nvPr/>
        </p:nvCxnSpPr>
        <p:spPr>
          <a:xfrm>
            <a:off x="4042144" y="3848172"/>
            <a:ext cx="56175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6EA3B09E-072F-C586-9A65-03C5D8D0A872}"/>
              </a:ext>
            </a:extLst>
          </p:cNvPr>
          <p:cNvSpPr/>
          <p:nvPr/>
        </p:nvSpPr>
        <p:spPr>
          <a:xfrm>
            <a:off x="6888088" y="4453880"/>
            <a:ext cx="5112568"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Confirm alignment with EPAC beam and optimise focus</a:t>
            </a:r>
          </a:p>
        </p:txBody>
      </p:sp>
      <p:sp>
        <p:nvSpPr>
          <p:cNvPr id="18" name="Rectangle 17">
            <a:extLst>
              <a:ext uri="{FF2B5EF4-FFF2-40B4-BE49-F238E27FC236}">
                <a16:creationId xmlns:a16="http://schemas.microsoft.com/office/drawing/2014/main" id="{29983867-3756-7F1B-6E6A-53CB353882D2}"/>
              </a:ext>
            </a:extLst>
          </p:cNvPr>
          <p:cNvSpPr/>
          <p:nvPr/>
        </p:nvSpPr>
        <p:spPr>
          <a:xfrm>
            <a:off x="6888088" y="5096541"/>
            <a:ext cx="5400600"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Request laser pulses either manually or through and experimental orchestrator</a:t>
            </a:r>
          </a:p>
        </p:txBody>
      </p:sp>
      <p:sp>
        <p:nvSpPr>
          <p:cNvPr id="11" name="Rectangle 10">
            <a:extLst>
              <a:ext uri="{FF2B5EF4-FFF2-40B4-BE49-F238E27FC236}">
                <a16:creationId xmlns:a16="http://schemas.microsoft.com/office/drawing/2014/main" id="{8C50F7BE-C74E-3C40-F671-0CF5E53FC412}"/>
              </a:ext>
            </a:extLst>
          </p:cNvPr>
          <p:cNvSpPr/>
          <p:nvPr/>
        </p:nvSpPr>
        <p:spPr>
          <a:xfrm>
            <a:off x="6909447" y="3748925"/>
            <a:ext cx="5090344" cy="1981757"/>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2914CDDD-3061-549B-3EDC-96A84DC011F8}"/>
              </a:ext>
            </a:extLst>
          </p:cNvPr>
          <p:cNvCxnSpPr>
            <a:cxnSpLocks/>
          </p:cNvCxnSpPr>
          <p:nvPr/>
        </p:nvCxnSpPr>
        <p:spPr>
          <a:xfrm>
            <a:off x="8346561" y="3149967"/>
            <a:ext cx="265807" cy="0"/>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20299515-24DA-8409-6B46-F532EC5ED7B6}"/>
              </a:ext>
            </a:extLst>
          </p:cNvPr>
          <p:cNvCxnSpPr>
            <a:cxnSpLocks/>
          </p:cNvCxnSpPr>
          <p:nvPr/>
        </p:nvCxnSpPr>
        <p:spPr>
          <a:xfrm>
            <a:off x="10104472" y="3149967"/>
            <a:ext cx="265807" cy="3339"/>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3" name="Rectangle 22">
            <a:extLst>
              <a:ext uri="{FF2B5EF4-FFF2-40B4-BE49-F238E27FC236}">
                <a16:creationId xmlns:a16="http://schemas.microsoft.com/office/drawing/2014/main" id="{985F5E62-CE63-0E9F-9A24-A5F108DD3A66}"/>
              </a:ext>
            </a:extLst>
          </p:cNvPr>
          <p:cNvSpPr/>
          <p:nvPr/>
        </p:nvSpPr>
        <p:spPr>
          <a:xfrm>
            <a:off x="6888088" y="568769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Check data and adjust target/detector/sample</a:t>
            </a:r>
          </a:p>
        </p:txBody>
      </p:sp>
      <p:sp>
        <p:nvSpPr>
          <p:cNvPr id="24" name="TextBox 23">
            <a:extLst>
              <a:ext uri="{FF2B5EF4-FFF2-40B4-BE49-F238E27FC236}">
                <a16:creationId xmlns:a16="http://schemas.microsoft.com/office/drawing/2014/main" id="{49E51D7F-6DD1-96AD-D375-81B705DC2CA5}"/>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278226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167106-06D3-A22E-CC61-A055EA024F28}"/>
              </a:ext>
            </a:extLst>
          </p:cNvPr>
          <p:cNvGraphicFramePr>
            <a:graphicFrameLocks noGrp="1"/>
          </p:cNvGraphicFramePr>
          <p:nvPr/>
        </p:nvGraphicFramePr>
        <p:xfrm>
          <a:off x="691472" y="1737933"/>
          <a:ext cx="2442345" cy="1828800"/>
        </p:xfrm>
        <a:graphic>
          <a:graphicData uri="http://schemas.openxmlformats.org/drawingml/2006/table">
            <a:tbl>
              <a:tblPr firstRow="1" bandRow="1">
                <a:tableStyleId>{912C8C85-51F0-491E-9774-3900AFEF0FD7}</a:tableStyleId>
              </a:tblPr>
              <a:tblGrid>
                <a:gridCol w="2442345">
                  <a:extLst>
                    <a:ext uri="{9D8B030D-6E8A-4147-A177-3AD203B41FA5}">
                      <a16:colId xmlns:a16="http://schemas.microsoft.com/office/drawing/2014/main" val="3214454984"/>
                    </a:ext>
                  </a:extLst>
                </a:gridCol>
              </a:tblGrid>
              <a:tr h="336778">
                <a:tc>
                  <a:txBody>
                    <a:bodyPr/>
                    <a:lstStyle/>
                    <a:p>
                      <a:r>
                        <a:rPr lang="en-GB" dirty="0"/>
                        <a:t>Alignment</a:t>
                      </a:r>
                    </a:p>
                  </a:txBody>
                  <a:tcPr/>
                </a:tc>
                <a:extLst>
                  <a:ext uri="{0D108BD9-81ED-4DB2-BD59-A6C34878D82A}">
                    <a16:rowId xmlns:a16="http://schemas.microsoft.com/office/drawing/2014/main" val="2357779600"/>
                  </a:ext>
                </a:extLst>
              </a:tr>
              <a:tr h="755425">
                <a:tc>
                  <a:txBody>
                    <a:bodyPr/>
                    <a:lstStyle/>
                    <a:p>
                      <a:r>
                        <a:rPr lang="en-GB" dirty="0"/>
                        <a:t>Motion control</a:t>
                      </a:r>
                    </a:p>
                    <a:p>
                      <a:r>
                        <a:rPr lang="en-GB" dirty="0"/>
                        <a:t>Cameras</a:t>
                      </a:r>
                    </a:p>
                    <a:p>
                      <a:r>
                        <a:rPr lang="en-GB" dirty="0"/>
                        <a:t>Closed-loop</a:t>
                      </a:r>
                    </a:p>
                    <a:p>
                      <a:endParaRPr lang="en-GB" dirty="0"/>
                    </a:p>
                    <a:p>
                      <a:endParaRPr lang="en-GB" dirty="0"/>
                    </a:p>
                  </a:txBody>
                  <a:tcPr/>
                </a:tc>
                <a:extLst>
                  <a:ext uri="{0D108BD9-81ED-4DB2-BD59-A6C34878D82A}">
                    <a16:rowId xmlns:a16="http://schemas.microsoft.com/office/drawing/2014/main" val="3622814365"/>
                  </a:ext>
                </a:extLst>
              </a:tr>
            </a:tbl>
          </a:graphicData>
        </a:graphic>
      </p:graphicFrame>
      <p:graphicFrame>
        <p:nvGraphicFramePr>
          <p:cNvPr id="6" name="Table 5">
            <a:extLst>
              <a:ext uri="{FF2B5EF4-FFF2-40B4-BE49-F238E27FC236}">
                <a16:creationId xmlns:a16="http://schemas.microsoft.com/office/drawing/2014/main" id="{07585B7A-8E48-553C-2121-C1CBEA9B7B83}"/>
              </a:ext>
            </a:extLst>
          </p:cNvPr>
          <p:cNvGraphicFramePr>
            <a:graphicFrameLocks noGrp="1"/>
          </p:cNvGraphicFramePr>
          <p:nvPr/>
        </p:nvGraphicFramePr>
        <p:xfrm>
          <a:off x="4451118" y="3801175"/>
          <a:ext cx="2563673" cy="1828800"/>
        </p:xfrm>
        <a:graphic>
          <a:graphicData uri="http://schemas.openxmlformats.org/drawingml/2006/table">
            <a:tbl>
              <a:tblPr firstRow="1" bandRow="1">
                <a:tableStyleId>{912C8C85-51F0-491E-9774-3900AFEF0FD7}</a:tableStyleId>
              </a:tblPr>
              <a:tblGrid>
                <a:gridCol w="2563673">
                  <a:extLst>
                    <a:ext uri="{9D8B030D-6E8A-4147-A177-3AD203B41FA5}">
                      <a16:colId xmlns:a16="http://schemas.microsoft.com/office/drawing/2014/main" val="3214454984"/>
                    </a:ext>
                  </a:extLst>
                </a:gridCol>
              </a:tblGrid>
              <a:tr h="196788">
                <a:tc>
                  <a:txBody>
                    <a:bodyPr/>
                    <a:lstStyle/>
                    <a:p>
                      <a:r>
                        <a:rPr lang="en-GB" dirty="0"/>
                        <a:t>DAQ interface</a:t>
                      </a:r>
                    </a:p>
                  </a:txBody>
                  <a:tcPr/>
                </a:tc>
                <a:extLst>
                  <a:ext uri="{0D108BD9-81ED-4DB2-BD59-A6C34878D82A}">
                    <a16:rowId xmlns:a16="http://schemas.microsoft.com/office/drawing/2014/main" val="2357779600"/>
                  </a:ext>
                </a:extLst>
              </a:tr>
              <a:tr h="755425">
                <a:tc>
                  <a:txBody>
                    <a:bodyPr/>
                    <a:lstStyle/>
                    <a:p>
                      <a:r>
                        <a:rPr lang="en-GB" dirty="0" err="1"/>
                        <a:t>ADKafka</a:t>
                      </a:r>
                      <a:endParaRPr lang="en-GB" dirty="0"/>
                    </a:p>
                    <a:p>
                      <a:r>
                        <a:rPr lang="en-GB" dirty="0"/>
                        <a:t>Channel Access</a:t>
                      </a:r>
                    </a:p>
                    <a:p>
                      <a:r>
                        <a:rPr lang="en-GB" dirty="0"/>
                        <a:t>Archiver</a:t>
                      </a:r>
                    </a:p>
                    <a:p>
                      <a:r>
                        <a:rPr lang="en-GB" dirty="0"/>
                        <a:t>DAQ system input</a:t>
                      </a:r>
                    </a:p>
                    <a:p>
                      <a:endParaRPr lang="en-GB" dirty="0"/>
                    </a:p>
                  </a:txBody>
                  <a:tcPr/>
                </a:tc>
                <a:extLst>
                  <a:ext uri="{0D108BD9-81ED-4DB2-BD59-A6C34878D82A}">
                    <a16:rowId xmlns:a16="http://schemas.microsoft.com/office/drawing/2014/main" val="3622814365"/>
                  </a:ext>
                </a:extLst>
              </a:tr>
            </a:tbl>
          </a:graphicData>
        </a:graphic>
      </p:graphicFrame>
      <p:graphicFrame>
        <p:nvGraphicFramePr>
          <p:cNvPr id="7" name="Table 6">
            <a:extLst>
              <a:ext uri="{FF2B5EF4-FFF2-40B4-BE49-F238E27FC236}">
                <a16:creationId xmlns:a16="http://schemas.microsoft.com/office/drawing/2014/main" id="{9D52042B-48CC-3519-BE48-A2B0EB2B0B37}"/>
              </a:ext>
            </a:extLst>
          </p:cNvPr>
          <p:cNvGraphicFramePr>
            <a:graphicFrameLocks noGrp="1"/>
          </p:cNvGraphicFramePr>
          <p:nvPr/>
        </p:nvGraphicFramePr>
        <p:xfrm>
          <a:off x="8216788" y="1737933"/>
          <a:ext cx="2442345" cy="1828800"/>
        </p:xfrm>
        <a:graphic>
          <a:graphicData uri="http://schemas.openxmlformats.org/drawingml/2006/table">
            <a:tbl>
              <a:tblPr firstRow="1" bandRow="1">
                <a:tableStyleId>{912C8C85-51F0-491E-9774-3900AFEF0FD7}</a:tableStyleId>
              </a:tblPr>
              <a:tblGrid>
                <a:gridCol w="2442345">
                  <a:extLst>
                    <a:ext uri="{9D8B030D-6E8A-4147-A177-3AD203B41FA5}">
                      <a16:colId xmlns:a16="http://schemas.microsoft.com/office/drawing/2014/main" val="3214454984"/>
                    </a:ext>
                  </a:extLst>
                </a:gridCol>
              </a:tblGrid>
              <a:tr h="336778">
                <a:tc>
                  <a:txBody>
                    <a:bodyPr/>
                    <a:lstStyle/>
                    <a:p>
                      <a:r>
                        <a:rPr lang="en-GB" dirty="0"/>
                        <a:t>Laser metrology</a:t>
                      </a:r>
                    </a:p>
                  </a:txBody>
                  <a:tcPr/>
                </a:tc>
                <a:extLst>
                  <a:ext uri="{0D108BD9-81ED-4DB2-BD59-A6C34878D82A}">
                    <a16:rowId xmlns:a16="http://schemas.microsoft.com/office/drawing/2014/main" val="2357779600"/>
                  </a:ext>
                </a:extLst>
              </a:tr>
              <a:tr h="755425">
                <a:tc>
                  <a:txBody>
                    <a:bodyPr/>
                    <a:lstStyle/>
                    <a:p>
                      <a:r>
                        <a:rPr lang="en-GB" dirty="0"/>
                        <a:t>Temporal diagnostics</a:t>
                      </a:r>
                    </a:p>
                    <a:p>
                      <a:r>
                        <a:rPr lang="en-GB" dirty="0"/>
                        <a:t>Spatial diagnostics</a:t>
                      </a:r>
                    </a:p>
                    <a:p>
                      <a:r>
                        <a:rPr lang="en-GB" dirty="0"/>
                        <a:t>Energy</a:t>
                      </a:r>
                    </a:p>
                    <a:p>
                      <a:r>
                        <a:rPr lang="en-GB" dirty="0"/>
                        <a:t>Spectrum</a:t>
                      </a:r>
                    </a:p>
                    <a:p>
                      <a:endParaRPr lang="en-GB" dirty="0"/>
                    </a:p>
                  </a:txBody>
                  <a:tcPr/>
                </a:tc>
                <a:extLst>
                  <a:ext uri="{0D108BD9-81ED-4DB2-BD59-A6C34878D82A}">
                    <a16:rowId xmlns:a16="http://schemas.microsoft.com/office/drawing/2014/main" val="3622814365"/>
                  </a:ext>
                </a:extLst>
              </a:tr>
            </a:tbl>
          </a:graphicData>
        </a:graphic>
      </p:graphicFrame>
      <p:graphicFrame>
        <p:nvGraphicFramePr>
          <p:cNvPr id="8" name="Table 7">
            <a:extLst>
              <a:ext uri="{FF2B5EF4-FFF2-40B4-BE49-F238E27FC236}">
                <a16:creationId xmlns:a16="http://schemas.microsoft.com/office/drawing/2014/main" id="{323071CF-46E8-2A72-6363-70F1E68F5162}"/>
              </a:ext>
            </a:extLst>
          </p:cNvPr>
          <p:cNvGraphicFramePr>
            <a:graphicFrameLocks noGrp="1"/>
          </p:cNvGraphicFramePr>
          <p:nvPr/>
        </p:nvGraphicFramePr>
        <p:xfrm>
          <a:off x="691471" y="3801175"/>
          <a:ext cx="2442345" cy="1828800"/>
        </p:xfrm>
        <a:graphic>
          <a:graphicData uri="http://schemas.openxmlformats.org/drawingml/2006/table">
            <a:tbl>
              <a:tblPr firstRow="1" bandRow="1">
                <a:tableStyleId>{912C8C85-51F0-491E-9774-3900AFEF0FD7}</a:tableStyleId>
              </a:tblPr>
              <a:tblGrid>
                <a:gridCol w="2442345">
                  <a:extLst>
                    <a:ext uri="{9D8B030D-6E8A-4147-A177-3AD203B41FA5}">
                      <a16:colId xmlns:a16="http://schemas.microsoft.com/office/drawing/2014/main" val="3214454984"/>
                    </a:ext>
                  </a:extLst>
                </a:gridCol>
              </a:tblGrid>
              <a:tr h="336778">
                <a:tc>
                  <a:txBody>
                    <a:bodyPr/>
                    <a:lstStyle/>
                    <a:p>
                      <a:r>
                        <a:rPr lang="en-GB" dirty="0"/>
                        <a:t>Experiment config</a:t>
                      </a:r>
                    </a:p>
                  </a:txBody>
                  <a:tcPr/>
                </a:tc>
                <a:extLst>
                  <a:ext uri="{0D108BD9-81ED-4DB2-BD59-A6C34878D82A}">
                    <a16:rowId xmlns:a16="http://schemas.microsoft.com/office/drawing/2014/main" val="2357779600"/>
                  </a:ext>
                </a:extLst>
              </a:tr>
              <a:tr h="755425">
                <a:tc>
                  <a:txBody>
                    <a:bodyPr/>
                    <a:lstStyle/>
                    <a:p>
                      <a:r>
                        <a:rPr lang="en-GB" dirty="0"/>
                        <a:t>Target configuration</a:t>
                      </a:r>
                    </a:p>
                    <a:p>
                      <a:r>
                        <a:rPr lang="en-GB" dirty="0"/>
                        <a:t>Target positioning</a:t>
                      </a:r>
                    </a:p>
                    <a:p>
                      <a:r>
                        <a:rPr lang="en-GB" dirty="0"/>
                        <a:t>Sample positioning</a:t>
                      </a:r>
                    </a:p>
                    <a:p>
                      <a:r>
                        <a:rPr lang="en-GB" dirty="0"/>
                        <a:t>Detector configuration</a:t>
                      </a:r>
                    </a:p>
                    <a:p>
                      <a:r>
                        <a:rPr lang="en-GB" dirty="0"/>
                        <a:t>Repetition rate</a:t>
                      </a:r>
                    </a:p>
                  </a:txBody>
                  <a:tcPr/>
                </a:tc>
                <a:extLst>
                  <a:ext uri="{0D108BD9-81ED-4DB2-BD59-A6C34878D82A}">
                    <a16:rowId xmlns:a16="http://schemas.microsoft.com/office/drawing/2014/main" val="3622814365"/>
                  </a:ext>
                </a:extLst>
              </a:tr>
            </a:tbl>
          </a:graphicData>
        </a:graphic>
      </p:graphicFrame>
      <p:graphicFrame>
        <p:nvGraphicFramePr>
          <p:cNvPr id="9" name="Table 8">
            <a:extLst>
              <a:ext uri="{FF2B5EF4-FFF2-40B4-BE49-F238E27FC236}">
                <a16:creationId xmlns:a16="http://schemas.microsoft.com/office/drawing/2014/main" id="{02B05FB7-1876-5614-589D-C6C37D2F039B}"/>
              </a:ext>
            </a:extLst>
          </p:cNvPr>
          <p:cNvGraphicFramePr>
            <a:graphicFrameLocks noGrp="1"/>
          </p:cNvGraphicFramePr>
          <p:nvPr/>
        </p:nvGraphicFramePr>
        <p:xfrm>
          <a:off x="8222694" y="3801175"/>
          <a:ext cx="2442345" cy="1828800"/>
        </p:xfrm>
        <a:graphic>
          <a:graphicData uri="http://schemas.openxmlformats.org/drawingml/2006/table">
            <a:tbl>
              <a:tblPr firstRow="1" bandRow="1">
                <a:tableStyleId>{912C8C85-51F0-491E-9774-3900AFEF0FD7}</a:tableStyleId>
              </a:tblPr>
              <a:tblGrid>
                <a:gridCol w="2442345">
                  <a:extLst>
                    <a:ext uri="{9D8B030D-6E8A-4147-A177-3AD203B41FA5}">
                      <a16:colId xmlns:a16="http://schemas.microsoft.com/office/drawing/2014/main" val="3214454984"/>
                    </a:ext>
                  </a:extLst>
                </a:gridCol>
              </a:tblGrid>
              <a:tr h="336778">
                <a:tc>
                  <a:txBody>
                    <a:bodyPr/>
                    <a:lstStyle/>
                    <a:p>
                      <a:r>
                        <a:rPr lang="en-GB" dirty="0"/>
                        <a:t>Monitor and alert</a:t>
                      </a:r>
                    </a:p>
                  </a:txBody>
                  <a:tcPr/>
                </a:tc>
                <a:extLst>
                  <a:ext uri="{0D108BD9-81ED-4DB2-BD59-A6C34878D82A}">
                    <a16:rowId xmlns:a16="http://schemas.microsoft.com/office/drawing/2014/main" val="2357779600"/>
                  </a:ext>
                </a:extLst>
              </a:tr>
              <a:tr h="755425">
                <a:tc>
                  <a:txBody>
                    <a:bodyPr/>
                    <a:lstStyle/>
                    <a:p>
                      <a:r>
                        <a:rPr lang="en-GB" dirty="0"/>
                        <a:t>IOC manager</a:t>
                      </a:r>
                    </a:p>
                    <a:p>
                      <a:r>
                        <a:rPr lang="en-GB" dirty="0"/>
                        <a:t>Alarm summary</a:t>
                      </a:r>
                    </a:p>
                    <a:p>
                      <a:r>
                        <a:rPr lang="en-GB" dirty="0"/>
                        <a:t>MPS input</a:t>
                      </a:r>
                    </a:p>
                    <a:p>
                      <a:r>
                        <a:rPr lang="en-GB" dirty="0"/>
                        <a:t>PSS display</a:t>
                      </a:r>
                    </a:p>
                    <a:p>
                      <a:endParaRPr lang="en-GB" dirty="0"/>
                    </a:p>
                  </a:txBody>
                  <a:tcPr/>
                </a:tc>
                <a:extLst>
                  <a:ext uri="{0D108BD9-81ED-4DB2-BD59-A6C34878D82A}">
                    <a16:rowId xmlns:a16="http://schemas.microsoft.com/office/drawing/2014/main" val="3622814365"/>
                  </a:ext>
                </a:extLst>
              </a:tr>
            </a:tbl>
          </a:graphicData>
        </a:graphic>
      </p:graphicFrame>
      <p:graphicFrame>
        <p:nvGraphicFramePr>
          <p:cNvPr id="2" name="Table 1">
            <a:extLst>
              <a:ext uri="{FF2B5EF4-FFF2-40B4-BE49-F238E27FC236}">
                <a16:creationId xmlns:a16="http://schemas.microsoft.com/office/drawing/2014/main" id="{6ACF1F13-F6CF-BF1B-2311-2235ED1D7A06}"/>
              </a:ext>
            </a:extLst>
          </p:cNvPr>
          <p:cNvGraphicFramePr>
            <a:graphicFrameLocks noGrp="1"/>
          </p:cNvGraphicFramePr>
          <p:nvPr>
            <p:extLst>
              <p:ext uri="{D42A27DB-BD31-4B8C-83A1-F6EECF244321}">
                <p14:modId xmlns:p14="http://schemas.microsoft.com/office/powerpoint/2010/main" val="1278297035"/>
              </p:ext>
            </p:extLst>
          </p:nvPr>
        </p:nvGraphicFramePr>
        <p:xfrm>
          <a:off x="4457084" y="1737933"/>
          <a:ext cx="2557707" cy="1828800"/>
        </p:xfrm>
        <a:graphic>
          <a:graphicData uri="http://schemas.openxmlformats.org/drawingml/2006/table">
            <a:tbl>
              <a:tblPr firstRow="1" bandRow="1">
                <a:tableStyleId>{912C8C85-51F0-491E-9774-3900AFEF0FD7}</a:tableStyleId>
              </a:tblPr>
              <a:tblGrid>
                <a:gridCol w="2557707">
                  <a:extLst>
                    <a:ext uri="{9D8B030D-6E8A-4147-A177-3AD203B41FA5}">
                      <a16:colId xmlns:a16="http://schemas.microsoft.com/office/drawing/2014/main" val="3214454984"/>
                    </a:ext>
                  </a:extLst>
                </a:gridCol>
              </a:tblGrid>
              <a:tr h="336778">
                <a:tc>
                  <a:txBody>
                    <a:bodyPr/>
                    <a:lstStyle/>
                    <a:p>
                      <a:r>
                        <a:rPr lang="en-GB" dirty="0"/>
                        <a:t>Timing</a:t>
                      </a:r>
                    </a:p>
                  </a:txBody>
                  <a:tcPr/>
                </a:tc>
                <a:extLst>
                  <a:ext uri="{0D108BD9-81ED-4DB2-BD59-A6C34878D82A}">
                    <a16:rowId xmlns:a16="http://schemas.microsoft.com/office/drawing/2014/main" val="2357779600"/>
                  </a:ext>
                </a:extLst>
              </a:tr>
              <a:tr h="755425">
                <a:tc>
                  <a:txBody>
                    <a:bodyPr/>
                    <a:lstStyle/>
                    <a:p>
                      <a:r>
                        <a:rPr lang="en-GB" dirty="0"/>
                        <a:t>Timing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Motion control</a:t>
                      </a:r>
                    </a:p>
                    <a:p>
                      <a:r>
                        <a:rPr lang="en-GB" dirty="0"/>
                        <a:t>Oscilloscopes</a:t>
                      </a:r>
                    </a:p>
                    <a:p>
                      <a:r>
                        <a:rPr lang="en-GB" dirty="0"/>
                        <a:t>Energy output</a:t>
                      </a:r>
                    </a:p>
                    <a:p>
                      <a:endParaRPr lang="en-GB" dirty="0"/>
                    </a:p>
                  </a:txBody>
                  <a:tcPr/>
                </a:tc>
                <a:extLst>
                  <a:ext uri="{0D108BD9-81ED-4DB2-BD59-A6C34878D82A}">
                    <a16:rowId xmlns:a16="http://schemas.microsoft.com/office/drawing/2014/main" val="3622814365"/>
                  </a:ext>
                </a:extLst>
              </a:tr>
            </a:tbl>
          </a:graphicData>
        </a:graphic>
      </p:graphicFrame>
      <p:sp>
        <p:nvSpPr>
          <p:cNvPr id="5" name="TextBox 4">
            <a:extLst>
              <a:ext uri="{FF2B5EF4-FFF2-40B4-BE49-F238E27FC236}">
                <a16:creationId xmlns:a16="http://schemas.microsoft.com/office/drawing/2014/main" id="{64B02A1A-1524-E483-D156-A9B0EFF17248}"/>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Primary Responsibilities of Control system</a:t>
            </a:r>
          </a:p>
        </p:txBody>
      </p:sp>
    </p:spTree>
    <p:extLst>
      <p:ext uri="{BB962C8B-B14F-4D97-AF65-F5344CB8AC3E}">
        <p14:creationId xmlns:p14="http://schemas.microsoft.com/office/powerpoint/2010/main" val="37580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B192C-114A-150D-45D1-9CB2ED1B4D01}"/>
              </a:ext>
            </a:extLst>
          </p:cNvPr>
          <p:cNvSpPr/>
          <p:nvPr/>
        </p:nvSpPr>
        <p:spPr>
          <a:xfrm>
            <a:off x="1209188" y="1387942"/>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EPAC control system overview</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Requirement for a review</a:t>
            </a:r>
          </a:p>
          <a:p>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Review Process</a:t>
            </a:r>
          </a:p>
          <a:p>
            <a:pPr marL="800100" lvl="1" indent="-342900">
              <a:buFont typeface="Arial" panose="020B0604020202020204" pitchFamily="34" charset="0"/>
              <a:buChar char="•"/>
            </a:pPr>
            <a:endParaRPr lang="en-GB" sz="24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Initial feedback</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CD8D15-FD9F-ADB6-15C1-02E1C26B3B05}"/>
              </a:ext>
            </a:extLst>
          </p:cNvPr>
          <p:cNvSpPr txBox="1"/>
          <p:nvPr/>
        </p:nvSpPr>
        <p:spPr>
          <a:xfrm>
            <a:off x="839416" y="4683"/>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400656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5E64841-DBB8-54BC-E9B2-74342FCF28F4}"/>
              </a:ext>
            </a:extLst>
          </p:cNvPr>
          <p:cNvSpPr/>
          <p:nvPr/>
        </p:nvSpPr>
        <p:spPr>
          <a:xfrm>
            <a:off x="623392" y="1050762"/>
            <a:ext cx="10370368" cy="3477875"/>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Moved to EPICS a decade ago for the </a:t>
            </a:r>
            <a:r>
              <a:rPr lang="en-GB" sz="2000" dirty="0" err="1">
                <a:solidFill>
                  <a:srgbClr val="505050"/>
                </a:solidFill>
                <a:latin typeface="Arial" panose="020B0604020202020204" pitchFamily="34" charset="0"/>
                <a:cs typeface="Arial" panose="020B0604020202020204" pitchFamily="34" charset="0"/>
              </a:rPr>
              <a:t>HiLASE</a:t>
            </a:r>
            <a:r>
              <a:rPr lang="en-GB" sz="2000" dirty="0">
                <a:solidFill>
                  <a:srgbClr val="505050"/>
                </a:solidFill>
                <a:latin typeface="Arial" panose="020B0604020202020204" pitchFamily="34" charset="0"/>
                <a:cs typeface="Arial" panose="020B0604020202020204" pitchFamily="34" charset="0"/>
              </a:rPr>
              <a:t> project. Installed and operational since 2016.</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Almost identical system built for the European XFEL. Commissioned last year and first experiments performed.  </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Those systems are equivalent to JUST the pump laser section of EPAC</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C00000"/>
                </a:solidFill>
                <a:latin typeface="Arial" panose="020B0604020202020204" pitchFamily="34" charset="0"/>
                <a:cs typeface="Arial" panose="020B0604020202020204" pitchFamily="34" charset="0"/>
              </a:rPr>
              <a:t>Design of a full-fledged laser facility based on EPICS is quite different</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New challenges with scale, integration, and user experiments. </a:t>
            </a:r>
          </a:p>
        </p:txBody>
      </p:sp>
      <p:pic>
        <p:nvPicPr>
          <p:cNvPr id="3" name="Picture 2">
            <a:extLst>
              <a:ext uri="{FF2B5EF4-FFF2-40B4-BE49-F238E27FC236}">
                <a16:creationId xmlns:a16="http://schemas.microsoft.com/office/drawing/2014/main" id="{AC1A41C9-F4B6-D2C8-7C0B-4F3B48209643}"/>
              </a:ext>
            </a:extLst>
          </p:cNvPr>
          <p:cNvPicPr>
            <a:picLocks noChangeAspect="1"/>
          </p:cNvPicPr>
          <p:nvPr/>
        </p:nvPicPr>
        <p:blipFill>
          <a:blip r:embed="rId3"/>
          <a:stretch>
            <a:fillRect/>
          </a:stretch>
        </p:blipFill>
        <p:spPr>
          <a:xfrm>
            <a:off x="767408" y="4805423"/>
            <a:ext cx="6833955" cy="1605482"/>
          </a:xfrm>
          <a:prstGeom prst="rect">
            <a:avLst/>
          </a:prstGeom>
        </p:spPr>
      </p:pic>
      <p:sp>
        <p:nvSpPr>
          <p:cNvPr id="4" name="TextBox 3">
            <a:extLst>
              <a:ext uri="{FF2B5EF4-FFF2-40B4-BE49-F238E27FC236}">
                <a16:creationId xmlns:a16="http://schemas.microsoft.com/office/drawing/2014/main" id="{FDD60681-BD47-496B-4077-D708129D49E5}"/>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Still a relatively new platform for CLF</a:t>
            </a:r>
          </a:p>
        </p:txBody>
      </p:sp>
    </p:spTree>
    <p:extLst>
      <p:ext uri="{BB962C8B-B14F-4D97-AF65-F5344CB8AC3E}">
        <p14:creationId xmlns:p14="http://schemas.microsoft.com/office/powerpoint/2010/main" val="98073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2092900-8C6C-9857-1EBD-5B7F7826011F}"/>
              </a:ext>
            </a:extLst>
          </p:cNvPr>
          <p:cNvGrpSpPr/>
          <p:nvPr/>
        </p:nvGrpSpPr>
        <p:grpSpPr>
          <a:xfrm>
            <a:off x="685739" y="4156344"/>
            <a:ext cx="5623496" cy="3411347"/>
            <a:chOff x="1847528" y="1365968"/>
            <a:chExt cx="7639720" cy="4542162"/>
          </a:xfrm>
        </p:grpSpPr>
        <p:pic>
          <p:nvPicPr>
            <p:cNvPr id="2" name="Picture 1" descr="A close-up of several electronic devices&#10;&#10;Description automatically generated">
              <a:extLst>
                <a:ext uri="{FF2B5EF4-FFF2-40B4-BE49-F238E27FC236}">
                  <a16:creationId xmlns:a16="http://schemas.microsoft.com/office/drawing/2014/main" id="{87499B19-F787-32F6-2C8A-21E5D2F633B5}"/>
                </a:ext>
              </a:extLst>
            </p:cNvPr>
            <p:cNvPicPr>
              <a:picLocks noChangeAspect="1"/>
            </p:cNvPicPr>
            <p:nvPr/>
          </p:nvPicPr>
          <p:blipFill rotWithShape="1">
            <a:blip r:embed="rId3"/>
            <a:srcRect t="12915"/>
            <a:stretch/>
          </p:blipFill>
          <p:spPr>
            <a:xfrm>
              <a:off x="2254264" y="3347168"/>
              <a:ext cx="1925411" cy="1676740"/>
            </a:xfrm>
            <a:prstGeom prst="rect">
              <a:avLst/>
            </a:prstGeom>
          </p:spPr>
        </p:pic>
        <p:pic>
          <p:nvPicPr>
            <p:cNvPr id="3" name="Graphic 2">
              <a:extLst>
                <a:ext uri="{FF2B5EF4-FFF2-40B4-BE49-F238E27FC236}">
                  <a16:creationId xmlns:a16="http://schemas.microsoft.com/office/drawing/2014/main" id="{6D3FD657-46E1-32FC-3A80-A57819A034A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7898" t="23416" r="18216" b="23376"/>
            <a:stretch/>
          </p:blipFill>
          <p:spPr>
            <a:xfrm>
              <a:off x="4282856" y="1502550"/>
              <a:ext cx="1802523" cy="1115490"/>
            </a:xfrm>
            <a:prstGeom prst="rect">
              <a:avLst/>
            </a:prstGeom>
          </p:spPr>
        </p:pic>
        <p:sp>
          <p:nvSpPr>
            <p:cNvPr id="5" name="Content Placeholder 2">
              <a:extLst>
                <a:ext uri="{FF2B5EF4-FFF2-40B4-BE49-F238E27FC236}">
                  <a16:creationId xmlns:a16="http://schemas.microsoft.com/office/drawing/2014/main" id="{0F46D435-51FF-14F5-5837-3B394A7893F4}"/>
                </a:ext>
              </a:extLst>
            </p:cNvPr>
            <p:cNvSpPr txBox="1">
              <a:spLocks/>
            </p:cNvSpPr>
            <p:nvPr/>
          </p:nvSpPr>
          <p:spPr>
            <a:xfrm>
              <a:off x="1847528" y="1556792"/>
              <a:ext cx="76397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solidFill>
                  <a:srgbClr val="636466"/>
                </a:solidFill>
                <a:latin typeface="Arial"/>
                <a:ea typeface="Arial"/>
                <a:cs typeface="Arial"/>
              </a:endParaRPr>
            </a:p>
          </p:txBody>
        </p:sp>
        <p:pic>
          <p:nvPicPr>
            <p:cNvPr id="6" name="Picture 5" descr="A yellow and grey electronic device&#10;&#10;Description automatically generated">
              <a:extLst>
                <a:ext uri="{FF2B5EF4-FFF2-40B4-BE49-F238E27FC236}">
                  <a16:creationId xmlns:a16="http://schemas.microsoft.com/office/drawing/2014/main" id="{899F6760-F1CA-488E-2509-758420E3064E}"/>
                </a:ext>
              </a:extLst>
            </p:cNvPr>
            <p:cNvPicPr>
              <a:picLocks noChangeAspect="1"/>
            </p:cNvPicPr>
            <p:nvPr/>
          </p:nvPicPr>
          <p:blipFill>
            <a:blip r:embed="rId6"/>
            <a:stretch>
              <a:fillRect/>
            </a:stretch>
          </p:blipFill>
          <p:spPr>
            <a:xfrm>
              <a:off x="7169504" y="3348602"/>
              <a:ext cx="1609725" cy="841211"/>
            </a:xfrm>
            <a:prstGeom prst="rect">
              <a:avLst/>
            </a:prstGeom>
          </p:spPr>
        </p:pic>
        <p:cxnSp>
          <p:nvCxnSpPr>
            <p:cNvPr id="7" name="Connector: Elbow 6">
              <a:extLst>
                <a:ext uri="{FF2B5EF4-FFF2-40B4-BE49-F238E27FC236}">
                  <a16:creationId xmlns:a16="http://schemas.microsoft.com/office/drawing/2014/main" id="{B2F3D12A-F247-0D8E-D47A-33D13CE41E21}"/>
                </a:ext>
              </a:extLst>
            </p:cNvPr>
            <p:cNvCxnSpPr>
              <a:cxnSpLocks/>
              <a:stCxn id="3" idx="2"/>
              <a:endCxn id="6" idx="0"/>
            </p:cNvCxnSpPr>
            <p:nvPr/>
          </p:nvCxnSpPr>
          <p:spPr>
            <a:xfrm rot="16200000" flipH="1">
              <a:off x="6213961" y="1588196"/>
              <a:ext cx="730562" cy="279024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1C0BF5F2-B114-E56B-E9B2-B606F03BD4B5}"/>
                </a:ext>
              </a:extLst>
            </p:cNvPr>
            <p:cNvCxnSpPr>
              <a:cxnSpLocks/>
              <a:stCxn id="2" idx="0"/>
              <a:endCxn id="3" idx="2"/>
            </p:cNvCxnSpPr>
            <p:nvPr/>
          </p:nvCxnSpPr>
          <p:spPr>
            <a:xfrm rot="5400000" flipH="1" flipV="1">
              <a:off x="3835980" y="1999030"/>
              <a:ext cx="729128" cy="196714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CEAA5A-9EE1-FB54-D488-265B696AB1CF}"/>
                </a:ext>
              </a:extLst>
            </p:cNvPr>
            <p:cNvSpPr/>
            <p:nvPr/>
          </p:nvSpPr>
          <p:spPr>
            <a:xfrm>
              <a:off x="4065714" y="1365968"/>
              <a:ext cx="2209800" cy="13716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4" name="TextBox 13">
            <a:extLst>
              <a:ext uri="{FF2B5EF4-FFF2-40B4-BE49-F238E27FC236}">
                <a16:creationId xmlns:a16="http://schemas.microsoft.com/office/drawing/2014/main" id="{D2DE21F2-9F8B-1122-4153-B563081FA791}"/>
              </a:ext>
            </a:extLst>
          </p:cNvPr>
          <p:cNvSpPr txBox="1"/>
          <p:nvPr/>
        </p:nvSpPr>
        <p:spPr>
          <a:xfrm>
            <a:off x="463250" y="890602"/>
            <a:ext cx="4768654" cy="461665"/>
          </a:xfrm>
          <a:prstGeom prst="rect">
            <a:avLst/>
          </a:prstGeom>
          <a:noFill/>
        </p:spPr>
        <p:txBody>
          <a:bodyPr wrap="square" lIns="91440" tIns="45720" rIns="91440" bIns="45720" rtlCol="0" anchor="t">
            <a:spAutoFit/>
          </a:bodyPr>
          <a:lstStyle/>
          <a:p>
            <a:r>
              <a:rPr lang="en-US" sz="2400" dirty="0">
                <a:solidFill>
                  <a:srgbClr val="FF6800"/>
                </a:solidFill>
                <a:latin typeface="Arial"/>
                <a:cs typeface="Arial"/>
              </a:rPr>
              <a:t>Past Machine Protection Systems</a:t>
            </a:r>
          </a:p>
        </p:txBody>
      </p:sp>
      <p:sp>
        <p:nvSpPr>
          <p:cNvPr id="15" name="Content Placeholder 2">
            <a:extLst>
              <a:ext uri="{FF2B5EF4-FFF2-40B4-BE49-F238E27FC236}">
                <a16:creationId xmlns:a16="http://schemas.microsoft.com/office/drawing/2014/main" id="{EE79B309-FC89-FD07-63AC-DC3C19ADDE08}"/>
              </a:ext>
            </a:extLst>
          </p:cNvPr>
          <p:cNvSpPr txBox="1">
            <a:spLocks/>
          </p:cNvSpPr>
          <p:nvPr/>
        </p:nvSpPr>
        <p:spPr>
          <a:xfrm>
            <a:off x="249892" y="1418931"/>
            <a:ext cx="6228532" cy="3874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3088"/>
                </a:solidFill>
                <a:latin typeface="Arial"/>
                <a:cs typeface="Calibri"/>
              </a:rPr>
              <a:t>2 Laser systems with MPS already developed and installed</a:t>
            </a:r>
          </a:p>
          <a:p>
            <a:r>
              <a:rPr lang="en-GB" sz="1800" dirty="0">
                <a:solidFill>
                  <a:srgbClr val="003088"/>
                </a:solidFill>
                <a:latin typeface="Arial"/>
                <a:cs typeface="Calibri"/>
              </a:rPr>
              <a:t>MPS rules are processed by software control system</a:t>
            </a:r>
          </a:p>
          <a:p>
            <a:r>
              <a:rPr lang="en-GB" sz="1800" dirty="0">
                <a:solidFill>
                  <a:srgbClr val="003088"/>
                </a:solidFill>
                <a:latin typeface="Arial"/>
                <a:cs typeface="Calibri"/>
              </a:rPr>
              <a:t>Software control system monitor devices connected to PLC and sends commands to PLC to drive Actuators</a:t>
            </a:r>
          </a:p>
          <a:p>
            <a:r>
              <a:rPr lang="en-GB" sz="1800" dirty="0">
                <a:solidFill>
                  <a:srgbClr val="003088"/>
                </a:solidFill>
                <a:latin typeface="Arial"/>
                <a:cs typeface="Calibri"/>
              </a:rPr>
              <a:t>1 IOC for MPS rules</a:t>
            </a:r>
          </a:p>
          <a:p>
            <a:r>
              <a:rPr lang="en-GB" sz="1800" dirty="0">
                <a:solidFill>
                  <a:srgbClr val="003088"/>
                </a:solidFill>
                <a:latin typeface="Arial"/>
                <a:cs typeface="Calibri"/>
              </a:rPr>
              <a:t>1 IOC for comms with PLC</a:t>
            </a:r>
          </a:p>
          <a:p>
            <a:r>
              <a:rPr lang="en-GB" sz="1800" dirty="0">
                <a:solidFill>
                  <a:srgbClr val="003088"/>
                </a:solidFill>
                <a:latin typeface="Arial"/>
                <a:cs typeface="Calibri"/>
              </a:rPr>
              <a:t>Vulnerability is high – potentially slow</a:t>
            </a:r>
          </a:p>
        </p:txBody>
      </p:sp>
      <p:sp>
        <p:nvSpPr>
          <p:cNvPr id="4" name="TextBox 3">
            <a:extLst>
              <a:ext uri="{FF2B5EF4-FFF2-40B4-BE49-F238E27FC236}">
                <a16:creationId xmlns:a16="http://schemas.microsoft.com/office/drawing/2014/main" id="{D75071E8-27A1-B928-7DDD-9C364C6A70A1}"/>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Change in the Machine Protection System</a:t>
            </a:r>
          </a:p>
        </p:txBody>
      </p:sp>
      <p:grpSp>
        <p:nvGrpSpPr>
          <p:cNvPr id="9" name="Group 8">
            <a:extLst>
              <a:ext uri="{FF2B5EF4-FFF2-40B4-BE49-F238E27FC236}">
                <a16:creationId xmlns:a16="http://schemas.microsoft.com/office/drawing/2014/main" id="{2CC370F6-2AC8-3AD2-957F-97AEC22AA1EC}"/>
              </a:ext>
            </a:extLst>
          </p:cNvPr>
          <p:cNvGrpSpPr/>
          <p:nvPr/>
        </p:nvGrpSpPr>
        <p:grpSpPr>
          <a:xfrm>
            <a:off x="6705984" y="3827218"/>
            <a:ext cx="4800277" cy="2778570"/>
            <a:chOff x="1191764" y="1538511"/>
            <a:chExt cx="7639720" cy="4708626"/>
          </a:xfrm>
        </p:grpSpPr>
        <p:pic>
          <p:nvPicPr>
            <p:cNvPr id="10" name="Graphic 9">
              <a:extLst>
                <a:ext uri="{FF2B5EF4-FFF2-40B4-BE49-F238E27FC236}">
                  <a16:creationId xmlns:a16="http://schemas.microsoft.com/office/drawing/2014/main" id="{1902F0F5-C3DE-7BE1-D59C-BBFF9B00642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7898" t="23416" r="18216" b="23376"/>
            <a:stretch/>
          </p:blipFill>
          <p:spPr>
            <a:xfrm>
              <a:off x="5312550" y="1538511"/>
              <a:ext cx="1802523" cy="1115490"/>
            </a:xfrm>
            <a:prstGeom prst="rect">
              <a:avLst/>
            </a:prstGeom>
          </p:spPr>
        </p:pic>
        <p:sp>
          <p:nvSpPr>
            <p:cNvPr id="16" name="Content Placeholder 2">
              <a:extLst>
                <a:ext uri="{FF2B5EF4-FFF2-40B4-BE49-F238E27FC236}">
                  <a16:creationId xmlns:a16="http://schemas.microsoft.com/office/drawing/2014/main" id="{5E5FA762-5DC6-496A-29C9-36AD96AC1D15}"/>
                </a:ext>
              </a:extLst>
            </p:cNvPr>
            <p:cNvSpPr txBox="1">
              <a:spLocks/>
            </p:cNvSpPr>
            <p:nvPr/>
          </p:nvSpPr>
          <p:spPr>
            <a:xfrm>
              <a:off x="1191764" y="1895799"/>
              <a:ext cx="76397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solidFill>
                  <a:srgbClr val="636466"/>
                </a:solidFill>
                <a:latin typeface="Arial"/>
                <a:ea typeface="Arial"/>
                <a:cs typeface="Arial"/>
              </a:endParaRPr>
            </a:p>
          </p:txBody>
        </p:sp>
        <p:pic>
          <p:nvPicPr>
            <p:cNvPr id="17" name="Picture 16" descr="A grey electronic device with a screen">
              <a:extLst>
                <a:ext uri="{FF2B5EF4-FFF2-40B4-BE49-F238E27FC236}">
                  <a16:creationId xmlns:a16="http://schemas.microsoft.com/office/drawing/2014/main" id="{FF301255-C159-0F98-6CC6-9E9829925E62}"/>
                </a:ext>
              </a:extLst>
            </p:cNvPr>
            <p:cNvPicPr>
              <a:picLocks noChangeAspect="1"/>
            </p:cNvPicPr>
            <p:nvPr/>
          </p:nvPicPr>
          <p:blipFill>
            <a:blip r:embed="rId7"/>
            <a:stretch>
              <a:fillRect/>
            </a:stretch>
          </p:blipFill>
          <p:spPr>
            <a:xfrm>
              <a:off x="1998713" y="3145672"/>
              <a:ext cx="1124987" cy="1124987"/>
            </a:xfrm>
            <a:prstGeom prst="rect">
              <a:avLst/>
            </a:prstGeom>
          </p:spPr>
        </p:pic>
        <p:pic>
          <p:nvPicPr>
            <p:cNvPr id="18" name="Picture 17" descr="A close-up of a machine">
              <a:extLst>
                <a:ext uri="{FF2B5EF4-FFF2-40B4-BE49-F238E27FC236}">
                  <a16:creationId xmlns:a16="http://schemas.microsoft.com/office/drawing/2014/main" id="{91A1C32F-7522-339F-9DE6-8D00A9610591}"/>
                </a:ext>
              </a:extLst>
            </p:cNvPr>
            <p:cNvPicPr>
              <a:picLocks noChangeAspect="1"/>
            </p:cNvPicPr>
            <p:nvPr/>
          </p:nvPicPr>
          <p:blipFill>
            <a:blip r:embed="rId8"/>
            <a:stretch>
              <a:fillRect/>
            </a:stretch>
          </p:blipFill>
          <p:spPr>
            <a:xfrm>
              <a:off x="1928402" y="4885228"/>
              <a:ext cx="1265610" cy="1124987"/>
            </a:xfrm>
            <a:prstGeom prst="rect">
              <a:avLst/>
            </a:prstGeom>
          </p:spPr>
        </p:pic>
        <p:pic>
          <p:nvPicPr>
            <p:cNvPr id="19" name="Picture 18" descr="A row of electrical devices with wires&#10;&#10;Description automatically generated">
              <a:extLst>
                <a:ext uri="{FF2B5EF4-FFF2-40B4-BE49-F238E27FC236}">
                  <a16:creationId xmlns:a16="http://schemas.microsoft.com/office/drawing/2014/main" id="{4A428FC3-8BB3-766E-D612-35386D2A9FDF}"/>
                </a:ext>
              </a:extLst>
            </p:cNvPr>
            <p:cNvPicPr>
              <a:picLocks noChangeAspect="1"/>
            </p:cNvPicPr>
            <p:nvPr/>
          </p:nvPicPr>
          <p:blipFill>
            <a:blip r:embed="rId9"/>
            <a:stretch>
              <a:fillRect/>
            </a:stretch>
          </p:blipFill>
          <p:spPr>
            <a:xfrm>
              <a:off x="3930650" y="4942378"/>
              <a:ext cx="1696702" cy="1124987"/>
            </a:xfrm>
            <a:prstGeom prst="rect">
              <a:avLst/>
            </a:prstGeom>
          </p:spPr>
        </p:pic>
        <p:pic>
          <p:nvPicPr>
            <p:cNvPr id="20" name="Picture 19" descr="A yellow and grey electronic device&#10;&#10;Description automatically generated">
              <a:extLst>
                <a:ext uri="{FF2B5EF4-FFF2-40B4-BE49-F238E27FC236}">
                  <a16:creationId xmlns:a16="http://schemas.microsoft.com/office/drawing/2014/main" id="{3BE77480-4F9B-66DA-BC34-130E64BB4734}"/>
                </a:ext>
              </a:extLst>
            </p:cNvPr>
            <p:cNvPicPr>
              <a:picLocks noChangeAspect="1"/>
            </p:cNvPicPr>
            <p:nvPr/>
          </p:nvPicPr>
          <p:blipFill>
            <a:blip r:embed="rId6"/>
            <a:stretch>
              <a:fillRect/>
            </a:stretch>
          </p:blipFill>
          <p:spPr>
            <a:xfrm>
              <a:off x="6513740" y="3287559"/>
              <a:ext cx="1609725" cy="841211"/>
            </a:xfrm>
            <a:prstGeom prst="rect">
              <a:avLst/>
            </a:prstGeom>
          </p:spPr>
        </p:pic>
        <p:pic>
          <p:nvPicPr>
            <p:cNvPr id="21" name="Picture 20" descr="A screen shot of a tablet&#10;&#10;Description automatically generated">
              <a:extLst>
                <a:ext uri="{FF2B5EF4-FFF2-40B4-BE49-F238E27FC236}">
                  <a16:creationId xmlns:a16="http://schemas.microsoft.com/office/drawing/2014/main" id="{90532489-8467-35D2-5114-D671AA4D4077}"/>
                </a:ext>
              </a:extLst>
            </p:cNvPr>
            <p:cNvPicPr>
              <a:picLocks noChangeAspect="1"/>
            </p:cNvPicPr>
            <p:nvPr/>
          </p:nvPicPr>
          <p:blipFill>
            <a:blip r:embed="rId10"/>
            <a:stretch>
              <a:fillRect/>
            </a:stretch>
          </p:blipFill>
          <p:spPr>
            <a:xfrm>
              <a:off x="2293194" y="1584063"/>
              <a:ext cx="1917927" cy="1140211"/>
            </a:xfrm>
            <a:prstGeom prst="rect">
              <a:avLst/>
            </a:prstGeom>
          </p:spPr>
        </p:pic>
        <p:cxnSp>
          <p:nvCxnSpPr>
            <p:cNvPr id="22" name="Straight Connector 21">
              <a:extLst>
                <a:ext uri="{FF2B5EF4-FFF2-40B4-BE49-F238E27FC236}">
                  <a16:creationId xmlns:a16="http://schemas.microsoft.com/office/drawing/2014/main" id="{17D9EF96-0F6A-2C1A-C50F-A38C4FD40746}"/>
                </a:ext>
              </a:extLst>
            </p:cNvPr>
            <p:cNvCxnSpPr>
              <a:stCxn id="17" idx="2"/>
              <a:endCxn id="18" idx="0"/>
            </p:cNvCxnSpPr>
            <p:nvPr/>
          </p:nvCxnSpPr>
          <p:spPr>
            <a:xfrm>
              <a:off x="2561207" y="4270659"/>
              <a:ext cx="0" cy="614569"/>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3" name="Connector: Elbow 10">
              <a:extLst>
                <a:ext uri="{FF2B5EF4-FFF2-40B4-BE49-F238E27FC236}">
                  <a16:creationId xmlns:a16="http://schemas.microsoft.com/office/drawing/2014/main" id="{F8717D68-A695-5371-6EA8-7D84A9D57948}"/>
                </a:ext>
              </a:extLst>
            </p:cNvPr>
            <p:cNvCxnSpPr>
              <a:stCxn id="19" idx="0"/>
              <a:endCxn id="17" idx="2"/>
            </p:cNvCxnSpPr>
            <p:nvPr/>
          </p:nvCxnSpPr>
          <p:spPr>
            <a:xfrm rot="16200000" flipV="1">
              <a:off x="3334245" y="3497622"/>
              <a:ext cx="671719" cy="2217794"/>
            </a:xfrm>
            <a:prstGeom prst="bentConnector3">
              <a:avLst/>
            </a:prstGeom>
            <a:ln w="28575"/>
          </p:spPr>
          <p:style>
            <a:lnRef idx="1">
              <a:schemeClr val="accent6"/>
            </a:lnRef>
            <a:fillRef idx="0">
              <a:schemeClr val="accent6"/>
            </a:fillRef>
            <a:effectRef idx="0">
              <a:schemeClr val="accent6"/>
            </a:effectRef>
            <a:fontRef idx="minor">
              <a:schemeClr val="tx1"/>
            </a:fontRef>
          </p:style>
        </p:cxnSp>
        <p:cxnSp>
          <p:nvCxnSpPr>
            <p:cNvPr id="24" name="Connector: Elbow 11">
              <a:extLst>
                <a:ext uri="{FF2B5EF4-FFF2-40B4-BE49-F238E27FC236}">
                  <a16:creationId xmlns:a16="http://schemas.microsoft.com/office/drawing/2014/main" id="{EEF66413-754A-AFF7-0136-B82B63B38814}"/>
                </a:ext>
              </a:extLst>
            </p:cNvPr>
            <p:cNvCxnSpPr>
              <a:stCxn id="17" idx="0"/>
              <a:endCxn id="21" idx="2"/>
            </p:cNvCxnSpPr>
            <p:nvPr/>
          </p:nvCxnSpPr>
          <p:spPr>
            <a:xfrm rot="5400000" flipH="1" flipV="1">
              <a:off x="2695983" y="2589498"/>
              <a:ext cx="421398" cy="690951"/>
            </a:xfrm>
            <a:prstGeom prst="bentConnector3">
              <a:avLst/>
            </a:prstGeom>
            <a:ln w="28575"/>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10AF08EE-69EA-FFCF-8EC8-48998BE0B116}"/>
                </a:ext>
              </a:extLst>
            </p:cNvPr>
            <p:cNvCxnSpPr>
              <a:stCxn id="17" idx="3"/>
              <a:endCxn id="20" idx="1"/>
            </p:cNvCxnSpPr>
            <p:nvPr/>
          </p:nvCxnSpPr>
          <p:spPr>
            <a:xfrm flipV="1">
              <a:off x="3123700" y="3708165"/>
              <a:ext cx="3390040" cy="1"/>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6" name="Connector: Elbow 13">
              <a:extLst>
                <a:ext uri="{FF2B5EF4-FFF2-40B4-BE49-F238E27FC236}">
                  <a16:creationId xmlns:a16="http://schemas.microsoft.com/office/drawing/2014/main" id="{B4848976-9010-E09B-95AD-DD94A73765AC}"/>
                </a:ext>
              </a:extLst>
            </p:cNvPr>
            <p:cNvCxnSpPr>
              <a:stCxn id="10" idx="2"/>
              <a:endCxn id="20" idx="0"/>
            </p:cNvCxnSpPr>
            <p:nvPr/>
          </p:nvCxnSpPr>
          <p:spPr>
            <a:xfrm rot="16200000" flipH="1">
              <a:off x="6449428" y="2418384"/>
              <a:ext cx="633558" cy="1104791"/>
            </a:xfrm>
            <a:prstGeom prst="bentConnector3">
              <a:avLst>
                <a:gd name="adj1" fmla="val 61597"/>
              </a:avLst>
            </a:prstGeom>
            <a:ln w="28575"/>
          </p:spPr>
          <p:style>
            <a:lnRef idx="1">
              <a:schemeClr val="accent1"/>
            </a:lnRef>
            <a:fillRef idx="0">
              <a:schemeClr val="accent1"/>
            </a:fillRef>
            <a:effectRef idx="0">
              <a:schemeClr val="accent1"/>
            </a:effectRef>
            <a:fontRef idx="minor">
              <a:schemeClr val="tx1"/>
            </a:fontRef>
          </p:style>
        </p:cxnSp>
        <p:cxnSp>
          <p:nvCxnSpPr>
            <p:cNvPr id="27" name="Connector: Elbow 14">
              <a:extLst>
                <a:ext uri="{FF2B5EF4-FFF2-40B4-BE49-F238E27FC236}">
                  <a16:creationId xmlns:a16="http://schemas.microsoft.com/office/drawing/2014/main" id="{C1545808-2ADC-5E3D-1B37-6F10285E5626}"/>
                </a:ext>
              </a:extLst>
            </p:cNvPr>
            <p:cNvCxnSpPr>
              <a:cxnSpLocks/>
              <a:stCxn id="17" idx="0"/>
              <a:endCxn id="10" idx="2"/>
            </p:cNvCxnSpPr>
            <p:nvPr/>
          </p:nvCxnSpPr>
          <p:spPr>
            <a:xfrm rot="5400000" flipH="1" flipV="1">
              <a:off x="4141674" y="1073535"/>
              <a:ext cx="491671" cy="3652605"/>
            </a:xfrm>
            <a:prstGeom prst="bentConnector3">
              <a:avLst>
                <a:gd name="adj1" fmla="val 20111"/>
              </a:avLst>
            </a:prstGeom>
            <a:ln w="28575"/>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778241E-DFE6-58E8-19E9-8323A7D16345}"/>
                </a:ext>
              </a:extLst>
            </p:cNvPr>
            <p:cNvSpPr/>
            <p:nvPr/>
          </p:nvSpPr>
          <p:spPr>
            <a:xfrm>
              <a:off x="1472260" y="3022366"/>
              <a:ext cx="2209800" cy="13716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29" name="TextBox 28">
            <a:extLst>
              <a:ext uri="{FF2B5EF4-FFF2-40B4-BE49-F238E27FC236}">
                <a16:creationId xmlns:a16="http://schemas.microsoft.com/office/drawing/2014/main" id="{D4D6F699-CF99-E821-31E8-CE0BF6704821}"/>
              </a:ext>
            </a:extLst>
          </p:cNvPr>
          <p:cNvSpPr txBox="1"/>
          <p:nvPr/>
        </p:nvSpPr>
        <p:spPr>
          <a:xfrm>
            <a:off x="6679895" y="854866"/>
            <a:ext cx="4768654" cy="461665"/>
          </a:xfrm>
          <a:prstGeom prst="rect">
            <a:avLst/>
          </a:prstGeom>
          <a:noFill/>
        </p:spPr>
        <p:txBody>
          <a:bodyPr wrap="square" lIns="91440" tIns="45720" rIns="91440" bIns="45720" rtlCol="0" anchor="t">
            <a:spAutoFit/>
          </a:bodyPr>
          <a:lstStyle/>
          <a:p>
            <a:r>
              <a:rPr lang="en-US" sz="2400" dirty="0">
                <a:solidFill>
                  <a:srgbClr val="FF6800"/>
                </a:solidFill>
                <a:latin typeface="Arial"/>
                <a:cs typeface="Arial"/>
              </a:rPr>
              <a:t>EPAC MPS System Architecture</a:t>
            </a:r>
          </a:p>
        </p:txBody>
      </p:sp>
      <p:sp>
        <p:nvSpPr>
          <p:cNvPr id="30" name="Content Placeholder 2">
            <a:extLst>
              <a:ext uri="{FF2B5EF4-FFF2-40B4-BE49-F238E27FC236}">
                <a16:creationId xmlns:a16="http://schemas.microsoft.com/office/drawing/2014/main" id="{8E54ADAC-1211-E086-2331-03CF492ED8E4}"/>
              </a:ext>
            </a:extLst>
          </p:cNvPr>
          <p:cNvSpPr txBox="1">
            <a:spLocks/>
          </p:cNvSpPr>
          <p:nvPr/>
        </p:nvSpPr>
        <p:spPr>
          <a:xfrm>
            <a:off x="6679895" y="1342933"/>
            <a:ext cx="4658950" cy="36700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3088"/>
                </a:solidFill>
                <a:latin typeface="Arial"/>
                <a:cs typeface="Calibri"/>
              </a:rPr>
              <a:t>MPS rules are processed by the controls PLC</a:t>
            </a:r>
          </a:p>
          <a:p>
            <a:r>
              <a:rPr lang="en-GB" sz="1800" dirty="0">
                <a:solidFill>
                  <a:srgbClr val="003088"/>
                </a:solidFill>
                <a:latin typeface="Arial"/>
                <a:cs typeface="Calibri"/>
              </a:rPr>
              <a:t>Controls PLC also in charge of controlling other systems like the vacuum system</a:t>
            </a:r>
          </a:p>
          <a:p>
            <a:r>
              <a:rPr lang="en-GB" sz="1800" dirty="0">
                <a:solidFill>
                  <a:srgbClr val="003088"/>
                </a:solidFill>
                <a:latin typeface="Arial"/>
                <a:cs typeface="Calibri"/>
              </a:rPr>
              <a:t>Direct communication with Personal</a:t>
            </a:r>
          </a:p>
          <a:p>
            <a:pPr marL="0" indent="0">
              <a:buNone/>
            </a:pPr>
            <a:r>
              <a:rPr lang="en-GB" sz="1800" dirty="0">
                <a:solidFill>
                  <a:srgbClr val="003088"/>
                </a:solidFill>
                <a:latin typeface="Arial"/>
                <a:cs typeface="Calibri"/>
              </a:rPr>
              <a:t>    Safety System PLC</a:t>
            </a:r>
          </a:p>
          <a:p>
            <a:r>
              <a:rPr lang="en-GB" sz="1800" dirty="0">
                <a:solidFill>
                  <a:srgbClr val="003088"/>
                </a:solidFill>
                <a:latin typeface="Arial"/>
                <a:cs typeface="Calibri"/>
              </a:rPr>
              <a:t>Faster and more reliable</a:t>
            </a:r>
          </a:p>
        </p:txBody>
      </p:sp>
      <p:cxnSp>
        <p:nvCxnSpPr>
          <p:cNvPr id="32" name="Straight Connector 31">
            <a:extLst>
              <a:ext uri="{FF2B5EF4-FFF2-40B4-BE49-F238E27FC236}">
                <a16:creationId xmlns:a16="http://schemas.microsoft.com/office/drawing/2014/main" id="{78BA506E-1ADC-2FF2-DCA0-42F47B39F79D}"/>
              </a:ext>
            </a:extLst>
          </p:cNvPr>
          <p:cNvCxnSpPr/>
          <p:nvPr/>
        </p:nvCxnSpPr>
        <p:spPr>
          <a:xfrm>
            <a:off x="6240016" y="980728"/>
            <a:ext cx="0" cy="529322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021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9BF712-72E1-EFC4-7F42-8767BA03EA48}"/>
              </a:ext>
            </a:extLst>
          </p:cNvPr>
          <p:cNvSpPr/>
          <p:nvPr/>
        </p:nvSpPr>
        <p:spPr>
          <a:xfrm>
            <a:off x="407368" y="1268760"/>
            <a:ext cx="11305256" cy="4524315"/>
          </a:xfrm>
          <a:prstGeom prst="rect">
            <a:avLst/>
          </a:prstGeom>
        </p:spPr>
        <p:txBody>
          <a:bodyPr wrap="square">
            <a:spAutoFit/>
          </a:bodyPr>
          <a:lstStyle/>
          <a:p>
            <a:r>
              <a:rPr lang="en-GB" sz="2400" dirty="0">
                <a:solidFill>
                  <a:srgbClr val="002060"/>
                </a:solidFill>
                <a:latin typeface="Arial" panose="020B0604020202020204" pitchFamily="34" charset="0"/>
                <a:cs typeface="Arial" panose="020B0604020202020204" pitchFamily="34" charset="0"/>
              </a:rPr>
              <a:t>Integration of sub-systems</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We have experience on a similar system, but with less complexity and lower repetition rate.</a:t>
            </a:r>
          </a:p>
          <a:p>
            <a:endParaRPr lang="en-GB" sz="2400" dirty="0">
              <a:solidFill>
                <a:srgbClr val="50505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New kinds of experiments and users</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The control system needs to support a new experimental model for the CLF (more akin to a beamline)</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Operational procedure and details not fully resolved.</a:t>
            </a:r>
          </a:p>
          <a:p>
            <a:pPr marL="800100" lvl="1"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Machine protection</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Untested in EPAC but has been validated elsewhere at the CLF. </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But that system didn’t have the integration challenges of EPAC.</a:t>
            </a:r>
          </a:p>
        </p:txBody>
      </p:sp>
      <p:sp>
        <p:nvSpPr>
          <p:cNvPr id="2" name="TextBox 1">
            <a:extLst>
              <a:ext uri="{FF2B5EF4-FFF2-40B4-BE49-F238E27FC236}">
                <a16:creationId xmlns:a16="http://schemas.microsoft.com/office/drawing/2014/main" id="{DA0FDCD2-E57A-E2C1-91B6-95569EAF859F}"/>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Risks from a control system perspective</a:t>
            </a:r>
          </a:p>
        </p:txBody>
      </p:sp>
    </p:spTree>
    <p:extLst>
      <p:ext uri="{BB962C8B-B14F-4D97-AF65-F5344CB8AC3E}">
        <p14:creationId xmlns:p14="http://schemas.microsoft.com/office/powerpoint/2010/main" val="50193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B192C-114A-150D-45D1-9CB2ED1B4D01}"/>
              </a:ext>
            </a:extLst>
          </p:cNvPr>
          <p:cNvSpPr/>
          <p:nvPr/>
        </p:nvSpPr>
        <p:spPr>
          <a:xfrm>
            <a:off x="1209188" y="1387942"/>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EPAC control system overview</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Requirement for a review</a:t>
            </a:r>
          </a:p>
          <a:p>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Review Process</a:t>
            </a:r>
          </a:p>
          <a:p>
            <a:pPr marL="800100" lvl="1" indent="-342900">
              <a:buFont typeface="Arial" panose="020B0604020202020204" pitchFamily="34" charset="0"/>
              <a:buChar char="•"/>
            </a:pPr>
            <a:endParaRPr lang="en-GB" sz="24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Initial feedback</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CD8D15-FD9F-ADB6-15C1-02E1C26B3B05}"/>
              </a:ext>
            </a:extLst>
          </p:cNvPr>
          <p:cNvSpPr txBox="1"/>
          <p:nvPr/>
        </p:nvSpPr>
        <p:spPr>
          <a:xfrm>
            <a:off x="839416" y="4683"/>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277723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wearing blue coats and plastic caps&#10;&#10;Description automatically generated">
            <a:extLst>
              <a:ext uri="{FF2B5EF4-FFF2-40B4-BE49-F238E27FC236}">
                <a16:creationId xmlns:a16="http://schemas.microsoft.com/office/drawing/2014/main" id="{CE804CA2-47A4-22B1-A595-F5D6E0EF2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0602">
            <a:off x="7723820" y="649452"/>
            <a:ext cx="4056570" cy="3042427"/>
          </a:xfrm>
          <a:prstGeom prst="rect">
            <a:avLst/>
          </a:prstGeom>
        </p:spPr>
      </p:pic>
      <p:sp>
        <p:nvSpPr>
          <p:cNvPr id="5" name="TextBox 4">
            <a:extLst>
              <a:ext uri="{FF2B5EF4-FFF2-40B4-BE49-F238E27FC236}">
                <a16:creationId xmlns:a16="http://schemas.microsoft.com/office/drawing/2014/main" id="{BBF21916-CA0E-E330-C9D8-5576E97875B2}"/>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review in April - 2024</a:t>
            </a:r>
          </a:p>
        </p:txBody>
      </p:sp>
      <p:sp>
        <p:nvSpPr>
          <p:cNvPr id="6" name="TextBox 5">
            <a:extLst>
              <a:ext uri="{FF2B5EF4-FFF2-40B4-BE49-F238E27FC236}">
                <a16:creationId xmlns:a16="http://schemas.microsoft.com/office/drawing/2014/main" id="{AEE7EAC5-FDC8-B867-E944-9C73C010F18B}"/>
              </a:ext>
            </a:extLst>
          </p:cNvPr>
          <p:cNvSpPr txBox="1"/>
          <p:nvPr/>
        </p:nvSpPr>
        <p:spPr>
          <a:xfrm>
            <a:off x="-9116" y="1052736"/>
            <a:ext cx="6177124" cy="4093428"/>
          </a:xfrm>
          <a:prstGeom prst="rect">
            <a:avLst/>
          </a:prstGeom>
          <a:noFill/>
        </p:spPr>
        <p:txBody>
          <a:bodyPr wrap="square" rtlCol="0">
            <a:spAutoFit/>
          </a:bodyPr>
          <a:lstStyle/>
          <a:p>
            <a:r>
              <a:rPr lang="en-US" sz="2000" dirty="0">
                <a:solidFill>
                  <a:srgbClr val="333399"/>
                </a:solidFill>
              </a:rPr>
              <a:t>Some of the world’s EPICS experts on the panel </a:t>
            </a:r>
          </a:p>
          <a:p>
            <a:endParaRPr lang="en-US" sz="2000" dirty="0"/>
          </a:p>
          <a:p>
            <a:r>
              <a:rPr lang="en-US" sz="2000" dirty="0"/>
              <a:t>	Timo Korhonen – ESS</a:t>
            </a:r>
          </a:p>
          <a:p>
            <a:r>
              <a:rPr lang="en-US" sz="2000" dirty="0"/>
              <a:t>	Ralph Lange – ITER</a:t>
            </a:r>
          </a:p>
          <a:p>
            <a:r>
              <a:rPr lang="en-US" sz="2000" dirty="0"/>
              <a:t>	Tyler Johnson – SLAC</a:t>
            </a:r>
          </a:p>
          <a:p>
            <a:r>
              <a:rPr lang="en-US" sz="2000" dirty="0"/>
              <a:t>	Graham Cox – </a:t>
            </a:r>
            <a:r>
              <a:rPr lang="en-US" sz="2000" dirty="0" err="1"/>
              <a:t>ASTeC</a:t>
            </a:r>
            <a:endParaRPr lang="en-US" sz="2000" dirty="0"/>
          </a:p>
          <a:p>
            <a:endParaRPr lang="en-US" sz="2000" dirty="0"/>
          </a:p>
          <a:p>
            <a:r>
              <a:rPr lang="en-US" sz="2000" dirty="0">
                <a:solidFill>
                  <a:srgbClr val="333399"/>
                </a:solidFill>
              </a:rPr>
              <a:t>Two-day review (on 24</a:t>
            </a:r>
            <a:r>
              <a:rPr lang="en-US" sz="2000" baseline="30000" dirty="0">
                <a:solidFill>
                  <a:srgbClr val="333399"/>
                </a:solidFill>
              </a:rPr>
              <a:t>th</a:t>
            </a:r>
            <a:r>
              <a:rPr lang="en-US" sz="2000" dirty="0">
                <a:solidFill>
                  <a:srgbClr val="333399"/>
                </a:solidFill>
              </a:rPr>
              <a:t> and 25</a:t>
            </a:r>
            <a:r>
              <a:rPr lang="en-US" sz="2000" baseline="30000" dirty="0">
                <a:solidFill>
                  <a:srgbClr val="333399"/>
                </a:solidFill>
              </a:rPr>
              <a:t>th</a:t>
            </a:r>
            <a:r>
              <a:rPr lang="en-US" sz="2000" dirty="0">
                <a:solidFill>
                  <a:srgbClr val="333399"/>
                </a:solidFill>
              </a:rPr>
              <a:t> of April)</a:t>
            </a:r>
          </a:p>
          <a:p>
            <a:endParaRPr lang="en-US" sz="2000" dirty="0"/>
          </a:p>
          <a:p>
            <a:r>
              <a:rPr lang="en-US" sz="2000" dirty="0">
                <a:solidFill>
                  <a:srgbClr val="333399"/>
                </a:solidFill>
              </a:rPr>
              <a:t>EPAC team members presented various aspects of the control system, its interfaces, infrastructure support and deployment strategies</a:t>
            </a:r>
          </a:p>
        </p:txBody>
      </p:sp>
      <p:pic>
        <p:nvPicPr>
          <p:cNvPr id="8" name="Picture 7" descr="A screenshot of a computer&#10;&#10;Description automatically generated">
            <a:extLst>
              <a:ext uri="{FF2B5EF4-FFF2-40B4-BE49-F238E27FC236}">
                <a16:creationId xmlns:a16="http://schemas.microsoft.com/office/drawing/2014/main" id="{E2541016-DA01-11BC-963F-BB2EA52F9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3242184"/>
            <a:ext cx="5256584" cy="3461777"/>
          </a:xfrm>
          <a:prstGeom prst="rect">
            <a:avLst/>
          </a:prstGeom>
        </p:spPr>
      </p:pic>
    </p:spTree>
    <p:extLst>
      <p:ext uri="{BB962C8B-B14F-4D97-AF65-F5344CB8AC3E}">
        <p14:creationId xmlns:p14="http://schemas.microsoft.com/office/powerpoint/2010/main" val="91068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A7BC99-1F87-6C71-323D-954445EB772C}"/>
              </a:ext>
            </a:extLst>
          </p:cNvPr>
          <p:cNvSpPr txBox="1"/>
          <p:nvPr/>
        </p:nvSpPr>
        <p:spPr>
          <a:xfrm>
            <a:off x="839416" y="980728"/>
            <a:ext cx="9649072" cy="5078313"/>
          </a:xfrm>
          <a:prstGeom prst="rect">
            <a:avLst/>
          </a:prstGeom>
          <a:noFill/>
        </p:spPr>
        <p:txBody>
          <a:bodyPr wrap="square">
            <a:spAutoFit/>
          </a:bodyPr>
          <a:lstStyle/>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Overall control system architecture </a:t>
            </a:r>
            <a:r>
              <a:rPr lang="en-GB" dirty="0">
                <a:effectLst/>
                <a:latin typeface="Lucida Sans" panose="020B0602030504020204" pitchFamily="34" charset="77"/>
              </a:rPr>
              <a:t>and potential challenges in integration </a:t>
            </a:r>
          </a:p>
          <a:p>
            <a:pPr marL="285750" indent="-285750">
              <a:buFont typeface="Arial" panose="020B0604020202020204" pitchFamily="34" charset="0"/>
              <a:buChar char="•"/>
            </a:pPr>
            <a:endParaRPr lang="en-GB" dirty="0">
              <a:latin typeface="Lucida Sans" panose="020B0602030504020204" pitchFamily="34" charset="77"/>
            </a:endParaRPr>
          </a:p>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Appropriateness of the control system for enabling smooth user operations </a:t>
            </a:r>
            <a:endParaRPr lang="en-GB" dirty="0">
              <a:solidFill>
                <a:srgbClr val="333399"/>
              </a:solidFill>
              <a:latin typeface="Lucida Sans" panose="020B0602030504020204" pitchFamily="34" charset="77"/>
            </a:endParaRPr>
          </a:p>
          <a:p>
            <a:r>
              <a:rPr lang="en-GB" dirty="0">
                <a:effectLst/>
                <a:latin typeface="Lucida Sans" panose="020B0602030504020204" pitchFamily="34" charset="77"/>
              </a:rPr>
              <a:t>	Functionality of the automation system</a:t>
            </a:r>
            <a:endParaRPr lang="en-GB" dirty="0">
              <a:latin typeface="Lucida Sans" panose="020B0602030504020204" pitchFamily="34" charset="77"/>
            </a:endParaRPr>
          </a:p>
          <a:p>
            <a:r>
              <a:rPr lang="en-GB" dirty="0">
                <a:effectLst/>
                <a:latin typeface="Lucida Sans" panose="020B0602030504020204" pitchFamily="34" charset="77"/>
              </a:rPr>
              <a:t>	Flexibility for adapting to changing user requirements</a:t>
            </a:r>
          </a:p>
          <a:p>
            <a:endParaRPr lang="en-GB" dirty="0">
              <a:latin typeface="Lucida Sans" panose="020B0602030504020204" pitchFamily="34" charset="77"/>
            </a:endParaRPr>
          </a:p>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Machine Protection System </a:t>
            </a:r>
          </a:p>
          <a:p>
            <a:pPr marL="285750" indent="-285750">
              <a:buFont typeface="Arial" panose="020B0604020202020204" pitchFamily="34" charset="0"/>
              <a:buChar char="•"/>
            </a:pPr>
            <a:endParaRPr lang="en-GB" dirty="0">
              <a:solidFill>
                <a:srgbClr val="333399"/>
              </a:solidFill>
              <a:latin typeface="Lucida Sans" panose="020B0602030504020204" pitchFamily="34" charset="77"/>
            </a:endParaRPr>
          </a:p>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Graphical User interfaces </a:t>
            </a:r>
            <a:endParaRPr lang="en-GB" dirty="0">
              <a:solidFill>
                <a:srgbClr val="333399"/>
              </a:solidFill>
              <a:latin typeface="Lucida Sans" panose="020B0602030504020204" pitchFamily="34" charset="77"/>
            </a:endParaRPr>
          </a:p>
          <a:p>
            <a:r>
              <a:rPr lang="en-GB" dirty="0">
                <a:effectLst/>
                <a:latin typeface="Lucida Sans" panose="020B0602030504020204" pitchFamily="34" charset="77"/>
              </a:rPr>
              <a:t>	User friendliness of the GUIs</a:t>
            </a:r>
            <a:endParaRPr lang="en-GB" dirty="0">
              <a:latin typeface="Lucida Sans" panose="020B0602030504020204" pitchFamily="34" charset="77"/>
            </a:endParaRPr>
          </a:p>
          <a:p>
            <a:r>
              <a:rPr lang="en-GB" dirty="0">
                <a:effectLst/>
                <a:latin typeface="Lucida Sans" panose="020B0602030504020204" pitchFamily="34" charset="77"/>
              </a:rPr>
              <a:t>	Resilience to future versions of EPICS</a:t>
            </a:r>
          </a:p>
          <a:p>
            <a:endParaRPr lang="en-GB" dirty="0">
              <a:latin typeface="Lucida Sans" panose="020B0602030504020204" pitchFamily="34" charset="77"/>
            </a:endParaRPr>
          </a:p>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Interface with DAQ </a:t>
            </a:r>
            <a:endParaRPr lang="en-GB" dirty="0">
              <a:solidFill>
                <a:srgbClr val="333399"/>
              </a:solidFill>
              <a:latin typeface="Lucida Sans" panose="020B0602030504020204" pitchFamily="34" charset="77"/>
            </a:endParaRPr>
          </a:p>
          <a:p>
            <a:r>
              <a:rPr lang="en-GB" dirty="0">
                <a:effectLst/>
                <a:latin typeface="Lucida Sans" panose="020B0602030504020204" pitchFamily="34" charset="77"/>
              </a:rPr>
              <a:t>	</a:t>
            </a:r>
            <a:r>
              <a:rPr lang="en-GB" dirty="0" err="1">
                <a:effectLst/>
                <a:latin typeface="Lucida Sans" panose="020B0602030504020204" pitchFamily="34" charset="77"/>
              </a:rPr>
              <a:t>PulseID</a:t>
            </a:r>
            <a:r>
              <a:rPr lang="en-GB" dirty="0">
                <a:effectLst/>
                <a:latin typeface="Lucida Sans" panose="020B0602030504020204" pitchFamily="34" charset="77"/>
              </a:rPr>
              <a:t> system</a:t>
            </a:r>
            <a:endParaRPr lang="en-GB" dirty="0">
              <a:latin typeface="Lucida Sans" panose="020B0602030504020204" pitchFamily="34" charset="77"/>
            </a:endParaRPr>
          </a:p>
          <a:p>
            <a:r>
              <a:rPr lang="en-GB" dirty="0">
                <a:latin typeface="Lucida Sans" panose="020B0602030504020204" pitchFamily="34" charset="77"/>
              </a:rPr>
              <a:t>	Capability to process large data volumes</a:t>
            </a:r>
          </a:p>
          <a:p>
            <a:endParaRPr lang="en-GB" dirty="0">
              <a:latin typeface="Lucida Sans" panose="020B0602030504020204" pitchFamily="34" charset="77"/>
            </a:endParaRPr>
          </a:p>
          <a:p>
            <a:pPr marL="285750" indent="-285750">
              <a:buFont typeface="Arial" panose="020B0604020202020204" pitchFamily="34" charset="0"/>
              <a:buChar char="•"/>
            </a:pPr>
            <a:r>
              <a:rPr lang="en-GB" b="1" dirty="0">
                <a:solidFill>
                  <a:srgbClr val="333399"/>
                </a:solidFill>
                <a:effectLst/>
                <a:latin typeface="Lucida Sans" panose="020B0602030504020204" pitchFamily="34" charset="77"/>
              </a:rPr>
              <a:t>Futureproofing </a:t>
            </a:r>
            <a:endParaRPr lang="en-GB" dirty="0">
              <a:solidFill>
                <a:srgbClr val="333399"/>
              </a:solidFill>
              <a:latin typeface="Lucida Sans" panose="020B0602030504020204" pitchFamily="34" charset="77"/>
            </a:endParaRPr>
          </a:p>
          <a:p>
            <a:r>
              <a:rPr lang="en-GB" dirty="0">
                <a:effectLst/>
                <a:latin typeface="Lucida Sans" panose="020B0602030504020204" pitchFamily="34" charset="77"/>
              </a:rPr>
              <a:t>	Implementation of feedback loops</a:t>
            </a:r>
          </a:p>
        </p:txBody>
      </p:sp>
      <p:sp>
        <p:nvSpPr>
          <p:cNvPr id="5" name="TextBox 4">
            <a:extLst>
              <a:ext uri="{FF2B5EF4-FFF2-40B4-BE49-F238E27FC236}">
                <a16:creationId xmlns:a16="http://schemas.microsoft.com/office/drawing/2014/main" id="{2315C5F5-0639-9123-AB73-8DCDBD534AD3}"/>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review in April - 2024</a:t>
            </a:r>
          </a:p>
        </p:txBody>
      </p:sp>
    </p:spTree>
    <p:extLst>
      <p:ext uri="{BB962C8B-B14F-4D97-AF65-F5344CB8AC3E}">
        <p14:creationId xmlns:p14="http://schemas.microsoft.com/office/powerpoint/2010/main" val="359287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B192C-114A-150D-45D1-9CB2ED1B4D01}"/>
              </a:ext>
            </a:extLst>
          </p:cNvPr>
          <p:cNvSpPr/>
          <p:nvPr/>
        </p:nvSpPr>
        <p:spPr>
          <a:xfrm>
            <a:off x="1209188" y="1387942"/>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EPAC control system overview</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Requirement for a review</a:t>
            </a:r>
          </a:p>
          <a:p>
            <a:endParaRPr lang="en-GB" sz="24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Review Process</a:t>
            </a:r>
          </a:p>
          <a:p>
            <a:pPr marL="800100" lvl="1" indent="-342900">
              <a:buFont typeface="Arial" panose="020B0604020202020204" pitchFamily="34" charset="0"/>
              <a:buChar char="•"/>
            </a:pPr>
            <a:endParaRPr lang="en-GB" sz="24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Initial feedback</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CD8D15-FD9F-ADB6-15C1-02E1C26B3B05}"/>
              </a:ext>
            </a:extLst>
          </p:cNvPr>
          <p:cNvSpPr txBox="1"/>
          <p:nvPr/>
        </p:nvSpPr>
        <p:spPr>
          <a:xfrm>
            <a:off x="839416" y="4683"/>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2010037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B192C-114A-150D-45D1-9CB2ED1B4D01}"/>
              </a:ext>
            </a:extLst>
          </p:cNvPr>
          <p:cNvSpPr/>
          <p:nvPr/>
        </p:nvSpPr>
        <p:spPr>
          <a:xfrm>
            <a:off x="1209188" y="1387942"/>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EPAC control system overview</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Requirement for a review</a:t>
            </a:r>
          </a:p>
          <a:p>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lumMod val="85000"/>
                  </a:schemeClr>
                </a:solidFill>
                <a:latin typeface="Arial" panose="020B0604020202020204" pitchFamily="34" charset="0"/>
                <a:cs typeface="Arial" panose="020B0604020202020204" pitchFamily="34" charset="0"/>
              </a:rPr>
              <a:t>Review Process</a:t>
            </a:r>
          </a:p>
          <a:p>
            <a:pPr marL="800100" lvl="1" indent="-342900">
              <a:buFont typeface="Arial" panose="020B0604020202020204" pitchFamily="34" charset="0"/>
              <a:buChar char="•"/>
            </a:pPr>
            <a:endParaRPr lang="en-GB" sz="24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33399"/>
                </a:solidFill>
                <a:latin typeface="Arial" panose="020B0604020202020204" pitchFamily="34" charset="0"/>
                <a:cs typeface="Arial" panose="020B0604020202020204" pitchFamily="34" charset="0"/>
              </a:rPr>
              <a:t>Initial feedback</a:t>
            </a: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505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CD8D15-FD9F-ADB6-15C1-02E1C26B3B05}"/>
              </a:ext>
            </a:extLst>
          </p:cNvPr>
          <p:cNvSpPr txBox="1"/>
          <p:nvPr/>
        </p:nvSpPr>
        <p:spPr>
          <a:xfrm>
            <a:off x="839416" y="4683"/>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371350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8A3815-D943-C03C-C160-1C4D5A22A5EC}"/>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Initial feedback</a:t>
            </a:r>
          </a:p>
        </p:txBody>
      </p:sp>
      <p:sp>
        <p:nvSpPr>
          <p:cNvPr id="7" name="TextBox 6">
            <a:extLst>
              <a:ext uri="{FF2B5EF4-FFF2-40B4-BE49-F238E27FC236}">
                <a16:creationId xmlns:a16="http://schemas.microsoft.com/office/drawing/2014/main" id="{B3A3B94A-3A22-14B2-1C78-33ED4E310A8F}"/>
              </a:ext>
            </a:extLst>
          </p:cNvPr>
          <p:cNvSpPr txBox="1"/>
          <p:nvPr/>
        </p:nvSpPr>
        <p:spPr>
          <a:xfrm>
            <a:off x="983432" y="908720"/>
            <a:ext cx="10081120" cy="509370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b="1" dirty="0">
                <a:effectLst/>
                <a:latin typeface="Lucida Sans" panose="020B0602030504020204" pitchFamily="34" charset="77"/>
              </a:rPr>
              <a:t>Overall control system architecture</a:t>
            </a:r>
          </a:p>
          <a:p>
            <a:pPr>
              <a:spcAft>
                <a:spcPts val="600"/>
              </a:spcAft>
            </a:pPr>
            <a:r>
              <a:rPr lang="en-GB" dirty="0">
                <a:effectLst/>
                <a:latin typeface="Lucida Sans" panose="020B0602030504020204" pitchFamily="34" charset="77"/>
              </a:rPr>
              <a:t>	</a:t>
            </a:r>
            <a:r>
              <a:rPr lang="en-GB" dirty="0">
                <a:solidFill>
                  <a:srgbClr val="00B050"/>
                </a:solidFill>
                <a:effectLst/>
                <a:latin typeface="Lucida Sans" panose="020B0602030504020204" pitchFamily="34" charset="77"/>
              </a:rPr>
              <a:t>Overall architecture seems good; nothing seriously concerning.   </a:t>
            </a:r>
            <a:r>
              <a:rPr lang="en-GB" b="1" dirty="0">
                <a:solidFill>
                  <a:srgbClr val="00B050"/>
                </a:solidFill>
                <a:latin typeface="Lucida Sans" panose="020B0602030504020204" pitchFamily="34" charset="77"/>
              </a:rPr>
              <a:t>✓</a:t>
            </a:r>
            <a:endParaRPr lang="en-GB" dirty="0">
              <a:solidFill>
                <a:srgbClr val="00B050"/>
              </a:solidFill>
              <a:effectLst/>
              <a:latin typeface="Lucida Sans" panose="020B0602030504020204" pitchFamily="34" charset="77"/>
            </a:endParaRPr>
          </a:p>
          <a:p>
            <a:pPr marL="285750" indent="-285750">
              <a:spcAft>
                <a:spcPts val="600"/>
              </a:spcAft>
              <a:buFont typeface="Arial" panose="020B0604020202020204" pitchFamily="34" charset="0"/>
              <a:buChar char="•"/>
            </a:pPr>
            <a:r>
              <a:rPr lang="en-GB" b="1" dirty="0">
                <a:effectLst/>
                <a:latin typeface="Lucida Sans" panose="020B0602030504020204" pitchFamily="34" charset="77"/>
              </a:rPr>
              <a:t>Appropriateness of the control system for enabling smooth user operations </a:t>
            </a:r>
            <a:endParaRPr lang="en-GB" dirty="0">
              <a:latin typeface="Lucida Sans" panose="020B0602030504020204" pitchFamily="34" charset="77"/>
            </a:endParaRPr>
          </a:p>
          <a:p>
            <a:pPr>
              <a:spcAft>
                <a:spcPts val="600"/>
              </a:spcAft>
            </a:pPr>
            <a:r>
              <a:rPr lang="en-GB" dirty="0">
                <a:effectLst/>
                <a:latin typeface="Lucida Sans" panose="020B0602030504020204" pitchFamily="34" charset="77"/>
              </a:rPr>
              <a:t>	 </a:t>
            </a:r>
            <a:r>
              <a:rPr lang="en-GB" dirty="0">
                <a:solidFill>
                  <a:srgbClr val="92D050"/>
                </a:solidFill>
                <a:effectLst/>
                <a:latin typeface="Lucida Sans" panose="020B0602030504020204" pitchFamily="34" charset="77"/>
              </a:rPr>
              <a:t>Most things make sense; some bits are still being developed      </a:t>
            </a:r>
            <a:r>
              <a:rPr lang="en-GB" b="1" dirty="0">
                <a:solidFill>
                  <a:srgbClr val="92D050"/>
                </a:solidFill>
                <a:effectLst/>
                <a:latin typeface="Lucida Sans" panose="020B0602030504020204" pitchFamily="34" charset="77"/>
              </a:rPr>
              <a:t>✓</a:t>
            </a:r>
            <a:endParaRPr lang="en-GB" b="1" dirty="0">
              <a:solidFill>
                <a:srgbClr val="92D050"/>
              </a:solidFill>
              <a:latin typeface="Lucida Sans" panose="020B0602030504020204" pitchFamily="34" charset="77"/>
            </a:endParaRPr>
          </a:p>
          <a:p>
            <a:pPr marL="285750" indent="-285750">
              <a:spcAft>
                <a:spcPts val="600"/>
              </a:spcAft>
              <a:buFont typeface="Arial" panose="020B0604020202020204" pitchFamily="34" charset="0"/>
              <a:buChar char="•"/>
            </a:pPr>
            <a:r>
              <a:rPr lang="en-GB" b="1" dirty="0">
                <a:effectLst/>
                <a:latin typeface="Lucida Sans" panose="020B0602030504020204" pitchFamily="34" charset="77"/>
              </a:rPr>
              <a:t>Machine Protection System </a:t>
            </a:r>
          </a:p>
          <a:p>
            <a:pPr>
              <a:spcAft>
                <a:spcPts val="600"/>
              </a:spcAft>
            </a:pPr>
            <a:r>
              <a:rPr lang="en-GB" dirty="0">
                <a:latin typeface="Lucida Sans" panose="020B0602030504020204" pitchFamily="34" charset="77"/>
              </a:rPr>
              <a:t>	</a:t>
            </a:r>
            <a:r>
              <a:rPr lang="en-GB" dirty="0">
                <a:solidFill>
                  <a:srgbClr val="00B050"/>
                </a:solidFill>
                <a:latin typeface="Lucida Sans" panose="020B0602030504020204" pitchFamily="34" charset="77"/>
              </a:rPr>
              <a:t>Very pleased to see this moving in the right direction. Endorsed. </a:t>
            </a:r>
            <a:r>
              <a:rPr lang="en-GB" b="1" dirty="0">
                <a:solidFill>
                  <a:srgbClr val="00B050"/>
                </a:solidFill>
                <a:latin typeface="Lucida Sans" panose="020B0602030504020204" pitchFamily="34" charset="77"/>
              </a:rPr>
              <a:t>✓</a:t>
            </a:r>
            <a:endParaRPr lang="en-GB" dirty="0">
              <a:solidFill>
                <a:srgbClr val="00B050"/>
              </a:solidFill>
              <a:latin typeface="Lucida Sans" panose="020B0602030504020204" pitchFamily="34" charset="77"/>
            </a:endParaRPr>
          </a:p>
          <a:p>
            <a:pPr marL="285750" indent="-285750">
              <a:spcAft>
                <a:spcPts val="600"/>
              </a:spcAft>
              <a:buFont typeface="Arial" panose="020B0604020202020204" pitchFamily="34" charset="0"/>
              <a:buChar char="•"/>
            </a:pPr>
            <a:r>
              <a:rPr lang="en-GB" b="1" dirty="0">
                <a:effectLst/>
                <a:latin typeface="Lucida Sans" panose="020B0602030504020204" pitchFamily="34" charset="77"/>
              </a:rPr>
              <a:t>Graphical User interfaces </a:t>
            </a:r>
            <a:endParaRPr lang="en-GB" dirty="0">
              <a:latin typeface="Lucida Sans" panose="020B0602030504020204" pitchFamily="34" charset="77"/>
            </a:endParaRPr>
          </a:p>
          <a:p>
            <a:pPr>
              <a:spcAft>
                <a:spcPts val="600"/>
              </a:spcAft>
            </a:pPr>
            <a:r>
              <a:rPr lang="en-GB" dirty="0">
                <a:effectLst/>
                <a:latin typeface="Lucida Sans" panose="020B0602030504020204" pitchFamily="34" charset="77"/>
              </a:rPr>
              <a:t>	</a:t>
            </a:r>
            <a:r>
              <a:rPr lang="en-GB" dirty="0">
                <a:solidFill>
                  <a:schemeClr val="accent4">
                    <a:lumMod val="75000"/>
                  </a:schemeClr>
                </a:solidFill>
                <a:effectLst/>
                <a:latin typeface="Lucida Sans" panose="020B0602030504020204" pitchFamily="34" charset="77"/>
              </a:rPr>
              <a:t>This will work for EPAC but there is an underlying risk of single point failure as 	it is not using built-in GUI of EPICS (Phoebus). Consider moving over gradually ✓</a:t>
            </a:r>
            <a:endParaRPr lang="en-GB" dirty="0">
              <a:solidFill>
                <a:schemeClr val="accent4">
                  <a:lumMod val="75000"/>
                </a:schemeClr>
              </a:solidFill>
              <a:latin typeface="Lucida Sans" panose="020B0602030504020204" pitchFamily="34" charset="77"/>
            </a:endParaRPr>
          </a:p>
          <a:p>
            <a:pPr marL="285750" indent="-285750">
              <a:spcAft>
                <a:spcPts val="600"/>
              </a:spcAft>
              <a:buFont typeface="Arial" panose="020B0604020202020204" pitchFamily="34" charset="0"/>
              <a:buChar char="•"/>
            </a:pPr>
            <a:r>
              <a:rPr lang="en-GB" b="1" dirty="0">
                <a:effectLst/>
                <a:latin typeface="Lucida Sans" panose="020B0602030504020204" pitchFamily="34" charset="77"/>
              </a:rPr>
              <a:t>Interface with DAQ </a:t>
            </a:r>
            <a:endParaRPr lang="en-GB" dirty="0">
              <a:latin typeface="Lucida Sans" panose="020B0602030504020204" pitchFamily="34" charset="77"/>
            </a:endParaRPr>
          </a:p>
          <a:p>
            <a:pPr>
              <a:spcAft>
                <a:spcPts val="600"/>
              </a:spcAft>
            </a:pPr>
            <a:r>
              <a:rPr lang="en-GB" dirty="0">
                <a:effectLst/>
                <a:latin typeface="Lucida Sans" panose="020B0602030504020204" pitchFamily="34" charset="77"/>
              </a:rPr>
              <a:t>	</a:t>
            </a:r>
            <a:r>
              <a:rPr lang="en-GB" dirty="0">
                <a:solidFill>
                  <a:srgbClr val="92D050"/>
                </a:solidFill>
                <a:effectLst/>
                <a:latin typeface="Lucida Sans" panose="020B0602030504020204" pitchFamily="34" charset="77"/>
              </a:rPr>
              <a:t>For 10Hz, it looks fine. For higher rep-rate, you may need a different solution 	for </a:t>
            </a:r>
            <a:r>
              <a:rPr lang="en-GB" dirty="0" err="1">
                <a:solidFill>
                  <a:srgbClr val="92D050"/>
                </a:solidFill>
                <a:effectLst/>
                <a:latin typeface="Lucida Sans" panose="020B0602030504020204" pitchFamily="34" charset="77"/>
              </a:rPr>
              <a:t>PulseID</a:t>
            </a:r>
            <a:r>
              <a:rPr lang="en-GB" dirty="0">
                <a:solidFill>
                  <a:srgbClr val="92D050"/>
                </a:solidFill>
                <a:effectLst/>
                <a:latin typeface="Lucida Sans" panose="020B0602030504020204" pitchFamily="34" charset="77"/>
              </a:rPr>
              <a:t> ✓</a:t>
            </a:r>
          </a:p>
          <a:p>
            <a:pPr marL="285750" indent="-285750">
              <a:spcAft>
                <a:spcPts val="600"/>
              </a:spcAft>
              <a:buFont typeface="Arial" panose="020B0604020202020204" pitchFamily="34" charset="0"/>
              <a:buChar char="•"/>
            </a:pPr>
            <a:r>
              <a:rPr lang="en-GB" b="1" dirty="0">
                <a:effectLst/>
                <a:latin typeface="Lucida Sans" panose="020B0602030504020204" pitchFamily="34" charset="77"/>
              </a:rPr>
              <a:t>Futureproofing </a:t>
            </a:r>
            <a:endParaRPr lang="en-GB" dirty="0">
              <a:latin typeface="Lucida Sans" panose="020B0602030504020204" pitchFamily="34" charset="77"/>
            </a:endParaRPr>
          </a:p>
          <a:p>
            <a:pPr>
              <a:spcAft>
                <a:spcPts val="600"/>
              </a:spcAft>
            </a:pPr>
            <a:r>
              <a:rPr lang="en-GB" dirty="0">
                <a:effectLst/>
                <a:latin typeface="Lucida Sans" panose="020B0602030504020204" pitchFamily="34" charset="77"/>
              </a:rPr>
              <a:t>	</a:t>
            </a:r>
            <a:r>
              <a:rPr lang="en-GB" dirty="0">
                <a:solidFill>
                  <a:schemeClr val="accent4">
                    <a:lumMod val="75000"/>
                  </a:schemeClr>
                </a:solidFill>
                <a:effectLst/>
                <a:latin typeface="Lucida Sans" panose="020B0602030504020204" pitchFamily="34" charset="77"/>
                <a:ea typeface="Calibri" panose="020F0502020204030204" pitchFamily="34" charset="0"/>
                <a:cs typeface="Times New Roman" panose="02020603050405020304" pitchFamily="18" charset="0"/>
              </a:rPr>
              <a:t>Use PV access as far as possible as it is the new standard. Main issue is 	regarding GUI, </a:t>
            </a:r>
            <a:r>
              <a:rPr lang="en-GB" dirty="0" err="1">
                <a:solidFill>
                  <a:schemeClr val="accent4">
                    <a:lumMod val="75000"/>
                  </a:schemeClr>
                </a:solidFill>
                <a:effectLst/>
                <a:latin typeface="Lucida Sans" panose="020B0602030504020204" pitchFamily="34" charset="77"/>
                <a:ea typeface="Calibri" panose="020F0502020204030204" pitchFamily="34" charset="0"/>
                <a:cs typeface="Times New Roman" panose="02020603050405020304" pitchFamily="18" charset="0"/>
              </a:rPr>
              <a:t>Bluesky</a:t>
            </a:r>
            <a:r>
              <a:rPr lang="en-GB" dirty="0">
                <a:solidFill>
                  <a:schemeClr val="accent4">
                    <a:lumMod val="75000"/>
                  </a:schemeClr>
                </a:solidFill>
                <a:effectLst/>
                <a:latin typeface="Lucida Sans" panose="020B0602030504020204" pitchFamily="34" charset="77"/>
                <a:ea typeface="Calibri" panose="020F0502020204030204" pitchFamily="34" charset="0"/>
                <a:cs typeface="Times New Roman" panose="02020603050405020304" pitchFamily="18" charset="0"/>
              </a:rPr>
              <a:t> 	etc. which </a:t>
            </a:r>
            <a:r>
              <a:rPr lang="en-GB" dirty="0">
                <a:solidFill>
                  <a:schemeClr val="accent4">
                    <a:lumMod val="75000"/>
                  </a:schemeClr>
                </a:solidFill>
                <a:latin typeface="Lucida Sans" panose="020B0602030504020204" pitchFamily="34" charset="77"/>
                <a:ea typeface="Calibri" panose="020F0502020204030204" pitchFamily="34" charset="0"/>
                <a:cs typeface="Times New Roman" panose="02020603050405020304" pitchFamily="18" charset="0"/>
              </a:rPr>
              <a:t>currently support only channel access</a:t>
            </a:r>
            <a:r>
              <a:rPr lang="en-GB" dirty="0">
                <a:solidFill>
                  <a:schemeClr val="accent4">
                    <a:lumMod val="75000"/>
                  </a:schemeClr>
                </a:solidFill>
                <a:effectLst/>
                <a:latin typeface="Lucida Sans" panose="020B0602030504020204" pitchFamily="34" charset="77"/>
                <a:ea typeface="Calibri" panose="020F0502020204030204" pitchFamily="34" charset="0"/>
                <a:cs typeface="Times New Roman" panose="02020603050405020304" pitchFamily="18" charset="0"/>
              </a:rPr>
              <a:t> </a:t>
            </a:r>
            <a:r>
              <a:rPr lang="en-GB" dirty="0">
                <a:solidFill>
                  <a:schemeClr val="accent4">
                    <a:lumMod val="75000"/>
                  </a:schemeClr>
                </a:solidFill>
                <a:effectLst/>
                <a:latin typeface="Lucida Sans" panose="020B0602030504020204" pitchFamily="34" charset="77"/>
              </a:rPr>
              <a:t>✓</a:t>
            </a:r>
            <a:endParaRPr lang="en-GB" dirty="0">
              <a:solidFill>
                <a:schemeClr val="accent4">
                  <a:lumMod val="75000"/>
                </a:schemeClr>
              </a:solidFill>
              <a:effectLst/>
              <a:latin typeface="Lucida Sans" panose="020B0602030504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77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F0EA091-D2AD-9099-7FDE-75F7DD657CEC}"/>
              </a:ext>
            </a:extLst>
          </p:cNvPr>
          <p:cNvCxnSpPr>
            <a:cxnSpLocks/>
          </p:cNvCxnSpPr>
          <p:nvPr/>
        </p:nvCxnSpPr>
        <p:spPr>
          <a:xfrm>
            <a:off x="695400" y="3549157"/>
            <a:ext cx="936106" cy="272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Automation : switchyard</a:t>
            </a:r>
          </a:p>
        </p:txBody>
      </p:sp>
      <p:sp>
        <p:nvSpPr>
          <p:cNvPr id="2" name="Rectangle 1">
            <a:extLst>
              <a:ext uri="{FF2B5EF4-FFF2-40B4-BE49-F238E27FC236}">
                <a16:creationId xmlns:a16="http://schemas.microsoft.com/office/drawing/2014/main" id="{A750353D-711D-6789-4954-C2889EA3BC20}"/>
              </a:ext>
            </a:extLst>
          </p:cNvPr>
          <p:cNvSpPr/>
          <p:nvPr/>
        </p:nvSpPr>
        <p:spPr>
          <a:xfrm rot="8100000">
            <a:off x="4677681" y="3564821"/>
            <a:ext cx="1008112" cy="720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5BB0E7E-DF30-4F6B-C231-882F01A1AB84}"/>
              </a:ext>
            </a:extLst>
          </p:cNvPr>
          <p:cNvCxnSpPr>
            <a:cxnSpLocks/>
            <a:endCxn id="6" idx="2"/>
          </p:cNvCxnSpPr>
          <p:nvPr/>
        </p:nvCxnSpPr>
        <p:spPr>
          <a:xfrm flipV="1">
            <a:off x="3356076" y="3620316"/>
            <a:ext cx="0" cy="16808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7FA987-95F6-A770-65E7-15772B7972BD}"/>
              </a:ext>
            </a:extLst>
          </p:cNvPr>
          <p:cNvCxnSpPr>
            <a:cxnSpLocks/>
            <a:stCxn id="7" idx="0"/>
          </p:cNvCxnSpPr>
          <p:nvPr/>
        </p:nvCxnSpPr>
        <p:spPr>
          <a:xfrm>
            <a:off x="1606794" y="3569398"/>
            <a:ext cx="1749282" cy="50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7C99D4-1D37-3E05-458E-BE5D5B709719}"/>
              </a:ext>
            </a:extLst>
          </p:cNvPr>
          <p:cNvCxnSpPr>
            <a:cxnSpLocks/>
          </p:cNvCxnSpPr>
          <p:nvPr/>
        </p:nvCxnSpPr>
        <p:spPr>
          <a:xfrm flipV="1">
            <a:off x="1631504" y="2636912"/>
            <a:ext cx="0" cy="95794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200B7FB-C78C-B632-DDCE-ACE8EE9D3492}"/>
              </a:ext>
            </a:extLst>
          </p:cNvPr>
          <p:cNvSpPr/>
          <p:nvPr/>
        </p:nvSpPr>
        <p:spPr>
          <a:xfrm rot="2700000">
            <a:off x="10772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EACD5D9-0412-E285-2F92-A89B7594C57A}"/>
              </a:ext>
            </a:extLst>
          </p:cNvPr>
          <p:cNvSpPr/>
          <p:nvPr/>
        </p:nvSpPr>
        <p:spPr>
          <a:xfrm rot="2700000">
            <a:off x="28774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046C8DDD-54C8-8F02-C22D-F045B932C7F8}"/>
              </a:ext>
            </a:extLst>
          </p:cNvPr>
          <p:cNvCxnSpPr/>
          <p:nvPr/>
        </p:nvCxnSpPr>
        <p:spPr>
          <a:xfrm>
            <a:off x="3356076" y="1556792"/>
            <a:ext cx="0" cy="155909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B6F4B8-D8C0-E7AD-5BE8-F87CA3DF4FD7}"/>
              </a:ext>
            </a:extLst>
          </p:cNvPr>
          <p:cNvSpPr/>
          <p:nvPr/>
        </p:nvSpPr>
        <p:spPr>
          <a:xfrm>
            <a:off x="2504646"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1</a:t>
            </a:r>
          </a:p>
        </p:txBody>
      </p:sp>
      <p:sp>
        <p:nvSpPr>
          <p:cNvPr id="20" name="Rectangle 19">
            <a:extLst>
              <a:ext uri="{FF2B5EF4-FFF2-40B4-BE49-F238E27FC236}">
                <a16:creationId xmlns:a16="http://schemas.microsoft.com/office/drawing/2014/main" id="{1A4EB3DA-4822-40EC-4862-FDCB598B1284}"/>
              </a:ext>
            </a:extLst>
          </p:cNvPr>
          <p:cNvSpPr/>
          <p:nvPr/>
        </p:nvSpPr>
        <p:spPr>
          <a:xfrm>
            <a:off x="3575720"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2</a:t>
            </a:r>
          </a:p>
        </p:txBody>
      </p:sp>
      <p:sp>
        <p:nvSpPr>
          <p:cNvPr id="23" name="Rectangle 22">
            <a:extLst>
              <a:ext uri="{FF2B5EF4-FFF2-40B4-BE49-F238E27FC236}">
                <a16:creationId xmlns:a16="http://schemas.microsoft.com/office/drawing/2014/main" id="{EEC6D9A8-EA05-1711-B5DE-5ACAD7161BD8}"/>
              </a:ext>
            </a:extLst>
          </p:cNvPr>
          <p:cNvSpPr/>
          <p:nvPr/>
        </p:nvSpPr>
        <p:spPr>
          <a:xfrm>
            <a:off x="42458" y="3549157"/>
            <a:ext cx="1337019"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Diagnostic</a:t>
            </a:r>
          </a:p>
        </p:txBody>
      </p:sp>
      <p:sp>
        <p:nvSpPr>
          <p:cNvPr id="24" name="Rectangle 23">
            <a:extLst>
              <a:ext uri="{FF2B5EF4-FFF2-40B4-BE49-F238E27FC236}">
                <a16:creationId xmlns:a16="http://schemas.microsoft.com/office/drawing/2014/main" id="{F52E2436-E2AA-F732-AFF6-06D1B8F98C9A}"/>
              </a:ext>
            </a:extLst>
          </p:cNvPr>
          <p:cNvSpPr/>
          <p:nvPr/>
        </p:nvSpPr>
        <p:spPr>
          <a:xfrm>
            <a:off x="7007396" y="1290663"/>
            <a:ext cx="4633217" cy="132343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Beam sent to EA1. Automatic alignment on. To switch to EA2:</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Pre-requisite: Mode 4</a:t>
            </a:r>
          </a:p>
        </p:txBody>
      </p:sp>
      <p:cxnSp>
        <p:nvCxnSpPr>
          <p:cNvPr id="25" name="Straight Connector 24">
            <a:extLst>
              <a:ext uri="{FF2B5EF4-FFF2-40B4-BE49-F238E27FC236}">
                <a16:creationId xmlns:a16="http://schemas.microsoft.com/office/drawing/2014/main" id="{4D2B8F36-E039-4968-CBA1-EDBA5B3FF62E}"/>
              </a:ext>
            </a:extLst>
          </p:cNvPr>
          <p:cNvCxnSpPr>
            <a:cxnSpLocks/>
          </p:cNvCxnSpPr>
          <p:nvPr/>
        </p:nvCxnSpPr>
        <p:spPr>
          <a:xfrm flipV="1">
            <a:off x="3355966" y="5294435"/>
            <a:ext cx="0" cy="520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45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Automation : switchyard</a:t>
            </a:r>
          </a:p>
        </p:txBody>
      </p:sp>
      <p:sp>
        <p:nvSpPr>
          <p:cNvPr id="2" name="Rectangle 1">
            <a:extLst>
              <a:ext uri="{FF2B5EF4-FFF2-40B4-BE49-F238E27FC236}">
                <a16:creationId xmlns:a16="http://schemas.microsoft.com/office/drawing/2014/main" id="{A750353D-711D-6789-4954-C2889EA3BC20}"/>
              </a:ext>
            </a:extLst>
          </p:cNvPr>
          <p:cNvSpPr/>
          <p:nvPr/>
        </p:nvSpPr>
        <p:spPr>
          <a:xfrm rot="8100000">
            <a:off x="4677681" y="3564821"/>
            <a:ext cx="1008112" cy="720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200B7FB-C78C-B632-DDCE-ACE8EE9D3492}"/>
              </a:ext>
            </a:extLst>
          </p:cNvPr>
          <p:cNvSpPr/>
          <p:nvPr/>
        </p:nvSpPr>
        <p:spPr>
          <a:xfrm rot="2700000">
            <a:off x="10772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EACD5D9-0412-E285-2F92-A89B7594C57A}"/>
              </a:ext>
            </a:extLst>
          </p:cNvPr>
          <p:cNvSpPr/>
          <p:nvPr/>
        </p:nvSpPr>
        <p:spPr>
          <a:xfrm rot="2700000">
            <a:off x="28774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046C8DDD-54C8-8F02-C22D-F045B932C7F8}"/>
              </a:ext>
            </a:extLst>
          </p:cNvPr>
          <p:cNvCxnSpPr/>
          <p:nvPr/>
        </p:nvCxnSpPr>
        <p:spPr>
          <a:xfrm>
            <a:off x="3356076" y="1556792"/>
            <a:ext cx="0" cy="155909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B6F4B8-D8C0-E7AD-5BE8-F87CA3DF4FD7}"/>
              </a:ext>
            </a:extLst>
          </p:cNvPr>
          <p:cNvSpPr/>
          <p:nvPr/>
        </p:nvSpPr>
        <p:spPr>
          <a:xfrm>
            <a:off x="2504646"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1</a:t>
            </a:r>
          </a:p>
        </p:txBody>
      </p:sp>
      <p:sp>
        <p:nvSpPr>
          <p:cNvPr id="20" name="Rectangle 19">
            <a:extLst>
              <a:ext uri="{FF2B5EF4-FFF2-40B4-BE49-F238E27FC236}">
                <a16:creationId xmlns:a16="http://schemas.microsoft.com/office/drawing/2014/main" id="{1A4EB3DA-4822-40EC-4862-FDCB598B1284}"/>
              </a:ext>
            </a:extLst>
          </p:cNvPr>
          <p:cNvSpPr/>
          <p:nvPr/>
        </p:nvSpPr>
        <p:spPr>
          <a:xfrm>
            <a:off x="3575720"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2</a:t>
            </a:r>
          </a:p>
        </p:txBody>
      </p:sp>
      <p:sp>
        <p:nvSpPr>
          <p:cNvPr id="24" name="Rectangle 23">
            <a:extLst>
              <a:ext uri="{FF2B5EF4-FFF2-40B4-BE49-F238E27FC236}">
                <a16:creationId xmlns:a16="http://schemas.microsoft.com/office/drawing/2014/main" id="{F52E2436-E2AA-F732-AFF6-06D1B8F98C9A}"/>
              </a:ext>
            </a:extLst>
          </p:cNvPr>
          <p:cNvSpPr/>
          <p:nvPr/>
        </p:nvSpPr>
        <p:spPr>
          <a:xfrm>
            <a:off x="7007396" y="1290663"/>
            <a:ext cx="4633217" cy="132343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Beam sent to EA1. Automatic alignment on. To switch to EA2:</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Pre-requisite: Mode 4</a:t>
            </a:r>
          </a:p>
        </p:txBody>
      </p:sp>
      <p:cxnSp>
        <p:nvCxnSpPr>
          <p:cNvPr id="25" name="Straight Connector 24">
            <a:extLst>
              <a:ext uri="{FF2B5EF4-FFF2-40B4-BE49-F238E27FC236}">
                <a16:creationId xmlns:a16="http://schemas.microsoft.com/office/drawing/2014/main" id="{4D2B8F36-E039-4968-CBA1-EDBA5B3FF62E}"/>
              </a:ext>
            </a:extLst>
          </p:cNvPr>
          <p:cNvCxnSpPr>
            <a:cxnSpLocks/>
          </p:cNvCxnSpPr>
          <p:nvPr/>
        </p:nvCxnSpPr>
        <p:spPr>
          <a:xfrm flipV="1">
            <a:off x="3355966" y="5294435"/>
            <a:ext cx="0" cy="520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6507715-35C3-FE37-EE08-AC1F908A32F1}"/>
              </a:ext>
            </a:extLst>
          </p:cNvPr>
          <p:cNvSpPr/>
          <p:nvPr/>
        </p:nvSpPr>
        <p:spPr>
          <a:xfrm>
            <a:off x="3220356" y="5271575"/>
            <a:ext cx="271219" cy="457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D481D2D-CCAD-5005-368E-F83E40471B17}"/>
              </a:ext>
            </a:extLst>
          </p:cNvPr>
          <p:cNvSpPr/>
          <p:nvPr/>
        </p:nvSpPr>
        <p:spPr>
          <a:xfrm>
            <a:off x="7007395" y="2812866"/>
            <a:ext cx="4633217" cy="707886"/>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Turn off closed loop alignment</a:t>
            </a:r>
          </a:p>
          <a:p>
            <a:pPr marL="342900" indent="-342900">
              <a:buFontTx/>
              <a:buChar char="-"/>
            </a:pPr>
            <a:r>
              <a:rPr lang="en-GB" sz="2000" dirty="0">
                <a:solidFill>
                  <a:srgbClr val="505050"/>
                </a:solidFill>
                <a:latin typeface="Arial" panose="020B0604020202020204" pitchFamily="34" charset="0"/>
                <a:cs typeface="Arial" panose="020B0604020202020204" pitchFamily="34" charset="0"/>
              </a:rPr>
              <a:t>Block the laser from the amplifier</a:t>
            </a:r>
          </a:p>
        </p:txBody>
      </p:sp>
    </p:spTree>
    <p:extLst>
      <p:ext uri="{BB962C8B-B14F-4D97-AF65-F5344CB8AC3E}">
        <p14:creationId xmlns:p14="http://schemas.microsoft.com/office/powerpoint/2010/main" val="324612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Automation : switchyard</a:t>
            </a:r>
          </a:p>
        </p:txBody>
      </p:sp>
      <p:sp>
        <p:nvSpPr>
          <p:cNvPr id="2" name="Rectangle 1">
            <a:extLst>
              <a:ext uri="{FF2B5EF4-FFF2-40B4-BE49-F238E27FC236}">
                <a16:creationId xmlns:a16="http://schemas.microsoft.com/office/drawing/2014/main" id="{A750353D-711D-6789-4954-C2889EA3BC20}"/>
              </a:ext>
            </a:extLst>
          </p:cNvPr>
          <p:cNvSpPr/>
          <p:nvPr/>
        </p:nvSpPr>
        <p:spPr>
          <a:xfrm rot="8100000">
            <a:off x="4677681" y="3564821"/>
            <a:ext cx="1008112" cy="720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200B7FB-C78C-B632-DDCE-ACE8EE9D3492}"/>
              </a:ext>
            </a:extLst>
          </p:cNvPr>
          <p:cNvSpPr/>
          <p:nvPr/>
        </p:nvSpPr>
        <p:spPr>
          <a:xfrm rot="2700000">
            <a:off x="10772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EACD5D9-0412-E285-2F92-A89B7594C57A}"/>
              </a:ext>
            </a:extLst>
          </p:cNvPr>
          <p:cNvSpPr/>
          <p:nvPr/>
        </p:nvSpPr>
        <p:spPr>
          <a:xfrm rot="18900000">
            <a:off x="28774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046C8DDD-54C8-8F02-C22D-F045B932C7F8}"/>
              </a:ext>
            </a:extLst>
          </p:cNvPr>
          <p:cNvCxnSpPr/>
          <p:nvPr/>
        </p:nvCxnSpPr>
        <p:spPr>
          <a:xfrm>
            <a:off x="3356076" y="1556792"/>
            <a:ext cx="0" cy="155909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B6F4B8-D8C0-E7AD-5BE8-F87CA3DF4FD7}"/>
              </a:ext>
            </a:extLst>
          </p:cNvPr>
          <p:cNvSpPr/>
          <p:nvPr/>
        </p:nvSpPr>
        <p:spPr>
          <a:xfrm>
            <a:off x="2504646"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1</a:t>
            </a:r>
          </a:p>
        </p:txBody>
      </p:sp>
      <p:sp>
        <p:nvSpPr>
          <p:cNvPr id="20" name="Rectangle 19">
            <a:extLst>
              <a:ext uri="{FF2B5EF4-FFF2-40B4-BE49-F238E27FC236}">
                <a16:creationId xmlns:a16="http://schemas.microsoft.com/office/drawing/2014/main" id="{1A4EB3DA-4822-40EC-4862-FDCB598B1284}"/>
              </a:ext>
            </a:extLst>
          </p:cNvPr>
          <p:cNvSpPr/>
          <p:nvPr/>
        </p:nvSpPr>
        <p:spPr>
          <a:xfrm>
            <a:off x="3575720"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2</a:t>
            </a:r>
          </a:p>
        </p:txBody>
      </p:sp>
      <p:sp>
        <p:nvSpPr>
          <p:cNvPr id="24" name="Rectangle 23">
            <a:extLst>
              <a:ext uri="{FF2B5EF4-FFF2-40B4-BE49-F238E27FC236}">
                <a16:creationId xmlns:a16="http://schemas.microsoft.com/office/drawing/2014/main" id="{F52E2436-E2AA-F732-AFF6-06D1B8F98C9A}"/>
              </a:ext>
            </a:extLst>
          </p:cNvPr>
          <p:cNvSpPr/>
          <p:nvPr/>
        </p:nvSpPr>
        <p:spPr>
          <a:xfrm>
            <a:off x="7007396" y="1290663"/>
            <a:ext cx="4633217" cy="132343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Beam sent to EA1. Automatic alignment on. To switch to EA2:</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Pre-requisite: Mode 4</a:t>
            </a:r>
          </a:p>
        </p:txBody>
      </p:sp>
      <p:cxnSp>
        <p:nvCxnSpPr>
          <p:cNvPr id="25" name="Straight Connector 24">
            <a:extLst>
              <a:ext uri="{FF2B5EF4-FFF2-40B4-BE49-F238E27FC236}">
                <a16:creationId xmlns:a16="http://schemas.microsoft.com/office/drawing/2014/main" id="{4D2B8F36-E039-4968-CBA1-EDBA5B3FF62E}"/>
              </a:ext>
            </a:extLst>
          </p:cNvPr>
          <p:cNvCxnSpPr>
            <a:cxnSpLocks/>
          </p:cNvCxnSpPr>
          <p:nvPr/>
        </p:nvCxnSpPr>
        <p:spPr>
          <a:xfrm flipV="1">
            <a:off x="3355966" y="5294435"/>
            <a:ext cx="0" cy="520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6507715-35C3-FE37-EE08-AC1F908A32F1}"/>
              </a:ext>
            </a:extLst>
          </p:cNvPr>
          <p:cNvSpPr/>
          <p:nvPr/>
        </p:nvSpPr>
        <p:spPr>
          <a:xfrm>
            <a:off x="3220356" y="5271575"/>
            <a:ext cx="271219" cy="457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D481D2D-CCAD-5005-368E-F83E40471B17}"/>
              </a:ext>
            </a:extLst>
          </p:cNvPr>
          <p:cNvSpPr/>
          <p:nvPr/>
        </p:nvSpPr>
        <p:spPr>
          <a:xfrm>
            <a:off x="7007395" y="2812866"/>
            <a:ext cx="4633217" cy="707886"/>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Turn off closed loop alignment</a:t>
            </a:r>
          </a:p>
          <a:p>
            <a:pPr marL="342900" indent="-342900">
              <a:buFontTx/>
              <a:buChar char="-"/>
            </a:pPr>
            <a:r>
              <a:rPr lang="en-GB" sz="2000" dirty="0">
                <a:solidFill>
                  <a:srgbClr val="505050"/>
                </a:solidFill>
                <a:latin typeface="Arial" panose="020B0604020202020204" pitchFamily="34" charset="0"/>
                <a:cs typeface="Arial" panose="020B0604020202020204" pitchFamily="34" charset="0"/>
              </a:rPr>
              <a:t>Block the laser from the amplifier</a:t>
            </a:r>
          </a:p>
        </p:txBody>
      </p:sp>
      <p:sp>
        <p:nvSpPr>
          <p:cNvPr id="29" name="Rectangle 28">
            <a:extLst>
              <a:ext uri="{FF2B5EF4-FFF2-40B4-BE49-F238E27FC236}">
                <a16:creationId xmlns:a16="http://schemas.microsoft.com/office/drawing/2014/main" id="{B14AA350-44AE-7B50-EE24-A7EE58A8F5F5}"/>
              </a:ext>
            </a:extLst>
          </p:cNvPr>
          <p:cNvSpPr/>
          <p:nvPr/>
        </p:nvSpPr>
        <p:spPr>
          <a:xfrm>
            <a:off x="7013358" y="3440839"/>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Rotate mirror</a:t>
            </a:r>
          </a:p>
        </p:txBody>
      </p:sp>
    </p:spTree>
    <p:extLst>
      <p:ext uri="{BB962C8B-B14F-4D97-AF65-F5344CB8AC3E}">
        <p14:creationId xmlns:p14="http://schemas.microsoft.com/office/powerpoint/2010/main" val="85278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Automation : switchyard</a:t>
            </a:r>
          </a:p>
        </p:txBody>
      </p:sp>
      <p:sp>
        <p:nvSpPr>
          <p:cNvPr id="7" name="Rectangle 6">
            <a:extLst>
              <a:ext uri="{FF2B5EF4-FFF2-40B4-BE49-F238E27FC236}">
                <a16:creationId xmlns:a16="http://schemas.microsoft.com/office/drawing/2014/main" id="{A200B7FB-C78C-B632-DDCE-ACE8EE9D3492}"/>
              </a:ext>
            </a:extLst>
          </p:cNvPr>
          <p:cNvSpPr/>
          <p:nvPr/>
        </p:nvSpPr>
        <p:spPr>
          <a:xfrm rot="2700000">
            <a:off x="10772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046C8DDD-54C8-8F02-C22D-F045B932C7F8}"/>
              </a:ext>
            </a:extLst>
          </p:cNvPr>
          <p:cNvCxnSpPr/>
          <p:nvPr/>
        </p:nvCxnSpPr>
        <p:spPr>
          <a:xfrm>
            <a:off x="3356076" y="1556792"/>
            <a:ext cx="0" cy="155909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B6F4B8-D8C0-E7AD-5BE8-F87CA3DF4FD7}"/>
              </a:ext>
            </a:extLst>
          </p:cNvPr>
          <p:cNvSpPr/>
          <p:nvPr/>
        </p:nvSpPr>
        <p:spPr>
          <a:xfrm>
            <a:off x="2504646"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1</a:t>
            </a:r>
          </a:p>
        </p:txBody>
      </p:sp>
      <p:sp>
        <p:nvSpPr>
          <p:cNvPr id="20" name="Rectangle 19">
            <a:extLst>
              <a:ext uri="{FF2B5EF4-FFF2-40B4-BE49-F238E27FC236}">
                <a16:creationId xmlns:a16="http://schemas.microsoft.com/office/drawing/2014/main" id="{1A4EB3DA-4822-40EC-4862-FDCB598B1284}"/>
              </a:ext>
            </a:extLst>
          </p:cNvPr>
          <p:cNvSpPr/>
          <p:nvPr/>
        </p:nvSpPr>
        <p:spPr>
          <a:xfrm>
            <a:off x="3575720"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2</a:t>
            </a:r>
          </a:p>
        </p:txBody>
      </p:sp>
      <p:sp>
        <p:nvSpPr>
          <p:cNvPr id="24" name="Rectangle 23">
            <a:extLst>
              <a:ext uri="{FF2B5EF4-FFF2-40B4-BE49-F238E27FC236}">
                <a16:creationId xmlns:a16="http://schemas.microsoft.com/office/drawing/2014/main" id="{F52E2436-E2AA-F732-AFF6-06D1B8F98C9A}"/>
              </a:ext>
            </a:extLst>
          </p:cNvPr>
          <p:cNvSpPr/>
          <p:nvPr/>
        </p:nvSpPr>
        <p:spPr>
          <a:xfrm>
            <a:off x="7007396" y="1290663"/>
            <a:ext cx="4633217" cy="132343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Beam sent to EA1. Automatic alignment on. To switch to EA2:</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Pre-requisite: Mode 4</a:t>
            </a:r>
          </a:p>
        </p:txBody>
      </p:sp>
      <p:cxnSp>
        <p:nvCxnSpPr>
          <p:cNvPr id="25" name="Straight Connector 24">
            <a:extLst>
              <a:ext uri="{FF2B5EF4-FFF2-40B4-BE49-F238E27FC236}">
                <a16:creationId xmlns:a16="http://schemas.microsoft.com/office/drawing/2014/main" id="{4D2B8F36-E039-4968-CBA1-EDBA5B3FF62E}"/>
              </a:ext>
            </a:extLst>
          </p:cNvPr>
          <p:cNvCxnSpPr>
            <a:cxnSpLocks/>
          </p:cNvCxnSpPr>
          <p:nvPr/>
        </p:nvCxnSpPr>
        <p:spPr>
          <a:xfrm flipV="1">
            <a:off x="3355966" y="5294435"/>
            <a:ext cx="0" cy="520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D481D2D-CCAD-5005-368E-F83E40471B17}"/>
              </a:ext>
            </a:extLst>
          </p:cNvPr>
          <p:cNvSpPr/>
          <p:nvPr/>
        </p:nvSpPr>
        <p:spPr>
          <a:xfrm>
            <a:off x="7007395" y="2812866"/>
            <a:ext cx="4633217" cy="707886"/>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Turn off closed loop alignment</a:t>
            </a:r>
          </a:p>
          <a:p>
            <a:pPr marL="342900" indent="-342900">
              <a:buFontTx/>
              <a:buChar char="-"/>
            </a:pPr>
            <a:r>
              <a:rPr lang="en-GB" sz="2000" dirty="0">
                <a:solidFill>
                  <a:srgbClr val="505050"/>
                </a:solidFill>
                <a:latin typeface="Arial" panose="020B0604020202020204" pitchFamily="34" charset="0"/>
                <a:cs typeface="Arial" panose="020B0604020202020204" pitchFamily="34" charset="0"/>
              </a:rPr>
              <a:t>Block the laser from the amplifier</a:t>
            </a:r>
          </a:p>
        </p:txBody>
      </p:sp>
      <p:sp>
        <p:nvSpPr>
          <p:cNvPr id="29" name="Rectangle 28">
            <a:extLst>
              <a:ext uri="{FF2B5EF4-FFF2-40B4-BE49-F238E27FC236}">
                <a16:creationId xmlns:a16="http://schemas.microsoft.com/office/drawing/2014/main" id="{B14AA350-44AE-7B50-EE24-A7EE58A8F5F5}"/>
              </a:ext>
            </a:extLst>
          </p:cNvPr>
          <p:cNvSpPr/>
          <p:nvPr/>
        </p:nvSpPr>
        <p:spPr>
          <a:xfrm>
            <a:off x="7013358" y="3440839"/>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Rotate mirror</a:t>
            </a:r>
          </a:p>
        </p:txBody>
      </p:sp>
      <p:cxnSp>
        <p:nvCxnSpPr>
          <p:cNvPr id="4" name="Straight Connector 3">
            <a:extLst>
              <a:ext uri="{FF2B5EF4-FFF2-40B4-BE49-F238E27FC236}">
                <a16:creationId xmlns:a16="http://schemas.microsoft.com/office/drawing/2014/main" id="{3D869B32-011F-9F3E-EF89-3C4DAAB5C65D}"/>
              </a:ext>
            </a:extLst>
          </p:cNvPr>
          <p:cNvCxnSpPr>
            <a:cxnSpLocks/>
          </p:cNvCxnSpPr>
          <p:nvPr/>
        </p:nvCxnSpPr>
        <p:spPr>
          <a:xfrm>
            <a:off x="5207191" y="3577638"/>
            <a:ext cx="888809"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B812330-4667-AB18-8259-2402C0AF6852}"/>
              </a:ext>
            </a:extLst>
          </p:cNvPr>
          <p:cNvCxnSpPr>
            <a:cxnSpLocks/>
          </p:cNvCxnSpPr>
          <p:nvPr/>
        </p:nvCxnSpPr>
        <p:spPr>
          <a:xfrm flipV="1">
            <a:off x="5151429" y="2631505"/>
            <a:ext cx="0" cy="95794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A8E833-4460-B354-EC19-F031CF0B6196}"/>
              </a:ext>
            </a:extLst>
          </p:cNvPr>
          <p:cNvCxnSpPr>
            <a:cxnSpLocks/>
          </p:cNvCxnSpPr>
          <p:nvPr/>
        </p:nvCxnSpPr>
        <p:spPr>
          <a:xfrm flipV="1">
            <a:off x="3381029" y="3575366"/>
            <a:ext cx="1775249" cy="28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691966-454A-DB8C-A9B3-B0BB61FDB0E0}"/>
              </a:ext>
            </a:extLst>
          </p:cNvPr>
          <p:cNvCxnSpPr>
            <a:cxnSpLocks/>
          </p:cNvCxnSpPr>
          <p:nvPr/>
        </p:nvCxnSpPr>
        <p:spPr>
          <a:xfrm flipV="1">
            <a:off x="3356076" y="3620316"/>
            <a:ext cx="0" cy="16808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50353D-711D-6789-4954-C2889EA3BC20}"/>
              </a:ext>
            </a:extLst>
          </p:cNvPr>
          <p:cNvSpPr/>
          <p:nvPr/>
        </p:nvSpPr>
        <p:spPr>
          <a:xfrm rot="8100000">
            <a:off x="4677681" y="3564821"/>
            <a:ext cx="1008112" cy="720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2CA09D-61E9-6CFC-7528-0D60592994AB}"/>
              </a:ext>
            </a:extLst>
          </p:cNvPr>
          <p:cNvSpPr/>
          <p:nvPr/>
        </p:nvSpPr>
        <p:spPr>
          <a:xfrm>
            <a:off x="7007399" y="3748970"/>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Confirm end of motion. Allow laser.</a:t>
            </a:r>
          </a:p>
        </p:txBody>
      </p:sp>
      <p:sp>
        <p:nvSpPr>
          <p:cNvPr id="6" name="Rectangle 5">
            <a:extLst>
              <a:ext uri="{FF2B5EF4-FFF2-40B4-BE49-F238E27FC236}">
                <a16:creationId xmlns:a16="http://schemas.microsoft.com/office/drawing/2014/main" id="{0EACD5D9-0412-E285-2F92-A89B7594C57A}"/>
              </a:ext>
            </a:extLst>
          </p:cNvPr>
          <p:cNvSpPr/>
          <p:nvPr/>
        </p:nvSpPr>
        <p:spPr>
          <a:xfrm rot="18900000">
            <a:off x="28774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8101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Automation : switchyard</a:t>
            </a:r>
          </a:p>
        </p:txBody>
      </p:sp>
      <p:sp>
        <p:nvSpPr>
          <p:cNvPr id="7" name="Rectangle 6">
            <a:extLst>
              <a:ext uri="{FF2B5EF4-FFF2-40B4-BE49-F238E27FC236}">
                <a16:creationId xmlns:a16="http://schemas.microsoft.com/office/drawing/2014/main" id="{A200B7FB-C78C-B632-DDCE-ACE8EE9D3492}"/>
              </a:ext>
            </a:extLst>
          </p:cNvPr>
          <p:cNvSpPr/>
          <p:nvPr/>
        </p:nvSpPr>
        <p:spPr>
          <a:xfrm rot="2700000">
            <a:off x="10772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046C8DDD-54C8-8F02-C22D-F045B932C7F8}"/>
              </a:ext>
            </a:extLst>
          </p:cNvPr>
          <p:cNvCxnSpPr/>
          <p:nvPr/>
        </p:nvCxnSpPr>
        <p:spPr>
          <a:xfrm>
            <a:off x="3356076" y="1556792"/>
            <a:ext cx="0" cy="155909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B6F4B8-D8C0-E7AD-5BE8-F87CA3DF4FD7}"/>
              </a:ext>
            </a:extLst>
          </p:cNvPr>
          <p:cNvSpPr/>
          <p:nvPr/>
        </p:nvSpPr>
        <p:spPr>
          <a:xfrm>
            <a:off x="2504646"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1</a:t>
            </a:r>
          </a:p>
        </p:txBody>
      </p:sp>
      <p:sp>
        <p:nvSpPr>
          <p:cNvPr id="20" name="Rectangle 19">
            <a:extLst>
              <a:ext uri="{FF2B5EF4-FFF2-40B4-BE49-F238E27FC236}">
                <a16:creationId xmlns:a16="http://schemas.microsoft.com/office/drawing/2014/main" id="{1A4EB3DA-4822-40EC-4862-FDCB598B1284}"/>
              </a:ext>
            </a:extLst>
          </p:cNvPr>
          <p:cNvSpPr/>
          <p:nvPr/>
        </p:nvSpPr>
        <p:spPr>
          <a:xfrm>
            <a:off x="3575720" y="1396278"/>
            <a:ext cx="727847"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EA 2</a:t>
            </a:r>
          </a:p>
        </p:txBody>
      </p:sp>
      <p:sp>
        <p:nvSpPr>
          <p:cNvPr id="24" name="Rectangle 23">
            <a:extLst>
              <a:ext uri="{FF2B5EF4-FFF2-40B4-BE49-F238E27FC236}">
                <a16:creationId xmlns:a16="http://schemas.microsoft.com/office/drawing/2014/main" id="{F52E2436-E2AA-F732-AFF6-06D1B8F98C9A}"/>
              </a:ext>
            </a:extLst>
          </p:cNvPr>
          <p:cNvSpPr/>
          <p:nvPr/>
        </p:nvSpPr>
        <p:spPr>
          <a:xfrm>
            <a:off x="7007396" y="1290663"/>
            <a:ext cx="4633217" cy="132343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Beam sent to EA1. Automatic alignment on. To switch to EA2:</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Pre-requisite: Mode 4</a:t>
            </a:r>
          </a:p>
        </p:txBody>
      </p:sp>
      <p:cxnSp>
        <p:nvCxnSpPr>
          <p:cNvPr id="25" name="Straight Connector 24">
            <a:extLst>
              <a:ext uri="{FF2B5EF4-FFF2-40B4-BE49-F238E27FC236}">
                <a16:creationId xmlns:a16="http://schemas.microsoft.com/office/drawing/2014/main" id="{4D2B8F36-E039-4968-CBA1-EDBA5B3FF62E}"/>
              </a:ext>
            </a:extLst>
          </p:cNvPr>
          <p:cNvCxnSpPr>
            <a:cxnSpLocks/>
          </p:cNvCxnSpPr>
          <p:nvPr/>
        </p:nvCxnSpPr>
        <p:spPr>
          <a:xfrm flipV="1">
            <a:off x="3355966" y="5294435"/>
            <a:ext cx="0" cy="520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D481D2D-CCAD-5005-368E-F83E40471B17}"/>
              </a:ext>
            </a:extLst>
          </p:cNvPr>
          <p:cNvSpPr/>
          <p:nvPr/>
        </p:nvSpPr>
        <p:spPr>
          <a:xfrm>
            <a:off x="7007395" y="2812866"/>
            <a:ext cx="4633217" cy="707886"/>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Turn off closed loop alignment</a:t>
            </a:r>
          </a:p>
          <a:p>
            <a:pPr marL="342900" indent="-342900">
              <a:buFontTx/>
              <a:buChar char="-"/>
            </a:pPr>
            <a:r>
              <a:rPr lang="en-GB" sz="2000" dirty="0">
                <a:solidFill>
                  <a:srgbClr val="505050"/>
                </a:solidFill>
                <a:latin typeface="Arial" panose="020B0604020202020204" pitchFamily="34" charset="0"/>
                <a:cs typeface="Arial" panose="020B0604020202020204" pitchFamily="34" charset="0"/>
              </a:rPr>
              <a:t>Block the laser from the amplifier</a:t>
            </a:r>
          </a:p>
        </p:txBody>
      </p:sp>
      <p:sp>
        <p:nvSpPr>
          <p:cNvPr id="29" name="Rectangle 28">
            <a:extLst>
              <a:ext uri="{FF2B5EF4-FFF2-40B4-BE49-F238E27FC236}">
                <a16:creationId xmlns:a16="http://schemas.microsoft.com/office/drawing/2014/main" id="{B14AA350-44AE-7B50-EE24-A7EE58A8F5F5}"/>
              </a:ext>
            </a:extLst>
          </p:cNvPr>
          <p:cNvSpPr/>
          <p:nvPr/>
        </p:nvSpPr>
        <p:spPr>
          <a:xfrm>
            <a:off x="7013358" y="3440839"/>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Rotate mirror</a:t>
            </a:r>
          </a:p>
        </p:txBody>
      </p:sp>
      <p:cxnSp>
        <p:nvCxnSpPr>
          <p:cNvPr id="4" name="Straight Connector 3">
            <a:extLst>
              <a:ext uri="{FF2B5EF4-FFF2-40B4-BE49-F238E27FC236}">
                <a16:creationId xmlns:a16="http://schemas.microsoft.com/office/drawing/2014/main" id="{3D869B32-011F-9F3E-EF89-3C4DAAB5C65D}"/>
              </a:ext>
            </a:extLst>
          </p:cNvPr>
          <p:cNvCxnSpPr>
            <a:cxnSpLocks/>
          </p:cNvCxnSpPr>
          <p:nvPr/>
        </p:nvCxnSpPr>
        <p:spPr>
          <a:xfrm>
            <a:off x="5207191" y="3577638"/>
            <a:ext cx="888809"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B812330-4667-AB18-8259-2402C0AF6852}"/>
              </a:ext>
            </a:extLst>
          </p:cNvPr>
          <p:cNvCxnSpPr>
            <a:cxnSpLocks/>
          </p:cNvCxnSpPr>
          <p:nvPr/>
        </p:nvCxnSpPr>
        <p:spPr>
          <a:xfrm flipV="1">
            <a:off x="5151429" y="2631505"/>
            <a:ext cx="0" cy="95794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A8E833-4460-B354-EC19-F031CF0B6196}"/>
              </a:ext>
            </a:extLst>
          </p:cNvPr>
          <p:cNvCxnSpPr>
            <a:cxnSpLocks/>
          </p:cNvCxnSpPr>
          <p:nvPr/>
        </p:nvCxnSpPr>
        <p:spPr>
          <a:xfrm flipV="1">
            <a:off x="3381029" y="3575366"/>
            <a:ext cx="1775249" cy="28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691966-454A-DB8C-A9B3-B0BB61FDB0E0}"/>
              </a:ext>
            </a:extLst>
          </p:cNvPr>
          <p:cNvCxnSpPr>
            <a:cxnSpLocks/>
          </p:cNvCxnSpPr>
          <p:nvPr/>
        </p:nvCxnSpPr>
        <p:spPr>
          <a:xfrm flipV="1">
            <a:off x="3356076" y="3620316"/>
            <a:ext cx="0" cy="16808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50353D-711D-6789-4954-C2889EA3BC20}"/>
              </a:ext>
            </a:extLst>
          </p:cNvPr>
          <p:cNvSpPr/>
          <p:nvPr/>
        </p:nvSpPr>
        <p:spPr>
          <a:xfrm rot="8100000">
            <a:off x="4677681" y="3564821"/>
            <a:ext cx="1008112" cy="720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2CA09D-61E9-6CFC-7528-0D60592994AB}"/>
              </a:ext>
            </a:extLst>
          </p:cNvPr>
          <p:cNvSpPr/>
          <p:nvPr/>
        </p:nvSpPr>
        <p:spPr>
          <a:xfrm>
            <a:off x="7007399" y="3748970"/>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Confirm end of motion. Allow laser.</a:t>
            </a:r>
          </a:p>
        </p:txBody>
      </p:sp>
      <p:sp>
        <p:nvSpPr>
          <p:cNvPr id="11" name="Rectangle 10">
            <a:extLst>
              <a:ext uri="{FF2B5EF4-FFF2-40B4-BE49-F238E27FC236}">
                <a16:creationId xmlns:a16="http://schemas.microsoft.com/office/drawing/2014/main" id="{BE776CB3-A1C6-BD3C-8A59-535338A8577E}"/>
              </a:ext>
            </a:extLst>
          </p:cNvPr>
          <p:cNvSpPr/>
          <p:nvPr/>
        </p:nvSpPr>
        <p:spPr>
          <a:xfrm>
            <a:off x="7013358" y="4069167"/>
            <a:ext cx="4633217" cy="400110"/>
          </a:xfrm>
          <a:prstGeom prst="rect">
            <a:avLst/>
          </a:prstGeom>
        </p:spPr>
        <p:txBody>
          <a:bodyPr wrap="square">
            <a:spAutoFit/>
          </a:bodyPr>
          <a:lstStyle/>
          <a:p>
            <a:pPr marL="342900" indent="-342900">
              <a:buFontTx/>
              <a:buChar char="-"/>
            </a:pPr>
            <a:r>
              <a:rPr lang="en-GB" sz="2000" dirty="0">
                <a:solidFill>
                  <a:srgbClr val="505050"/>
                </a:solidFill>
                <a:latin typeface="Arial" panose="020B0604020202020204" pitchFamily="34" charset="0"/>
                <a:cs typeface="Arial" panose="020B0604020202020204" pitchFamily="34" charset="0"/>
              </a:rPr>
              <a:t>Turn-on closed loop alignment.</a:t>
            </a:r>
          </a:p>
        </p:txBody>
      </p:sp>
      <p:sp>
        <p:nvSpPr>
          <p:cNvPr id="6" name="Rectangle 5">
            <a:extLst>
              <a:ext uri="{FF2B5EF4-FFF2-40B4-BE49-F238E27FC236}">
                <a16:creationId xmlns:a16="http://schemas.microsoft.com/office/drawing/2014/main" id="{0EACD5D9-0412-E285-2F92-A89B7594C57A}"/>
              </a:ext>
            </a:extLst>
          </p:cNvPr>
          <p:cNvSpPr/>
          <p:nvPr/>
        </p:nvSpPr>
        <p:spPr>
          <a:xfrm rot="18900000">
            <a:off x="2877479" y="3558853"/>
            <a:ext cx="1008112" cy="72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5703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4D3C7FB6-8865-EFB9-91F1-C32EBCA7241B}"/>
              </a:ext>
            </a:extLst>
          </p:cNvPr>
          <p:cNvSpPr/>
          <p:nvPr/>
        </p:nvSpPr>
        <p:spPr>
          <a:xfrm>
            <a:off x="7672238" y="1168152"/>
            <a:ext cx="4024785" cy="5472608"/>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C4110C14-DC4D-F1B6-09A9-603E3FC34425}"/>
              </a:ext>
            </a:extLst>
          </p:cNvPr>
          <p:cNvSpPr/>
          <p:nvPr/>
        </p:nvSpPr>
        <p:spPr>
          <a:xfrm>
            <a:off x="5914742" y="1175436"/>
            <a:ext cx="1637929" cy="5472608"/>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80E56EB0-C06F-A51B-A4E7-D44CA82323AC}"/>
              </a:ext>
            </a:extLst>
          </p:cNvPr>
          <p:cNvSpPr/>
          <p:nvPr/>
        </p:nvSpPr>
        <p:spPr>
          <a:xfrm>
            <a:off x="119336" y="1196752"/>
            <a:ext cx="5704233" cy="5472608"/>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C4FB192C-114A-150D-45D1-9CB2ED1B4D01}"/>
              </a:ext>
            </a:extLst>
          </p:cNvPr>
          <p:cNvSpPr/>
          <p:nvPr/>
        </p:nvSpPr>
        <p:spPr>
          <a:xfrm>
            <a:off x="2664189" y="1311150"/>
            <a:ext cx="707107"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UK</a:t>
            </a:r>
          </a:p>
        </p:txBody>
      </p:sp>
      <p:sp>
        <p:nvSpPr>
          <p:cNvPr id="3" name="TextBox 2">
            <a:extLst>
              <a:ext uri="{FF2B5EF4-FFF2-40B4-BE49-F238E27FC236}">
                <a16:creationId xmlns:a16="http://schemas.microsoft.com/office/drawing/2014/main" id="{A5CD8D15-FD9F-ADB6-15C1-02E1C26B3B05}"/>
              </a:ext>
            </a:extLst>
          </p:cNvPr>
          <p:cNvSpPr txBox="1"/>
          <p:nvPr/>
        </p:nvSpPr>
        <p:spPr>
          <a:xfrm>
            <a:off x="1196215"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Team structure</a:t>
            </a:r>
          </a:p>
        </p:txBody>
      </p:sp>
      <p:sp>
        <p:nvSpPr>
          <p:cNvPr id="4" name="Rectangle: Rounded Corners 3">
            <a:extLst>
              <a:ext uri="{FF2B5EF4-FFF2-40B4-BE49-F238E27FC236}">
                <a16:creationId xmlns:a16="http://schemas.microsoft.com/office/drawing/2014/main" id="{BBA04528-EE81-8C79-18B5-331FB445A4CA}"/>
              </a:ext>
            </a:extLst>
          </p:cNvPr>
          <p:cNvSpPr/>
          <p:nvPr/>
        </p:nvSpPr>
        <p:spPr>
          <a:xfrm>
            <a:off x="494977" y="2401028"/>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5 years</a:t>
            </a:r>
          </a:p>
        </p:txBody>
      </p:sp>
      <p:sp>
        <p:nvSpPr>
          <p:cNvPr id="5" name="Rectangle: Rounded Corners 4">
            <a:extLst>
              <a:ext uri="{FF2B5EF4-FFF2-40B4-BE49-F238E27FC236}">
                <a16:creationId xmlns:a16="http://schemas.microsoft.com/office/drawing/2014/main" id="{C9834928-66AF-F947-FE25-6B436609B760}"/>
              </a:ext>
            </a:extLst>
          </p:cNvPr>
          <p:cNvSpPr/>
          <p:nvPr/>
        </p:nvSpPr>
        <p:spPr>
          <a:xfrm>
            <a:off x="2279576" y="2401028"/>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4 years</a:t>
            </a:r>
          </a:p>
        </p:txBody>
      </p:sp>
      <p:sp>
        <p:nvSpPr>
          <p:cNvPr id="6" name="Rectangle: Rounded Corners 5">
            <a:extLst>
              <a:ext uri="{FF2B5EF4-FFF2-40B4-BE49-F238E27FC236}">
                <a16:creationId xmlns:a16="http://schemas.microsoft.com/office/drawing/2014/main" id="{89C8F96B-4DF9-3EF3-15CA-CC96A493BFA5}"/>
              </a:ext>
            </a:extLst>
          </p:cNvPr>
          <p:cNvSpPr/>
          <p:nvPr/>
        </p:nvSpPr>
        <p:spPr>
          <a:xfrm>
            <a:off x="494977" y="3373136"/>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3.5 years</a:t>
            </a:r>
          </a:p>
        </p:txBody>
      </p:sp>
      <p:sp>
        <p:nvSpPr>
          <p:cNvPr id="7" name="Rectangle: Rounded Corners 6">
            <a:extLst>
              <a:ext uri="{FF2B5EF4-FFF2-40B4-BE49-F238E27FC236}">
                <a16:creationId xmlns:a16="http://schemas.microsoft.com/office/drawing/2014/main" id="{722F5C53-AA0A-EE36-E18D-1136C2F4331A}"/>
              </a:ext>
            </a:extLst>
          </p:cNvPr>
          <p:cNvSpPr/>
          <p:nvPr/>
        </p:nvSpPr>
        <p:spPr>
          <a:xfrm>
            <a:off x="494977" y="4365104"/>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8" name="Rectangle: Rounded Corners 7">
            <a:extLst>
              <a:ext uri="{FF2B5EF4-FFF2-40B4-BE49-F238E27FC236}">
                <a16:creationId xmlns:a16="http://schemas.microsoft.com/office/drawing/2014/main" id="{43F2907A-108F-3B1E-6D97-6BC70DBEA83A}"/>
              </a:ext>
            </a:extLst>
          </p:cNvPr>
          <p:cNvSpPr/>
          <p:nvPr/>
        </p:nvSpPr>
        <p:spPr>
          <a:xfrm>
            <a:off x="2297663" y="3383066"/>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9" name="Rectangle: Rounded Corners 8">
            <a:extLst>
              <a:ext uri="{FF2B5EF4-FFF2-40B4-BE49-F238E27FC236}">
                <a16:creationId xmlns:a16="http://schemas.microsoft.com/office/drawing/2014/main" id="{3480C20D-6775-02A0-10A9-329E24EAF8FC}"/>
              </a:ext>
            </a:extLst>
          </p:cNvPr>
          <p:cNvSpPr/>
          <p:nvPr/>
        </p:nvSpPr>
        <p:spPr>
          <a:xfrm>
            <a:off x="2279576" y="4365104"/>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10" name="Rectangle: Rounded Corners 9">
            <a:extLst>
              <a:ext uri="{FF2B5EF4-FFF2-40B4-BE49-F238E27FC236}">
                <a16:creationId xmlns:a16="http://schemas.microsoft.com/office/drawing/2014/main" id="{0957F6A8-B06F-1744-5134-C7C35AC89131}"/>
              </a:ext>
            </a:extLst>
          </p:cNvPr>
          <p:cNvSpPr/>
          <p:nvPr/>
        </p:nvSpPr>
        <p:spPr>
          <a:xfrm>
            <a:off x="513064" y="5727042"/>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4.5 years</a:t>
            </a:r>
          </a:p>
        </p:txBody>
      </p:sp>
      <p:sp>
        <p:nvSpPr>
          <p:cNvPr id="11" name="Rectangle: Rounded Corners 10">
            <a:extLst>
              <a:ext uri="{FF2B5EF4-FFF2-40B4-BE49-F238E27FC236}">
                <a16:creationId xmlns:a16="http://schemas.microsoft.com/office/drawing/2014/main" id="{A9008EC4-AF62-57AA-48DC-1A29201A9A83}"/>
              </a:ext>
            </a:extLst>
          </p:cNvPr>
          <p:cNvSpPr/>
          <p:nvPr/>
        </p:nvSpPr>
        <p:spPr>
          <a:xfrm>
            <a:off x="2297663" y="5727042"/>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2 years</a:t>
            </a:r>
          </a:p>
        </p:txBody>
      </p:sp>
      <p:sp>
        <p:nvSpPr>
          <p:cNvPr id="13" name="Rectangle 12">
            <a:extLst>
              <a:ext uri="{FF2B5EF4-FFF2-40B4-BE49-F238E27FC236}">
                <a16:creationId xmlns:a16="http://schemas.microsoft.com/office/drawing/2014/main" id="{FBD9442F-62FD-CEB0-63CA-5C246C27F796}"/>
              </a:ext>
            </a:extLst>
          </p:cNvPr>
          <p:cNvSpPr/>
          <p:nvPr/>
        </p:nvSpPr>
        <p:spPr>
          <a:xfrm>
            <a:off x="8976320" y="1311151"/>
            <a:ext cx="936104"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India</a:t>
            </a:r>
          </a:p>
        </p:txBody>
      </p:sp>
      <p:sp>
        <p:nvSpPr>
          <p:cNvPr id="14" name="Rectangle: Rounded Corners 13">
            <a:extLst>
              <a:ext uri="{FF2B5EF4-FFF2-40B4-BE49-F238E27FC236}">
                <a16:creationId xmlns:a16="http://schemas.microsoft.com/office/drawing/2014/main" id="{A5464781-0557-36BD-F1AD-D36BE088B7A2}"/>
              </a:ext>
            </a:extLst>
          </p:cNvPr>
          <p:cNvSpPr/>
          <p:nvPr/>
        </p:nvSpPr>
        <p:spPr>
          <a:xfrm>
            <a:off x="7864268" y="5357072"/>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0.5 years</a:t>
            </a:r>
          </a:p>
        </p:txBody>
      </p:sp>
      <p:sp>
        <p:nvSpPr>
          <p:cNvPr id="15" name="Rectangle: Rounded Corners 14">
            <a:extLst>
              <a:ext uri="{FF2B5EF4-FFF2-40B4-BE49-F238E27FC236}">
                <a16:creationId xmlns:a16="http://schemas.microsoft.com/office/drawing/2014/main" id="{BAB87CD1-C5D7-B968-2AAE-36DE4B1A6DBF}"/>
              </a:ext>
            </a:extLst>
          </p:cNvPr>
          <p:cNvSpPr/>
          <p:nvPr/>
        </p:nvSpPr>
        <p:spPr>
          <a:xfrm>
            <a:off x="7839793" y="2401028"/>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6 years</a:t>
            </a:r>
          </a:p>
        </p:txBody>
      </p:sp>
      <p:sp>
        <p:nvSpPr>
          <p:cNvPr id="16" name="Rectangle: Rounded Corners 15">
            <a:extLst>
              <a:ext uri="{FF2B5EF4-FFF2-40B4-BE49-F238E27FC236}">
                <a16:creationId xmlns:a16="http://schemas.microsoft.com/office/drawing/2014/main" id="{B5257C33-C4F7-FE4F-9E8D-61F9C653A2AD}"/>
              </a:ext>
            </a:extLst>
          </p:cNvPr>
          <p:cNvSpPr/>
          <p:nvPr/>
        </p:nvSpPr>
        <p:spPr>
          <a:xfrm>
            <a:off x="9624392" y="2401028"/>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4 years</a:t>
            </a:r>
          </a:p>
        </p:txBody>
      </p:sp>
      <p:sp>
        <p:nvSpPr>
          <p:cNvPr id="17" name="Rectangle: Rounded Corners 16">
            <a:extLst>
              <a:ext uri="{FF2B5EF4-FFF2-40B4-BE49-F238E27FC236}">
                <a16:creationId xmlns:a16="http://schemas.microsoft.com/office/drawing/2014/main" id="{9277B5DB-1C10-ABE4-F0AB-386CC9301B96}"/>
              </a:ext>
            </a:extLst>
          </p:cNvPr>
          <p:cNvSpPr/>
          <p:nvPr/>
        </p:nvSpPr>
        <p:spPr>
          <a:xfrm>
            <a:off x="7839793" y="3373136"/>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4 years</a:t>
            </a:r>
          </a:p>
        </p:txBody>
      </p:sp>
      <p:sp>
        <p:nvSpPr>
          <p:cNvPr id="18" name="Rectangle: Rounded Corners 17">
            <a:extLst>
              <a:ext uri="{FF2B5EF4-FFF2-40B4-BE49-F238E27FC236}">
                <a16:creationId xmlns:a16="http://schemas.microsoft.com/office/drawing/2014/main" id="{3EBF0D6F-095A-3375-60DC-EF15CAAB312D}"/>
              </a:ext>
            </a:extLst>
          </p:cNvPr>
          <p:cNvSpPr/>
          <p:nvPr/>
        </p:nvSpPr>
        <p:spPr>
          <a:xfrm>
            <a:off x="7839793" y="4365104"/>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19" name="Rectangle: Rounded Corners 18">
            <a:extLst>
              <a:ext uri="{FF2B5EF4-FFF2-40B4-BE49-F238E27FC236}">
                <a16:creationId xmlns:a16="http://schemas.microsoft.com/office/drawing/2014/main" id="{D98ADEDE-E2A5-F675-4B35-FF398BDEBAA7}"/>
              </a:ext>
            </a:extLst>
          </p:cNvPr>
          <p:cNvSpPr/>
          <p:nvPr/>
        </p:nvSpPr>
        <p:spPr>
          <a:xfrm>
            <a:off x="9642479" y="3383066"/>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20" name="Rectangle: Rounded Corners 19">
            <a:extLst>
              <a:ext uri="{FF2B5EF4-FFF2-40B4-BE49-F238E27FC236}">
                <a16:creationId xmlns:a16="http://schemas.microsoft.com/office/drawing/2014/main" id="{A225E990-D43D-94EE-C230-074480D6ECAA}"/>
              </a:ext>
            </a:extLst>
          </p:cNvPr>
          <p:cNvSpPr/>
          <p:nvPr/>
        </p:nvSpPr>
        <p:spPr>
          <a:xfrm>
            <a:off x="9624392" y="4365104"/>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1 year</a:t>
            </a:r>
          </a:p>
        </p:txBody>
      </p:sp>
      <p:sp>
        <p:nvSpPr>
          <p:cNvPr id="21" name="Rectangle: Rounded Corners 20">
            <a:extLst>
              <a:ext uri="{FF2B5EF4-FFF2-40B4-BE49-F238E27FC236}">
                <a16:creationId xmlns:a16="http://schemas.microsoft.com/office/drawing/2014/main" id="{E69D1543-3817-DEDB-1BF5-A1BC2F2473E9}"/>
              </a:ext>
            </a:extLst>
          </p:cNvPr>
          <p:cNvSpPr/>
          <p:nvPr/>
        </p:nvSpPr>
        <p:spPr>
          <a:xfrm>
            <a:off x="4223792" y="2401028"/>
            <a:ext cx="1440160"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Network</a:t>
            </a:r>
          </a:p>
        </p:txBody>
      </p:sp>
      <p:sp>
        <p:nvSpPr>
          <p:cNvPr id="22" name="Rectangle: Rounded Corners 21">
            <a:extLst>
              <a:ext uri="{FF2B5EF4-FFF2-40B4-BE49-F238E27FC236}">
                <a16:creationId xmlns:a16="http://schemas.microsoft.com/office/drawing/2014/main" id="{ABB32DB7-9BF5-699B-C7AF-E4CBA59BB1FA}"/>
              </a:ext>
            </a:extLst>
          </p:cNvPr>
          <p:cNvSpPr/>
          <p:nvPr/>
        </p:nvSpPr>
        <p:spPr>
          <a:xfrm>
            <a:off x="4223792" y="3373243"/>
            <a:ext cx="1440160"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System architect</a:t>
            </a:r>
          </a:p>
        </p:txBody>
      </p:sp>
      <p:sp>
        <p:nvSpPr>
          <p:cNvPr id="23" name="Rectangle 22">
            <a:extLst>
              <a:ext uri="{FF2B5EF4-FFF2-40B4-BE49-F238E27FC236}">
                <a16:creationId xmlns:a16="http://schemas.microsoft.com/office/drawing/2014/main" id="{5732EB72-0439-4129-EA52-F8337881EE46}"/>
              </a:ext>
            </a:extLst>
          </p:cNvPr>
          <p:cNvSpPr/>
          <p:nvPr/>
        </p:nvSpPr>
        <p:spPr>
          <a:xfrm>
            <a:off x="263352" y="1860950"/>
            <a:ext cx="3816424" cy="3496122"/>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761F0AC-1848-A305-82B2-158F5A6705A0}"/>
              </a:ext>
            </a:extLst>
          </p:cNvPr>
          <p:cNvSpPr/>
          <p:nvPr/>
        </p:nvSpPr>
        <p:spPr>
          <a:xfrm>
            <a:off x="494977" y="1860950"/>
            <a:ext cx="2480204"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EPAC</a:t>
            </a:r>
          </a:p>
        </p:txBody>
      </p:sp>
      <p:sp>
        <p:nvSpPr>
          <p:cNvPr id="25" name="Rectangle 24">
            <a:extLst>
              <a:ext uri="{FF2B5EF4-FFF2-40B4-BE49-F238E27FC236}">
                <a16:creationId xmlns:a16="http://schemas.microsoft.com/office/drawing/2014/main" id="{AC0BBDFA-8387-9194-7032-6F9A80776F3F}"/>
              </a:ext>
            </a:extLst>
          </p:cNvPr>
          <p:cNvSpPr/>
          <p:nvPr/>
        </p:nvSpPr>
        <p:spPr>
          <a:xfrm>
            <a:off x="6168008" y="1340768"/>
            <a:ext cx="1152128"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Poland</a:t>
            </a:r>
          </a:p>
        </p:txBody>
      </p:sp>
      <p:sp>
        <p:nvSpPr>
          <p:cNvPr id="26" name="Rectangle: Rounded Corners 25">
            <a:extLst>
              <a:ext uri="{FF2B5EF4-FFF2-40B4-BE49-F238E27FC236}">
                <a16:creationId xmlns:a16="http://schemas.microsoft.com/office/drawing/2014/main" id="{85AE5ECF-F776-D5A9-17F6-FD5076EBBB9E}"/>
              </a:ext>
            </a:extLst>
          </p:cNvPr>
          <p:cNvSpPr/>
          <p:nvPr/>
        </p:nvSpPr>
        <p:spPr>
          <a:xfrm>
            <a:off x="6031792" y="2401028"/>
            <a:ext cx="1440160" cy="64807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8 years</a:t>
            </a:r>
          </a:p>
        </p:txBody>
      </p:sp>
      <p:sp>
        <p:nvSpPr>
          <p:cNvPr id="27" name="Rectangle 26">
            <a:extLst>
              <a:ext uri="{FF2B5EF4-FFF2-40B4-BE49-F238E27FC236}">
                <a16:creationId xmlns:a16="http://schemas.microsoft.com/office/drawing/2014/main" id="{0C574C64-3CE1-A120-34BF-BA9ABA192389}"/>
              </a:ext>
            </a:extLst>
          </p:cNvPr>
          <p:cNvSpPr/>
          <p:nvPr/>
        </p:nvSpPr>
        <p:spPr>
          <a:xfrm>
            <a:off x="7716180" y="1860950"/>
            <a:ext cx="3816424" cy="4232346"/>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7F9525D-8062-6473-C158-0584C5149B75}"/>
              </a:ext>
            </a:extLst>
          </p:cNvPr>
          <p:cNvSpPr/>
          <p:nvPr/>
        </p:nvSpPr>
        <p:spPr>
          <a:xfrm>
            <a:off x="7839793" y="1860950"/>
            <a:ext cx="2480204" cy="461665"/>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EPAC</a:t>
            </a:r>
          </a:p>
        </p:txBody>
      </p:sp>
    </p:spTree>
    <p:extLst>
      <p:ext uri="{BB962C8B-B14F-4D97-AF65-F5344CB8AC3E}">
        <p14:creationId xmlns:p14="http://schemas.microsoft.com/office/powerpoint/2010/main" val="272573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B192C-114A-150D-45D1-9CB2ED1B4D01}"/>
              </a:ext>
            </a:extLst>
          </p:cNvPr>
          <p:cNvSpPr/>
          <p:nvPr/>
        </p:nvSpPr>
        <p:spPr>
          <a:xfrm>
            <a:off x="2063552" y="1882061"/>
            <a:ext cx="576064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We have a working version but may look to improve.</a:t>
            </a:r>
          </a:p>
        </p:txBody>
      </p:sp>
      <p:sp>
        <p:nvSpPr>
          <p:cNvPr id="3" name="TextBox 2">
            <a:extLst>
              <a:ext uri="{FF2B5EF4-FFF2-40B4-BE49-F238E27FC236}">
                <a16:creationId xmlns:a16="http://schemas.microsoft.com/office/drawing/2014/main" id="{A5CD8D15-FD9F-ADB6-15C1-02E1C26B3B05}"/>
              </a:ext>
            </a:extLst>
          </p:cNvPr>
          <p:cNvSpPr txBox="1"/>
          <p:nvPr/>
        </p:nvSpPr>
        <p:spPr>
          <a:xfrm>
            <a:off x="1196215"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Project : infrastructure </a:t>
            </a:r>
          </a:p>
        </p:txBody>
      </p:sp>
      <p:sp>
        <p:nvSpPr>
          <p:cNvPr id="4" name="Rectangle: Rounded Corners 3">
            <a:extLst>
              <a:ext uri="{FF2B5EF4-FFF2-40B4-BE49-F238E27FC236}">
                <a16:creationId xmlns:a16="http://schemas.microsoft.com/office/drawing/2014/main" id="{73B9C727-240B-A624-3A28-04373599365C}"/>
              </a:ext>
            </a:extLst>
          </p:cNvPr>
          <p:cNvSpPr/>
          <p:nvPr/>
        </p:nvSpPr>
        <p:spPr>
          <a:xfrm>
            <a:off x="466982" y="1790280"/>
            <a:ext cx="1492104" cy="552894"/>
          </a:xfrm>
          <a:prstGeom prst="roundRect">
            <a:avLst/>
          </a:prstGeom>
          <a:gradFill flip="none" rotWithShape="1">
            <a:gsLst>
              <a:gs pos="0">
                <a:srgbClr val="00B050"/>
              </a:gs>
              <a:gs pos="94000">
                <a:schemeClr val="accent4">
                  <a:lumMod val="105000"/>
                  <a:satMod val="103000"/>
                  <a:tint val="73000"/>
                </a:schemeClr>
              </a:gs>
              <a:gs pos="98000">
                <a:schemeClr val="accent4">
                  <a:lumMod val="105000"/>
                  <a:satMod val="109000"/>
                  <a:tint val="81000"/>
                </a:schemeClr>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Deployment</a:t>
            </a:r>
          </a:p>
        </p:txBody>
      </p:sp>
      <p:sp>
        <p:nvSpPr>
          <p:cNvPr id="5" name="Rectangle: Rounded Corners 4">
            <a:extLst>
              <a:ext uri="{FF2B5EF4-FFF2-40B4-BE49-F238E27FC236}">
                <a16:creationId xmlns:a16="http://schemas.microsoft.com/office/drawing/2014/main" id="{26D54168-F803-1B89-C464-4ED780556B32}"/>
              </a:ext>
            </a:extLst>
          </p:cNvPr>
          <p:cNvSpPr/>
          <p:nvPr/>
        </p:nvSpPr>
        <p:spPr>
          <a:xfrm>
            <a:off x="466982" y="2507644"/>
            <a:ext cx="1492104" cy="552894"/>
          </a:xfrm>
          <a:prstGeom prst="roundRect">
            <a:avLst/>
          </a:prstGeom>
          <a:gradFill flip="none" rotWithShape="1">
            <a:gsLst>
              <a:gs pos="0">
                <a:srgbClr val="00B050"/>
              </a:gs>
              <a:gs pos="76000">
                <a:schemeClr val="accent4">
                  <a:lumMod val="105000"/>
                  <a:satMod val="103000"/>
                  <a:tint val="73000"/>
                </a:schemeClr>
              </a:gs>
              <a:gs pos="100000">
                <a:schemeClr val="accent4">
                  <a:lumMod val="105000"/>
                  <a:satMod val="109000"/>
                  <a:tint val="81000"/>
                </a:schemeClr>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Drive system</a:t>
            </a:r>
          </a:p>
        </p:txBody>
      </p:sp>
      <p:sp>
        <p:nvSpPr>
          <p:cNvPr id="7" name="Rectangle: Rounded Corners 6">
            <a:extLst>
              <a:ext uri="{FF2B5EF4-FFF2-40B4-BE49-F238E27FC236}">
                <a16:creationId xmlns:a16="http://schemas.microsoft.com/office/drawing/2014/main" id="{49347A91-D8FA-4F14-BF0D-3ACA641B70A8}"/>
              </a:ext>
            </a:extLst>
          </p:cNvPr>
          <p:cNvSpPr/>
          <p:nvPr/>
        </p:nvSpPr>
        <p:spPr>
          <a:xfrm>
            <a:off x="454342" y="3225008"/>
            <a:ext cx="1492104" cy="552894"/>
          </a:xfrm>
          <a:prstGeom prst="roundRect">
            <a:avLst/>
          </a:prstGeom>
          <a:gradFill flip="none" rotWithShape="1">
            <a:gsLst>
              <a:gs pos="0">
                <a:srgbClr val="00B050"/>
              </a:gs>
              <a:gs pos="22000">
                <a:schemeClr val="accent4">
                  <a:lumMod val="105000"/>
                  <a:satMod val="103000"/>
                  <a:tint val="73000"/>
                </a:schemeClr>
              </a:gs>
              <a:gs pos="100000">
                <a:schemeClr val="accent4">
                  <a:lumMod val="105000"/>
                  <a:satMod val="109000"/>
                  <a:tint val="81000"/>
                </a:schemeClr>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MPS</a:t>
            </a:r>
          </a:p>
        </p:txBody>
      </p:sp>
      <p:sp>
        <p:nvSpPr>
          <p:cNvPr id="10" name="Rectangle 9">
            <a:extLst>
              <a:ext uri="{FF2B5EF4-FFF2-40B4-BE49-F238E27FC236}">
                <a16:creationId xmlns:a16="http://schemas.microsoft.com/office/drawing/2014/main" id="{7F89ED4B-25F2-9358-0131-9E25052A7B71}"/>
              </a:ext>
            </a:extLst>
          </p:cNvPr>
          <p:cNvSpPr/>
          <p:nvPr/>
        </p:nvSpPr>
        <p:spPr>
          <a:xfrm>
            <a:off x="2063552" y="2599425"/>
            <a:ext cx="6048672"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Low-level work done. User-facing GUI needed. </a:t>
            </a:r>
            <a:r>
              <a:rPr lang="en-GB" b="1" dirty="0">
                <a:solidFill>
                  <a:srgbClr val="505050"/>
                </a:solidFill>
                <a:latin typeface="Arial" panose="020B0604020202020204" pitchFamily="34" charset="0"/>
                <a:cs typeface="Arial" panose="020B0604020202020204" pitchFamily="34" charset="0"/>
              </a:rPr>
              <a:t>Q4 24</a:t>
            </a:r>
            <a:endParaRPr lang="en-GB" dirty="0">
              <a:solidFill>
                <a:srgbClr val="50505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0CB6486-ADFF-B143-7E47-F107A4DBF52C}"/>
              </a:ext>
            </a:extLst>
          </p:cNvPr>
          <p:cNvSpPr/>
          <p:nvPr/>
        </p:nvSpPr>
        <p:spPr>
          <a:xfrm>
            <a:off x="2035712" y="3316789"/>
            <a:ext cx="938888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Requirements not complete. Have tested principle on another system. </a:t>
            </a:r>
            <a:r>
              <a:rPr lang="en-GB" b="1" dirty="0">
                <a:solidFill>
                  <a:srgbClr val="505050"/>
                </a:solidFill>
                <a:latin typeface="Arial" panose="020B0604020202020204" pitchFamily="34" charset="0"/>
                <a:cs typeface="Arial" panose="020B0604020202020204" pitchFamily="34" charset="0"/>
              </a:rPr>
              <a:t>Phase 1 in Q3 24 </a:t>
            </a:r>
          </a:p>
        </p:txBody>
      </p:sp>
    </p:spTree>
    <p:extLst>
      <p:ext uri="{BB962C8B-B14F-4D97-AF65-F5344CB8AC3E}">
        <p14:creationId xmlns:p14="http://schemas.microsoft.com/office/powerpoint/2010/main" val="427009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7CB3A6-74C9-F0FC-190D-D5F035D13481}"/>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Architecture</a:t>
            </a:r>
          </a:p>
        </p:txBody>
      </p:sp>
      <p:sp>
        <p:nvSpPr>
          <p:cNvPr id="2" name="Rectangle 1">
            <a:extLst>
              <a:ext uri="{FF2B5EF4-FFF2-40B4-BE49-F238E27FC236}">
                <a16:creationId xmlns:a16="http://schemas.microsoft.com/office/drawing/2014/main" id="{55925997-110B-D2CC-E69C-5D2FB2623920}"/>
              </a:ext>
            </a:extLst>
          </p:cNvPr>
          <p:cNvSpPr/>
          <p:nvPr/>
        </p:nvSpPr>
        <p:spPr>
          <a:xfrm>
            <a:off x="914400" y="5362697"/>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a:t>Devices</a:t>
            </a:r>
            <a:endParaRPr lang="en-GB" sz="1400" dirty="0"/>
          </a:p>
        </p:txBody>
      </p:sp>
      <p:sp>
        <p:nvSpPr>
          <p:cNvPr id="4" name="Rectangle 3">
            <a:extLst>
              <a:ext uri="{FF2B5EF4-FFF2-40B4-BE49-F238E27FC236}">
                <a16:creationId xmlns:a16="http://schemas.microsoft.com/office/drawing/2014/main" id="{D719D991-D77E-E244-4FAD-8CB87AD8B884}"/>
              </a:ext>
            </a:extLst>
          </p:cNvPr>
          <p:cNvSpPr/>
          <p:nvPr/>
        </p:nvSpPr>
        <p:spPr>
          <a:xfrm>
            <a:off x="2592487" y="5356575"/>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Devices</a:t>
            </a:r>
          </a:p>
        </p:txBody>
      </p:sp>
      <p:sp>
        <p:nvSpPr>
          <p:cNvPr id="5" name="Rectangle 4">
            <a:extLst>
              <a:ext uri="{FF2B5EF4-FFF2-40B4-BE49-F238E27FC236}">
                <a16:creationId xmlns:a16="http://schemas.microsoft.com/office/drawing/2014/main" id="{4E9D68A1-B794-CDF2-A4D8-A36B04B75086}"/>
              </a:ext>
            </a:extLst>
          </p:cNvPr>
          <p:cNvSpPr/>
          <p:nvPr/>
        </p:nvSpPr>
        <p:spPr>
          <a:xfrm>
            <a:off x="914400" y="4666816"/>
            <a:ext cx="807523"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IOCs</a:t>
            </a:r>
          </a:p>
        </p:txBody>
      </p:sp>
      <p:cxnSp>
        <p:nvCxnSpPr>
          <p:cNvPr id="6" name="Straight Arrow Connector 5">
            <a:extLst>
              <a:ext uri="{FF2B5EF4-FFF2-40B4-BE49-F238E27FC236}">
                <a16:creationId xmlns:a16="http://schemas.microsoft.com/office/drawing/2014/main" id="{8925A3DE-BAC8-A9D6-4DF4-AB58833D445E}"/>
              </a:ext>
            </a:extLst>
          </p:cNvPr>
          <p:cNvCxnSpPr>
            <a:stCxn id="2" idx="0"/>
            <a:endCxn id="5" idx="2"/>
          </p:cNvCxnSpPr>
          <p:nvPr/>
        </p:nvCxnSpPr>
        <p:spPr>
          <a:xfrm flipV="1">
            <a:off x="1318162" y="5076515"/>
            <a:ext cx="0" cy="28618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C6D98CC-0167-FEB1-A604-DC674E867384}"/>
              </a:ext>
            </a:extLst>
          </p:cNvPr>
          <p:cNvSpPr/>
          <p:nvPr/>
        </p:nvSpPr>
        <p:spPr>
          <a:xfrm>
            <a:off x="2592780" y="4595397"/>
            <a:ext cx="1778986" cy="5545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400" dirty="0"/>
          </a:p>
        </p:txBody>
      </p:sp>
      <p:cxnSp>
        <p:nvCxnSpPr>
          <p:cNvPr id="9" name="Straight Arrow Connector 8">
            <a:extLst>
              <a:ext uri="{FF2B5EF4-FFF2-40B4-BE49-F238E27FC236}">
                <a16:creationId xmlns:a16="http://schemas.microsoft.com/office/drawing/2014/main" id="{203F3078-E6F5-18C5-EFBD-6EEAF9EC95F5}"/>
              </a:ext>
            </a:extLst>
          </p:cNvPr>
          <p:cNvCxnSpPr>
            <a:cxnSpLocks/>
          </p:cNvCxnSpPr>
          <p:nvPr/>
        </p:nvCxnSpPr>
        <p:spPr>
          <a:xfrm flipV="1">
            <a:off x="2996539" y="5149933"/>
            <a:ext cx="0" cy="21276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9B2EA5-0153-7676-9596-7E604B512C0E}"/>
              </a:ext>
            </a:extLst>
          </p:cNvPr>
          <p:cNvSpPr/>
          <p:nvPr/>
        </p:nvSpPr>
        <p:spPr>
          <a:xfrm>
            <a:off x="2592488" y="3922021"/>
            <a:ext cx="807523"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IOCs</a:t>
            </a:r>
          </a:p>
        </p:txBody>
      </p:sp>
      <p:cxnSp>
        <p:nvCxnSpPr>
          <p:cNvPr id="11" name="Straight Arrow Connector 10">
            <a:extLst>
              <a:ext uri="{FF2B5EF4-FFF2-40B4-BE49-F238E27FC236}">
                <a16:creationId xmlns:a16="http://schemas.microsoft.com/office/drawing/2014/main" id="{85EBCDCD-24C3-DEF6-135B-9C2EB9E6E136}"/>
              </a:ext>
            </a:extLst>
          </p:cNvPr>
          <p:cNvCxnSpPr>
            <a:cxnSpLocks/>
          </p:cNvCxnSpPr>
          <p:nvPr/>
        </p:nvCxnSpPr>
        <p:spPr>
          <a:xfrm flipV="1">
            <a:off x="2996250" y="4331720"/>
            <a:ext cx="289" cy="26367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C13D167-6B06-018C-B697-39B8D877903B}"/>
              </a:ext>
            </a:extLst>
          </p:cNvPr>
          <p:cNvSpPr/>
          <p:nvPr/>
        </p:nvSpPr>
        <p:spPr>
          <a:xfrm>
            <a:off x="6671710" y="5362699"/>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PSS</a:t>
            </a:r>
          </a:p>
        </p:txBody>
      </p:sp>
      <p:sp>
        <p:nvSpPr>
          <p:cNvPr id="13" name="Rectangle 12">
            <a:extLst>
              <a:ext uri="{FF2B5EF4-FFF2-40B4-BE49-F238E27FC236}">
                <a16:creationId xmlns:a16="http://schemas.microsoft.com/office/drawing/2014/main" id="{8BED5ED2-CCF7-30F5-EF08-540AF788D9D0}"/>
              </a:ext>
            </a:extLst>
          </p:cNvPr>
          <p:cNvSpPr/>
          <p:nvPr/>
        </p:nvSpPr>
        <p:spPr>
          <a:xfrm>
            <a:off x="6671711" y="4740234"/>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Security bridge</a:t>
            </a:r>
          </a:p>
        </p:txBody>
      </p:sp>
      <p:cxnSp>
        <p:nvCxnSpPr>
          <p:cNvPr id="14" name="Straight Arrow Connector 13">
            <a:extLst>
              <a:ext uri="{FF2B5EF4-FFF2-40B4-BE49-F238E27FC236}">
                <a16:creationId xmlns:a16="http://schemas.microsoft.com/office/drawing/2014/main" id="{EC7355E2-0AFF-CB3C-90F0-E17E753616E0}"/>
              </a:ext>
            </a:extLst>
          </p:cNvPr>
          <p:cNvCxnSpPr>
            <a:endCxn id="13" idx="2"/>
          </p:cNvCxnSpPr>
          <p:nvPr/>
        </p:nvCxnSpPr>
        <p:spPr>
          <a:xfrm flipV="1">
            <a:off x="7075471" y="5149933"/>
            <a:ext cx="2" cy="21276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24ECF02-CF59-E397-68A9-B8F1158E350B}"/>
              </a:ext>
            </a:extLst>
          </p:cNvPr>
          <p:cNvSpPr/>
          <p:nvPr/>
        </p:nvSpPr>
        <p:spPr>
          <a:xfrm>
            <a:off x="6671710" y="3929106"/>
            <a:ext cx="807523"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IOCs</a:t>
            </a:r>
          </a:p>
        </p:txBody>
      </p:sp>
      <p:cxnSp>
        <p:nvCxnSpPr>
          <p:cNvPr id="16" name="Straight Arrow Connector 15">
            <a:extLst>
              <a:ext uri="{FF2B5EF4-FFF2-40B4-BE49-F238E27FC236}">
                <a16:creationId xmlns:a16="http://schemas.microsoft.com/office/drawing/2014/main" id="{BBE894A8-B038-E88D-63B7-88DCAD7D82D6}"/>
              </a:ext>
            </a:extLst>
          </p:cNvPr>
          <p:cNvCxnSpPr>
            <a:cxnSpLocks/>
            <a:endCxn id="15" idx="2"/>
          </p:cNvCxnSpPr>
          <p:nvPr/>
        </p:nvCxnSpPr>
        <p:spPr>
          <a:xfrm flipH="1" flipV="1">
            <a:off x="7075472" y="4338805"/>
            <a:ext cx="3958" cy="42553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5FB29F-E3ED-F21D-126B-97E8814C81A7}"/>
              </a:ext>
            </a:extLst>
          </p:cNvPr>
          <p:cNvSpPr/>
          <p:nvPr/>
        </p:nvSpPr>
        <p:spPr>
          <a:xfrm>
            <a:off x="3528127" y="4668598"/>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MPS logic</a:t>
            </a:r>
          </a:p>
        </p:txBody>
      </p:sp>
      <p:sp>
        <p:nvSpPr>
          <p:cNvPr id="18" name="TextBox 17">
            <a:extLst>
              <a:ext uri="{FF2B5EF4-FFF2-40B4-BE49-F238E27FC236}">
                <a16:creationId xmlns:a16="http://schemas.microsoft.com/office/drawing/2014/main" id="{71FF6DD6-8123-DF5F-893F-AA006694BA71}"/>
              </a:ext>
            </a:extLst>
          </p:cNvPr>
          <p:cNvSpPr txBox="1"/>
          <p:nvPr/>
        </p:nvSpPr>
        <p:spPr>
          <a:xfrm>
            <a:off x="2751652" y="4727317"/>
            <a:ext cx="635782" cy="307777"/>
          </a:xfrm>
          <a:prstGeom prst="rect">
            <a:avLst/>
          </a:prstGeom>
          <a:noFill/>
        </p:spPr>
        <p:txBody>
          <a:bodyPr wrap="square" rtlCol="0">
            <a:spAutoFit/>
          </a:bodyPr>
          <a:lstStyle/>
          <a:p>
            <a:r>
              <a:rPr lang="en-GB" sz="1400" dirty="0"/>
              <a:t>PLCs</a:t>
            </a:r>
          </a:p>
        </p:txBody>
      </p:sp>
      <p:cxnSp>
        <p:nvCxnSpPr>
          <p:cNvPr id="19" name="Straight Arrow Connector 18">
            <a:extLst>
              <a:ext uri="{FF2B5EF4-FFF2-40B4-BE49-F238E27FC236}">
                <a16:creationId xmlns:a16="http://schemas.microsoft.com/office/drawing/2014/main" id="{E29BB4C7-6D05-1D39-9034-AF2AE7F5CF21}"/>
              </a:ext>
            </a:extLst>
          </p:cNvPr>
          <p:cNvCxnSpPr>
            <a:cxnSpLocks/>
            <a:stCxn id="5" idx="3"/>
            <a:endCxn id="8" idx="1"/>
          </p:cNvCxnSpPr>
          <p:nvPr/>
        </p:nvCxnSpPr>
        <p:spPr>
          <a:xfrm>
            <a:off x="1721923" y="4871666"/>
            <a:ext cx="870857" cy="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70D6C28-4811-749B-FD7B-D1698230A948}"/>
              </a:ext>
            </a:extLst>
          </p:cNvPr>
          <p:cNvSpPr txBox="1"/>
          <p:nvPr/>
        </p:nvSpPr>
        <p:spPr>
          <a:xfrm>
            <a:off x="1772863" y="4527468"/>
            <a:ext cx="800980" cy="400110"/>
          </a:xfrm>
          <a:prstGeom prst="rect">
            <a:avLst/>
          </a:prstGeom>
          <a:noFill/>
        </p:spPr>
        <p:txBody>
          <a:bodyPr wrap="square" rtlCol="0">
            <a:spAutoFit/>
          </a:bodyPr>
          <a:lstStyle/>
          <a:p>
            <a:r>
              <a:rPr lang="en-GB" sz="1000" dirty="0"/>
              <a:t>Data + Heartbeat</a:t>
            </a:r>
          </a:p>
        </p:txBody>
      </p:sp>
      <p:sp>
        <p:nvSpPr>
          <p:cNvPr id="21" name="Rectangle 20">
            <a:extLst>
              <a:ext uri="{FF2B5EF4-FFF2-40B4-BE49-F238E27FC236}">
                <a16:creationId xmlns:a16="http://schemas.microsoft.com/office/drawing/2014/main" id="{6BBB6359-4868-9A37-0FE9-A3A99711C408}"/>
              </a:ext>
            </a:extLst>
          </p:cNvPr>
          <p:cNvSpPr/>
          <p:nvPr/>
        </p:nvSpPr>
        <p:spPr>
          <a:xfrm>
            <a:off x="922563" y="3208767"/>
            <a:ext cx="8803604" cy="2984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Channel Access</a:t>
            </a:r>
          </a:p>
        </p:txBody>
      </p:sp>
      <p:cxnSp>
        <p:nvCxnSpPr>
          <p:cNvPr id="22" name="Straight Arrow Connector 21">
            <a:extLst>
              <a:ext uri="{FF2B5EF4-FFF2-40B4-BE49-F238E27FC236}">
                <a16:creationId xmlns:a16="http://schemas.microsoft.com/office/drawing/2014/main" id="{7D8EA1F5-5912-38F6-6008-F58B80A2C747}"/>
              </a:ext>
            </a:extLst>
          </p:cNvPr>
          <p:cNvCxnSpPr>
            <a:stCxn id="5" idx="0"/>
          </p:cNvCxnSpPr>
          <p:nvPr/>
        </p:nvCxnSpPr>
        <p:spPr>
          <a:xfrm flipH="1" flipV="1">
            <a:off x="1318161" y="3512322"/>
            <a:ext cx="1" cy="11544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D8D041-72D7-F2D6-EDD4-A5DAB3AA093C}"/>
              </a:ext>
            </a:extLst>
          </p:cNvPr>
          <p:cNvCxnSpPr>
            <a:stCxn id="10" idx="0"/>
          </p:cNvCxnSpPr>
          <p:nvPr/>
        </p:nvCxnSpPr>
        <p:spPr>
          <a:xfrm flipV="1">
            <a:off x="2996250" y="3512322"/>
            <a:ext cx="0" cy="40969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18F43C-E01F-DFE4-9B0D-E6C95C08CA38}"/>
              </a:ext>
            </a:extLst>
          </p:cNvPr>
          <p:cNvCxnSpPr>
            <a:cxnSpLocks/>
            <a:endCxn id="26" idx="2"/>
          </p:cNvCxnSpPr>
          <p:nvPr/>
        </p:nvCxnSpPr>
        <p:spPr>
          <a:xfrm flipV="1">
            <a:off x="4163390" y="4331720"/>
            <a:ext cx="0" cy="26367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28A15C-7EC4-EF9A-0BF6-78A7C69A213A}"/>
              </a:ext>
            </a:extLst>
          </p:cNvPr>
          <p:cNvCxnSpPr>
            <a:cxnSpLocks/>
          </p:cNvCxnSpPr>
          <p:nvPr/>
        </p:nvCxnSpPr>
        <p:spPr>
          <a:xfrm flipV="1">
            <a:off x="7075470" y="3525180"/>
            <a:ext cx="0" cy="39684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DC14828-91C4-E143-5214-F601C77E34E2}"/>
              </a:ext>
            </a:extLst>
          </p:cNvPr>
          <p:cNvSpPr/>
          <p:nvPr/>
        </p:nvSpPr>
        <p:spPr>
          <a:xfrm>
            <a:off x="3759628" y="3922021"/>
            <a:ext cx="807523"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HMIs</a:t>
            </a:r>
          </a:p>
        </p:txBody>
      </p:sp>
      <p:sp>
        <p:nvSpPr>
          <p:cNvPr id="27" name="Rectangle 26">
            <a:extLst>
              <a:ext uri="{FF2B5EF4-FFF2-40B4-BE49-F238E27FC236}">
                <a16:creationId xmlns:a16="http://schemas.microsoft.com/office/drawing/2014/main" id="{09E64C28-A640-0CCB-953C-A70060547742}"/>
              </a:ext>
            </a:extLst>
          </p:cNvPr>
          <p:cNvSpPr/>
          <p:nvPr/>
        </p:nvSpPr>
        <p:spPr>
          <a:xfrm>
            <a:off x="7887848" y="5356574"/>
            <a:ext cx="1189407"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Detectors</a:t>
            </a:r>
          </a:p>
        </p:txBody>
      </p:sp>
      <p:sp>
        <p:nvSpPr>
          <p:cNvPr id="28" name="Rectangle 27">
            <a:extLst>
              <a:ext uri="{FF2B5EF4-FFF2-40B4-BE49-F238E27FC236}">
                <a16:creationId xmlns:a16="http://schemas.microsoft.com/office/drawing/2014/main" id="{CA1D85EF-9A45-6CB9-89CA-B6941475F594}"/>
              </a:ext>
            </a:extLst>
          </p:cNvPr>
          <p:cNvSpPr/>
          <p:nvPr/>
        </p:nvSpPr>
        <p:spPr>
          <a:xfrm>
            <a:off x="7887844" y="3922020"/>
            <a:ext cx="1189414"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IOCs + </a:t>
            </a:r>
            <a:r>
              <a:rPr lang="en-GB" sz="1400" dirty="0" err="1"/>
              <a:t>areaDetector</a:t>
            </a:r>
            <a:endParaRPr lang="en-GB" sz="1400" dirty="0"/>
          </a:p>
        </p:txBody>
      </p:sp>
      <p:cxnSp>
        <p:nvCxnSpPr>
          <p:cNvPr id="29" name="Straight Arrow Connector 28">
            <a:extLst>
              <a:ext uri="{FF2B5EF4-FFF2-40B4-BE49-F238E27FC236}">
                <a16:creationId xmlns:a16="http://schemas.microsoft.com/office/drawing/2014/main" id="{20D801F0-5FD1-D769-DF7E-9D1E7B315061}"/>
              </a:ext>
            </a:extLst>
          </p:cNvPr>
          <p:cNvCxnSpPr>
            <a:cxnSpLocks/>
            <a:stCxn id="27" idx="0"/>
            <a:endCxn id="28" idx="2"/>
          </p:cNvCxnSpPr>
          <p:nvPr/>
        </p:nvCxnSpPr>
        <p:spPr>
          <a:xfrm flipH="1" flipV="1">
            <a:off x="8482551" y="4331719"/>
            <a:ext cx="1" cy="102485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FDC1B2-1F24-D12B-07BD-842709880FA8}"/>
              </a:ext>
            </a:extLst>
          </p:cNvPr>
          <p:cNvCxnSpPr>
            <a:cxnSpLocks/>
            <a:stCxn id="28" idx="0"/>
          </p:cNvCxnSpPr>
          <p:nvPr/>
        </p:nvCxnSpPr>
        <p:spPr>
          <a:xfrm flipV="1">
            <a:off x="8482551" y="3515058"/>
            <a:ext cx="0" cy="40696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0F1DA76-6714-C419-5CD5-6F4DE7B65B15}"/>
              </a:ext>
            </a:extLst>
          </p:cNvPr>
          <p:cNvSpPr/>
          <p:nvPr/>
        </p:nvSpPr>
        <p:spPr>
          <a:xfrm>
            <a:off x="9333340" y="3921471"/>
            <a:ext cx="1189414"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err="1"/>
              <a:t>adKafka</a:t>
            </a:r>
            <a:endParaRPr lang="en-GB" sz="1400" dirty="0"/>
          </a:p>
        </p:txBody>
      </p:sp>
      <p:cxnSp>
        <p:nvCxnSpPr>
          <p:cNvPr id="32" name="Straight Arrow Connector 31">
            <a:extLst>
              <a:ext uri="{FF2B5EF4-FFF2-40B4-BE49-F238E27FC236}">
                <a16:creationId xmlns:a16="http://schemas.microsoft.com/office/drawing/2014/main" id="{0DD60132-4B6C-2EC5-2889-53DB6A74F291}"/>
              </a:ext>
            </a:extLst>
          </p:cNvPr>
          <p:cNvCxnSpPr>
            <a:stCxn id="28" idx="3"/>
            <a:endCxn id="31" idx="1"/>
          </p:cNvCxnSpPr>
          <p:nvPr/>
        </p:nvCxnSpPr>
        <p:spPr>
          <a:xfrm flipV="1">
            <a:off x="9077258" y="4126321"/>
            <a:ext cx="256082"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89128CF-B0C4-6AB8-C4CF-6E640D201198}"/>
              </a:ext>
            </a:extLst>
          </p:cNvPr>
          <p:cNvSpPr/>
          <p:nvPr/>
        </p:nvSpPr>
        <p:spPr>
          <a:xfrm>
            <a:off x="7148856" y="1174813"/>
            <a:ext cx="3117806"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DAQ</a:t>
            </a:r>
          </a:p>
        </p:txBody>
      </p:sp>
      <p:cxnSp>
        <p:nvCxnSpPr>
          <p:cNvPr id="34" name="Straight Arrow Connector 33">
            <a:extLst>
              <a:ext uri="{FF2B5EF4-FFF2-40B4-BE49-F238E27FC236}">
                <a16:creationId xmlns:a16="http://schemas.microsoft.com/office/drawing/2014/main" id="{7DA06027-3D1D-8FAB-FFF2-8B66BD64C8F6}"/>
              </a:ext>
            </a:extLst>
          </p:cNvPr>
          <p:cNvCxnSpPr>
            <a:cxnSpLocks/>
            <a:stCxn id="31" idx="0"/>
          </p:cNvCxnSpPr>
          <p:nvPr/>
        </p:nvCxnSpPr>
        <p:spPr>
          <a:xfrm flipV="1">
            <a:off x="9928047" y="1584512"/>
            <a:ext cx="0" cy="233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E45EA7E-81FB-85F3-211F-909A991C260F}"/>
              </a:ext>
            </a:extLst>
          </p:cNvPr>
          <p:cNvSpPr/>
          <p:nvPr/>
        </p:nvSpPr>
        <p:spPr>
          <a:xfrm>
            <a:off x="8410748" y="2304851"/>
            <a:ext cx="1120536"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err="1"/>
              <a:t>epac</a:t>
            </a:r>
            <a:r>
              <a:rPr lang="en-GB" sz="1400" dirty="0"/>
              <a:t>-</a:t>
            </a:r>
          </a:p>
          <a:p>
            <a:pPr algn="ctr"/>
            <a:r>
              <a:rPr lang="en-GB" sz="1400" dirty="0"/>
              <a:t>forwarder</a:t>
            </a:r>
          </a:p>
        </p:txBody>
      </p:sp>
      <p:cxnSp>
        <p:nvCxnSpPr>
          <p:cNvPr id="36" name="Straight Arrow Connector 35">
            <a:extLst>
              <a:ext uri="{FF2B5EF4-FFF2-40B4-BE49-F238E27FC236}">
                <a16:creationId xmlns:a16="http://schemas.microsoft.com/office/drawing/2014/main" id="{A77994F5-2A5E-DB41-5578-65A9722D813F}"/>
              </a:ext>
            </a:extLst>
          </p:cNvPr>
          <p:cNvCxnSpPr>
            <a:endCxn id="35" idx="2"/>
          </p:cNvCxnSpPr>
          <p:nvPr/>
        </p:nvCxnSpPr>
        <p:spPr>
          <a:xfrm flipV="1">
            <a:off x="8971016" y="2714550"/>
            <a:ext cx="0" cy="49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258493A-EFF4-1C51-7A64-3140D6601813}"/>
              </a:ext>
            </a:extLst>
          </p:cNvPr>
          <p:cNvCxnSpPr/>
          <p:nvPr/>
        </p:nvCxnSpPr>
        <p:spPr>
          <a:xfrm flipV="1">
            <a:off x="8971016" y="1584512"/>
            <a:ext cx="0" cy="720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D69B1F-1D86-A96C-E9E5-FEE9DD61C5A8}"/>
              </a:ext>
            </a:extLst>
          </p:cNvPr>
          <p:cNvSpPr/>
          <p:nvPr/>
        </p:nvSpPr>
        <p:spPr>
          <a:xfrm>
            <a:off x="903288" y="1632819"/>
            <a:ext cx="1189414" cy="409699"/>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Lab GUI</a:t>
            </a:r>
          </a:p>
        </p:txBody>
      </p:sp>
      <p:sp>
        <p:nvSpPr>
          <p:cNvPr id="39" name="Rectangle 38">
            <a:extLst>
              <a:ext uri="{FF2B5EF4-FFF2-40B4-BE49-F238E27FC236}">
                <a16:creationId xmlns:a16="http://schemas.microsoft.com/office/drawing/2014/main" id="{F61CB34B-CF7D-C820-6305-DFBD7E743F25}"/>
              </a:ext>
            </a:extLst>
          </p:cNvPr>
          <p:cNvSpPr/>
          <p:nvPr/>
        </p:nvSpPr>
        <p:spPr>
          <a:xfrm>
            <a:off x="2276434" y="1625920"/>
            <a:ext cx="1189414"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Control Room GUI</a:t>
            </a:r>
          </a:p>
        </p:txBody>
      </p:sp>
      <p:sp>
        <p:nvSpPr>
          <p:cNvPr id="40" name="Rectangle 39">
            <a:extLst>
              <a:ext uri="{FF2B5EF4-FFF2-40B4-BE49-F238E27FC236}">
                <a16:creationId xmlns:a16="http://schemas.microsoft.com/office/drawing/2014/main" id="{36464914-B35F-622D-C6DF-57F7BCE080B0}"/>
              </a:ext>
            </a:extLst>
          </p:cNvPr>
          <p:cNvSpPr/>
          <p:nvPr/>
        </p:nvSpPr>
        <p:spPr>
          <a:xfrm>
            <a:off x="903287" y="2303124"/>
            <a:ext cx="2562559"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EPICS Gateway</a:t>
            </a:r>
          </a:p>
        </p:txBody>
      </p:sp>
      <p:cxnSp>
        <p:nvCxnSpPr>
          <p:cNvPr id="41" name="Straight Arrow Connector 40">
            <a:extLst>
              <a:ext uri="{FF2B5EF4-FFF2-40B4-BE49-F238E27FC236}">
                <a16:creationId xmlns:a16="http://schemas.microsoft.com/office/drawing/2014/main" id="{2D41BB7C-C28E-AD47-3BC0-41F90CB00ED4}"/>
              </a:ext>
            </a:extLst>
          </p:cNvPr>
          <p:cNvCxnSpPr>
            <a:cxnSpLocks/>
            <a:stCxn id="38" idx="2"/>
          </p:cNvCxnSpPr>
          <p:nvPr/>
        </p:nvCxnSpPr>
        <p:spPr>
          <a:xfrm>
            <a:off x="1497995" y="2042518"/>
            <a:ext cx="0" cy="26801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D39282-3019-7243-2ED0-D5394C5B8058}"/>
              </a:ext>
            </a:extLst>
          </p:cNvPr>
          <p:cNvCxnSpPr/>
          <p:nvPr/>
        </p:nvCxnSpPr>
        <p:spPr>
          <a:xfrm flipH="1">
            <a:off x="2871138" y="2049930"/>
            <a:ext cx="1" cy="26060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689F90C-30C8-A3D4-4D3F-F606A4C88A31}"/>
              </a:ext>
            </a:extLst>
          </p:cNvPr>
          <p:cNvSpPr/>
          <p:nvPr/>
        </p:nvSpPr>
        <p:spPr>
          <a:xfrm>
            <a:off x="7148855" y="2304851"/>
            <a:ext cx="118941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EPICS Gateway</a:t>
            </a:r>
          </a:p>
        </p:txBody>
      </p:sp>
      <p:cxnSp>
        <p:nvCxnSpPr>
          <p:cNvPr id="44" name="Straight Arrow Connector 43">
            <a:extLst>
              <a:ext uri="{FF2B5EF4-FFF2-40B4-BE49-F238E27FC236}">
                <a16:creationId xmlns:a16="http://schemas.microsoft.com/office/drawing/2014/main" id="{1A8C9A76-4801-B4F2-C0D7-29EA537008DE}"/>
              </a:ext>
            </a:extLst>
          </p:cNvPr>
          <p:cNvCxnSpPr/>
          <p:nvPr/>
        </p:nvCxnSpPr>
        <p:spPr>
          <a:xfrm>
            <a:off x="7742365" y="1584512"/>
            <a:ext cx="0" cy="72033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F4EAA9E-74EF-23EF-54E5-AA35B1FC2ED0}"/>
              </a:ext>
            </a:extLst>
          </p:cNvPr>
          <p:cNvCxnSpPr>
            <a:cxnSpLocks/>
            <a:stCxn id="43" idx="2"/>
          </p:cNvCxnSpPr>
          <p:nvPr/>
        </p:nvCxnSpPr>
        <p:spPr>
          <a:xfrm flipH="1">
            <a:off x="7742365" y="2714550"/>
            <a:ext cx="1197" cy="49927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6FCF5AC-9812-26B6-2C7C-A8CB030A23D3}"/>
              </a:ext>
            </a:extLst>
          </p:cNvPr>
          <p:cNvCxnSpPr>
            <a:cxnSpLocks/>
            <a:stCxn id="40" idx="2"/>
          </p:cNvCxnSpPr>
          <p:nvPr/>
        </p:nvCxnSpPr>
        <p:spPr>
          <a:xfrm>
            <a:off x="2184567" y="2712823"/>
            <a:ext cx="0" cy="48814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9F7D3C8-52AE-B539-160C-2E756BD8D9F5}"/>
              </a:ext>
            </a:extLst>
          </p:cNvPr>
          <p:cNvSpPr txBox="1"/>
          <p:nvPr/>
        </p:nvSpPr>
        <p:spPr>
          <a:xfrm>
            <a:off x="7032616" y="4335329"/>
            <a:ext cx="1027528" cy="400110"/>
          </a:xfrm>
          <a:prstGeom prst="rect">
            <a:avLst/>
          </a:prstGeom>
          <a:noFill/>
        </p:spPr>
        <p:txBody>
          <a:bodyPr wrap="square" rtlCol="0">
            <a:spAutoFit/>
          </a:bodyPr>
          <a:lstStyle/>
          <a:p>
            <a:r>
              <a:rPr lang="en-GB" sz="1000" dirty="0"/>
              <a:t>Interlock information</a:t>
            </a:r>
          </a:p>
        </p:txBody>
      </p:sp>
      <p:sp>
        <p:nvSpPr>
          <p:cNvPr id="48" name="TextBox 47">
            <a:extLst>
              <a:ext uri="{FF2B5EF4-FFF2-40B4-BE49-F238E27FC236}">
                <a16:creationId xmlns:a16="http://schemas.microsoft.com/office/drawing/2014/main" id="{F46C49F0-63FE-5281-69EF-6981FE6EAC25}"/>
              </a:ext>
            </a:extLst>
          </p:cNvPr>
          <p:cNvSpPr txBox="1"/>
          <p:nvPr/>
        </p:nvSpPr>
        <p:spPr>
          <a:xfrm rot="16200000">
            <a:off x="9540693" y="2643780"/>
            <a:ext cx="585269" cy="246221"/>
          </a:xfrm>
          <a:prstGeom prst="rect">
            <a:avLst/>
          </a:prstGeom>
          <a:noFill/>
        </p:spPr>
        <p:txBody>
          <a:bodyPr wrap="square" rtlCol="0">
            <a:spAutoFit/>
          </a:bodyPr>
          <a:lstStyle/>
          <a:p>
            <a:r>
              <a:rPr lang="en-GB" sz="1000" dirty="0"/>
              <a:t>Kafka</a:t>
            </a:r>
          </a:p>
        </p:txBody>
      </p:sp>
      <p:sp>
        <p:nvSpPr>
          <p:cNvPr id="49" name="TextBox 48">
            <a:extLst>
              <a:ext uri="{FF2B5EF4-FFF2-40B4-BE49-F238E27FC236}">
                <a16:creationId xmlns:a16="http://schemas.microsoft.com/office/drawing/2014/main" id="{54467181-52A2-3A92-C0E2-E3AE664C5564}"/>
              </a:ext>
            </a:extLst>
          </p:cNvPr>
          <p:cNvSpPr txBox="1"/>
          <p:nvPr/>
        </p:nvSpPr>
        <p:spPr>
          <a:xfrm rot="16200000">
            <a:off x="8607466" y="1800999"/>
            <a:ext cx="585269" cy="246221"/>
          </a:xfrm>
          <a:prstGeom prst="rect">
            <a:avLst/>
          </a:prstGeom>
          <a:noFill/>
        </p:spPr>
        <p:txBody>
          <a:bodyPr wrap="square" rtlCol="0">
            <a:spAutoFit/>
          </a:bodyPr>
          <a:lstStyle/>
          <a:p>
            <a:r>
              <a:rPr lang="en-GB" sz="1000" dirty="0"/>
              <a:t>Kafka</a:t>
            </a:r>
          </a:p>
        </p:txBody>
      </p:sp>
      <p:sp>
        <p:nvSpPr>
          <p:cNvPr id="50" name="Rectangle 49">
            <a:extLst>
              <a:ext uri="{FF2B5EF4-FFF2-40B4-BE49-F238E27FC236}">
                <a16:creationId xmlns:a16="http://schemas.microsoft.com/office/drawing/2014/main" id="{0D21D422-C67A-2B05-B8CB-AC18215E82CA}"/>
              </a:ext>
            </a:extLst>
          </p:cNvPr>
          <p:cNvSpPr/>
          <p:nvPr/>
        </p:nvSpPr>
        <p:spPr>
          <a:xfrm>
            <a:off x="3629063" y="2303124"/>
            <a:ext cx="943220"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EPICS archiver</a:t>
            </a:r>
          </a:p>
        </p:txBody>
      </p:sp>
      <p:cxnSp>
        <p:nvCxnSpPr>
          <p:cNvPr id="51" name="Straight Arrow Connector 50">
            <a:extLst>
              <a:ext uri="{FF2B5EF4-FFF2-40B4-BE49-F238E27FC236}">
                <a16:creationId xmlns:a16="http://schemas.microsoft.com/office/drawing/2014/main" id="{495D6250-4D24-692D-EB26-E4311D1D2E0F}"/>
              </a:ext>
            </a:extLst>
          </p:cNvPr>
          <p:cNvCxnSpPr>
            <a:cxnSpLocks/>
            <a:endCxn id="50" idx="2"/>
          </p:cNvCxnSpPr>
          <p:nvPr/>
        </p:nvCxnSpPr>
        <p:spPr>
          <a:xfrm flipV="1">
            <a:off x="4100673" y="2712823"/>
            <a:ext cx="0" cy="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2A9A4AB-9E21-38B5-6656-58EF0F845A1F}"/>
              </a:ext>
            </a:extLst>
          </p:cNvPr>
          <p:cNvSpPr/>
          <p:nvPr/>
        </p:nvSpPr>
        <p:spPr>
          <a:xfrm>
            <a:off x="4696457" y="2285114"/>
            <a:ext cx="998958"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Sequencer</a:t>
            </a:r>
          </a:p>
        </p:txBody>
      </p:sp>
      <p:cxnSp>
        <p:nvCxnSpPr>
          <p:cNvPr id="53" name="Straight Arrow Connector 52">
            <a:extLst>
              <a:ext uri="{FF2B5EF4-FFF2-40B4-BE49-F238E27FC236}">
                <a16:creationId xmlns:a16="http://schemas.microsoft.com/office/drawing/2014/main" id="{EC26052C-FE27-1174-6113-1D40335DF41A}"/>
              </a:ext>
            </a:extLst>
          </p:cNvPr>
          <p:cNvCxnSpPr>
            <a:cxnSpLocks/>
            <a:endCxn id="52" idx="2"/>
          </p:cNvCxnSpPr>
          <p:nvPr/>
        </p:nvCxnSpPr>
        <p:spPr>
          <a:xfrm flipH="1" flipV="1">
            <a:off x="5195936" y="2694813"/>
            <a:ext cx="9095" cy="5139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ACA6206-3016-2600-8F52-D63DBB2598D3}"/>
              </a:ext>
            </a:extLst>
          </p:cNvPr>
          <p:cNvSpPr/>
          <p:nvPr/>
        </p:nvSpPr>
        <p:spPr>
          <a:xfrm>
            <a:off x="5756203" y="2295017"/>
            <a:ext cx="998958" cy="4096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PSS displays</a:t>
            </a:r>
          </a:p>
        </p:txBody>
      </p:sp>
      <p:cxnSp>
        <p:nvCxnSpPr>
          <p:cNvPr id="55" name="Straight Arrow Connector 54">
            <a:extLst>
              <a:ext uri="{FF2B5EF4-FFF2-40B4-BE49-F238E27FC236}">
                <a16:creationId xmlns:a16="http://schemas.microsoft.com/office/drawing/2014/main" id="{9A58E96F-EBB8-626D-E42B-B3745717045D}"/>
              </a:ext>
            </a:extLst>
          </p:cNvPr>
          <p:cNvCxnSpPr>
            <a:cxnSpLocks/>
            <a:endCxn id="54" idx="2"/>
          </p:cNvCxnSpPr>
          <p:nvPr/>
        </p:nvCxnSpPr>
        <p:spPr>
          <a:xfrm flipV="1">
            <a:off x="6255682" y="2704716"/>
            <a:ext cx="0" cy="500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B5EB6D8-58E6-EA5D-940B-B21D92A818FC}"/>
              </a:ext>
            </a:extLst>
          </p:cNvPr>
          <p:cNvSpPr/>
          <p:nvPr/>
        </p:nvSpPr>
        <p:spPr>
          <a:xfrm>
            <a:off x="5440896" y="5362698"/>
            <a:ext cx="807523" cy="409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Pulse ID system</a:t>
            </a:r>
          </a:p>
        </p:txBody>
      </p:sp>
      <p:sp>
        <p:nvSpPr>
          <p:cNvPr id="57" name="Rectangle 56">
            <a:extLst>
              <a:ext uri="{FF2B5EF4-FFF2-40B4-BE49-F238E27FC236}">
                <a16:creationId xmlns:a16="http://schemas.microsoft.com/office/drawing/2014/main" id="{2505C5CD-4B3A-16B3-37E6-8D0961E18587}"/>
              </a:ext>
            </a:extLst>
          </p:cNvPr>
          <p:cNvSpPr/>
          <p:nvPr/>
        </p:nvSpPr>
        <p:spPr>
          <a:xfrm>
            <a:off x="5433086" y="3922021"/>
            <a:ext cx="807523"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a:t>
            </a:r>
          </a:p>
        </p:txBody>
      </p:sp>
      <p:cxnSp>
        <p:nvCxnSpPr>
          <p:cNvPr id="58" name="Straight Arrow Connector 57">
            <a:extLst>
              <a:ext uri="{FF2B5EF4-FFF2-40B4-BE49-F238E27FC236}">
                <a16:creationId xmlns:a16="http://schemas.microsoft.com/office/drawing/2014/main" id="{488DEEA6-9F49-C8F5-F651-05988C7E2B7F}"/>
              </a:ext>
            </a:extLst>
          </p:cNvPr>
          <p:cNvCxnSpPr>
            <a:stCxn id="56" idx="0"/>
            <a:endCxn id="57" idx="2"/>
          </p:cNvCxnSpPr>
          <p:nvPr/>
        </p:nvCxnSpPr>
        <p:spPr>
          <a:xfrm flipH="1" flipV="1">
            <a:off x="5836848" y="4331720"/>
            <a:ext cx="7810" cy="103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F179157-D90B-3C96-5F0E-2AF942A63C8A}"/>
              </a:ext>
            </a:extLst>
          </p:cNvPr>
          <p:cNvCxnSpPr>
            <a:cxnSpLocks/>
            <a:stCxn id="57" idx="0"/>
          </p:cNvCxnSpPr>
          <p:nvPr/>
        </p:nvCxnSpPr>
        <p:spPr>
          <a:xfrm flipV="1">
            <a:off x="5836848" y="3524720"/>
            <a:ext cx="0" cy="397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155EFC53-6DFC-20C0-66E6-9E2C31DFE87D}"/>
              </a:ext>
            </a:extLst>
          </p:cNvPr>
          <p:cNvSpPr/>
          <p:nvPr/>
        </p:nvSpPr>
        <p:spPr>
          <a:xfrm>
            <a:off x="906613" y="6211082"/>
            <a:ext cx="8803604" cy="2984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Timing system</a:t>
            </a:r>
          </a:p>
        </p:txBody>
      </p:sp>
      <p:cxnSp>
        <p:nvCxnSpPr>
          <p:cNvPr id="61" name="Straight Arrow Connector 60">
            <a:extLst>
              <a:ext uri="{FF2B5EF4-FFF2-40B4-BE49-F238E27FC236}">
                <a16:creationId xmlns:a16="http://schemas.microsoft.com/office/drawing/2014/main" id="{42A9DA15-2847-299A-CBFA-FDD6C2C7439B}"/>
              </a:ext>
            </a:extLst>
          </p:cNvPr>
          <p:cNvCxnSpPr>
            <a:endCxn id="2" idx="2"/>
          </p:cNvCxnSpPr>
          <p:nvPr/>
        </p:nvCxnSpPr>
        <p:spPr>
          <a:xfrm flipV="1">
            <a:off x="1318161" y="5772396"/>
            <a:ext cx="1" cy="438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814547-3386-1280-A38B-8883998BE709}"/>
              </a:ext>
            </a:extLst>
          </p:cNvPr>
          <p:cNvCxnSpPr>
            <a:cxnSpLocks/>
            <a:endCxn id="4" idx="2"/>
          </p:cNvCxnSpPr>
          <p:nvPr/>
        </p:nvCxnSpPr>
        <p:spPr>
          <a:xfrm flipV="1">
            <a:off x="2996247" y="5766274"/>
            <a:ext cx="2" cy="444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AF95355-E2A6-852B-4B9E-E1E91009437B}"/>
              </a:ext>
            </a:extLst>
          </p:cNvPr>
          <p:cNvCxnSpPr>
            <a:cxnSpLocks/>
            <a:endCxn id="56" idx="2"/>
          </p:cNvCxnSpPr>
          <p:nvPr/>
        </p:nvCxnSpPr>
        <p:spPr>
          <a:xfrm flipV="1">
            <a:off x="5836871" y="5772397"/>
            <a:ext cx="7787" cy="43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1B8D20E-7836-7A0F-3672-2AB70F077A8B}"/>
              </a:ext>
            </a:extLst>
          </p:cNvPr>
          <p:cNvCxnSpPr>
            <a:cxnSpLocks/>
            <a:endCxn id="27" idx="2"/>
          </p:cNvCxnSpPr>
          <p:nvPr/>
        </p:nvCxnSpPr>
        <p:spPr>
          <a:xfrm flipV="1">
            <a:off x="8482552" y="5766273"/>
            <a:ext cx="0" cy="444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FEE1A0B4-BD90-19E0-461C-A90FA6C7C6D2}"/>
              </a:ext>
            </a:extLst>
          </p:cNvPr>
          <p:cNvSpPr/>
          <p:nvPr/>
        </p:nvSpPr>
        <p:spPr>
          <a:xfrm>
            <a:off x="4519836" y="5356573"/>
            <a:ext cx="807523" cy="4096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IOC</a:t>
            </a:r>
          </a:p>
        </p:txBody>
      </p:sp>
      <p:cxnSp>
        <p:nvCxnSpPr>
          <p:cNvPr id="66" name="Straight Arrow Connector 65">
            <a:extLst>
              <a:ext uri="{FF2B5EF4-FFF2-40B4-BE49-F238E27FC236}">
                <a16:creationId xmlns:a16="http://schemas.microsoft.com/office/drawing/2014/main" id="{B8995276-0B68-7098-875D-1BE89A6CB070}"/>
              </a:ext>
            </a:extLst>
          </p:cNvPr>
          <p:cNvCxnSpPr>
            <a:stCxn id="65" idx="2"/>
          </p:cNvCxnSpPr>
          <p:nvPr/>
        </p:nvCxnSpPr>
        <p:spPr>
          <a:xfrm flipH="1">
            <a:off x="4923597" y="5766272"/>
            <a:ext cx="1" cy="44481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3BEFEA1-739F-6B38-4B3C-7861AD8C0F66}"/>
              </a:ext>
            </a:extLst>
          </p:cNvPr>
          <p:cNvCxnSpPr>
            <a:stCxn id="65" idx="0"/>
          </p:cNvCxnSpPr>
          <p:nvPr/>
        </p:nvCxnSpPr>
        <p:spPr>
          <a:xfrm flipH="1" flipV="1">
            <a:off x="4923306" y="3525180"/>
            <a:ext cx="292" cy="183139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174C8C4-4AAA-5A69-6E11-D9D9553A2632}"/>
              </a:ext>
            </a:extLst>
          </p:cNvPr>
          <p:cNvSpPr txBox="1"/>
          <p:nvPr/>
        </p:nvSpPr>
        <p:spPr>
          <a:xfrm>
            <a:off x="4998254" y="4425889"/>
            <a:ext cx="913778" cy="400110"/>
          </a:xfrm>
          <a:prstGeom prst="rect">
            <a:avLst/>
          </a:prstGeom>
          <a:noFill/>
        </p:spPr>
        <p:txBody>
          <a:bodyPr wrap="square" rtlCol="0">
            <a:spAutoFit/>
          </a:bodyPr>
          <a:lstStyle/>
          <a:p>
            <a:pPr algn="r"/>
            <a:r>
              <a:rPr lang="en-GB" sz="1000" dirty="0"/>
              <a:t>Pulse ID + </a:t>
            </a:r>
          </a:p>
          <a:p>
            <a:pPr algn="r"/>
            <a:r>
              <a:rPr lang="en-GB" sz="1000" dirty="0"/>
              <a:t>Timestamp</a:t>
            </a:r>
          </a:p>
        </p:txBody>
      </p:sp>
    </p:spTree>
    <p:extLst>
      <p:ext uri="{BB962C8B-B14F-4D97-AF65-F5344CB8AC3E}">
        <p14:creationId xmlns:p14="http://schemas.microsoft.com/office/powerpoint/2010/main" val="187066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11492" y="662000"/>
            <a:ext cx="4860979" cy="26949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506" y="1318433"/>
            <a:ext cx="1283595" cy="10386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823" y="3295983"/>
            <a:ext cx="980059" cy="884878"/>
          </a:xfrm>
          <a:prstGeom prst="rect">
            <a:avLst/>
          </a:prstGeom>
        </p:spPr>
      </p:pic>
      <p:cxnSp>
        <p:nvCxnSpPr>
          <p:cNvPr id="6" name="Straight Arrow Connector 5"/>
          <p:cNvCxnSpPr>
            <a:stCxn id="5" idx="2"/>
            <a:endCxn id="10" idx="0"/>
          </p:cNvCxnSpPr>
          <p:nvPr/>
        </p:nvCxnSpPr>
        <p:spPr>
          <a:xfrm flipH="1">
            <a:off x="9419295" y="4180861"/>
            <a:ext cx="790558" cy="38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a:endCxn id="9" idx="0"/>
          </p:cNvCxnSpPr>
          <p:nvPr/>
        </p:nvCxnSpPr>
        <p:spPr>
          <a:xfrm flipH="1">
            <a:off x="10187832" y="4180861"/>
            <a:ext cx="22021" cy="907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10209853" y="4180861"/>
            <a:ext cx="1246061" cy="547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01029" y="5088190"/>
            <a:ext cx="97360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Motors</a:t>
            </a:r>
          </a:p>
        </p:txBody>
      </p:sp>
      <p:sp>
        <p:nvSpPr>
          <p:cNvPr id="10" name="TextBox 9"/>
          <p:cNvSpPr txBox="1"/>
          <p:nvPr/>
        </p:nvSpPr>
        <p:spPr>
          <a:xfrm>
            <a:off x="8747821" y="4561176"/>
            <a:ext cx="134294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Diagnostics</a:t>
            </a:r>
          </a:p>
        </p:txBody>
      </p:sp>
      <p:sp>
        <p:nvSpPr>
          <p:cNvPr id="11" name="TextBox 10"/>
          <p:cNvSpPr txBox="1"/>
          <p:nvPr/>
        </p:nvSpPr>
        <p:spPr>
          <a:xfrm>
            <a:off x="10956104" y="4758345"/>
            <a:ext cx="97360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Custom systems</a:t>
            </a:r>
          </a:p>
        </p:txBody>
      </p:sp>
      <p:sp>
        <p:nvSpPr>
          <p:cNvPr id="12" name="TextBox 11"/>
          <p:cNvSpPr txBox="1"/>
          <p:nvPr/>
        </p:nvSpPr>
        <p:spPr>
          <a:xfrm>
            <a:off x="294249" y="922266"/>
            <a:ext cx="6299862" cy="5632311"/>
          </a:xfrm>
          <a:prstGeom prst="rect">
            <a:avLst/>
          </a:prstGeom>
          <a:noFill/>
        </p:spPr>
        <p:txBody>
          <a:bodyPr wrap="square" rtlCol="0">
            <a:spAutoFit/>
          </a:bodyPr>
          <a:lstStyle/>
          <a:p>
            <a:pPr marL="285750" indent="-285750">
              <a:buFont typeface="Arial" panose="020B0604020202020204" pitchFamily="34" charset="0"/>
              <a:buChar char="•"/>
            </a:pPr>
            <a:r>
              <a:rPr lang="en-GB" dirty="0"/>
              <a:t>EPICS – acronym for </a:t>
            </a:r>
            <a:br>
              <a:rPr lang="en-GB" dirty="0"/>
            </a:br>
            <a:r>
              <a:rPr lang="en-GB" b="1" dirty="0">
                <a:solidFill>
                  <a:schemeClr val="bg1">
                    <a:lumMod val="50000"/>
                  </a:schemeClr>
                </a:solidFill>
              </a:rPr>
              <a:t>E</a:t>
            </a:r>
            <a:r>
              <a:rPr lang="en-GB" dirty="0">
                <a:solidFill>
                  <a:schemeClr val="bg1">
                    <a:lumMod val="50000"/>
                  </a:schemeClr>
                </a:solidFill>
              </a:rPr>
              <a:t>xperimental </a:t>
            </a:r>
            <a:r>
              <a:rPr lang="en-GB" b="1" dirty="0">
                <a:solidFill>
                  <a:schemeClr val="bg1">
                    <a:lumMod val="50000"/>
                  </a:schemeClr>
                </a:solidFill>
              </a:rPr>
              <a:t>P</a:t>
            </a:r>
            <a:r>
              <a:rPr lang="en-GB" dirty="0">
                <a:solidFill>
                  <a:schemeClr val="bg1">
                    <a:lumMod val="50000"/>
                  </a:schemeClr>
                </a:solidFill>
              </a:rPr>
              <a:t>hysics and </a:t>
            </a:r>
            <a:r>
              <a:rPr lang="en-GB" b="1" dirty="0">
                <a:solidFill>
                  <a:schemeClr val="bg1">
                    <a:lumMod val="50000"/>
                  </a:schemeClr>
                </a:solidFill>
              </a:rPr>
              <a:t>I</a:t>
            </a:r>
            <a:r>
              <a:rPr lang="en-GB" dirty="0">
                <a:solidFill>
                  <a:schemeClr val="bg1">
                    <a:lumMod val="50000"/>
                  </a:schemeClr>
                </a:solidFill>
              </a:rPr>
              <a:t>ndustrial </a:t>
            </a:r>
            <a:r>
              <a:rPr lang="en-GB" b="1" dirty="0">
                <a:solidFill>
                  <a:schemeClr val="bg1">
                    <a:lumMod val="50000"/>
                  </a:schemeClr>
                </a:solidFill>
              </a:rPr>
              <a:t>C</a:t>
            </a:r>
            <a:r>
              <a:rPr lang="en-GB" dirty="0">
                <a:solidFill>
                  <a:schemeClr val="bg1">
                    <a:lumMod val="50000"/>
                  </a:schemeClr>
                </a:solidFill>
              </a:rPr>
              <a:t>ontrol </a:t>
            </a:r>
            <a:r>
              <a:rPr lang="en-GB" b="1" dirty="0">
                <a:solidFill>
                  <a:schemeClr val="bg1">
                    <a:lumMod val="50000"/>
                  </a:schemeClr>
                </a:solidFill>
              </a:rPr>
              <a:t>S</a:t>
            </a:r>
            <a:r>
              <a:rPr lang="en-GB" dirty="0">
                <a:solidFill>
                  <a:schemeClr val="bg1">
                    <a:lumMod val="50000"/>
                  </a:schemeClr>
                </a:solidFill>
              </a:rPr>
              <a:t>ystem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Easy to write software drivers in a basic non-programmer language</a:t>
            </a:r>
            <a:br>
              <a:rPr lang="en-GB" dirty="0"/>
            </a:br>
            <a:r>
              <a:rPr lang="en-GB" dirty="0">
                <a:solidFill>
                  <a:schemeClr val="bg1">
                    <a:lumMod val="50000"/>
                  </a:schemeClr>
                </a:solidFill>
              </a:rPr>
              <a:t>Community has numerous drivers already written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Previous experience in HILASE and DIPOLE 100x</a:t>
            </a:r>
            <a:br>
              <a:rPr lang="en-GB" dirty="0"/>
            </a:br>
            <a:r>
              <a:rPr lang="en-GB" dirty="0">
                <a:solidFill>
                  <a:schemeClr val="bg1">
                    <a:lumMod val="50000"/>
                  </a:schemeClr>
                </a:solidFill>
              </a:rPr>
              <a:t>Reusing software from these projects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Good distributed control</a:t>
            </a:r>
            <a:br>
              <a:rPr lang="en-GB" dirty="0"/>
            </a:br>
            <a:r>
              <a:rPr lang="en-GB" dirty="0">
                <a:solidFill>
                  <a:schemeClr val="bg1">
                    <a:lumMod val="50000"/>
                  </a:schemeClr>
                </a:solidFill>
              </a:rPr>
              <a:t>Very good at controlling multiple devices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Widely used in synchrotron and accelerator beamlines </a:t>
            </a:r>
            <a:br>
              <a:rPr lang="en-GB" dirty="0"/>
            </a:br>
            <a:r>
              <a:rPr lang="en-GB" dirty="0">
                <a:solidFill>
                  <a:schemeClr val="bg1">
                    <a:lumMod val="50000"/>
                  </a:schemeClr>
                </a:solidFill>
              </a:rPr>
              <a:t>(</a:t>
            </a:r>
            <a:r>
              <a:rPr lang="en-GB" dirty="0" err="1">
                <a:solidFill>
                  <a:schemeClr val="bg1">
                    <a:lumMod val="50000"/>
                  </a:schemeClr>
                </a:solidFill>
              </a:rPr>
              <a:t>eg</a:t>
            </a:r>
            <a:r>
              <a:rPr lang="en-GB" dirty="0">
                <a:solidFill>
                  <a:schemeClr val="bg1">
                    <a:lumMod val="50000"/>
                  </a:schemeClr>
                </a:solidFill>
              </a:rPr>
              <a:t>. Diamond, ISIS, ESS, XFEL…)</a:t>
            </a:r>
          </a:p>
          <a:p>
            <a:endParaRPr lang="en-GB" dirty="0"/>
          </a:p>
          <a:p>
            <a:endParaRPr lang="en-GB" dirty="0"/>
          </a:p>
          <a:p>
            <a:r>
              <a:rPr lang="en-GB" dirty="0"/>
              <a:t>Controlling </a:t>
            </a:r>
            <a:r>
              <a:rPr lang="en-GB" b="1" dirty="0"/>
              <a:t>non-system critical</a:t>
            </a:r>
            <a:r>
              <a:rPr lang="en-GB" dirty="0"/>
              <a:t> devices with EPICS</a:t>
            </a:r>
          </a:p>
          <a:p>
            <a:endParaRPr lang="en-GB" dirty="0"/>
          </a:p>
        </p:txBody>
      </p:sp>
      <p:sp>
        <p:nvSpPr>
          <p:cNvPr id="3" name="TextBox 2">
            <a:extLst>
              <a:ext uri="{FF2B5EF4-FFF2-40B4-BE49-F238E27FC236}">
                <a16:creationId xmlns:a16="http://schemas.microsoft.com/office/drawing/2014/main" id="{19BD9A40-40D6-651E-6E22-D34A2585BD24}"/>
              </a:ext>
            </a:extLst>
          </p:cNvPr>
          <p:cNvSpPr txBox="1"/>
          <p:nvPr/>
        </p:nvSpPr>
        <p:spPr>
          <a:xfrm>
            <a:off x="865636" y="6581"/>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EPAC control system is based on EPICS</a:t>
            </a:r>
          </a:p>
        </p:txBody>
      </p:sp>
    </p:spTree>
    <p:extLst>
      <p:ext uri="{BB962C8B-B14F-4D97-AF65-F5344CB8AC3E}">
        <p14:creationId xmlns:p14="http://schemas.microsoft.com/office/powerpoint/2010/main" val="18955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Energy mode change</a:t>
            </a:r>
          </a:p>
        </p:txBody>
      </p:sp>
      <p:sp>
        <p:nvSpPr>
          <p:cNvPr id="4" name="Rectangle 3">
            <a:extLst>
              <a:ext uri="{FF2B5EF4-FFF2-40B4-BE49-F238E27FC236}">
                <a16:creationId xmlns:a16="http://schemas.microsoft.com/office/drawing/2014/main" id="{2E5A5D96-0461-DC43-AC36-5DB4AE542512}"/>
              </a:ext>
            </a:extLst>
          </p:cNvPr>
          <p:cNvSpPr/>
          <p:nvPr/>
        </p:nvSpPr>
        <p:spPr>
          <a:xfrm>
            <a:off x="838200" y="1536511"/>
            <a:ext cx="10730407" cy="3785652"/>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There are four energy modes. Mode 4 is lowest (for alignment) and Mode 1 is highest (for science). </a:t>
            </a:r>
          </a:p>
          <a:p>
            <a:endParaRPr lang="en-GB" sz="2400" dirty="0">
              <a:solidFill>
                <a:srgbClr val="505050"/>
              </a:solidFill>
              <a:latin typeface="Arial" panose="020B0604020202020204" pitchFamily="34" charset="0"/>
              <a:cs typeface="Arial" panose="020B0604020202020204" pitchFamily="34" charset="0"/>
            </a:endParaRPr>
          </a:p>
          <a:p>
            <a:r>
              <a:rPr lang="en-GB" sz="2400" dirty="0">
                <a:solidFill>
                  <a:srgbClr val="505050"/>
                </a:solidFill>
                <a:latin typeface="Arial" panose="020B0604020202020204" pitchFamily="34" charset="0"/>
                <a:cs typeface="Arial" panose="020B0604020202020204" pitchFamily="34" charset="0"/>
              </a:rPr>
              <a:t>Mode 1 uses the pump to amplify the seed to full energy. </a:t>
            </a:r>
          </a:p>
          <a:p>
            <a:r>
              <a:rPr lang="en-GB" sz="2400" dirty="0">
                <a:solidFill>
                  <a:srgbClr val="505050"/>
                </a:solidFill>
                <a:latin typeface="Arial" panose="020B0604020202020204" pitchFamily="34" charset="0"/>
                <a:cs typeface="Arial" panose="020B0604020202020204" pitchFamily="34" charset="0"/>
              </a:rPr>
              <a:t>Mode 2 is the seed only. </a:t>
            </a:r>
          </a:p>
          <a:p>
            <a:r>
              <a:rPr lang="en-GB" sz="2400" dirty="0">
                <a:solidFill>
                  <a:srgbClr val="505050"/>
                </a:solidFill>
                <a:latin typeface="Arial" panose="020B0604020202020204" pitchFamily="34" charset="0"/>
                <a:cs typeface="Arial" panose="020B0604020202020204" pitchFamily="34" charset="0"/>
              </a:rPr>
              <a:t>Mode 3 is the attenuated seed. </a:t>
            </a:r>
          </a:p>
          <a:p>
            <a:r>
              <a:rPr lang="en-GB" sz="2400" dirty="0">
                <a:solidFill>
                  <a:srgbClr val="505050"/>
                </a:solidFill>
                <a:latin typeface="Arial" panose="020B0604020202020204" pitchFamily="34" charset="0"/>
                <a:cs typeface="Arial" panose="020B0604020202020204" pitchFamily="34" charset="0"/>
              </a:rPr>
              <a:t>Mode 4 is the doubly attenuate seed.</a:t>
            </a:r>
          </a:p>
          <a:p>
            <a:endParaRPr lang="en-GB" sz="2400" dirty="0">
              <a:solidFill>
                <a:srgbClr val="505050"/>
              </a:solidFill>
              <a:latin typeface="Arial" panose="020B0604020202020204" pitchFamily="34" charset="0"/>
              <a:cs typeface="Arial" panose="020B0604020202020204" pitchFamily="34" charset="0"/>
            </a:endParaRPr>
          </a:p>
          <a:p>
            <a:r>
              <a:rPr lang="en-GB" sz="2400" dirty="0">
                <a:solidFill>
                  <a:srgbClr val="505050"/>
                </a:solidFill>
                <a:latin typeface="Arial" panose="020B0604020202020204" pitchFamily="34" charset="0"/>
                <a:cs typeface="Arial" panose="020B0604020202020204" pitchFamily="34" charset="0"/>
              </a:rPr>
              <a:t>Change in energy mode has implications for personnel: these changes are made by the PSS system</a:t>
            </a:r>
          </a:p>
        </p:txBody>
      </p:sp>
    </p:spTree>
    <p:extLst>
      <p:ext uri="{BB962C8B-B14F-4D97-AF65-F5344CB8AC3E}">
        <p14:creationId xmlns:p14="http://schemas.microsoft.com/office/powerpoint/2010/main" val="10494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D6DD6-C65A-AA77-5B0B-15FC37C96708}"/>
              </a:ext>
            </a:extLst>
          </p:cNvPr>
          <p:cNvSpPr txBox="1"/>
          <p:nvPr/>
        </p:nvSpPr>
        <p:spPr>
          <a:xfrm>
            <a:off x="911424" y="332656"/>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Energy mode change</a:t>
            </a:r>
          </a:p>
        </p:txBody>
      </p:sp>
      <p:grpSp>
        <p:nvGrpSpPr>
          <p:cNvPr id="33" name="Group 32">
            <a:extLst>
              <a:ext uri="{FF2B5EF4-FFF2-40B4-BE49-F238E27FC236}">
                <a16:creationId xmlns:a16="http://schemas.microsoft.com/office/drawing/2014/main" id="{F2E6197A-3804-FFD0-6FB6-7C50980A056D}"/>
              </a:ext>
            </a:extLst>
          </p:cNvPr>
          <p:cNvGrpSpPr/>
          <p:nvPr/>
        </p:nvGrpSpPr>
        <p:grpSpPr>
          <a:xfrm>
            <a:off x="85636" y="1296141"/>
            <a:ext cx="4075176" cy="2304253"/>
            <a:chOff x="85636" y="1296141"/>
            <a:chExt cx="4075176" cy="2304253"/>
          </a:xfrm>
        </p:grpSpPr>
        <p:sp>
          <p:nvSpPr>
            <p:cNvPr id="24" name="Rectangle: Rounded Corners 23">
              <a:extLst>
                <a:ext uri="{FF2B5EF4-FFF2-40B4-BE49-F238E27FC236}">
                  <a16:creationId xmlns:a16="http://schemas.microsoft.com/office/drawing/2014/main" id="{E518EB16-4EBC-9819-DE09-9D8B810BD7F0}"/>
                </a:ext>
              </a:extLst>
            </p:cNvPr>
            <p:cNvSpPr/>
            <p:nvPr/>
          </p:nvSpPr>
          <p:spPr>
            <a:xfrm>
              <a:off x="85636" y="1296141"/>
              <a:ext cx="4075176" cy="230425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GB" dirty="0"/>
                <a:t>Mode 1</a:t>
              </a:r>
            </a:p>
          </p:txBody>
        </p:sp>
        <p:sp>
          <p:nvSpPr>
            <p:cNvPr id="2" name="Rectangle: Rounded Corners 1">
              <a:extLst>
                <a:ext uri="{FF2B5EF4-FFF2-40B4-BE49-F238E27FC236}">
                  <a16:creationId xmlns:a16="http://schemas.microsoft.com/office/drawing/2014/main" id="{67920504-A981-D7C5-CB19-1E3B8860EDC8}"/>
                </a:ext>
              </a:extLst>
            </p:cNvPr>
            <p:cNvSpPr/>
            <p:nvPr/>
          </p:nvSpPr>
          <p:spPr>
            <a:xfrm>
              <a:off x="330752" y="183091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5" name="Rectangle: Rounded Corners 4">
              <a:extLst>
                <a:ext uri="{FF2B5EF4-FFF2-40B4-BE49-F238E27FC236}">
                  <a16:creationId xmlns:a16="http://schemas.microsoft.com/office/drawing/2014/main" id="{2DFD276F-8E91-87B5-1906-8659A54716B8}"/>
                </a:ext>
              </a:extLst>
            </p:cNvPr>
            <p:cNvSpPr/>
            <p:nvPr/>
          </p:nvSpPr>
          <p:spPr>
            <a:xfrm>
              <a:off x="330752" y="2996952"/>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6" name="Rectangle: Rounded Corners 5">
              <a:extLst>
                <a:ext uri="{FF2B5EF4-FFF2-40B4-BE49-F238E27FC236}">
                  <a16:creationId xmlns:a16="http://schemas.microsoft.com/office/drawing/2014/main" id="{8529EA25-3BF5-2D7B-1180-1510CB94940B}"/>
                </a:ext>
              </a:extLst>
            </p:cNvPr>
            <p:cNvSpPr/>
            <p:nvPr/>
          </p:nvSpPr>
          <p:spPr>
            <a:xfrm>
              <a:off x="2423592" y="2996952"/>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cxnSp>
          <p:nvCxnSpPr>
            <p:cNvPr id="7" name="Straight Arrow Connector 6">
              <a:extLst>
                <a:ext uri="{FF2B5EF4-FFF2-40B4-BE49-F238E27FC236}">
                  <a16:creationId xmlns:a16="http://schemas.microsoft.com/office/drawing/2014/main" id="{DBD72102-57D7-6FDD-601F-6A1755B51CE5}"/>
                </a:ext>
              </a:extLst>
            </p:cNvPr>
            <p:cNvCxnSpPr/>
            <p:nvPr/>
          </p:nvCxnSpPr>
          <p:spPr>
            <a:xfrm>
              <a:off x="1822856" y="3273399"/>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Connector: Elbow 7">
              <a:extLst>
                <a:ext uri="{FF2B5EF4-FFF2-40B4-BE49-F238E27FC236}">
                  <a16:creationId xmlns:a16="http://schemas.microsoft.com/office/drawing/2014/main" id="{292C2932-A9F3-5C1A-A7F3-BF331BE1BFCF}"/>
                </a:ext>
              </a:extLst>
            </p:cNvPr>
            <p:cNvCxnSpPr/>
            <p:nvPr/>
          </p:nvCxnSpPr>
          <p:spPr>
            <a:xfrm>
              <a:off x="1822856" y="2107362"/>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E98173C-BA82-5767-C331-FB29007E5EFE}"/>
              </a:ext>
            </a:extLst>
          </p:cNvPr>
          <p:cNvGrpSpPr/>
          <p:nvPr/>
        </p:nvGrpSpPr>
        <p:grpSpPr>
          <a:xfrm>
            <a:off x="4622140" y="1296140"/>
            <a:ext cx="4075176" cy="2304253"/>
            <a:chOff x="4622140" y="1296140"/>
            <a:chExt cx="4075176" cy="2304253"/>
          </a:xfrm>
        </p:grpSpPr>
        <p:sp>
          <p:nvSpPr>
            <p:cNvPr id="26" name="Rectangle: Rounded Corners 25">
              <a:extLst>
                <a:ext uri="{FF2B5EF4-FFF2-40B4-BE49-F238E27FC236}">
                  <a16:creationId xmlns:a16="http://schemas.microsoft.com/office/drawing/2014/main" id="{F5F57AF0-6642-BA86-5922-43E65C3EF248}"/>
                </a:ext>
              </a:extLst>
            </p:cNvPr>
            <p:cNvSpPr/>
            <p:nvPr/>
          </p:nvSpPr>
          <p:spPr>
            <a:xfrm>
              <a:off x="4622140" y="1296140"/>
              <a:ext cx="4075176" cy="230425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GB" dirty="0"/>
                <a:t>Mode 2</a:t>
              </a:r>
            </a:p>
          </p:txBody>
        </p:sp>
        <p:sp>
          <p:nvSpPr>
            <p:cNvPr id="9" name="Rectangle: Rounded Corners 8">
              <a:extLst>
                <a:ext uri="{FF2B5EF4-FFF2-40B4-BE49-F238E27FC236}">
                  <a16:creationId xmlns:a16="http://schemas.microsoft.com/office/drawing/2014/main" id="{E80CA2E1-9D78-0DC8-93D2-15F83F403CAD}"/>
                </a:ext>
              </a:extLst>
            </p:cNvPr>
            <p:cNvSpPr/>
            <p:nvPr/>
          </p:nvSpPr>
          <p:spPr>
            <a:xfrm>
              <a:off x="4867256" y="183091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10" name="Rectangle: Rounded Corners 9">
              <a:extLst>
                <a:ext uri="{FF2B5EF4-FFF2-40B4-BE49-F238E27FC236}">
                  <a16:creationId xmlns:a16="http://schemas.microsoft.com/office/drawing/2014/main" id="{C9E3CE64-DC28-A59A-116B-4533E92B9CB0}"/>
                </a:ext>
              </a:extLst>
            </p:cNvPr>
            <p:cNvSpPr/>
            <p:nvPr/>
          </p:nvSpPr>
          <p:spPr>
            <a:xfrm>
              <a:off x="4867256" y="2996952"/>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11" name="Rectangle: Rounded Corners 10">
              <a:extLst>
                <a:ext uri="{FF2B5EF4-FFF2-40B4-BE49-F238E27FC236}">
                  <a16:creationId xmlns:a16="http://schemas.microsoft.com/office/drawing/2014/main" id="{6C98433E-8F24-F02D-0C6D-B028232BE013}"/>
                </a:ext>
              </a:extLst>
            </p:cNvPr>
            <p:cNvSpPr/>
            <p:nvPr/>
          </p:nvSpPr>
          <p:spPr>
            <a:xfrm>
              <a:off x="6960096" y="2996952"/>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cxnSp>
          <p:nvCxnSpPr>
            <p:cNvPr id="12" name="Straight Arrow Connector 11">
              <a:extLst>
                <a:ext uri="{FF2B5EF4-FFF2-40B4-BE49-F238E27FC236}">
                  <a16:creationId xmlns:a16="http://schemas.microsoft.com/office/drawing/2014/main" id="{2DDD19D6-A899-2B65-D38A-FE05BA62067E}"/>
                </a:ext>
              </a:extLst>
            </p:cNvPr>
            <p:cNvCxnSpPr/>
            <p:nvPr/>
          </p:nvCxnSpPr>
          <p:spPr>
            <a:xfrm>
              <a:off x="6359360" y="3273399"/>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36" name="Group 35">
            <a:extLst>
              <a:ext uri="{FF2B5EF4-FFF2-40B4-BE49-F238E27FC236}">
                <a16:creationId xmlns:a16="http://schemas.microsoft.com/office/drawing/2014/main" id="{F33B5FB7-0C85-2968-9ADC-30E8569431EB}"/>
              </a:ext>
            </a:extLst>
          </p:cNvPr>
          <p:cNvGrpSpPr/>
          <p:nvPr/>
        </p:nvGrpSpPr>
        <p:grpSpPr>
          <a:xfrm>
            <a:off x="85636" y="3794438"/>
            <a:ext cx="4075176" cy="2304253"/>
            <a:chOff x="85636" y="3794438"/>
            <a:chExt cx="4075176" cy="2304253"/>
          </a:xfrm>
        </p:grpSpPr>
        <p:sp>
          <p:nvSpPr>
            <p:cNvPr id="25" name="Rectangle: Rounded Corners 24">
              <a:extLst>
                <a:ext uri="{FF2B5EF4-FFF2-40B4-BE49-F238E27FC236}">
                  <a16:creationId xmlns:a16="http://schemas.microsoft.com/office/drawing/2014/main" id="{E00811BF-E0C5-3762-4E63-D2019028A10F}"/>
                </a:ext>
              </a:extLst>
            </p:cNvPr>
            <p:cNvSpPr/>
            <p:nvPr/>
          </p:nvSpPr>
          <p:spPr>
            <a:xfrm>
              <a:off x="85636" y="3794438"/>
              <a:ext cx="4075176" cy="230425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GB" dirty="0"/>
                <a:t>Mode 3</a:t>
              </a:r>
            </a:p>
          </p:txBody>
        </p:sp>
        <p:sp>
          <p:nvSpPr>
            <p:cNvPr id="14" name="Rectangle: Rounded Corners 13">
              <a:extLst>
                <a:ext uri="{FF2B5EF4-FFF2-40B4-BE49-F238E27FC236}">
                  <a16:creationId xmlns:a16="http://schemas.microsoft.com/office/drawing/2014/main" id="{92DA884C-89CF-5866-6459-7B71F281B35B}"/>
                </a:ext>
              </a:extLst>
            </p:cNvPr>
            <p:cNvSpPr/>
            <p:nvPr/>
          </p:nvSpPr>
          <p:spPr>
            <a:xfrm>
              <a:off x="330752" y="4207179"/>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15" name="Rectangle: Rounded Corners 14">
              <a:extLst>
                <a:ext uri="{FF2B5EF4-FFF2-40B4-BE49-F238E27FC236}">
                  <a16:creationId xmlns:a16="http://schemas.microsoft.com/office/drawing/2014/main" id="{8589340F-CF49-BB70-3F61-8623858D396A}"/>
                </a:ext>
              </a:extLst>
            </p:cNvPr>
            <p:cNvSpPr/>
            <p:nvPr/>
          </p:nvSpPr>
          <p:spPr>
            <a:xfrm>
              <a:off x="330752" y="5373216"/>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16" name="Rectangle: Rounded Corners 15">
              <a:extLst>
                <a:ext uri="{FF2B5EF4-FFF2-40B4-BE49-F238E27FC236}">
                  <a16:creationId xmlns:a16="http://schemas.microsoft.com/office/drawing/2014/main" id="{E7C61AAF-2454-45EF-8592-4310ADA0EBBE}"/>
                </a:ext>
              </a:extLst>
            </p:cNvPr>
            <p:cNvSpPr/>
            <p:nvPr/>
          </p:nvSpPr>
          <p:spPr>
            <a:xfrm>
              <a:off x="2423592" y="5373216"/>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cxnSp>
          <p:nvCxnSpPr>
            <p:cNvPr id="17" name="Straight Arrow Connector 16">
              <a:extLst>
                <a:ext uri="{FF2B5EF4-FFF2-40B4-BE49-F238E27FC236}">
                  <a16:creationId xmlns:a16="http://schemas.microsoft.com/office/drawing/2014/main" id="{FA63FCEA-C10C-7106-CED2-32EE1BEC3293}"/>
                </a:ext>
              </a:extLst>
            </p:cNvPr>
            <p:cNvCxnSpPr/>
            <p:nvPr/>
          </p:nvCxnSpPr>
          <p:spPr>
            <a:xfrm>
              <a:off x="1822856" y="5649663"/>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37E32324-08AD-78DC-C560-D8976C24B73E}"/>
                </a:ext>
              </a:extLst>
            </p:cNvPr>
            <p:cNvCxnSpPr/>
            <p:nvPr/>
          </p:nvCxnSpPr>
          <p:spPr>
            <a:xfrm>
              <a:off x="1919536" y="5547443"/>
              <a:ext cx="0" cy="204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0F96C2B-DBA1-76FB-F729-76A3F7783360}"/>
              </a:ext>
            </a:extLst>
          </p:cNvPr>
          <p:cNvGrpSpPr/>
          <p:nvPr/>
        </p:nvGrpSpPr>
        <p:grpSpPr>
          <a:xfrm>
            <a:off x="4622140" y="3794438"/>
            <a:ext cx="4075176" cy="2304253"/>
            <a:chOff x="4622140" y="3794438"/>
            <a:chExt cx="4075176" cy="2304253"/>
          </a:xfrm>
        </p:grpSpPr>
        <p:sp>
          <p:nvSpPr>
            <p:cNvPr id="27" name="Rectangle: Rounded Corners 26">
              <a:extLst>
                <a:ext uri="{FF2B5EF4-FFF2-40B4-BE49-F238E27FC236}">
                  <a16:creationId xmlns:a16="http://schemas.microsoft.com/office/drawing/2014/main" id="{27F6CFC4-AD35-5DD6-30C2-77DA133D9475}"/>
                </a:ext>
              </a:extLst>
            </p:cNvPr>
            <p:cNvSpPr/>
            <p:nvPr/>
          </p:nvSpPr>
          <p:spPr>
            <a:xfrm>
              <a:off x="4622140" y="3794438"/>
              <a:ext cx="4075176" cy="230425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GB" dirty="0"/>
                <a:t>Mode 4</a:t>
              </a:r>
            </a:p>
          </p:txBody>
        </p:sp>
        <p:sp>
          <p:nvSpPr>
            <p:cNvPr id="19" name="Rectangle: Rounded Corners 18">
              <a:extLst>
                <a:ext uri="{FF2B5EF4-FFF2-40B4-BE49-F238E27FC236}">
                  <a16:creationId xmlns:a16="http://schemas.microsoft.com/office/drawing/2014/main" id="{F87DF473-0C2D-2260-FA6C-B7BA4CC29832}"/>
                </a:ext>
              </a:extLst>
            </p:cNvPr>
            <p:cNvSpPr/>
            <p:nvPr/>
          </p:nvSpPr>
          <p:spPr>
            <a:xfrm>
              <a:off x="4867256" y="4279187"/>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20" name="Rectangle: Rounded Corners 19">
              <a:extLst>
                <a:ext uri="{FF2B5EF4-FFF2-40B4-BE49-F238E27FC236}">
                  <a16:creationId xmlns:a16="http://schemas.microsoft.com/office/drawing/2014/main" id="{07B467C6-EDCF-21D3-4135-394972CBF2AC}"/>
                </a:ext>
              </a:extLst>
            </p:cNvPr>
            <p:cNvSpPr/>
            <p:nvPr/>
          </p:nvSpPr>
          <p:spPr>
            <a:xfrm>
              <a:off x="4867256" y="5445224"/>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21" name="Rectangle: Rounded Corners 20">
              <a:extLst>
                <a:ext uri="{FF2B5EF4-FFF2-40B4-BE49-F238E27FC236}">
                  <a16:creationId xmlns:a16="http://schemas.microsoft.com/office/drawing/2014/main" id="{F32D9157-5DFF-4256-0472-085C9B5C243C}"/>
                </a:ext>
              </a:extLst>
            </p:cNvPr>
            <p:cNvSpPr/>
            <p:nvPr/>
          </p:nvSpPr>
          <p:spPr>
            <a:xfrm>
              <a:off x="6960096" y="5445224"/>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cxnSp>
          <p:nvCxnSpPr>
            <p:cNvPr id="22" name="Straight Arrow Connector 21">
              <a:extLst>
                <a:ext uri="{FF2B5EF4-FFF2-40B4-BE49-F238E27FC236}">
                  <a16:creationId xmlns:a16="http://schemas.microsoft.com/office/drawing/2014/main" id="{DA3F202C-2B72-B5C6-6F0C-C2D541144856}"/>
                </a:ext>
              </a:extLst>
            </p:cNvPr>
            <p:cNvCxnSpPr/>
            <p:nvPr/>
          </p:nvCxnSpPr>
          <p:spPr>
            <a:xfrm>
              <a:off x="6359360" y="5721671"/>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28CF6992-4F03-95C4-2EFA-C242102E55B0}"/>
                </a:ext>
              </a:extLst>
            </p:cNvPr>
            <p:cNvCxnSpPr/>
            <p:nvPr/>
          </p:nvCxnSpPr>
          <p:spPr>
            <a:xfrm>
              <a:off x="6424510" y="5609773"/>
              <a:ext cx="0" cy="204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682E35-E8C9-3B19-D27A-FE6FA1BA35B1}"/>
                </a:ext>
              </a:extLst>
            </p:cNvPr>
            <p:cNvCxnSpPr/>
            <p:nvPr/>
          </p:nvCxnSpPr>
          <p:spPr>
            <a:xfrm>
              <a:off x="6480239" y="5610800"/>
              <a:ext cx="0" cy="204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9E0902D-7045-1532-205E-7A14F644589D}"/>
              </a:ext>
            </a:extLst>
          </p:cNvPr>
          <p:cNvSpPr/>
          <p:nvPr/>
        </p:nvSpPr>
        <p:spPr>
          <a:xfrm>
            <a:off x="8832304" y="1415416"/>
            <a:ext cx="3096344" cy="3170099"/>
          </a:xfrm>
          <a:prstGeom prst="rect">
            <a:avLst/>
          </a:prstGeom>
        </p:spPr>
        <p:txBody>
          <a:bodyPr wrap="square">
            <a:spAutoFit/>
          </a:bodyPr>
          <a:lstStyle/>
          <a:p>
            <a:r>
              <a:rPr lang="en-GB" sz="2000" dirty="0">
                <a:solidFill>
                  <a:srgbClr val="505050"/>
                </a:solidFill>
                <a:latin typeface="Arial" panose="020B0604020202020204" pitchFamily="34" charset="0"/>
                <a:cs typeface="Arial" panose="020B0604020202020204" pitchFamily="34" charset="0"/>
              </a:rPr>
              <a:t>Impacts mostly amplifier and downstream</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Control system gets a 10 second warning to change filter wheel, lens positions</a:t>
            </a:r>
          </a:p>
          <a:p>
            <a:endParaRPr lang="en-GB" sz="2000" dirty="0">
              <a:solidFill>
                <a:srgbClr val="505050"/>
              </a:solidFill>
              <a:latin typeface="Arial" panose="020B0604020202020204" pitchFamily="34" charset="0"/>
              <a:cs typeface="Arial" panose="020B0604020202020204" pitchFamily="34" charset="0"/>
            </a:endParaRPr>
          </a:p>
          <a:p>
            <a:r>
              <a:rPr lang="en-GB" sz="2000" dirty="0">
                <a:solidFill>
                  <a:srgbClr val="505050"/>
                </a:solidFill>
                <a:latin typeface="Arial" panose="020B0604020202020204" pitchFamily="34" charset="0"/>
                <a:cs typeface="Arial" panose="020B0604020202020204" pitchFamily="34" charset="0"/>
              </a:rPr>
              <a:t>Easy to model as a state: SNL</a:t>
            </a:r>
          </a:p>
        </p:txBody>
      </p:sp>
    </p:spTree>
    <p:extLst>
      <p:ext uri="{BB962C8B-B14F-4D97-AF65-F5344CB8AC3E}">
        <p14:creationId xmlns:p14="http://schemas.microsoft.com/office/powerpoint/2010/main" val="38693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1" name="Rectangle 40">
            <a:extLst>
              <a:ext uri="{FF2B5EF4-FFF2-40B4-BE49-F238E27FC236}">
                <a16:creationId xmlns:a16="http://schemas.microsoft.com/office/drawing/2014/main" id="{42C723FD-BE33-4F20-1AA5-2970F2CB4EB0}"/>
              </a:ext>
            </a:extLst>
          </p:cNvPr>
          <p:cNvSpPr/>
          <p:nvPr/>
        </p:nvSpPr>
        <p:spPr>
          <a:xfrm>
            <a:off x="2503282" y="3200034"/>
            <a:ext cx="3664726" cy="1001880"/>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5A303BB-F399-5A9C-98BC-544FF6F18A07}"/>
              </a:ext>
            </a:extLst>
          </p:cNvPr>
          <p:cNvSpPr/>
          <p:nvPr/>
        </p:nvSpPr>
        <p:spPr>
          <a:xfrm>
            <a:off x="6820659" y="2649027"/>
            <a:ext cx="5131429" cy="1001880"/>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46B5D39-91F5-3CEE-88AB-01B5AE4D921C}"/>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371194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5"/>
            <a:ext cx="5090344" cy="341257"/>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C659D6A-82B9-9BD1-34AD-98088FCB03A9}"/>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161980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5"/>
            <a:ext cx="5090344" cy="61065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539B6A2-0EAC-6B43-0AD4-AD4ED7356E2B}"/>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2" name="Rectangle 11">
            <a:extLst>
              <a:ext uri="{FF2B5EF4-FFF2-40B4-BE49-F238E27FC236}">
                <a16:creationId xmlns:a16="http://schemas.microsoft.com/office/drawing/2014/main" id="{65FF7DA8-237B-CFAA-CD78-21324DB9B10D}"/>
              </a:ext>
            </a:extLst>
          </p:cNvPr>
          <p:cNvSpPr/>
          <p:nvPr/>
        </p:nvSpPr>
        <p:spPr>
          <a:xfrm>
            <a:off x="6909447" y="3748926"/>
            <a:ext cx="5090344" cy="40944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A6FEE51-501C-15F7-0730-AEDAA48D6C0D}"/>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44291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5"/>
            <a:ext cx="5090344" cy="61065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3A940-B20B-A67D-E9AF-B7E6841EE6B1}"/>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1" name="Rectangle 10">
            <a:extLst>
              <a:ext uri="{FF2B5EF4-FFF2-40B4-BE49-F238E27FC236}">
                <a16:creationId xmlns:a16="http://schemas.microsoft.com/office/drawing/2014/main" id="{8C50F7BE-C74E-3C40-F671-0CF5E53FC412}"/>
              </a:ext>
            </a:extLst>
          </p:cNvPr>
          <p:cNvSpPr/>
          <p:nvPr/>
        </p:nvSpPr>
        <p:spPr>
          <a:xfrm>
            <a:off x="6909447" y="3748926"/>
            <a:ext cx="5090344" cy="40944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D75E197-7FC6-3475-5496-15BC7B041CBB}"/>
              </a:ext>
            </a:extLst>
          </p:cNvPr>
          <p:cNvCxnSpPr>
            <a:cxnSpLocks/>
          </p:cNvCxnSpPr>
          <p:nvPr/>
        </p:nvCxnSpPr>
        <p:spPr>
          <a:xfrm>
            <a:off x="4042144" y="3848172"/>
            <a:ext cx="56175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0A8C1A01-9E21-8A5F-A15F-A11CF5910565}"/>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271794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3A940-B20B-A67D-E9AF-B7E6841EE6B1}"/>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1" name="Rectangle 10">
            <a:extLst>
              <a:ext uri="{FF2B5EF4-FFF2-40B4-BE49-F238E27FC236}">
                <a16:creationId xmlns:a16="http://schemas.microsoft.com/office/drawing/2014/main" id="{8C50F7BE-C74E-3C40-F671-0CF5E53FC412}"/>
              </a:ext>
            </a:extLst>
          </p:cNvPr>
          <p:cNvSpPr/>
          <p:nvPr/>
        </p:nvSpPr>
        <p:spPr>
          <a:xfrm>
            <a:off x="6909447" y="3748926"/>
            <a:ext cx="5090344" cy="40944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8DB4F91-786C-7DD5-14AE-36AE190DF34E}"/>
              </a:ext>
            </a:extLst>
          </p:cNvPr>
          <p:cNvSpPr/>
          <p:nvPr/>
        </p:nvSpPr>
        <p:spPr>
          <a:xfrm>
            <a:off x="451864" y="5641984"/>
            <a:ext cx="5212087"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Energy ramp (progress from Mode 4 to Mode 1)</a:t>
            </a:r>
          </a:p>
          <a:p>
            <a:r>
              <a:rPr lang="en-GB" dirty="0">
                <a:solidFill>
                  <a:srgbClr val="505050"/>
                </a:solidFill>
                <a:latin typeface="Arial" panose="020B0604020202020204" pitchFamily="34" charset="0"/>
                <a:cs typeface="Arial" panose="020B0604020202020204" pitchFamily="34" charset="0"/>
              </a:rPr>
              <a:t>Beam ready for Experimental Areas</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4"/>
            <a:ext cx="6067288" cy="1211279"/>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F3ED2F0E-CD2D-861C-8C41-704F12F0389E}"/>
              </a:ext>
            </a:extLst>
          </p:cNvPr>
          <p:cNvCxnSpPr>
            <a:cxnSpLocks/>
          </p:cNvCxnSpPr>
          <p:nvPr/>
        </p:nvCxnSpPr>
        <p:spPr>
          <a:xfrm>
            <a:off x="4042144" y="3848172"/>
            <a:ext cx="56175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EB1127BA-A591-5F7A-4E78-851BBBA9B201}"/>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393454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95252D-1C3B-424E-89E6-5BCEB02B389E}"/>
              </a:ext>
            </a:extLst>
          </p:cNvPr>
          <p:cNvSpPr/>
          <p:nvPr/>
        </p:nvSpPr>
        <p:spPr>
          <a:xfrm>
            <a:off x="457200" y="2405688"/>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Pump laser</a:t>
            </a:r>
          </a:p>
        </p:txBody>
      </p:sp>
      <p:sp>
        <p:nvSpPr>
          <p:cNvPr id="6" name="Rectangle: Rounded Corners 5">
            <a:extLst>
              <a:ext uri="{FF2B5EF4-FFF2-40B4-BE49-F238E27FC236}">
                <a16:creationId xmlns:a16="http://schemas.microsoft.com/office/drawing/2014/main" id="{9FC8EEC1-0074-FF72-C16E-4E71718E8836}"/>
              </a:ext>
            </a:extLst>
          </p:cNvPr>
          <p:cNvSpPr/>
          <p:nvPr/>
        </p:nvSpPr>
        <p:spPr>
          <a:xfrm>
            <a:off x="457200" y="3571725"/>
            <a:ext cx="1492104" cy="552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Seed laser</a:t>
            </a:r>
          </a:p>
        </p:txBody>
      </p:sp>
      <p:sp>
        <p:nvSpPr>
          <p:cNvPr id="7" name="Rectangle: Rounded Corners 6">
            <a:extLst>
              <a:ext uri="{FF2B5EF4-FFF2-40B4-BE49-F238E27FC236}">
                <a16:creationId xmlns:a16="http://schemas.microsoft.com/office/drawing/2014/main" id="{C2588882-71C3-521B-729C-F3707FFEFDEE}"/>
              </a:ext>
            </a:extLst>
          </p:cNvPr>
          <p:cNvSpPr/>
          <p:nvPr/>
        </p:nvSpPr>
        <p:spPr>
          <a:xfrm>
            <a:off x="2550040"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Amplifier</a:t>
            </a:r>
          </a:p>
        </p:txBody>
      </p:sp>
      <p:sp>
        <p:nvSpPr>
          <p:cNvPr id="8" name="Rectangle: Rounded Corners 7">
            <a:extLst>
              <a:ext uri="{FF2B5EF4-FFF2-40B4-BE49-F238E27FC236}">
                <a16:creationId xmlns:a16="http://schemas.microsoft.com/office/drawing/2014/main" id="{B7DF1602-0B12-2791-D5BA-AF9D7F9D79F2}"/>
              </a:ext>
            </a:extLst>
          </p:cNvPr>
          <p:cNvSpPr/>
          <p:nvPr/>
        </p:nvSpPr>
        <p:spPr>
          <a:xfrm>
            <a:off x="6854457"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Target</a:t>
            </a:r>
          </a:p>
        </p:txBody>
      </p:sp>
      <p:sp>
        <p:nvSpPr>
          <p:cNvPr id="10" name="Rectangle: Rounded Corners 9">
            <a:extLst>
              <a:ext uri="{FF2B5EF4-FFF2-40B4-BE49-F238E27FC236}">
                <a16:creationId xmlns:a16="http://schemas.microsoft.com/office/drawing/2014/main" id="{1C74C502-1A7C-A501-9650-E8E7E1541105}"/>
              </a:ext>
            </a:extLst>
          </p:cNvPr>
          <p:cNvSpPr/>
          <p:nvPr/>
        </p:nvSpPr>
        <p:spPr>
          <a:xfrm>
            <a:off x="4603896" y="3571725"/>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Switchyard</a:t>
            </a:r>
          </a:p>
        </p:txBody>
      </p:sp>
      <p:sp>
        <p:nvSpPr>
          <p:cNvPr id="16" name="Rectangle: Rounded Corners 15">
            <a:extLst>
              <a:ext uri="{FF2B5EF4-FFF2-40B4-BE49-F238E27FC236}">
                <a16:creationId xmlns:a16="http://schemas.microsoft.com/office/drawing/2014/main" id="{916F7B00-7153-6EA0-452F-D970C1F22D4A}"/>
              </a:ext>
            </a:extLst>
          </p:cNvPr>
          <p:cNvSpPr/>
          <p:nvPr/>
        </p:nvSpPr>
        <p:spPr>
          <a:xfrm>
            <a:off x="8612368" y="2873520"/>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Sample</a:t>
            </a:r>
          </a:p>
        </p:txBody>
      </p:sp>
      <p:sp>
        <p:nvSpPr>
          <p:cNvPr id="17" name="Rectangle: Rounded Corners 16">
            <a:extLst>
              <a:ext uri="{FF2B5EF4-FFF2-40B4-BE49-F238E27FC236}">
                <a16:creationId xmlns:a16="http://schemas.microsoft.com/office/drawing/2014/main" id="{F42A4F5E-5A10-9E05-A0D4-39B83A13320E}"/>
              </a:ext>
            </a:extLst>
          </p:cNvPr>
          <p:cNvSpPr/>
          <p:nvPr/>
        </p:nvSpPr>
        <p:spPr>
          <a:xfrm>
            <a:off x="10370279" y="2876859"/>
            <a:ext cx="1492104" cy="552894"/>
          </a:xfrm>
          <a:prstGeom prst="roundRect">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lumMod val="50000"/>
                  </a:schemeClr>
                </a:solidFill>
              </a:rPr>
              <a:t>Detector</a:t>
            </a:r>
          </a:p>
        </p:txBody>
      </p:sp>
      <p:sp>
        <p:nvSpPr>
          <p:cNvPr id="21" name="Rectangle 20">
            <a:extLst>
              <a:ext uri="{FF2B5EF4-FFF2-40B4-BE49-F238E27FC236}">
                <a16:creationId xmlns:a16="http://schemas.microsoft.com/office/drawing/2014/main" id="{57ED2543-1C48-0C6F-997A-DE52CC5DCC12}"/>
              </a:ext>
            </a:extLst>
          </p:cNvPr>
          <p:cNvSpPr/>
          <p:nvPr/>
        </p:nvSpPr>
        <p:spPr>
          <a:xfrm>
            <a:off x="451864" y="440263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Automated turn on - system warm up</a:t>
            </a:r>
          </a:p>
        </p:txBody>
      </p:sp>
      <p:sp>
        <p:nvSpPr>
          <p:cNvPr id="31" name="Rectangle 30">
            <a:extLst>
              <a:ext uri="{FF2B5EF4-FFF2-40B4-BE49-F238E27FC236}">
                <a16:creationId xmlns:a16="http://schemas.microsoft.com/office/drawing/2014/main" id="{5AACE22A-C123-3A6B-836B-48045A9800C3}"/>
              </a:ext>
            </a:extLst>
          </p:cNvPr>
          <p:cNvSpPr/>
          <p:nvPr/>
        </p:nvSpPr>
        <p:spPr>
          <a:xfrm>
            <a:off x="6622281" y="1196752"/>
            <a:ext cx="45719" cy="547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D97E51-8CF3-C2D6-DC4D-1026E0799AB9}"/>
              </a:ext>
            </a:extLst>
          </p:cNvPr>
          <p:cNvSpPr/>
          <p:nvPr/>
        </p:nvSpPr>
        <p:spPr>
          <a:xfrm>
            <a:off x="4648073" y="1120640"/>
            <a:ext cx="203175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Laser areas</a:t>
            </a:r>
          </a:p>
        </p:txBody>
      </p:sp>
      <p:sp>
        <p:nvSpPr>
          <p:cNvPr id="33" name="Rectangle 32">
            <a:extLst>
              <a:ext uri="{FF2B5EF4-FFF2-40B4-BE49-F238E27FC236}">
                <a16:creationId xmlns:a16="http://schemas.microsoft.com/office/drawing/2014/main" id="{EB24D607-268C-FC3F-5FFA-EBE9EDEB4D10}"/>
              </a:ext>
            </a:extLst>
          </p:cNvPr>
          <p:cNvSpPr/>
          <p:nvPr/>
        </p:nvSpPr>
        <p:spPr>
          <a:xfrm>
            <a:off x="6655431" y="11206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Experimental area</a:t>
            </a:r>
          </a:p>
        </p:txBody>
      </p:sp>
      <p:sp>
        <p:nvSpPr>
          <p:cNvPr id="43" name="Rectangle 42">
            <a:extLst>
              <a:ext uri="{FF2B5EF4-FFF2-40B4-BE49-F238E27FC236}">
                <a16:creationId xmlns:a16="http://schemas.microsoft.com/office/drawing/2014/main" id="{083AD2EB-23CD-798A-CFEF-18C6E77A8678}"/>
              </a:ext>
            </a:extLst>
          </p:cNvPr>
          <p:cNvSpPr/>
          <p:nvPr/>
        </p:nvSpPr>
        <p:spPr>
          <a:xfrm>
            <a:off x="451864" y="4721996"/>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44" name="Rectangle 43">
            <a:extLst>
              <a:ext uri="{FF2B5EF4-FFF2-40B4-BE49-F238E27FC236}">
                <a16:creationId xmlns:a16="http://schemas.microsoft.com/office/drawing/2014/main" id="{8A731CB9-8A4E-FF18-9B99-1386F2B176D0}"/>
              </a:ext>
            </a:extLst>
          </p:cNvPr>
          <p:cNvSpPr/>
          <p:nvPr/>
        </p:nvSpPr>
        <p:spPr>
          <a:xfrm>
            <a:off x="6888088" y="3789040"/>
            <a:ext cx="3982616"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Manual alignment</a:t>
            </a:r>
          </a:p>
        </p:txBody>
      </p:sp>
      <p:sp>
        <p:nvSpPr>
          <p:cNvPr id="2" name="Rectangle 1">
            <a:extLst>
              <a:ext uri="{FF2B5EF4-FFF2-40B4-BE49-F238E27FC236}">
                <a16:creationId xmlns:a16="http://schemas.microsoft.com/office/drawing/2014/main" id="{63765EBA-DE78-1DD8-9CA6-F0DEE3761446}"/>
              </a:ext>
            </a:extLst>
          </p:cNvPr>
          <p:cNvSpPr/>
          <p:nvPr/>
        </p:nvSpPr>
        <p:spPr>
          <a:xfrm>
            <a:off x="451864" y="5041361"/>
            <a:ext cx="6291753"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Turn on automated alignment and open shutter to Amplifier</a:t>
            </a:r>
          </a:p>
          <a:p>
            <a:r>
              <a:rPr lang="en-GB" dirty="0">
                <a:solidFill>
                  <a:srgbClr val="505050"/>
                </a:solidFill>
                <a:latin typeface="Arial" panose="020B0604020202020204" pitchFamily="34" charset="0"/>
                <a:cs typeface="Arial" panose="020B0604020202020204" pitchFamily="34" charset="0"/>
              </a:rPr>
              <a:t>Check alignment with EPAC beams</a:t>
            </a:r>
          </a:p>
        </p:txBody>
      </p:sp>
      <p:cxnSp>
        <p:nvCxnSpPr>
          <p:cNvPr id="4" name="Straight Arrow Connector 3">
            <a:extLst>
              <a:ext uri="{FF2B5EF4-FFF2-40B4-BE49-F238E27FC236}">
                <a16:creationId xmlns:a16="http://schemas.microsoft.com/office/drawing/2014/main" id="{B8FF87F6-DF8B-8CEB-E45A-011469D4F49B}"/>
              </a:ext>
            </a:extLst>
          </p:cNvPr>
          <p:cNvCxnSpPr/>
          <p:nvPr/>
        </p:nvCxnSpPr>
        <p:spPr>
          <a:xfrm>
            <a:off x="1949304" y="3848172"/>
            <a:ext cx="60073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Connector: Elbow 8">
            <a:extLst>
              <a:ext uri="{FF2B5EF4-FFF2-40B4-BE49-F238E27FC236}">
                <a16:creationId xmlns:a16="http://schemas.microsoft.com/office/drawing/2014/main" id="{BCE29429-4E45-409D-5A77-7680DFEB8D4B}"/>
              </a:ext>
            </a:extLst>
          </p:cNvPr>
          <p:cNvCxnSpPr/>
          <p:nvPr/>
        </p:nvCxnSpPr>
        <p:spPr>
          <a:xfrm>
            <a:off x="1949304" y="2682135"/>
            <a:ext cx="1346788" cy="88959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C3A940-B20B-A67D-E9AF-B7E6841EE6B1}"/>
              </a:ext>
            </a:extLst>
          </p:cNvPr>
          <p:cNvSpPr/>
          <p:nvPr/>
        </p:nvSpPr>
        <p:spPr>
          <a:xfrm>
            <a:off x="6888088" y="4111552"/>
            <a:ext cx="5400600"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Prepare experiment (pump chambers, setup gas)</a:t>
            </a:r>
          </a:p>
        </p:txBody>
      </p:sp>
      <p:sp>
        <p:nvSpPr>
          <p:cNvPr id="11" name="Rectangle 10">
            <a:extLst>
              <a:ext uri="{FF2B5EF4-FFF2-40B4-BE49-F238E27FC236}">
                <a16:creationId xmlns:a16="http://schemas.microsoft.com/office/drawing/2014/main" id="{8C50F7BE-C74E-3C40-F671-0CF5E53FC412}"/>
              </a:ext>
            </a:extLst>
          </p:cNvPr>
          <p:cNvSpPr/>
          <p:nvPr/>
        </p:nvSpPr>
        <p:spPr>
          <a:xfrm>
            <a:off x="6909447" y="3748926"/>
            <a:ext cx="5090344" cy="704954"/>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8DB4F91-786C-7DD5-14AE-36AE190DF34E}"/>
              </a:ext>
            </a:extLst>
          </p:cNvPr>
          <p:cNvSpPr/>
          <p:nvPr/>
        </p:nvSpPr>
        <p:spPr>
          <a:xfrm>
            <a:off x="451864" y="5641984"/>
            <a:ext cx="5212087"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Energy ramp (progress from Mode 4 to Mode 1)</a:t>
            </a:r>
          </a:p>
          <a:p>
            <a:r>
              <a:rPr lang="en-GB" dirty="0">
                <a:solidFill>
                  <a:srgbClr val="505050"/>
                </a:solidFill>
                <a:latin typeface="Arial" panose="020B0604020202020204" pitchFamily="34" charset="0"/>
                <a:cs typeface="Arial" panose="020B0604020202020204" pitchFamily="34" charset="0"/>
              </a:rPr>
              <a:t>Beam ready for Experimental Areas</a:t>
            </a:r>
          </a:p>
        </p:txBody>
      </p:sp>
      <p:sp>
        <p:nvSpPr>
          <p:cNvPr id="45" name="Rectangle 44">
            <a:extLst>
              <a:ext uri="{FF2B5EF4-FFF2-40B4-BE49-F238E27FC236}">
                <a16:creationId xmlns:a16="http://schemas.microsoft.com/office/drawing/2014/main" id="{739221AE-5154-B133-91C9-CB1C0BF40600}"/>
              </a:ext>
            </a:extLst>
          </p:cNvPr>
          <p:cNvSpPr/>
          <p:nvPr/>
        </p:nvSpPr>
        <p:spPr>
          <a:xfrm>
            <a:off x="479376" y="4430704"/>
            <a:ext cx="6067288" cy="1851399"/>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3" name="Connector: Elbow 12">
            <a:extLst>
              <a:ext uri="{FF2B5EF4-FFF2-40B4-BE49-F238E27FC236}">
                <a16:creationId xmlns:a16="http://schemas.microsoft.com/office/drawing/2014/main" id="{0AFE7D23-768C-BC65-8623-E76D8C2644E0}"/>
              </a:ext>
            </a:extLst>
          </p:cNvPr>
          <p:cNvCxnSpPr/>
          <p:nvPr/>
        </p:nvCxnSpPr>
        <p:spPr>
          <a:xfrm flipV="1">
            <a:off x="6096000" y="3149967"/>
            <a:ext cx="758457" cy="698205"/>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DE2959-E8F4-B965-0BD8-F36D1D027EC6}"/>
              </a:ext>
            </a:extLst>
          </p:cNvPr>
          <p:cNvCxnSpPr>
            <a:cxnSpLocks/>
          </p:cNvCxnSpPr>
          <p:nvPr/>
        </p:nvCxnSpPr>
        <p:spPr>
          <a:xfrm>
            <a:off x="4042144" y="3848172"/>
            <a:ext cx="56175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6EA3B09E-072F-C586-9A65-03C5D8D0A872}"/>
              </a:ext>
            </a:extLst>
          </p:cNvPr>
          <p:cNvSpPr/>
          <p:nvPr/>
        </p:nvSpPr>
        <p:spPr>
          <a:xfrm>
            <a:off x="6888088" y="4453880"/>
            <a:ext cx="5112568" cy="646331"/>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rPr>
              <a:t>Confirm alignment with EPAC beam and optimise focus in Mode 4</a:t>
            </a:r>
          </a:p>
        </p:txBody>
      </p:sp>
      <p:sp>
        <p:nvSpPr>
          <p:cNvPr id="18" name="TextBox 17">
            <a:extLst>
              <a:ext uri="{FF2B5EF4-FFF2-40B4-BE49-F238E27FC236}">
                <a16:creationId xmlns:a16="http://schemas.microsoft.com/office/drawing/2014/main" id="{BB73C3EF-3E6D-6957-CE9B-31434EC54747}"/>
              </a:ext>
            </a:extLst>
          </p:cNvPr>
          <p:cNvSpPr txBox="1"/>
          <p:nvPr/>
        </p:nvSpPr>
        <p:spPr>
          <a:xfrm>
            <a:off x="839416" y="4535"/>
            <a:ext cx="1120683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Control system view of an EPAC experiment </a:t>
            </a:r>
          </a:p>
        </p:txBody>
      </p:sp>
    </p:spTree>
    <p:extLst>
      <p:ext uri="{BB962C8B-B14F-4D97-AF65-F5344CB8AC3E}">
        <p14:creationId xmlns:p14="http://schemas.microsoft.com/office/powerpoint/2010/main" val="2885961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5B5457C8-7FEE-A549-8DE1-30B69FFE23FE}" vid="{AE39DDB8-B776-F745-ADE0-977687A200D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3760</TotalTime>
  <Words>1914</Words>
  <Application>Microsoft Macintosh PowerPoint</Application>
  <PresentationFormat>Widescreen</PresentationFormat>
  <Paragraphs>458</Paragraphs>
  <Slides>31</Slides>
  <Notes>13</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Lucida Sans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Chris (STFC,RAL,CLF)</dc:creator>
  <cp:lastModifiedBy>Pattathil, Rajeev (STFC,RAL,CLF)</cp:lastModifiedBy>
  <cp:revision>13</cp:revision>
  <dcterms:created xsi:type="dcterms:W3CDTF">2024-04-23T08:17:40Z</dcterms:created>
  <dcterms:modified xsi:type="dcterms:W3CDTF">2024-05-14T14:38:48Z</dcterms:modified>
</cp:coreProperties>
</file>