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9" r:id="rId1"/>
    <p:sldMasterId id="2147483686" r:id="rId2"/>
    <p:sldMasterId id="2147483674" r:id="rId3"/>
    <p:sldMasterId id="2147483687" r:id="rId4"/>
  </p:sldMasterIdLst>
  <p:notesMasterIdLst>
    <p:notesMasterId r:id="rId21"/>
  </p:notesMasterIdLst>
  <p:sldIdLst>
    <p:sldId id="259" r:id="rId5"/>
    <p:sldId id="257" r:id="rId6"/>
    <p:sldId id="766" r:id="rId7"/>
    <p:sldId id="778" r:id="rId8"/>
    <p:sldId id="762" r:id="rId9"/>
    <p:sldId id="310" r:id="rId10"/>
    <p:sldId id="785" r:id="rId11"/>
    <p:sldId id="769" r:id="rId12"/>
    <p:sldId id="765" r:id="rId13"/>
    <p:sldId id="764" r:id="rId14"/>
    <p:sldId id="781" r:id="rId15"/>
    <p:sldId id="767" r:id="rId16"/>
    <p:sldId id="784" r:id="rId17"/>
    <p:sldId id="787" r:id="rId18"/>
    <p:sldId id="768" r:id="rId19"/>
    <p:sldId id="494" r:id="rId20"/>
  </p:sldIdLst>
  <p:sldSz cx="12192000" cy="6858000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B174318-15A5-62E1-8BE0-831430EC16D0}" name="Stuart, Nick (STFC,RAL,CLF)" initials="SN(" userId="S::nick.stuart@stfc.ac.uk::2e650827-d970-4c22-8868-98ebd082c3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B089"/>
    <a:srgbClr val="FFFFFF"/>
    <a:srgbClr val="FF7415"/>
    <a:srgbClr val="C3FDEF"/>
    <a:srgbClr val="EAEAEA"/>
    <a:srgbClr val="F8F8F8"/>
    <a:srgbClr val="DDDDDD"/>
    <a:srgbClr val="000000"/>
    <a:srgbClr val="333333"/>
    <a:srgbClr val="F4E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24" autoAdjust="0"/>
    <p:restoredTop sz="89416" autoAdjust="0"/>
  </p:normalViewPr>
  <p:slideViewPr>
    <p:cSldViewPr>
      <p:cViewPr varScale="1">
        <p:scale>
          <a:sx n="102" d="100"/>
          <a:sy n="102" d="100"/>
        </p:scale>
        <p:origin x="120" y="4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283" cy="4970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6" y="1"/>
            <a:ext cx="2944283" cy="4970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8D44B-8CA4-4E23-BFE7-2FAD30E54B3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6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91431-9BE8-4C5F-A5E9-F42E004428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902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91431-9BE8-4C5F-A5E9-F42E004428C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517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FAC1-4714-4EA9-96D2-493261B8DC3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974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91431-9BE8-4C5F-A5E9-F42E004428C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541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91431-9BE8-4C5F-A5E9-F42E004428C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686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859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836803" y="910262"/>
            <a:ext cx="7355197" cy="5947738"/>
            <a:chOff x="4836803" y="910262"/>
            <a:chExt cx="7355197" cy="5947738"/>
          </a:xfrm>
        </p:grpSpPr>
        <p:sp>
          <p:nvSpPr>
            <p:cNvPr id="7" name="Right Triangle 6"/>
            <p:cNvSpPr/>
            <p:nvPr/>
          </p:nvSpPr>
          <p:spPr>
            <a:xfrm>
              <a:off x="4836803" y="910262"/>
              <a:ext cx="4522349" cy="5947738"/>
            </a:xfrm>
            <a:prstGeom prst="rtTriangle">
              <a:avLst/>
            </a:prstGeom>
            <a:solidFill>
              <a:srgbClr val="1E5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161839" y="4857491"/>
              <a:ext cx="2030161" cy="2000509"/>
            </a:xfrm>
            <a:prstGeom prst="rect">
              <a:avLst/>
            </a:prstGeom>
            <a:solidFill>
              <a:srgbClr val="1E5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3200" i="1">
                <a:solidFill>
                  <a:srgbClr val="003088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920526"/>
          </a:xfrm>
          <a:prstGeom prst="rect">
            <a:avLst/>
          </a:prstGeom>
        </p:spPr>
        <p:txBody>
          <a:bodyPr/>
          <a:lstStyle>
            <a:lvl1pPr>
              <a:defRPr sz="6600" b="1">
                <a:solidFill>
                  <a:srgbClr val="00308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04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66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66345" y="2160731"/>
            <a:ext cx="7493952" cy="830996"/>
          </a:xfrm>
          <a:prstGeom prst="rect">
            <a:avLst/>
          </a:prstGeom>
        </p:spPr>
        <p:txBody>
          <a:bodyPr anchor="t"/>
          <a:lstStyle>
            <a:lvl1pPr algn="l">
              <a:defRPr lang="en-GB" sz="4800" b="1" kern="1200" spc="-160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7496" y="3296255"/>
            <a:ext cx="5745669" cy="830997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lang="en-US" sz="2400" kern="1200" smtClean="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872752" y="0"/>
            <a:ext cx="8319248" cy="6858000"/>
            <a:chOff x="3872752" y="0"/>
            <a:chExt cx="8319248" cy="6858000"/>
          </a:xfrm>
        </p:grpSpPr>
        <p:sp>
          <p:nvSpPr>
            <p:cNvPr id="10" name="Rectangle 9"/>
            <p:cNvSpPr/>
            <p:nvPr/>
          </p:nvSpPr>
          <p:spPr>
            <a:xfrm>
              <a:off x="6566089" y="0"/>
              <a:ext cx="5625911" cy="2284624"/>
            </a:xfrm>
            <a:prstGeom prst="rect">
              <a:avLst/>
            </a:prstGeom>
            <a:solidFill>
              <a:srgbClr val="1E5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ight Triangle 10"/>
            <p:cNvSpPr/>
            <p:nvPr/>
          </p:nvSpPr>
          <p:spPr>
            <a:xfrm flipH="1">
              <a:off x="3872752" y="479956"/>
              <a:ext cx="8319247" cy="6378043"/>
            </a:xfrm>
            <a:prstGeom prst="rtTriangle">
              <a:avLst/>
            </a:prstGeom>
            <a:solidFill>
              <a:srgbClr val="1E5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316217" y="0"/>
              <a:ext cx="875782" cy="6858000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5360" y="5733256"/>
            <a:ext cx="2520280" cy="792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60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099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754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557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107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72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14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921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21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66345" y="2160731"/>
            <a:ext cx="7493952" cy="830996"/>
          </a:xfrm>
          <a:prstGeom prst="rect">
            <a:avLst/>
          </a:prstGeom>
        </p:spPr>
        <p:txBody>
          <a:bodyPr anchor="t"/>
          <a:lstStyle>
            <a:lvl1pPr algn="l">
              <a:defRPr lang="en-GB" sz="4800" b="1" kern="1200" spc="-160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7496" y="3296255"/>
            <a:ext cx="5745669" cy="830997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lang="en-US" sz="2400" kern="1200" smtClean="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3872752" y="0"/>
            <a:ext cx="8319248" cy="6858000"/>
            <a:chOff x="3872752" y="0"/>
            <a:chExt cx="8319248" cy="6858000"/>
          </a:xfrm>
        </p:grpSpPr>
        <p:sp>
          <p:nvSpPr>
            <p:cNvPr id="10" name="Rectangle 9"/>
            <p:cNvSpPr/>
            <p:nvPr/>
          </p:nvSpPr>
          <p:spPr>
            <a:xfrm>
              <a:off x="6566089" y="0"/>
              <a:ext cx="5625911" cy="2284624"/>
            </a:xfrm>
            <a:prstGeom prst="rect">
              <a:avLst/>
            </a:prstGeom>
            <a:solidFill>
              <a:srgbClr val="1E5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ight Triangle 10"/>
            <p:cNvSpPr/>
            <p:nvPr/>
          </p:nvSpPr>
          <p:spPr>
            <a:xfrm flipH="1">
              <a:off x="3872752" y="479956"/>
              <a:ext cx="8319247" cy="6378043"/>
            </a:xfrm>
            <a:prstGeom prst="rtTriangle">
              <a:avLst/>
            </a:prstGeom>
            <a:solidFill>
              <a:srgbClr val="1E5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316217" y="0"/>
              <a:ext cx="875782" cy="6858000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35360" y="5733256"/>
            <a:ext cx="2520280" cy="792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859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156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430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620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079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234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Summary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03200" y="1382400"/>
            <a:ext cx="5101200" cy="91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Agenda title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magna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03200" y="2492896"/>
            <a:ext cx="5101200" cy="91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Agenda title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magna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03200" y="3603392"/>
            <a:ext cx="5101200" cy="91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Agenda title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magna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2273" y="4713888"/>
            <a:ext cx="5101200" cy="91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Agenda title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magna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1" r="31023"/>
          <a:stretch/>
        </p:blipFill>
        <p:spPr>
          <a:xfrm>
            <a:off x="6168008" y="0"/>
            <a:ext cx="6023992" cy="685800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6101465" y="4604804"/>
            <a:ext cx="6090535" cy="2253196"/>
            <a:chOff x="6101465" y="4604804"/>
            <a:chExt cx="6090535" cy="2253196"/>
          </a:xfrm>
          <a:solidFill>
            <a:srgbClr val="FFFFFF"/>
          </a:solidFill>
        </p:grpSpPr>
        <p:sp>
          <p:nvSpPr>
            <p:cNvPr id="5" name="Right Triangle 4"/>
            <p:cNvSpPr/>
            <p:nvPr/>
          </p:nvSpPr>
          <p:spPr>
            <a:xfrm>
              <a:off x="6101465" y="4604804"/>
              <a:ext cx="1713987" cy="225319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1005604" y="6097367"/>
              <a:ext cx="1186396" cy="7606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99025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284" y="278997"/>
            <a:ext cx="11381432" cy="70173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40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grpSp>
        <p:nvGrpSpPr>
          <p:cNvPr id="3" name="Group 2"/>
          <p:cNvGrpSpPr/>
          <p:nvPr userDrawn="1"/>
        </p:nvGrpSpPr>
        <p:grpSpPr>
          <a:xfrm rot="10800000">
            <a:off x="6101465" y="-2"/>
            <a:ext cx="6090533" cy="2497174"/>
            <a:chOff x="6101467" y="4360828"/>
            <a:chExt cx="6090533" cy="2497174"/>
          </a:xfrm>
          <a:solidFill>
            <a:srgbClr val="FFFFFF"/>
          </a:solidFill>
        </p:grpSpPr>
        <p:sp>
          <p:nvSpPr>
            <p:cNvPr id="4" name="Right Triangle 3"/>
            <p:cNvSpPr/>
            <p:nvPr/>
          </p:nvSpPr>
          <p:spPr>
            <a:xfrm>
              <a:off x="6101467" y="4360828"/>
              <a:ext cx="1924477" cy="2497173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0108970" y="6042011"/>
              <a:ext cx="2083030" cy="8159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3098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-1" y="0"/>
            <a:ext cx="6076865" cy="1556792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1377971"/>
            <a:ext cx="6076866" cy="2494081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txBody>
          <a:bodyPr lIns="504000" rIns="504000" bIns="504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Quisque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sagittis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purus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volutpat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consequat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mauris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nunc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nisi vitae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suscipit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tellus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mauris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maecenas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viverra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tellus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cras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turpis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egestas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pretium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aenean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pharetra magna ac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placerat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vestibulum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mauris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ultrices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cursus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turpis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3" name="Right Triangle 2"/>
          <p:cNvSpPr/>
          <p:nvPr userDrawn="1"/>
        </p:nvSpPr>
        <p:spPr>
          <a:xfrm rot="10800000">
            <a:off x="10324927" y="0"/>
            <a:ext cx="1867073" cy="2423365"/>
          </a:xfrm>
          <a:prstGeom prst="rtTriangle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00" y="338120"/>
            <a:ext cx="11381432" cy="7017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781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092D7-96FD-4D8A-9FAB-EBF6BDC46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93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659962-2CD4-F146-83E2-23B89B2923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938" y="412403"/>
            <a:ext cx="3764901" cy="96396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4836803" y="910262"/>
            <a:ext cx="7355197" cy="5947738"/>
            <a:chOff x="4836803" y="910262"/>
            <a:chExt cx="7355197" cy="5947738"/>
          </a:xfrm>
        </p:grpSpPr>
        <p:sp>
          <p:nvSpPr>
            <p:cNvPr id="7" name="Right Triangle 6"/>
            <p:cNvSpPr/>
            <p:nvPr/>
          </p:nvSpPr>
          <p:spPr>
            <a:xfrm>
              <a:off x="4836803" y="910262"/>
              <a:ext cx="4522349" cy="5947738"/>
            </a:xfrm>
            <a:prstGeom prst="rtTriangle">
              <a:avLst/>
            </a:prstGeom>
            <a:solidFill>
              <a:srgbClr val="1E5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161839" y="4857491"/>
              <a:ext cx="2030161" cy="2000509"/>
            </a:xfrm>
            <a:prstGeom prst="rect">
              <a:avLst/>
            </a:prstGeom>
            <a:solidFill>
              <a:srgbClr val="1E5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3200" i="1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66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4416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-1" y="0"/>
            <a:ext cx="6076865" cy="1556792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1377971"/>
            <a:ext cx="6076866" cy="2494081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txBody>
          <a:bodyPr lIns="504000" rIns="504000" bIns="504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Quisque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sagittis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purus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volutpat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consequat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mauris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nunc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nisi vitae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suscipit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tellus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mauris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maecenas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viverra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tellus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cras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turpis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egestas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pretium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aenean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pharetra magna ac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placerat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vestibulum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mauris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ultrices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cursus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turpis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3" name="Right Triangle 2"/>
          <p:cNvSpPr/>
          <p:nvPr userDrawn="1"/>
        </p:nvSpPr>
        <p:spPr>
          <a:xfrm rot="10800000">
            <a:off x="10324927" y="0"/>
            <a:ext cx="1867073" cy="2423365"/>
          </a:xfrm>
          <a:prstGeom prst="rtTriangle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00" y="338120"/>
            <a:ext cx="11381432" cy="7017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22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91344" y="6165304"/>
            <a:ext cx="2111379" cy="5397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3200" y="260648"/>
            <a:ext cx="11381432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kumimoji="0" lang="en-US" sz="4400" b="1" i="0" u="none" strike="noStrike" cap="none" spc="-150" normalizeH="0" baseline="0" noProof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64552" y="188640"/>
            <a:ext cx="96934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2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0" r:id="rId3"/>
    <p:sldLayoutId id="2147483671" r:id="rId4"/>
    <p:sldLayoutId id="2147483672" r:id="rId5"/>
    <p:sldLayoutId id="214748367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n-US" sz="4400" b="1" i="0" u="none" strike="noStrike" kern="1200" cap="none" spc="-150" normalizeH="0" baseline="0" noProof="0" dirty="0" smtClean="0">
          <a:ln>
            <a:noFill/>
          </a:ln>
          <a:solidFill>
            <a:srgbClr val="2E2D62"/>
          </a:solidFill>
          <a:effectLst/>
          <a:uLnTx/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32304" y="341637"/>
            <a:ext cx="2111379" cy="5397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3200" y="260648"/>
            <a:ext cx="11381432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kumimoji="0" lang="en-US" sz="4400" b="1" i="0" u="none" strike="noStrike" cap="none" spc="-150" normalizeH="0" baseline="0" noProof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64552" y="188640"/>
            <a:ext cx="96934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8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n-US" sz="4400" b="1" i="0" u="none" strike="noStrike" kern="1200" cap="none" spc="-150" normalizeH="0" baseline="0" noProof="0" dirty="0" smtClean="0">
          <a:ln>
            <a:noFill/>
          </a:ln>
          <a:solidFill>
            <a:srgbClr val="2E2D62"/>
          </a:solidFill>
          <a:effectLst/>
          <a:uLnTx/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7AF2DF-B182-3D42-AFB4-BDFF5FB9E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43" y="5802308"/>
            <a:ext cx="2108080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5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8" r:id="rId2"/>
    <p:sldLayoutId id="2147483675" r:id="rId3"/>
    <p:sldLayoutId id="214748368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1" y="5802307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4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cid:b2f4e734-2b03-4492-a230-198a5de42f6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66344" y="2206371"/>
            <a:ext cx="7853991" cy="1089529"/>
          </a:xfrm>
        </p:spPr>
        <p:txBody>
          <a:bodyPr/>
          <a:lstStyle/>
          <a:p>
            <a:r>
              <a:rPr lang="en-GB" dirty="0"/>
              <a:t>EPAC Compressor </a:t>
            </a:r>
            <a:br>
              <a:rPr lang="en-GB" dirty="0"/>
            </a:br>
            <a:endParaRPr lang="en-GB" sz="24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266344" y="3266721"/>
            <a:ext cx="5745669" cy="830997"/>
          </a:xfrm>
        </p:spPr>
        <p:txBody>
          <a:bodyPr/>
          <a:lstStyle/>
          <a:p>
            <a:r>
              <a:rPr lang="en-GB" dirty="0"/>
              <a:t>ISTAC Meeting, May 2024</a:t>
            </a:r>
          </a:p>
        </p:txBody>
      </p:sp>
    </p:spTree>
    <p:extLst>
      <p:ext uri="{BB962C8B-B14F-4D97-AF65-F5344CB8AC3E}">
        <p14:creationId xmlns:p14="http://schemas.microsoft.com/office/powerpoint/2010/main" val="3510278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DD5BC-25B3-4C9D-6CEA-7AD0C2F5E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Cooled Gold Grating Prototype</a:t>
            </a:r>
          </a:p>
        </p:txBody>
      </p:sp>
      <p:pic>
        <p:nvPicPr>
          <p:cNvPr id="3" name="Picture 2" descr="A red and blue rectangles with black text&#10;&#10;Description automatically generated">
            <a:extLst>
              <a:ext uri="{FF2B5EF4-FFF2-40B4-BE49-F238E27FC236}">
                <a16:creationId xmlns:a16="http://schemas.microsoft.com/office/drawing/2014/main" id="{2DE2944C-E10F-AA49-BE59-1B7A32448E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4" t="-1327" r="-2304" b="-3929"/>
          <a:stretch/>
        </p:blipFill>
        <p:spPr>
          <a:xfrm>
            <a:off x="8143495" y="1124744"/>
            <a:ext cx="3724954" cy="2376264"/>
          </a:xfrm>
          <a:prstGeom prst="rect">
            <a:avLst/>
          </a:prstGeom>
          <a:ln w="28575">
            <a:solidFill>
              <a:srgbClr val="07B089"/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70455AA-977B-B6BA-B835-E7AE3C2E58D6}"/>
              </a:ext>
            </a:extLst>
          </p:cNvPr>
          <p:cNvGrpSpPr/>
          <p:nvPr/>
        </p:nvGrpSpPr>
        <p:grpSpPr>
          <a:xfrm>
            <a:off x="5519936" y="1124744"/>
            <a:ext cx="5191973" cy="5639664"/>
            <a:chOff x="5519936" y="1250018"/>
            <a:chExt cx="5191973" cy="5639664"/>
          </a:xfrm>
        </p:grpSpPr>
        <p:pic>
          <p:nvPicPr>
            <p:cNvPr id="5" name="Picture 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46256A9A-7549-D6F9-6DB9-DA9B612BE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9936" y="1250018"/>
              <a:ext cx="5191973" cy="56396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7A332F-8642-E44A-0BC2-CCD8BE1C30E5}"/>
                </a:ext>
              </a:extLst>
            </p:cNvPr>
            <p:cNvSpPr txBox="1"/>
            <p:nvPr/>
          </p:nvSpPr>
          <p:spPr>
            <a:xfrm>
              <a:off x="7608168" y="4859868"/>
              <a:ext cx="153664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/>
                <a:t>120W, 800nm</a:t>
              </a:r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ECA932-B3A6-5EB6-EA22-79A182E41B96}"/>
                </a:ext>
              </a:extLst>
            </p:cNvPr>
            <p:cNvSpPr txBox="1"/>
            <p:nvPr/>
          </p:nvSpPr>
          <p:spPr>
            <a:xfrm>
              <a:off x="7663205" y="6309320"/>
              <a:ext cx="9605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GB" sz="1800" dirty="0"/>
                <a:t>635 nm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D590139-952B-BAEE-0F70-3FB6DEF39771}"/>
              </a:ext>
            </a:extLst>
          </p:cNvPr>
          <p:cNvSpPr txBox="1"/>
          <p:nvPr/>
        </p:nvSpPr>
        <p:spPr>
          <a:xfrm>
            <a:off x="315883" y="1218505"/>
            <a:ext cx="54920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130 x 160mm water-cooled gold coated grating substrate was heated with 120W under vacuum.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3950EF-94CC-F38D-676A-75B640DC868A}"/>
              </a:ext>
            </a:extLst>
          </p:cNvPr>
          <p:cNvGrpSpPr/>
          <p:nvPr/>
        </p:nvGrpSpPr>
        <p:grpSpPr>
          <a:xfrm>
            <a:off x="2563138" y="4870564"/>
            <a:ext cx="2779399" cy="1808336"/>
            <a:chOff x="9276710" y="1122707"/>
            <a:chExt cx="2543665" cy="165496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FE5673-2FFB-4C0A-A2DB-3970A6526A5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76710" y="1122707"/>
              <a:ext cx="2543665" cy="1654963"/>
              <a:chOff x="4328782" y="1196752"/>
              <a:chExt cx="7815890" cy="508518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A2CC6BE-C360-B0A9-C91F-5B42CA7712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50"/>
              <a:stretch/>
            </p:blipFill>
            <p:spPr>
              <a:xfrm>
                <a:off x="4328782" y="1196752"/>
                <a:ext cx="7815890" cy="5085184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9FA4924A-3D29-3071-9250-B95B39BCD4B8}"/>
                  </a:ext>
                </a:extLst>
              </p:cNvPr>
              <p:cNvCxnSpPr/>
              <p:nvPr/>
            </p:nvCxnSpPr>
            <p:spPr>
              <a:xfrm flipH="1">
                <a:off x="5159896" y="4293096"/>
                <a:ext cx="6768752" cy="7200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768D3BF9-4527-BFBF-DCB4-D07FD233822D}"/>
                  </a:ext>
                </a:extLst>
              </p:cNvPr>
              <p:cNvCxnSpPr/>
              <p:nvPr/>
            </p:nvCxnSpPr>
            <p:spPr>
              <a:xfrm flipV="1">
                <a:off x="5159896" y="2376264"/>
                <a:ext cx="2376264" cy="1952836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563102F9-328A-D2A7-7CA6-EACEA292C757}"/>
                  </a:ext>
                </a:extLst>
              </p:cNvPr>
              <p:cNvCxnSpPr/>
              <p:nvPr/>
            </p:nvCxnSpPr>
            <p:spPr>
              <a:xfrm>
                <a:off x="7680176" y="2376264"/>
                <a:ext cx="2736304" cy="24208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D0DE7AA-2829-986B-5FE1-D004CA359B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43053" y="1576916"/>
              <a:ext cx="131888" cy="1130414"/>
            </a:xfrm>
            <a:prstGeom prst="straightConnector1">
              <a:avLst/>
            </a:prstGeom>
            <a:ln w="38100">
              <a:solidFill>
                <a:srgbClr val="FF9999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D411CCC-8927-818E-681E-D469A4AA7255}"/>
              </a:ext>
            </a:extLst>
          </p:cNvPr>
          <p:cNvSpPr txBox="1"/>
          <p:nvPr/>
        </p:nvSpPr>
        <p:spPr>
          <a:xfrm>
            <a:off x="241818" y="2058276"/>
            <a:ext cx="243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Laser parameters: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0BC1278-8815-C830-D87C-FD7890F8C7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880991"/>
              </p:ext>
            </p:extLst>
          </p:nvPr>
        </p:nvGraphicFramePr>
        <p:xfrm>
          <a:off x="323551" y="2372067"/>
          <a:ext cx="4775698" cy="16916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541082">
                  <a:extLst>
                    <a:ext uri="{9D8B030D-6E8A-4147-A177-3AD203B41FA5}">
                      <a16:colId xmlns:a16="http://schemas.microsoft.com/office/drawing/2014/main" val="1217224215"/>
                    </a:ext>
                  </a:extLst>
                </a:gridCol>
                <a:gridCol w="1386639">
                  <a:extLst>
                    <a:ext uri="{9D8B030D-6E8A-4147-A177-3AD203B41FA5}">
                      <a16:colId xmlns:a16="http://schemas.microsoft.com/office/drawing/2014/main" val="4045087910"/>
                    </a:ext>
                  </a:extLst>
                </a:gridCol>
                <a:gridCol w="1847977">
                  <a:extLst>
                    <a:ext uri="{9D8B030D-6E8A-4147-A177-3AD203B41FA5}">
                      <a16:colId xmlns:a16="http://schemas.microsoft.com/office/drawing/2014/main" val="14472694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FFFF"/>
                          </a:solidFill>
                        </a:rPr>
                        <a:t>Prototype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FFFF"/>
                          </a:solidFill>
                        </a:rPr>
                        <a:t>EPAC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1473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FFFF"/>
                          </a:solidFill>
                        </a:rPr>
                        <a:t>Average Power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120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500 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8712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FFFF"/>
                          </a:solidFill>
                        </a:rPr>
                        <a:t>Beam Diameter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60 x 40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220mm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2416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FFFF"/>
                          </a:solidFill>
                        </a:rPr>
                        <a:t>Fluence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5 W/cm</a:t>
                      </a:r>
                      <a:r>
                        <a:rPr lang="en-GB" sz="1600" b="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1 W/cm</a:t>
                      </a:r>
                      <a:r>
                        <a:rPr lang="en-GB" sz="1600" b="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 (G1, G4)</a:t>
                      </a:r>
                    </a:p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0.5 W/cm</a:t>
                      </a:r>
                      <a:r>
                        <a:rPr lang="en-GB" sz="1600" b="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 (G2, G3)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619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930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75C23B1-E071-4906-21F7-55C4B3B87D73}"/>
              </a:ext>
            </a:extLst>
          </p:cNvPr>
          <p:cNvGrpSpPr/>
          <p:nvPr/>
        </p:nvGrpSpPr>
        <p:grpSpPr>
          <a:xfrm>
            <a:off x="569254" y="1630113"/>
            <a:ext cx="3138939" cy="4967316"/>
            <a:chOff x="1275931" y="1759511"/>
            <a:chExt cx="3138939" cy="4967316"/>
          </a:xfrm>
        </p:grpSpPr>
        <p:pic>
          <p:nvPicPr>
            <p:cNvPr id="19" name="Picture 18" descr="A graph with blue dots&#10;&#10;Description automatically generated">
              <a:extLst>
                <a:ext uri="{FF2B5EF4-FFF2-40B4-BE49-F238E27FC236}">
                  <a16:creationId xmlns:a16="http://schemas.microsoft.com/office/drawing/2014/main" id="{017365CB-5E6A-9778-68E1-8238FF432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931" y="4385079"/>
              <a:ext cx="3138939" cy="2341748"/>
            </a:xfrm>
            <a:prstGeom prst="rect">
              <a:avLst/>
            </a:prstGeom>
          </p:spPr>
        </p:pic>
        <p:pic>
          <p:nvPicPr>
            <p:cNvPr id="20" name="Picture 19" descr="A graph with blue dots&#10;&#10;Description automatically generated">
              <a:extLst>
                <a:ext uri="{FF2B5EF4-FFF2-40B4-BE49-F238E27FC236}">
                  <a16:creationId xmlns:a16="http://schemas.microsoft.com/office/drawing/2014/main" id="{1B5DCF13-B7E3-6053-1336-5324CA8CF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931" y="1759511"/>
              <a:ext cx="3116270" cy="2324836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9D7CD43-9A13-A402-4624-0E5FCA53B441}"/>
                </a:ext>
              </a:extLst>
            </p:cNvPr>
            <p:cNvCxnSpPr>
              <a:cxnSpLocks/>
            </p:cNvCxnSpPr>
            <p:nvPr/>
          </p:nvCxnSpPr>
          <p:spPr>
            <a:xfrm>
              <a:off x="3725523" y="4504344"/>
              <a:ext cx="0" cy="193489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70E8EF2-CA56-3179-91C5-C9CCB3F89DB8}"/>
                </a:ext>
              </a:extLst>
            </p:cNvPr>
            <p:cNvSpPr txBox="1"/>
            <p:nvPr/>
          </p:nvSpPr>
          <p:spPr>
            <a:xfrm>
              <a:off x="3013609" y="4155642"/>
              <a:ext cx="13885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00B050"/>
                  </a:solidFill>
                </a:rPr>
                <a:t>Pump lasers OFF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6BD0284-7323-4F63-ACA5-59588E4C3728}"/>
                </a:ext>
              </a:extLst>
            </p:cNvPr>
            <p:cNvCxnSpPr>
              <a:cxnSpLocks/>
            </p:cNvCxnSpPr>
            <p:nvPr/>
          </p:nvCxnSpPr>
          <p:spPr>
            <a:xfrm>
              <a:off x="2476292" y="1836235"/>
              <a:ext cx="0" cy="19655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C0A4CB9-51E8-C6B6-065C-3A2664CF65F1}"/>
                </a:ext>
              </a:extLst>
            </p:cNvPr>
            <p:cNvSpPr txBox="1"/>
            <p:nvPr/>
          </p:nvSpPr>
          <p:spPr>
            <a:xfrm>
              <a:off x="2551317" y="3404509"/>
              <a:ext cx="14375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00B050"/>
                  </a:solidFill>
                </a:rPr>
                <a:t>Pump lasers OFF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5EB6778-E917-94B2-DB06-91E92854A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17" y="260571"/>
            <a:ext cx="11381432" cy="701731"/>
          </a:xfrm>
        </p:spPr>
        <p:txBody>
          <a:bodyPr/>
          <a:lstStyle/>
          <a:p>
            <a:r>
              <a:rPr lang="en-GB" dirty="0"/>
              <a:t>Cooled Grating Results</a:t>
            </a:r>
          </a:p>
        </p:txBody>
      </p:sp>
      <p:pic>
        <p:nvPicPr>
          <p:cNvPr id="9" name="Picture 8" descr="A graph with a line and a line&#10;&#10;Description automatically generated">
            <a:extLst>
              <a:ext uri="{FF2B5EF4-FFF2-40B4-BE49-F238E27FC236}">
                <a16:creationId xmlns:a16="http://schemas.microsoft.com/office/drawing/2014/main" id="{68F690C8-4383-DC42-CF33-E1AB44F8F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233" y="1672344"/>
            <a:ext cx="3179534" cy="237533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ED95C5-5B8C-43E3-6703-C10C00DE83A7}"/>
              </a:ext>
            </a:extLst>
          </p:cNvPr>
          <p:cNvCxnSpPr>
            <a:cxnSpLocks/>
          </p:cNvCxnSpPr>
          <p:nvPr/>
        </p:nvCxnSpPr>
        <p:spPr>
          <a:xfrm>
            <a:off x="6597269" y="1828079"/>
            <a:ext cx="0" cy="18898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9E2B72F-D024-21A9-2F19-947EBDF31270}"/>
              </a:ext>
            </a:extLst>
          </p:cNvPr>
          <p:cNvSpPr txBox="1"/>
          <p:nvPr/>
        </p:nvSpPr>
        <p:spPr>
          <a:xfrm>
            <a:off x="5101347" y="3185055"/>
            <a:ext cx="1586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B050"/>
                </a:solidFill>
              </a:rPr>
              <a:t>Pump lasers OFF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C898DE-0CE6-A584-4660-ED8541A6BF23}"/>
              </a:ext>
            </a:extLst>
          </p:cNvPr>
          <p:cNvSpPr txBox="1"/>
          <p:nvPr/>
        </p:nvSpPr>
        <p:spPr>
          <a:xfrm>
            <a:off x="4000559" y="4275866"/>
            <a:ext cx="780649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Uncooled gratings continue to heat up under vacuum &gt;8hrs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Cooling has measurable effect on surface deformation.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Approaching noise limit ± 20nm.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Heat transferred into the mount affects alignment/pointing.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Unexpected absorption: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0.5% ± 1% @ Littrow, 4.4% ± 1% @ normal incidence.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: modelling of ¼ size grating (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Demcon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), full-sized prototype design.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C34607C-1A0E-B052-9E0F-1D34F33E3D42}"/>
              </a:ext>
            </a:extLst>
          </p:cNvPr>
          <p:cNvGrpSpPr/>
          <p:nvPr/>
        </p:nvGrpSpPr>
        <p:grpSpPr>
          <a:xfrm>
            <a:off x="7876573" y="1383888"/>
            <a:ext cx="3039141" cy="2566221"/>
            <a:chOff x="7876573" y="1383888"/>
            <a:chExt cx="3039141" cy="256622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2454D86-8C86-633C-7DE1-80350D7DB506}"/>
                </a:ext>
              </a:extLst>
            </p:cNvPr>
            <p:cNvSpPr txBox="1"/>
            <p:nvPr/>
          </p:nvSpPr>
          <p:spPr>
            <a:xfrm>
              <a:off x="8906736" y="1383888"/>
              <a:ext cx="15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00B050"/>
                  </a:solidFill>
                </a:rPr>
                <a:t>Pump lasers OFF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3035C55-F1A3-8268-54E1-323902CBE9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6573" y="1682813"/>
              <a:ext cx="3039141" cy="2267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612F1F3-A2C3-3A68-3697-D27EC0341499}"/>
                </a:ext>
              </a:extLst>
            </p:cNvPr>
            <p:cNvCxnSpPr>
              <a:cxnSpLocks/>
            </p:cNvCxnSpPr>
            <p:nvPr/>
          </p:nvCxnSpPr>
          <p:spPr>
            <a:xfrm>
              <a:off x="9290757" y="1831336"/>
              <a:ext cx="0" cy="183289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1C95732-51D8-D105-FA02-05FA67B8C8C0}"/>
              </a:ext>
            </a:extLst>
          </p:cNvPr>
          <p:cNvSpPr txBox="1"/>
          <p:nvPr/>
        </p:nvSpPr>
        <p:spPr>
          <a:xfrm>
            <a:off x="940125" y="1351800"/>
            <a:ext cx="12448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Uncooled</a:t>
            </a:r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DF1AAD-CB1F-EE4F-ECD1-D7AE37FE7FFD}"/>
              </a:ext>
            </a:extLst>
          </p:cNvPr>
          <p:cNvSpPr txBox="1"/>
          <p:nvPr/>
        </p:nvSpPr>
        <p:spPr>
          <a:xfrm>
            <a:off x="915928" y="4005614"/>
            <a:ext cx="12448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Cooled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9749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59D51-BD44-CCB8-240A-9C45E3CA0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Sized Grating Modelling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180E5A-3717-033B-24B9-B96177FE987C}"/>
              </a:ext>
            </a:extLst>
          </p:cNvPr>
          <p:cNvSpPr txBox="1"/>
          <p:nvPr/>
        </p:nvSpPr>
        <p:spPr>
          <a:xfrm>
            <a:off x="403200" y="1052736"/>
            <a:ext cx="92211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Gratings tests to date have observed thermal impact of 10Hz, 1PW operations on smaller gold grating setups, which provide partial insight into EPAC full-power performance. 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Modelling of the full-sized optic-optomechanical thermal system is required to gain understanding of problems &amp; solutions ahead of 10Hz, 1PW operation attempts.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Clearly differentiated sources of optic deformation:</a:t>
            </a:r>
            <a:endParaRPr lang="en-US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D176845-F1FB-0559-F8AD-15C2B52AA3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568182"/>
              </p:ext>
            </p:extLst>
          </p:nvPr>
        </p:nvGraphicFramePr>
        <p:xfrm>
          <a:off x="445096" y="3279100"/>
          <a:ext cx="11100964" cy="32969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9073008">
                  <a:extLst>
                    <a:ext uri="{9D8B030D-6E8A-4147-A177-3AD203B41FA5}">
                      <a16:colId xmlns:a16="http://schemas.microsoft.com/office/drawing/2014/main" val="2406941038"/>
                    </a:ext>
                  </a:extLst>
                </a:gridCol>
                <a:gridCol w="2027956">
                  <a:extLst>
                    <a:ext uri="{9D8B030D-6E8A-4147-A177-3AD203B41FA5}">
                      <a16:colId xmlns:a16="http://schemas.microsoft.com/office/drawing/2014/main" val="811307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Deformation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P-V Cooled (nm)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053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Pressure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Dynamic: Water turbulence, especially at connections in/out of substrate. 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Static: Substrate pushed outwards from water pressure.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1 - 3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830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Thermal Expansion </a:t>
                      </a:r>
                      <a:endParaRPr lang="en-GB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Dynamic: Surface Deformation. Direct thermal change of shape of grating substrate.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Dynamic: Rigid Body Deformation. Heating and expansion of bezel, frame and mount that exerts mechanical pressure on optic.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722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Gravity </a:t>
                      </a:r>
                      <a:endParaRPr lang="en-GB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Static: Sagging of optic when oriented at 37-degrees from vertical.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TBC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(&lt;85nm CLF, 2022)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84056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B13B734-E186-55D3-221C-6E5081F43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844" y="1052736"/>
            <a:ext cx="1944216" cy="191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6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59D51-BD44-CCB8-240A-9C45E3CA0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Sized Grating Modelling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180E5A-3717-033B-24B9-B96177FE987C}"/>
              </a:ext>
            </a:extLst>
          </p:cNvPr>
          <p:cNvSpPr txBox="1"/>
          <p:nvPr/>
        </p:nvSpPr>
        <p:spPr>
          <a:xfrm>
            <a:off x="403200" y="1277759"/>
            <a:ext cx="11275392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Rigid body deformation was seen as largest contributor in last round of mount-optic modelling.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G1, G4 uncooled gratings appear unstable @ 10 Hz. 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G2, G3 uncooled at EPAC average power may be manageable.</a:t>
            </a:r>
          </a:p>
          <a:p>
            <a:pPr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graph of a heater&#10;&#10;Description automatically generated with medium confidence">
            <a:extLst>
              <a:ext uri="{FF2B5EF4-FFF2-40B4-BE49-F238E27FC236}">
                <a16:creationId xmlns:a16="http://schemas.microsoft.com/office/drawing/2014/main" id="{6A7B9F7E-1FE0-CCA7-A2F6-B58E2434A3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"/>
          <a:stretch/>
        </p:blipFill>
        <p:spPr bwMode="auto">
          <a:xfrm>
            <a:off x="263352" y="2708920"/>
            <a:ext cx="5732679" cy="37135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B4AEBB-F24B-9D59-5046-5E0F34AA0309}"/>
              </a:ext>
            </a:extLst>
          </p:cNvPr>
          <p:cNvSpPr txBox="1"/>
          <p:nvPr/>
        </p:nvSpPr>
        <p:spPr>
          <a:xfrm>
            <a:off x="6312024" y="3822004"/>
            <a:ext cx="5732679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Next round of modelling to consider bezel design &amp; optic clamping in detail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Minimise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rigid body deformation.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Minimise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optic sagging under gravity.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 be ready and be used for Day 1 uncooled Au gratings.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878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00EFD-6221-3DA6-03E3-BC7136513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Grating Type Summary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93765E87-9676-DABE-BEA2-80E59005DA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878987"/>
              </p:ext>
            </p:extLst>
          </p:nvPr>
        </p:nvGraphicFramePr>
        <p:xfrm>
          <a:off x="335360" y="1340768"/>
          <a:ext cx="11381432" cy="423756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1658430786"/>
                    </a:ext>
                  </a:extLst>
                </a:gridCol>
                <a:gridCol w="2575398">
                  <a:extLst>
                    <a:ext uri="{9D8B030D-6E8A-4147-A177-3AD203B41FA5}">
                      <a16:colId xmlns:a16="http://schemas.microsoft.com/office/drawing/2014/main" val="4033445486"/>
                    </a:ext>
                  </a:extLst>
                </a:gridCol>
                <a:gridCol w="3271177">
                  <a:extLst>
                    <a:ext uri="{9D8B030D-6E8A-4147-A177-3AD203B41FA5}">
                      <a16:colId xmlns:a16="http://schemas.microsoft.com/office/drawing/2014/main" val="3939414436"/>
                    </a:ext>
                  </a:extLst>
                </a:gridCol>
                <a:gridCol w="3158593">
                  <a:extLst>
                    <a:ext uri="{9D8B030D-6E8A-4147-A177-3AD203B41FA5}">
                      <a16:colId xmlns:a16="http://schemas.microsoft.com/office/drawing/2014/main" val="36973697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FFFF"/>
                          </a:solidFill>
                        </a:rPr>
                        <a:t>Uncooled Gold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FFFF"/>
                          </a:solidFill>
                        </a:rPr>
                        <a:t>Multilayer Dielectric (MLD)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FFFF"/>
                          </a:solidFill>
                        </a:rPr>
                        <a:t>Cooled Gold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82895"/>
                  </a:ext>
                </a:extLst>
              </a:tr>
              <a:tr h="483448"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Max rep. rate to specs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1Hz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10Hz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10Hz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915232"/>
                  </a:ext>
                </a:extLst>
              </a:tr>
              <a:tr h="48344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/>
                        <a:t>Status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ETA Jan-Mar 2025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Substates with supplier (PGL), awaiting grating writing order.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Full-sized substrate/grating in planning. Iteration of cooled optic modelling in progress.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420830"/>
                  </a:ext>
                </a:extLst>
              </a:tr>
              <a:tr h="483448"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Substrate Material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Low CTE ceramic glass Clear Ceram 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Low CTE ceramic glass </a:t>
                      </a:r>
                    </a:p>
                    <a:p>
                      <a:pPr algn="ctr"/>
                      <a:r>
                        <a:rPr lang="en-GB" dirty="0"/>
                        <a:t>ULE 7972.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ULE 7972, not yet purchased.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2955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Diffraction efficiency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&gt;90% (target)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&gt;95% (target)</a:t>
                      </a:r>
                    </a:p>
                    <a:p>
                      <a:pPr algn="ctr"/>
                      <a:r>
                        <a:rPr lang="en-GB" dirty="0"/>
                        <a:t>DE wavelength centration resolved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&gt;90%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4809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Laser Induced Damage Threshold (</a:t>
                      </a:r>
                      <a:r>
                        <a:rPr lang="en-GB" b="1" dirty="0" err="1"/>
                        <a:t>LiDT</a:t>
                      </a:r>
                      <a:r>
                        <a:rPr lang="en-GB" b="1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&gt;200 </a:t>
                      </a:r>
                      <a:r>
                        <a:rPr lang="en-GB" dirty="0" err="1"/>
                        <a:t>mJ</a:t>
                      </a:r>
                      <a:r>
                        <a:rPr lang="en-GB" dirty="0"/>
                        <a:t>/cm</a:t>
                      </a:r>
                      <a:r>
                        <a:rPr lang="en-GB" baseline="30000" dirty="0"/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aseline="0" dirty="0"/>
                        <a:t>   295 </a:t>
                      </a:r>
                      <a:r>
                        <a:rPr lang="fr-FR" baseline="0" dirty="0" err="1"/>
                        <a:t>mJ</a:t>
                      </a:r>
                      <a:r>
                        <a:rPr lang="fr-FR" baseline="0" dirty="0"/>
                        <a:t>/cm</a:t>
                      </a:r>
                      <a:r>
                        <a:rPr lang="fr-FR" baseline="30000" dirty="0"/>
                        <a:t>2</a:t>
                      </a:r>
                      <a:r>
                        <a:rPr lang="fr-FR" baseline="0" dirty="0"/>
                        <a:t> (</a:t>
                      </a:r>
                      <a:r>
                        <a:rPr lang="fr-FR" baseline="0" dirty="0" err="1"/>
                        <a:t>catastrophic</a:t>
                      </a:r>
                      <a:r>
                        <a:rPr lang="fr-FR" baseline="0" dirty="0"/>
                        <a:t>)</a:t>
                      </a:r>
                    </a:p>
                    <a:p>
                      <a:r>
                        <a:rPr lang="fr-FR" baseline="0" dirty="0"/>
                        <a:t>   195 </a:t>
                      </a:r>
                      <a:r>
                        <a:rPr lang="fr-FR" baseline="0" dirty="0" err="1"/>
                        <a:t>mJ</a:t>
                      </a:r>
                      <a:r>
                        <a:rPr lang="fr-FR" baseline="0" dirty="0"/>
                        <a:t>/cm</a:t>
                      </a:r>
                      <a:r>
                        <a:rPr lang="fr-FR" baseline="30000" dirty="0"/>
                        <a:t>2</a:t>
                      </a:r>
                      <a:r>
                        <a:rPr lang="fr-FR" baseline="0" dirty="0"/>
                        <a:t> (</a:t>
                      </a:r>
                      <a:r>
                        <a:rPr lang="fr-FR" baseline="0" dirty="0" err="1"/>
                        <a:t>colour</a:t>
                      </a:r>
                      <a:r>
                        <a:rPr lang="fr-FR" baseline="0" dirty="0"/>
                        <a:t>, </a:t>
                      </a:r>
                      <a:r>
                        <a:rPr lang="fr-FR" baseline="0" dirty="0" err="1"/>
                        <a:t>localised</a:t>
                      </a:r>
                      <a:r>
                        <a:rPr lang="fr-FR" baseline="0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aseline="0" dirty="0"/>
                        <a:t>   39 </a:t>
                      </a:r>
                      <a:r>
                        <a:rPr lang="fr-FR" baseline="0" dirty="0" err="1"/>
                        <a:t>mJ</a:t>
                      </a:r>
                      <a:r>
                        <a:rPr lang="fr-FR" baseline="0" dirty="0"/>
                        <a:t>/cm</a:t>
                      </a:r>
                      <a:r>
                        <a:rPr lang="fr-FR" baseline="30000" dirty="0"/>
                        <a:t>2</a:t>
                      </a:r>
                      <a:r>
                        <a:rPr lang="fr-FR" baseline="0" dirty="0"/>
                        <a:t> (</a:t>
                      </a:r>
                      <a:r>
                        <a:rPr lang="fr-FR" baseline="0" dirty="0" err="1"/>
                        <a:t>colour</a:t>
                      </a:r>
                      <a:r>
                        <a:rPr lang="fr-FR" baseline="0" dirty="0"/>
                        <a:t>-mode)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&gt;200 </a:t>
                      </a:r>
                      <a:r>
                        <a:rPr lang="en-GB" dirty="0" err="1"/>
                        <a:t>mJ</a:t>
                      </a:r>
                      <a:r>
                        <a:rPr lang="en-GB" dirty="0"/>
                        <a:t>/cm</a:t>
                      </a:r>
                      <a:r>
                        <a:rPr lang="en-GB" baseline="30000" dirty="0"/>
                        <a:t>2</a:t>
                      </a:r>
                    </a:p>
                    <a:p>
                      <a:endParaRPr lang="en-GB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036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6532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2080D-D79F-DB52-75E6-69BEE00E6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53823F-72BC-97FF-BAD4-BC8091DED21E}"/>
              </a:ext>
            </a:extLst>
          </p:cNvPr>
          <p:cNvSpPr txBox="1"/>
          <p:nvPr/>
        </p:nvSpPr>
        <p:spPr>
          <a:xfrm>
            <a:off x="426018" y="1268760"/>
            <a:ext cx="11523364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Compressor vacuum chamber delivered.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Improved grating mount designed, in manufacture. Optical testing Sep 2024.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Uncooled gold gratings in manufacture (LLNL), delivery Jan-Mar 2025.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Second set of grating substrates ready for MLD grating writing. “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-mode” impact on laser performance to be closely examined, including existing MLDs in ATA2 facility.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Greater understanding of expected performance of “Day 1” uncooled Au coated gratings, with further design underway of grating bezel to minimize rigid body deformation and gravitational sagging.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Insightful results from ¼ size water-cooled in-vacuum grating prototype. Preparing design of full-sized cooled G1/G4 grating/substrate test. </a:t>
            </a:r>
          </a:p>
        </p:txBody>
      </p:sp>
    </p:spTree>
    <p:extLst>
      <p:ext uri="{BB962C8B-B14F-4D97-AF65-F5344CB8AC3E}">
        <p14:creationId xmlns:p14="http://schemas.microsoft.com/office/powerpoint/2010/main" val="3425170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35282-852B-AE4C-B8DF-0BEFA1CC50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400" y="2903499"/>
            <a:ext cx="9144000" cy="38304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A93F1F-55CE-8C41-933D-BDAD86FDE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955" y="5258633"/>
            <a:ext cx="330161" cy="3301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C8BCE3-7BF5-244B-ABC5-1CC57CE8ADDB}"/>
              </a:ext>
            </a:extLst>
          </p:cNvPr>
          <p:cNvSpPr/>
          <p:nvPr/>
        </p:nvSpPr>
        <p:spPr>
          <a:xfrm>
            <a:off x="5675311" y="5285442"/>
            <a:ext cx="14085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STFC_Matters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C3E187-FC47-6646-A5A3-38BEA5BF97F3}"/>
              </a:ext>
            </a:extLst>
          </p:cNvPr>
          <p:cNvSpPr/>
          <p:nvPr/>
        </p:nvSpPr>
        <p:spPr>
          <a:xfrm>
            <a:off x="7378144" y="5285442"/>
            <a:ext cx="3160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 and Technology Facilities Council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25C28B-6C92-F94C-81EC-CBF349C84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1787" y="5258632"/>
            <a:ext cx="333002" cy="3279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CE200E-AB24-384F-BB4C-13ACD0DABD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4622" y="5256427"/>
            <a:ext cx="330161" cy="3301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2772B-B47D-8D46-97A4-931FF8D2720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98" y="377576"/>
            <a:ext cx="2828089" cy="7229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3ACBB2-A294-5B41-91E3-A21CD7F0322A}"/>
              </a:ext>
            </a:extLst>
          </p:cNvPr>
          <p:cNvSpPr/>
          <p:nvPr/>
        </p:nvSpPr>
        <p:spPr>
          <a:xfrm>
            <a:off x="2285136" y="5285442"/>
            <a:ext cx="3160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 and Technology Facilities Council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11745" y="2393174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1746" y="3300698"/>
            <a:ext cx="87570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Extreme Photonics Applications Centre (EPAC)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25" y="5766140"/>
            <a:ext cx="989886" cy="96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6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305A4F4-4CAD-48E2-B770-E86879374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Compressor Overview</a:t>
            </a:r>
          </a:p>
        </p:txBody>
      </p:sp>
      <p:pic>
        <p:nvPicPr>
          <p:cNvPr id="6" name="Picture 5" descr="A picture containing LEGO, toy, indoor&#10;&#10;Description automatically generated">
            <a:extLst>
              <a:ext uri="{FF2B5EF4-FFF2-40B4-BE49-F238E27FC236}">
                <a16:creationId xmlns:a16="http://schemas.microsoft.com/office/drawing/2014/main" id="{3798657F-57ED-4A4F-A3C1-3AFA3C6920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4" t="43478" r="18472" b="17321"/>
          <a:stretch/>
        </p:blipFill>
        <p:spPr>
          <a:xfrm>
            <a:off x="6957101" y="1123105"/>
            <a:ext cx="4876442" cy="2642959"/>
          </a:xfrm>
          <a:prstGeom prst="rect">
            <a:avLst/>
          </a:prstGeom>
        </p:spPr>
      </p:pic>
      <p:sp>
        <p:nvSpPr>
          <p:cNvPr id="240" name="TextBox 239">
            <a:extLst>
              <a:ext uri="{FF2B5EF4-FFF2-40B4-BE49-F238E27FC236}">
                <a16:creationId xmlns:a16="http://schemas.microsoft.com/office/drawing/2014/main" id="{D2FB253C-AC28-C69D-F335-C924666AB59F}"/>
              </a:ext>
            </a:extLst>
          </p:cNvPr>
          <p:cNvSpPr txBox="1"/>
          <p:nvPr/>
        </p:nvSpPr>
        <p:spPr>
          <a:xfrm>
            <a:off x="341457" y="1106745"/>
            <a:ext cx="6555723" cy="260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Compress pulses from &lt;50J, 3ns to 30J, 30fs in-vacuum. </a:t>
            </a:r>
          </a:p>
          <a:p>
            <a:pPr algn="just">
              <a:spcAft>
                <a:spcPts val="600"/>
              </a:spcAft>
            </a:pPr>
            <a:r>
              <a:rPr lang="en-GB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design challenges</a:t>
            </a:r>
            <a:r>
              <a:rPr lang="en-GB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Operabl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 with varying thermal load (10Hz, 1Hz, shot-on–demand).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Management of LIDT (grating coatings, contamination).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On-shot, full power pulse characterisation and grating monitoring.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 alignment stability: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No mechanical deflection air-vacuum. </a:t>
            </a:r>
            <a:endParaRPr lang="en-GB" sz="16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&lt;1</a:t>
            </a:r>
            <a:r>
              <a:rPr lang="el-GR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rad mechanical stability per optic.</a:t>
            </a: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54141706-E7D7-6590-6CA4-4DE7E315342D}"/>
              </a:ext>
            </a:extLst>
          </p:cNvPr>
          <p:cNvGrpSpPr/>
          <p:nvPr/>
        </p:nvGrpSpPr>
        <p:grpSpPr>
          <a:xfrm>
            <a:off x="479376" y="3980493"/>
            <a:ext cx="11436350" cy="2611086"/>
            <a:chOff x="480122" y="1017896"/>
            <a:chExt cx="11436350" cy="2611086"/>
          </a:xfrm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5A695754-1E7E-B623-CC8E-D036C58F4344}"/>
                </a:ext>
              </a:extLst>
            </p:cNvPr>
            <p:cNvSpPr/>
            <p:nvPr/>
          </p:nvSpPr>
          <p:spPr>
            <a:xfrm>
              <a:off x="6780534" y="1017896"/>
              <a:ext cx="1405668" cy="1841446"/>
            </a:xfrm>
            <a:prstGeom prst="roundRect">
              <a:avLst>
                <a:gd name="adj" fmla="val 2437"/>
              </a:avLst>
            </a:prstGeom>
            <a:solidFill>
              <a:srgbClr val="FFFFFF"/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92D0644-D0E7-F4DC-2698-8BAA9196525C}"/>
                </a:ext>
              </a:extLst>
            </p:cNvPr>
            <p:cNvSpPr/>
            <p:nvPr/>
          </p:nvSpPr>
          <p:spPr>
            <a:xfrm>
              <a:off x="4814906" y="1017896"/>
              <a:ext cx="1819406" cy="1744568"/>
            </a:xfrm>
            <a:prstGeom prst="roundRect">
              <a:avLst>
                <a:gd name="adj" fmla="val 2730"/>
              </a:avLst>
            </a:prstGeom>
            <a:noFill/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BBC9CBBE-3281-28AF-21CC-D4835A4CD07C}"/>
                </a:ext>
              </a:extLst>
            </p:cNvPr>
            <p:cNvSpPr/>
            <p:nvPr/>
          </p:nvSpPr>
          <p:spPr>
            <a:xfrm>
              <a:off x="6569571" y="1410469"/>
              <a:ext cx="271021" cy="605764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37AF5AA-2285-2013-C3A7-4E49C983F551}"/>
                </a:ext>
              </a:extLst>
            </p:cNvPr>
            <p:cNvSpPr/>
            <p:nvPr/>
          </p:nvSpPr>
          <p:spPr>
            <a:xfrm>
              <a:off x="2072856" y="1124744"/>
              <a:ext cx="1512168" cy="139694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0EDA063-279B-7D52-E213-EAB42C5F547C}"/>
                </a:ext>
              </a:extLst>
            </p:cNvPr>
            <p:cNvSpPr/>
            <p:nvPr/>
          </p:nvSpPr>
          <p:spPr>
            <a:xfrm>
              <a:off x="480122" y="2169443"/>
              <a:ext cx="1396327" cy="4572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3-colour CW injection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68D62B8-AA66-3012-B667-E1B1F8CD0FE1}"/>
                </a:ext>
              </a:extLst>
            </p:cNvPr>
            <p:cNvSpPr/>
            <p:nvPr/>
          </p:nvSpPr>
          <p:spPr>
            <a:xfrm>
              <a:off x="488280" y="2673499"/>
              <a:ext cx="1396327" cy="4572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Forward + Retro Diagnostics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8A88C60B-39E1-B913-DF9A-ED9E2BFE5BAF}"/>
                </a:ext>
              </a:extLst>
            </p:cNvPr>
            <p:cNvSpPr/>
            <p:nvPr/>
          </p:nvSpPr>
          <p:spPr>
            <a:xfrm>
              <a:off x="480122" y="1476182"/>
              <a:ext cx="1592878" cy="512658"/>
            </a:xfrm>
            <a:prstGeom prst="rightArrow">
              <a:avLst/>
            </a:prstGeom>
            <a:solidFill>
              <a:srgbClr val="07B089"/>
            </a:solidFill>
            <a:ln>
              <a:solidFill>
                <a:srgbClr val="00308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rgbClr val="FFFFFF"/>
                  </a:solidFill>
                </a:rPr>
                <a:t>Ti:Sa Output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A54AF80-0F61-CDEA-729F-E62474347EC3}"/>
                </a:ext>
              </a:extLst>
            </p:cNvPr>
            <p:cNvCxnSpPr>
              <a:cxnSpLocks/>
            </p:cNvCxnSpPr>
            <p:nvPr/>
          </p:nvCxnSpPr>
          <p:spPr>
            <a:xfrm>
              <a:off x="2148217" y="1408475"/>
              <a:ext cx="0" cy="648072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A582624-272C-FAD2-17AC-4020F2F34F60}"/>
                </a:ext>
              </a:extLst>
            </p:cNvPr>
            <p:cNvCxnSpPr>
              <a:cxnSpLocks/>
            </p:cNvCxnSpPr>
            <p:nvPr/>
          </p:nvCxnSpPr>
          <p:spPr>
            <a:xfrm>
              <a:off x="3058784" y="1408475"/>
              <a:ext cx="0" cy="648072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83E7F0D-79A4-78DF-15F9-6C471913D713}"/>
                </a:ext>
              </a:extLst>
            </p:cNvPr>
            <p:cNvCxnSpPr>
              <a:cxnSpLocks/>
            </p:cNvCxnSpPr>
            <p:nvPr/>
          </p:nvCxnSpPr>
          <p:spPr>
            <a:xfrm>
              <a:off x="3456461" y="1221643"/>
              <a:ext cx="0" cy="994918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70E2AF-6F9D-E2B1-A4CF-85E13A47BB4C}"/>
                </a:ext>
              </a:extLst>
            </p:cNvPr>
            <p:cNvCxnSpPr/>
            <p:nvPr/>
          </p:nvCxnSpPr>
          <p:spPr>
            <a:xfrm>
              <a:off x="2148217" y="1556792"/>
              <a:ext cx="910567" cy="3600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6080F38-8DD4-4975-00AE-AFCBC78FC1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6306" y="1552491"/>
              <a:ext cx="910567" cy="3600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B4B515F-A682-46C3-1FB8-D58B105835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68924" y="1330401"/>
              <a:ext cx="387537" cy="2263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B7AF989-18FF-F21E-4EC1-3A5FCBBDDED0}"/>
                </a:ext>
              </a:extLst>
            </p:cNvPr>
            <p:cNvCxnSpPr>
              <a:cxnSpLocks/>
            </p:cNvCxnSpPr>
            <p:nvPr/>
          </p:nvCxnSpPr>
          <p:spPr>
            <a:xfrm>
              <a:off x="3058784" y="1912531"/>
              <a:ext cx="387537" cy="2263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D88A2E8-FCF4-CDC4-DE50-6CA3B486F124}"/>
                </a:ext>
              </a:extLst>
            </p:cNvPr>
            <p:cNvSpPr/>
            <p:nvPr/>
          </p:nvSpPr>
          <p:spPr>
            <a:xfrm>
              <a:off x="2072856" y="1916855"/>
              <a:ext cx="1512168" cy="70173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Achromatic Expander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3FA37453-57B2-F828-6E2E-3795A7E12EA8}"/>
                </a:ext>
              </a:extLst>
            </p:cNvPr>
            <p:cNvSpPr/>
            <p:nvPr/>
          </p:nvSpPr>
          <p:spPr>
            <a:xfrm>
              <a:off x="4778212" y="2047715"/>
              <a:ext cx="1860579" cy="7017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4-grating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Compressor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8A26F6C-867E-93CC-ACF5-25084BD2E4BE}"/>
                </a:ext>
              </a:extLst>
            </p:cNvPr>
            <p:cNvCxnSpPr>
              <a:cxnSpLocks/>
            </p:cNvCxnSpPr>
            <p:nvPr/>
          </p:nvCxnSpPr>
          <p:spPr>
            <a:xfrm>
              <a:off x="3585024" y="1746996"/>
              <a:ext cx="793681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A7870A77-2B08-6C96-6A7B-E688D76F523F}"/>
                </a:ext>
              </a:extLst>
            </p:cNvPr>
            <p:cNvGrpSpPr/>
            <p:nvPr/>
          </p:nvGrpSpPr>
          <p:grpSpPr>
            <a:xfrm>
              <a:off x="5031166" y="1127826"/>
              <a:ext cx="1414024" cy="874248"/>
              <a:chOff x="5031166" y="1127826"/>
              <a:chExt cx="1414024" cy="874248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05AE1BE7-F53E-4F0F-4CCB-FBBE39AB486F}"/>
                  </a:ext>
                </a:extLst>
              </p:cNvPr>
              <p:cNvGrpSpPr/>
              <p:nvPr/>
            </p:nvGrpSpPr>
            <p:grpSpPr>
              <a:xfrm rot="13500000">
                <a:off x="4901928" y="1698670"/>
                <a:ext cx="530160" cy="76648"/>
                <a:chOff x="6933992" y="897807"/>
                <a:chExt cx="530160" cy="76648"/>
              </a:xfrm>
            </p:grpSpPr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60FDFA2E-8286-5663-DC97-7561FFB733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33992" y="912141"/>
                  <a:ext cx="530160" cy="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2FA1BAF4-9A22-13F4-425B-DF3AE6EEDA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8191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EB9F1E9-9210-8823-8C7A-5BDBEE6769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21900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EFFD4C36-05EF-294C-6201-214C9EB340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69318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DCB4CB96-8623-26E5-FFB2-400B260BED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5609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16778700-7FC4-59AF-D60D-BCC820D104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43027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4F897507-C167-D53A-47E3-A7963D8AD0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16736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B200B6CD-2807-C461-E7C8-F8167D8D10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0445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CDA4F99-B798-AAA5-A3DC-9D0A6506C0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64152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DF971348-676A-0B8E-AFE8-0AAED846C4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1507" y="1321212"/>
                <a:ext cx="931082" cy="54505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CCF87E60-562F-44FE-A2C6-10C6807E30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31166" y="1319317"/>
                <a:ext cx="1268567" cy="214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33BCE5F8-E7FA-A814-FE02-E8F7A6FA0C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08827" y="1321115"/>
                <a:ext cx="1190906" cy="291386"/>
              </a:xfrm>
              <a:prstGeom prst="line">
                <a:avLst/>
              </a:prstGeom>
              <a:ln w="12700">
                <a:solidFill>
                  <a:srgbClr val="02E40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4D423FF4-5D8C-420D-5939-E9F8E40ABB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21103" y="1328137"/>
                <a:ext cx="1067422" cy="384225"/>
              </a:xfrm>
              <a:prstGeom prst="line">
                <a:avLst/>
              </a:prstGeom>
              <a:ln w="12700">
                <a:solidFill>
                  <a:srgbClr val="F4EE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6F0E322-3F22-A884-7CE7-9BF65B721F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16287" y="1330401"/>
                <a:ext cx="972238" cy="457032"/>
              </a:xfrm>
              <a:prstGeom prst="line">
                <a:avLst/>
              </a:prstGeom>
              <a:ln w="12700">
                <a:solidFill>
                  <a:srgbClr val="FF741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D14189EE-9117-2E2E-EC7A-53ACB4B5CB60}"/>
                  </a:ext>
                </a:extLst>
              </p:cNvPr>
              <p:cNvGrpSpPr/>
              <p:nvPr/>
            </p:nvGrpSpPr>
            <p:grpSpPr>
              <a:xfrm rot="2700000">
                <a:off x="6183989" y="1161461"/>
                <a:ext cx="294836" cy="227566"/>
                <a:chOff x="6948191" y="798359"/>
                <a:chExt cx="294836" cy="227566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B96839D2-200E-D499-DD3F-115E11DAA4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6981122" y="798359"/>
                  <a:ext cx="227566" cy="227566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E2517E64-AA64-3563-96EB-1F00C78BCD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8191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6F7698B8-9191-A615-33BD-AB4D3B3F41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21900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A3D997E7-F578-0DDD-78D6-14CB4EBEAB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69318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0C5C2E1-53E6-D55A-0FBF-2D4B9C7D43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5609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34029B4C-E88C-DF45-B35C-B62B223470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43027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B63BACD3-27B5-AD6B-3AA3-4E656174C6B7}"/>
                </a:ext>
              </a:extLst>
            </p:cNvPr>
            <p:cNvGrpSpPr/>
            <p:nvPr/>
          </p:nvGrpSpPr>
          <p:grpSpPr>
            <a:xfrm rot="16200000">
              <a:off x="6713882" y="1430755"/>
              <a:ext cx="1414024" cy="874248"/>
              <a:chOff x="5031166" y="1127826"/>
              <a:chExt cx="1414024" cy="874248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068EA9DE-AD81-5FD8-20EA-EC8CCCE2B918}"/>
                  </a:ext>
                </a:extLst>
              </p:cNvPr>
              <p:cNvGrpSpPr/>
              <p:nvPr/>
            </p:nvGrpSpPr>
            <p:grpSpPr>
              <a:xfrm rot="13500000">
                <a:off x="4901928" y="1698670"/>
                <a:ext cx="530160" cy="76648"/>
                <a:chOff x="6933992" y="897807"/>
                <a:chExt cx="530160" cy="76648"/>
              </a:xfrm>
            </p:grpSpPr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A292C971-60BD-42FD-7CEF-12CD4BF663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33992" y="912141"/>
                  <a:ext cx="530160" cy="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7B816C3D-0350-22CC-611B-CE21AE4968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8191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25BD1065-F528-400F-79BF-52C3267D81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21900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D66A78AB-F179-5079-10DB-9B6E233F96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69318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2E3D3BB1-75E5-42CE-D2A7-7C7885A9F5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5609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214921E2-95FE-88C2-B8C0-D1F5FC5DDD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43027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0DC1B88C-8BEA-54EA-6217-95AC1F08B3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16736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19818A23-F2D4-BD8A-0CB9-2F8F3354FA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0445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7238231F-F5AB-CBB6-34C0-2F1EC57C6F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64152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8C1F2044-4517-BD2C-C8EF-F4F133D4CF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1507" y="1321212"/>
                <a:ext cx="931082" cy="54505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557E9BCD-B164-F62F-94B8-A7880D7DC8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31166" y="1319317"/>
                <a:ext cx="1268567" cy="214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5F516AAA-76DA-C283-2DC2-4E67C09E78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08827" y="1321115"/>
                <a:ext cx="1190906" cy="291386"/>
              </a:xfrm>
              <a:prstGeom prst="line">
                <a:avLst/>
              </a:prstGeom>
              <a:ln w="12700">
                <a:solidFill>
                  <a:srgbClr val="02E40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AF1EA9A7-8C63-A1D9-9091-E15641C70B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21103" y="1328137"/>
                <a:ext cx="1067422" cy="384225"/>
              </a:xfrm>
              <a:prstGeom prst="line">
                <a:avLst/>
              </a:prstGeom>
              <a:ln w="12700">
                <a:solidFill>
                  <a:srgbClr val="F4EE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4723D6CA-739D-83F6-B947-4618EDE613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16287" y="1330401"/>
                <a:ext cx="972238" cy="457032"/>
              </a:xfrm>
              <a:prstGeom prst="line">
                <a:avLst/>
              </a:prstGeom>
              <a:ln w="12700">
                <a:solidFill>
                  <a:srgbClr val="FF741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4C330668-0983-03F5-50FA-B3662C8BCFC1}"/>
                  </a:ext>
                </a:extLst>
              </p:cNvPr>
              <p:cNvGrpSpPr/>
              <p:nvPr/>
            </p:nvGrpSpPr>
            <p:grpSpPr>
              <a:xfrm rot="2700000">
                <a:off x="6183989" y="1161461"/>
                <a:ext cx="294836" cy="227566"/>
                <a:chOff x="6948191" y="798359"/>
                <a:chExt cx="294836" cy="227566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FE916590-89A5-2D9B-4145-34309C87C6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6981122" y="798359"/>
                  <a:ext cx="227566" cy="227566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68A81D29-85AC-CA92-66E7-89714E508D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8191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A7466110-FD03-E550-E5EF-F59B70BB79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21900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5BD20015-E446-5DFC-179E-5C5A6072D6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69318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31F1B58E-E54F-6FD2-EA49-6DB4502361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5609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43CA4F28-71CC-D0B7-BD14-998B80184E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43027" y="897807"/>
                  <a:ext cx="0" cy="7664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07BE3D7-DC67-1DFF-A630-7F8E1D9341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8407" y="1857513"/>
              <a:ext cx="2380863" cy="1788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3C5C48C-8303-1624-32C4-522FFE22DA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0798" y="1505091"/>
              <a:ext cx="2400095" cy="28006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FAD8FA2-A3D1-D7A9-95EE-3DEC0B2BD3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3238" y="1868948"/>
              <a:ext cx="6032" cy="3656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6CEB16C5-E4A3-3354-0C70-CF0F6687BC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5528" y="1509758"/>
              <a:ext cx="25365" cy="10426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19C179F6-F94F-FA86-2F9C-175BC18CF6A3}"/>
                </a:ext>
              </a:extLst>
            </p:cNvPr>
            <p:cNvSpPr/>
            <p:nvPr/>
          </p:nvSpPr>
          <p:spPr>
            <a:xfrm>
              <a:off x="10209626" y="1155648"/>
              <a:ext cx="1325345" cy="46222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Camera Diagnostics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FEBF843D-C216-CBEE-E6A7-4237F06ABE69}"/>
                </a:ext>
              </a:extLst>
            </p:cNvPr>
            <p:cNvSpPr/>
            <p:nvPr/>
          </p:nvSpPr>
          <p:spPr>
            <a:xfrm>
              <a:off x="10198626" y="1817315"/>
              <a:ext cx="1312128" cy="4608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Pulse Diagnostics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61855B8D-C58F-BDD4-A374-FC5D035A93E7}"/>
                </a:ext>
              </a:extLst>
            </p:cNvPr>
            <p:cNvSpPr/>
            <p:nvPr/>
          </p:nvSpPr>
          <p:spPr>
            <a:xfrm>
              <a:off x="8402122" y="1087152"/>
              <a:ext cx="1515762" cy="89484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5505717A-0E93-EB72-E6B5-3270B7A2D8AB}"/>
                </a:ext>
              </a:extLst>
            </p:cNvPr>
            <p:cNvCxnSpPr>
              <a:cxnSpLocks/>
            </p:cNvCxnSpPr>
            <p:nvPr/>
          </p:nvCxnSpPr>
          <p:spPr>
            <a:xfrm>
              <a:off x="9068188" y="1199857"/>
              <a:ext cx="0" cy="648072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30DDDA2C-C58C-D1F3-9F4B-F384E980966E}"/>
                </a:ext>
              </a:extLst>
            </p:cNvPr>
            <p:cNvCxnSpPr>
              <a:cxnSpLocks/>
            </p:cNvCxnSpPr>
            <p:nvPr/>
          </p:nvCxnSpPr>
          <p:spPr>
            <a:xfrm>
              <a:off x="9696073" y="1337281"/>
              <a:ext cx="0" cy="366632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1047311E-9C7D-93AF-1EDC-8063A8E16FF2}"/>
                </a:ext>
              </a:extLst>
            </p:cNvPr>
            <p:cNvCxnSpPr>
              <a:cxnSpLocks/>
            </p:cNvCxnSpPr>
            <p:nvPr/>
          </p:nvCxnSpPr>
          <p:spPr>
            <a:xfrm>
              <a:off x="9068188" y="1348174"/>
              <a:ext cx="627885" cy="2248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8AFD836-3BBF-27C7-9C03-66F86C58C2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6277" y="1458712"/>
              <a:ext cx="639796" cy="2452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DB3FEF1B-B07C-4A4E-BBD3-A36F99413C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92231" y="2708723"/>
              <a:ext cx="150619" cy="150619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BF43383A-0774-0CE0-4970-5429F4394D29}"/>
                </a:ext>
              </a:extLst>
            </p:cNvPr>
            <p:cNvCxnSpPr>
              <a:cxnSpLocks/>
            </p:cNvCxnSpPr>
            <p:nvPr/>
          </p:nvCxnSpPr>
          <p:spPr>
            <a:xfrm>
              <a:off x="9493715" y="2805261"/>
              <a:ext cx="0" cy="366632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Arrow: Right 165">
              <a:extLst>
                <a:ext uri="{FF2B5EF4-FFF2-40B4-BE49-F238E27FC236}">
                  <a16:creationId xmlns:a16="http://schemas.microsoft.com/office/drawing/2014/main" id="{1313EA06-92C4-6E7D-6348-2BE331F5CA38}"/>
                </a:ext>
              </a:extLst>
            </p:cNvPr>
            <p:cNvSpPr/>
            <p:nvPr/>
          </p:nvSpPr>
          <p:spPr>
            <a:xfrm>
              <a:off x="9922363" y="2305088"/>
              <a:ext cx="1994109" cy="986286"/>
            </a:xfrm>
            <a:prstGeom prst="rightArrow">
              <a:avLst/>
            </a:prstGeom>
            <a:solidFill>
              <a:srgbClr val="07B089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rgbClr val="FFFFFF"/>
                  </a:solidFill>
                </a:rPr>
                <a:t>1PW, 10Hz Beam Propagation to EAs</a:t>
              </a:r>
            </a:p>
          </p:txBody>
        </p: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312ED292-7BF4-EA9F-E684-5D1124E86D1E}"/>
                </a:ext>
              </a:extLst>
            </p:cNvPr>
            <p:cNvCxnSpPr>
              <a:cxnSpLocks/>
              <a:endCxn id="176" idx="2"/>
            </p:cNvCxnSpPr>
            <p:nvPr/>
          </p:nvCxnSpPr>
          <p:spPr>
            <a:xfrm flipH="1" flipV="1">
              <a:off x="4380595" y="1306695"/>
              <a:ext cx="1746" cy="46594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6A0C8489-53FD-EC47-EC74-E3A44EA9871F}"/>
                </a:ext>
              </a:extLst>
            </p:cNvPr>
            <p:cNvSpPr/>
            <p:nvPr/>
          </p:nvSpPr>
          <p:spPr>
            <a:xfrm rot="18900000">
              <a:off x="4151249" y="1750970"/>
              <a:ext cx="492537" cy="45719"/>
            </a:xfrm>
            <a:prstGeom prst="rect">
              <a:avLst/>
            </a:prstGeom>
            <a:solidFill>
              <a:srgbClr val="EAEAEA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AC442BE9-2E0C-D635-9871-DACFD92BB2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0393" y="1312190"/>
              <a:ext cx="1908000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F7B0633D-F7F8-E38D-7AE1-43612FEDAEB7}"/>
                </a:ext>
              </a:extLst>
            </p:cNvPr>
            <p:cNvSpPr/>
            <p:nvPr/>
          </p:nvSpPr>
          <p:spPr>
            <a:xfrm rot="18900000">
              <a:off x="4118162" y="1267672"/>
              <a:ext cx="492537" cy="45719"/>
            </a:xfrm>
            <a:prstGeom prst="rect">
              <a:avLst/>
            </a:prstGeom>
            <a:solidFill>
              <a:srgbClr val="EAEAEA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0DBA6EDC-E69F-8356-DE29-8F68E4C81559}"/>
                </a:ext>
              </a:extLst>
            </p:cNvPr>
            <p:cNvSpPr/>
            <p:nvPr/>
          </p:nvSpPr>
          <p:spPr>
            <a:xfrm rot="2700000">
              <a:off x="6901881" y="3359854"/>
              <a:ext cx="492537" cy="45719"/>
            </a:xfrm>
            <a:prstGeom prst="rect">
              <a:avLst/>
            </a:prstGeom>
            <a:solidFill>
              <a:srgbClr val="EAEAEA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2D68DD3-FAFD-06F1-2BA9-0EEC6961C037}"/>
                </a:ext>
              </a:extLst>
            </p:cNvPr>
            <p:cNvCxnSpPr>
              <a:cxnSpLocks/>
              <a:stCxn id="183" idx="0"/>
            </p:cNvCxnSpPr>
            <p:nvPr/>
          </p:nvCxnSpPr>
          <p:spPr>
            <a:xfrm flipV="1">
              <a:off x="7164314" y="1321492"/>
              <a:ext cx="7441" cy="204505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A87E733A-9216-06A0-0EF6-CDEEEC42D2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8580" y="3358638"/>
              <a:ext cx="1584000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05BB2B83-2998-2DF9-0A5C-E7DB943542F2}"/>
                </a:ext>
              </a:extLst>
            </p:cNvPr>
            <p:cNvCxnSpPr>
              <a:cxnSpLocks/>
              <a:stCxn id="190" idx="0"/>
              <a:endCxn id="189" idx="2"/>
            </p:cNvCxnSpPr>
            <p:nvPr/>
          </p:nvCxnSpPr>
          <p:spPr>
            <a:xfrm>
              <a:off x="8734869" y="2771371"/>
              <a:ext cx="5549" cy="59517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A598619F-7D6E-273E-DA92-448660EA17F1}"/>
                </a:ext>
              </a:extLst>
            </p:cNvPr>
            <p:cNvSpPr/>
            <p:nvPr/>
          </p:nvSpPr>
          <p:spPr>
            <a:xfrm rot="8100000">
              <a:off x="8510314" y="3359853"/>
              <a:ext cx="492537" cy="45719"/>
            </a:xfrm>
            <a:prstGeom prst="rect">
              <a:avLst/>
            </a:prstGeom>
            <a:solidFill>
              <a:srgbClr val="EAEAEA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5793FC5D-859C-EC34-2B7E-86B487AA84BC}"/>
                </a:ext>
              </a:extLst>
            </p:cNvPr>
            <p:cNvCxnSpPr>
              <a:cxnSpLocks/>
              <a:stCxn id="166" idx="1"/>
              <a:endCxn id="190" idx="0"/>
            </p:cNvCxnSpPr>
            <p:nvPr/>
          </p:nvCxnSpPr>
          <p:spPr>
            <a:xfrm flipH="1" flipV="1">
              <a:off x="8734869" y="2771371"/>
              <a:ext cx="1187494" cy="2686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B4835975-3319-7684-8E5D-7E9412997113}"/>
                </a:ext>
              </a:extLst>
            </p:cNvPr>
            <p:cNvCxnSpPr>
              <a:cxnSpLocks/>
            </p:cNvCxnSpPr>
            <p:nvPr/>
          </p:nvCxnSpPr>
          <p:spPr>
            <a:xfrm>
              <a:off x="8731721" y="1556792"/>
              <a:ext cx="0" cy="1188000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A55E74A0-B4F5-979A-0DBD-11B825F56D96}"/>
                </a:ext>
              </a:extLst>
            </p:cNvPr>
            <p:cNvSpPr/>
            <p:nvPr/>
          </p:nvSpPr>
          <p:spPr>
            <a:xfrm rot="8100000">
              <a:off x="8472437" y="2732347"/>
              <a:ext cx="492537" cy="45719"/>
            </a:xfrm>
            <a:prstGeom prst="rect">
              <a:avLst/>
            </a:prstGeom>
            <a:solidFill>
              <a:srgbClr val="EAEAEA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00D63850-48CF-EF37-E0BB-2A8F94C95646}"/>
                </a:ext>
              </a:extLst>
            </p:cNvPr>
            <p:cNvSpPr/>
            <p:nvPr/>
          </p:nvSpPr>
          <p:spPr>
            <a:xfrm rot="8100000">
              <a:off x="8473161" y="1492346"/>
              <a:ext cx="492537" cy="45719"/>
            </a:xfrm>
            <a:prstGeom prst="rect">
              <a:avLst/>
            </a:prstGeom>
            <a:solidFill>
              <a:srgbClr val="EAEAEA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B6FCB6B2-CA76-B7E8-8FF3-87F80946D5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92231" y="2071433"/>
              <a:ext cx="150619" cy="150619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782F9942-E4D7-40E9-5751-11F170EC02F6}"/>
                </a:ext>
              </a:extLst>
            </p:cNvPr>
            <p:cNvCxnSpPr>
              <a:cxnSpLocks/>
            </p:cNvCxnSpPr>
            <p:nvPr/>
          </p:nvCxnSpPr>
          <p:spPr>
            <a:xfrm>
              <a:off x="9473557" y="2146742"/>
              <a:ext cx="0" cy="645390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D626DC25-62E2-04A8-7367-50ADC62ACED3}"/>
                </a:ext>
              </a:extLst>
            </p:cNvPr>
            <p:cNvCxnSpPr>
              <a:cxnSpLocks/>
            </p:cNvCxnSpPr>
            <p:nvPr/>
          </p:nvCxnSpPr>
          <p:spPr>
            <a:xfrm>
              <a:off x="9467540" y="2146742"/>
              <a:ext cx="735819" cy="0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9FDABDAE-3444-E20B-AA93-425C3E0CBCD6}"/>
                </a:ext>
              </a:extLst>
            </p:cNvPr>
            <p:cNvCxnSpPr>
              <a:cxnSpLocks/>
            </p:cNvCxnSpPr>
            <p:nvPr/>
          </p:nvCxnSpPr>
          <p:spPr>
            <a:xfrm>
              <a:off x="8752580" y="1533097"/>
              <a:ext cx="321343" cy="0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B187C5B4-FEC1-0D00-19D3-0AE16F392DC7}"/>
                </a:ext>
              </a:extLst>
            </p:cNvPr>
            <p:cNvCxnSpPr>
              <a:cxnSpLocks/>
            </p:cNvCxnSpPr>
            <p:nvPr/>
          </p:nvCxnSpPr>
          <p:spPr>
            <a:xfrm>
              <a:off x="9938028" y="1515058"/>
              <a:ext cx="265331" cy="0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21D192B2-3F6D-CA2C-5407-11E4287331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6068" y="1539665"/>
              <a:ext cx="0" cy="448023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B34810AA-8A0E-00EC-2416-E851EA316E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26068" y="1961395"/>
              <a:ext cx="172812" cy="0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47454153-2108-85A4-996A-D163901C60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2543" y="1855816"/>
              <a:ext cx="0" cy="290926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7AA833C3-EE89-B085-6F45-D0553DFE3BCF}"/>
                </a:ext>
              </a:extLst>
            </p:cNvPr>
            <p:cNvSpPr txBox="1"/>
            <p:nvPr/>
          </p:nvSpPr>
          <p:spPr>
            <a:xfrm>
              <a:off x="582580" y="1293503"/>
              <a:ext cx="972076" cy="318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b="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50J, 3ns</a:t>
              </a:r>
              <a:endParaRPr lang="en-GB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95935E92-A3AB-2C13-0325-66C42C892575}"/>
                </a:ext>
              </a:extLst>
            </p:cNvPr>
            <p:cNvSpPr txBox="1"/>
            <p:nvPr/>
          </p:nvSpPr>
          <p:spPr>
            <a:xfrm>
              <a:off x="7270424" y="3036607"/>
              <a:ext cx="972076" cy="318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b="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30J, 30fs</a:t>
              </a:r>
              <a:endParaRPr lang="en-GB" sz="1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1FF8717B-7281-90D7-3807-AB4104F2F8B8}"/>
                </a:ext>
              </a:extLst>
            </p:cNvPr>
            <p:cNvSpPr txBox="1"/>
            <p:nvPr/>
          </p:nvSpPr>
          <p:spPr>
            <a:xfrm>
              <a:off x="3513405" y="1440996"/>
              <a:ext cx="993367" cy="3241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l-GR" sz="1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Φ</a:t>
              </a:r>
              <a:r>
                <a:rPr lang="en-GB" sz="14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220mm</a:t>
              </a:r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F2FE5C7F-8872-3F0F-D9DA-41B5FBD86D95}"/>
                </a:ext>
              </a:extLst>
            </p:cNvPr>
            <p:cNvSpPr txBox="1"/>
            <p:nvPr/>
          </p:nvSpPr>
          <p:spPr>
            <a:xfrm>
              <a:off x="6057255" y="1553587"/>
              <a:ext cx="1113526" cy="286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n-GB" sz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750-860nm</a:t>
              </a:r>
              <a:endParaRPr lang="en-GB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FACFA301-04D4-38EA-C781-E4C214E99544}"/>
                </a:ext>
              </a:extLst>
            </p:cNvPr>
            <p:cNvSpPr/>
            <p:nvPr/>
          </p:nvSpPr>
          <p:spPr>
            <a:xfrm rot="2700000">
              <a:off x="7290775" y="1633487"/>
              <a:ext cx="616072" cy="52282"/>
            </a:xfrm>
            <a:prstGeom prst="rect">
              <a:avLst/>
            </a:prstGeom>
            <a:solidFill>
              <a:srgbClr val="EAEAEA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50E24C1-D076-64A4-62AA-1A231E9609C0}"/>
              </a:ext>
            </a:extLst>
          </p:cNvPr>
          <p:cNvSpPr txBox="1"/>
          <p:nvPr/>
        </p:nvSpPr>
        <p:spPr>
          <a:xfrm>
            <a:off x="6931568" y="2800329"/>
            <a:ext cx="8877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Ti:Sa</a:t>
            </a:r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2E8C1-CA19-9755-AC0B-8133B81B29B2}"/>
              </a:ext>
            </a:extLst>
          </p:cNvPr>
          <p:cNvSpPr txBox="1"/>
          <p:nvPr/>
        </p:nvSpPr>
        <p:spPr>
          <a:xfrm>
            <a:off x="7690372" y="3255658"/>
            <a:ext cx="12961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Expander</a:t>
            </a:r>
            <a:endParaRPr lang="en-GB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9E5125-F4B3-561C-C186-D71C6BA40304}"/>
              </a:ext>
            </a:extLst>
          </p:cNvPr>
          <p:cNvSpPr txBox="1"/>
          <p:nvPr/>
        </p:nvSpPr>
        <p:spPr>
          <a:xfrm>
            <a:off x="8986515" y="3445830"/>
            <a:ext cx="14343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Compressor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BDE97C-C7B7-92FE-A77F-6445C1613A4D}"/>
              </a:ext>
            </a:extLst>
          </p:cNvPr>
          <p:cNvSpPr txBox="1"/>
          <p:nvPr/>
        </p:nvSpPr>
        <p:spPr>
          <a:xfrm>
            <a:off x="9695107" y="1360770"/>
            <a:ext cx="14343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Diags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D7DFAC0-A472-EED9-9EC0-BD5B5F7C8E90}"/>
              </a:ext>
            </a:extLst>
          </p:cNvPr>
          <p:cNvCxnSpPr>
            <a:cxnSpLocks/>
          </p:cNvCxnSpPr>
          <p:nvPr/>
        </p:nvCxnSpPr>
        <p:spPr>
          <a:xfrm flipH="1" flipV="1">
            <a:off x="7076943" y="2354684"/>
            <a:ext cx="18342" cy="444560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044BAE-568B-7FA7-F82A-7063711605BF}"/>
              </a:ext>
            </a:extLst>
          </p:cNvPr>
          <p:cNvCxnSpPr>
            <a:cxnSpLocks/>
          </p:cNvCxnSpPr>
          <p:nvPr/>
        </p:nvCxnSpPr>
        <p:spPr>
          <a:xfrm flipV="1">
            <a:off x="8600341" y="2619493"/>
            <a:ext cx="558916" cy="703525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1A6F6BB-93BF-CC68-455E-A87A1642C566}"/>
              </a:ext>
            </a:extLst>
          </p:cNvPr>
          <p:cNvCxnSpPr>
            <a:cxnSpLocks/>
          </p:cNvCxnSpPr>
          <p:nvPr/>
        </p:nvCxnSpPr>
        <p:spPr>
          <a:xfrm flipV="1">
            <a:off x="9542104" y="3314458"/>
            <a:ext cx="292599" cy="173311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131AEE6-5DA4-8F04-3A6E-8A60D188C809}"/>
              </a:ext>
            </a:extLst>
          </p:cNvPr>
          <p:cNvCxnSpPr>
            <a:cxnSpLocks/>
          </p:cNvCxnSpPr>
          <p:nvPr/>
        </p:nvCxnSpPr>
        <p:spPr>
          <a:xfrm>
            <a:off x="10358760" y="1551977"/>
            <a:ext cx="423581" cy="323992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9FB1CEB-A18B-5F5D-8A73-1C4919FD9F0B}"/>
              </a:ext>
            </a:extLst>
          </p:cNvPr>
          <p:cNvSpPr txBox="1"/>
          <p:nvPr/>
        </p:nvSpPr>
        <p:spPr>
          <a:xfrm rot="20700000">
            <a:off x="1840311" y="3971330"/>
            <a:ext cx="815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Report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6BDA77-D3BF-C165-41A7-B665DD1FE141}"/>
              </a:ext>
            </a:extLst>
          </p:cNvPr>
          <p:cNvSpPr txBox="1"/>
          <p:nvPr/>
        </p:nvSpPr>
        <p:spPr>
          <a:xfrm rot="20700000">
            <a:off x="8192465" y="3898583"/>
            <a:ext cx="815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Report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328BBE-F9C7-1726-9C57-053CF0378E1D}"/>
              </a:ext>
            </a:extLst>
          </p:cNvPr>
          <p:cNvSpPr txBox="1"/>
          <p:nvPr/>
        </p:nvSpPr>
        <p:spPr>
          <a:xfrm rot="20700000">
            <a:off x="9932691" y="4615457"/>
            <a:ext cx="815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Poster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DA9706-519A-6A88-631C-D5A6DACD0B9C}"/>
              </a:ext>
            </a:extLst>
          </p:cNvPr>
          <p:cNvSpPr txBox="1"/>
          <p:nvPr/>
        </p:nvSpPr>
        <p:spPr>
          <a:xfrm rot="20700000">
            <a:off x="9875769" y="3949381"/>
            <a:ext cx="815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Poster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85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32F6-43ED-003E-1D27-65B96E5DE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Chamber Update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EDF69-B09B-469F-D229-3090BDEB9F3B}"/>
              </a:ext>
            </a:extLst>
          </p:cNvPr>
          <p:cNvSpPr txBox="1"/>
          <p:nvPr/>
        </p:nvSpPr>
        <p:spPr>
          <a:xfrm>
            <a:off x="369499" y="993793"/>
            <a:ext cx="7274294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compressor chambers have been installed in EPAC (May-2024).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&lt;1um deflection air-vacuum of chamber breadboard (design).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Next steps: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Electrical, mechanical &amp; vacuum commissioning.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Grating mount installation &amp; testing.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Compressor grating delivery Jan-Mar 2025. </a:t>
            </a:r>
          </a:p>
        </p:txBody>
      </p:sp>
      <p:pic>
        <p:nvPicPr>
          <p:cNvPr id="4" name="Picture 3" descr="A large metal box with blue doors&#10;&#10;Description automatically generated">
            <a:extLst>
              <a:ext uri="{FF2B5EF4-FFF2-40B4-BE49-F238E27FC236}">
                <a16:creationId xmlns:a16="http://schemas.microsoft.com/office/drawing/2014/main" id="{E9482600-4079-20A7-95E4-1E6D3CF918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3429000"/>
            <a:ext cx="4181362" cy="314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">
            <a:extLst>
              <a:ext uri="{FF2B5EF4-FFF2-40B4-BE49-F238E27FC236}">
                <a16:creationId xmlns:a16="http://schemas.microsoft.com/office/drawing/2014/main" id="{6312887B-97D1-631F-1027-19F125E2DFE1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25173" y="2172049"/>
            <a:ext cx="5025995" cy="3768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03FAE99-E920-4B49-B88B-95C4791F4FA1}"/>
              </a:ext>
            </a:extLst>
          </p:cNvPr>
          <p:cNvGrpSpPr/>
          <p:nvPr/>
        </p:nvGrpSpPr>
        <p:grpSpPr>
          <a:xfrm>
            <a:off x="310109" y="3481882"/>
            <a:ext cx="2825107" cy="2020513"/>
            <a:chOff x="7896200" y="899796"/>
            <a:chExt cx="3806276" cy="27222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997FDB1-F920-41BA-810D-CB88C42A3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200" y="899796"/>
              <a:ext cx="3604230" cy="2722244"/>
            </a:xfrm>
            <a:prstGeom prst="rect">
              <a:avLst/>
            </a:prstGeom>
            <a:noFill/>
          </p:spPr>
        </p:pic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7C2D4311-AC9E-4E8B-931F-AB3C60C47F2D}"/>
                </a:ext>
              </a:extLst>
            </p:cNvPr>
            <p:cNvSpPr/>
            <p:nvPr/>
          </p:nvSpPr>
          <p:spPr>
            <a:xfrm rot="9000000">
              <a:off x="11359569" y="1262496"/>
              <a:ext cx="342907" cy="213551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20D5B4E3-7B23-46AC-ADC9-9255BE7FE1FB}"/>
                </a:ext>
              </a:extLst>
            </p:cNvPr>
            <p:cNvSpPr/>
            <p:nvPr/>
          </p:nvSpPr>
          <p:spPr>
            <a:xfrm rot="13035722">
              <a:off x="8209037" y="1502771"/>
              <a:ext cx="342907" cy="197547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07ECB29-2637-F99A-92CC-FF0E612F5D64}"/>
              </a:ext>
            </a:extLst>
          </p:cNvPr>
          <p:cNvSpPr/>
          <p:nvPr/>
        </p:nvSpPr>
        <p:spPr>
          <a:xfrm rot="19800000">
            <a:off x="3681553" y="4861931"/>
            <a:ext cx="254514" cy="1585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55B5A5A-D6D9-BD67-4C2D-A0D01BA287C6}"/>
              </a:ext>
            </a:extLst>
          </p:cNvPr>
          <p:cNvSpPr/>
          <p:nvPr/>
        </p:nvSpPr>
        <p:spPr>
          <a:xfrm>
            <a:off x="7389279" y="4650417"/>
            <a:ext cx="254514" cy="1585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3E8C7-7A55-5759-35FB-005C97FE6879}"/>
              </a:ext>
            </a:extLst>
          </p:cNvPr>
          <p:cNvSpPr txBox="1"/>
          <p:nvPr/>
        </p:nvSpPr>
        <p:spPr>
          <a:xfrm>
            <a:off x="2999274" y="6515749"/>
            <a:ext cx="5881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7B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the chambers in-person at the EPAC lab tour.</a:t>
            </a:r>
            <a:endParaRPr lang="en-GB" dirty="0">
              <a:solidFill>
                <a:srgbClr val="07B089"/>
              </a:solidFill>
            </a:endParaRPr>
          </a:p>
        </p:txBody>
      </p:sp>
      <p:pic>
        <p:nvPicPr>
          <p:cNvPr id="16" name="Picture 15" descr="A colorful rectangular object with screws&#10;&#10;Description automatically generated">
            <a:extLst>
              <a:ext uri="{FF2B5EF4-FFF2-40B4-BE49-F238E27FC236}">
                <a16:creationId xmlns:a16="http://schemas.microsoft.com/office/drawing/2014/main" id="{E29E9193-CC07-FB74-AE3D-7D65BA8C6E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8" t="11024" b="-2341"/>
          <a:stretch/>
        </p:blipFill>
        <p:spPr bwMode="auto">
          <a:xfrm>
            <a:off x="8053840" y="20726"/>
            <a:ext cx="2621082" cy="15402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91080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32F6-43ED-003E-1D27-65B96E5DE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Chamber Vacuum Quality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EDF69-B09B-469F-D229-3090BDEB9F3B}"/>
              </a:ext>
            </a:extLst>
          </p:cNvPr>
          <p:cNvSpPr txBox="1"/>
          <p:nvPr/>
        </p:nvSpPr>
        <p:spPr>
          <a:xfrm>
            <a:off x="381304" y="1027475"/>
            <a:ext cx="80690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4x10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-6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mbar pressure.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&lt;2 hours pump-down target met.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concerning contamination from residual gas analysis.</a:t>
            </a:r>
          </a:p>
        </p:txBody>
      </p:sp>
      <p:pic>
        <p:nvPicPr>
          <p:cNvPr id="7" name="Picture 6" descr="A graph with red lines&#10;&#10;Description automatically generated">
            <a:extLst>
              <a:ext uri="{FF2B5EF4-FFF2-40B4-BE49-F238E27FC236}">
                <a16:creationId xmlns:a16="http://schemas.microsoft.com/office/drawing/2014/main" id="{415BB52D-6709-6B46-B674-74F26B7FB2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 r="1550"/>
          <a:stretch/>
        </p:blipFill>
        <p:spPr>
          <a:xfrm>
            <a:off x="4470276" y="2306833"/>
            <a:ext cx="7462793" cy="4485744"/>
          </a:xfrm>
          <a:prstGeom prst="rect">
            <a:avLst/>
          </a:prstGeom>
        </p:spPr>
      </p:pic>
      <p:pic>
        <p:nvPicPr>
          <p:cNvPr id="10" name="Picture 9" descr="A graph of a pressure gauge&#10;&#10;Description automatically generated">
            <a:extLst>
              <a:ext uri="{FF2B5EF4-FFF2-40B4-BE49-F238E27FC236}">
                <a16:creationId xmlns:a16="http://schemas.microsoft.com/office/drawing/2014/main" id="{F68BBE2F-C7E2-795E-0A18-CF884AC94F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" r="5067" b="2494"/>
          <a:stretch/>
        </p:blipFill>
        <p:spPr>
          <a:xfrm>
            <a:off x="90975" y="2140086"/>
            <a:ext cx="4348841" cy="46212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DBD01E-94AB-D38C-E78C-AD3FA4436B66}"/>
              </a:ext>
            </a:extLst>
          </p:cNvPr>
          <p:cNvSpPr txBox="1"/>
          <p:nvPr/>
        </p:nvSpPr>
        <p:spPr>
          <a:xfrm>
            <a:off x="6096000" y="3399656"/>
            <a:ext cx="14646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Water peak</a:t>
            </a:r>
            <a:endParaRPr lang="en-GB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7805F7-94AC-766B-49D5-29624BF45566}"/>
              </a:ext>
            </a:extLst>
          </p:cNvPr>
          <p:cNvSpPr txBox="1"/>
          <p:nvPr/>
        </p:nvSpPr>
        <p:spPr>
          <a:xfrm>
            <a:off x="7671758" y="2996952"/>
            <a:ext cx="4150187" cy="1754326"/>
          </a:xfrm>
          <a:prstGeom prst="rect">
            <a:avLst/>
          </a:prstGeom>
          <a:solidFill>
            <a:srgbClr val="FFFFFF"/>
          </a:solidFill>
          <a:ln w="19050">
            <a:solidFill>
              <a:srgbClr val="07B089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Chamber cleanliness, methods avoiding grating contamination -&gt;optic damage being considered: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RF plasma cleaning, optic handling.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Monitoring: optical diagnostics, vac RGA monitoring, other?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772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F099A-2636-E6C0-B390-0BF7276CE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Compressor Grating Mounts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DCB90B-4F73-CFCC-C427-2FE7261CB840}"/>
              </a:ext>
            </a:extLst>
          </p:cNvPr>
          <p:cNvSpPr txBox="1"/>
          <p:nvPr/>
        </p:nvSpPr>
        <p:spPr>
          <a:xfrm>
            <a:off x="463994" y="1218375"/>
            <a:ext cx="106005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grating mount design, improving on previous “VOPPEL” iteration.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Rear optic access (e.g. cooling).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Greater stability.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Balanced load (pitch).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3-point kinematic. 6 axes of motion (3 translation + 3 rotation).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Mount bases are currently in assembly. Optic holder “bezel” in design.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833B33-10B6-0A5F-D8D9-3E84EEACE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852" y="3392723"/>
            <a:ext cx="2471713" cy="3226478"/>
          </a:xfrm>
          <a:prstGeom prst="rect">
            <a:avLst/>
          </a:prstGeom>
        </p:spPr>
      </p:pic>
      <p:pic>
        <p:nvPicPr>
          <p:cNvPr id="9" name="Mount2-3">
            <a:hlinkClick r:id="" action="ppaction://media"/>
            <a:extLst>
              <a:ext uri="{FF2B5EF4-FFF2-40B4-BE49-F238E27FC236}">
                <a16:creationId xmlns:a16="http://schemas.microsoft.com/office/drawing/2014/main" id="{C6623CA0-EE3D-0C68-4484-9DC7591D1B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4102" t="5983" r="13621"/>
          <a:stretch/>
        </p:blipFill>
        <p:spPr>
          <a:xfrm>
            <a:off x="8111311" y="528508"/>
            <a:ext cx="2936709" cy="3411058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60BC2C0-163C-E08C-0079-ABC55915D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464681"/>
              </p:ext>
            </p:extLst>
          </p:nvPr>
        </p:nvGraphicFramePr>
        <p:xfrm>
          <a:off x="7032104" y="4332371"/>
          <a:ext cx="3568192" cy="97536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810385">
                  <a:extLst>
                    <a:ext uri="{9D8B030D-6E8A-4147-A177-3AD203B41FA5}">
                      <a16:colId xmlns:a16="http://schemas.microsoft.com/office/drawing/2014/main" val="1169868829"/>
                    </a:ext>
                  </a:extLst>
                </a:gridCol>
                <a:gridCol w="1016635">
                  <a:extLst>
                    <a:ext uri="{9D8B030D-6E8A-4147-A177-3AD203B41FA5}">
                      <a16:colId xmlns:a16="http://schemas.microsoft.com/office/drawing/2014/main" val="3083272023"/>
                    </a:ext>
                  </a:extLst>
                </a:gridCol>
                <a:gridCol w="741172">
                  <a:extLst>
                    <a:ext uri="{9D8B030D-6E8A-4147-A177-3AD203B41FA5}">
                      <a16:colId xmlns:a16="http://schemas.microsoft.com/office/drawing/2014/main" val="1342762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60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Angular Stability</a:t>
                      </a:r>
                      <a:endParaRPr lang="en-GB" sz="16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VOPPEL</a:t>
                      </a:r>
                      <a:endParaRPr lang="en-GB" sz="16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EPAC</a:t>
                      </a:r>
                      <a:endParaRPr lang="en-GB" sz="16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47132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RX, pitch (nrad)</a:t>
                      </a:r>
                      <a:endParaRPr lang="en-GB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167.7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58.7</a:t>
                      </a:r>
                      <a:endParaRPr lang="en-GB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32677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RY, roll (nrad)</a:t>
                      </a:r>
                      <a:endParaRPr lang="en-GB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145.6</a:t>
                      </a:r>
                      <a:endParaRPr lang="en-GB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79.5</a:t>
                      </a:r>
                      <a:endParaRPr lang="en-GB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88964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RZ, yaw (nrad)</a:t>
                      </a:r>
                      <a:endParaRPr lang="en-GB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477.8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22.3 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7698477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0BC56F2-0AA3-FB52-222A-22D3C38D46B7}"/>
              </a:ext>
            </a:extLst>
          </p:cNvPr>
          <p:cNvSpPr txBox="1"/>
          <p:nvPr/>
        </p:nvSpPr>
        <p:spPr>
          <a:xfrm>
            <a:off x="7980289" y="3959767"/>
            <a:ext cx="2432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Stability Information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126537-91F2-C4D6-8CC2-A7A78D5EE1E9}"/>
              </a:ext>
            </a:extLst>
          </p:cNvPr>
          <p:cNvSpPr txBox="1"/>
          <p:nvPr/>
        </p:nvSpPr>
        <p:spPr>
          <a:xfrm>
            <a:off x="5948935" y="5551963"/>
            <a:ext cx="6322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(Sept-2024) Encoders &amp; optical diagnostics to measure final stability in the vacuum chamber. </a:t>
            </a:r>
          </a:p>
        </p:txBody>
      </p:sp>
    </p:spTree>
    <p:extLst>
      <p:ext uri="{BB962C8B-B14F-4D97-AF65-F5344CB8AC3E}">
        <p14:creationId xmlns:p14="http://schemas.microsoft.com/office/powerpoint/2010/main" val="405408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B4663-B263-4927-8771-2D581D2DB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Compressor Gratings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578110-BA2C-4889-8F51-9EE60CAF0C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740302"/>
              </p:ext>
            </p:extLst>
          </p:nvPr>
        </p:nvGraphicFramePr>
        <p:xfrm>
          <a:off x="551383" y="4057180"/>
          <a:ext cx="6201254" cy="14630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481162">
                  <a:extLst>
                    <a:ext uri="{9D8B030D-6E8A-4147-A177-3AD203B41FA5}">
                      <a16:colId xmlns:a16="http://schemas.microsoft.com/office/drawing/2014/main" val="878566435"/>
                    </a:ext>
                  </a:extLst>
                </a:gridCol>
                <a:gridCol w="3720092">
                  <a:extLst>
                    <a:ext uri="{9D8B030D-6E8A-4147-A177-3AD203B41FA5}">
                      <a16:colId xmlns:a16="http://schemas.microsoft.com/office/drawing/2014/main" val="2933291056"/>
                    </a:ext>
                  </a:extLst>
                </a:gridCol>
              </a:tblGrid>
              <a:tr h="21835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Apertures</a:t>
                      </a:r>
                      <a:endParaRPr lang="en-GB" sz="1800" b="1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x 300 mm , 760 x 300 mm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994276"/>
                  </a:ext>
                </a:extLst>
              </a:tr>
              <a:tr h="27258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 density</a:t>
                      </a:r>
                      <a:endParaRPr lang="en-GB" sz="1800" b="1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1480 lines / mm</a:t>
                      </a: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67225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Incidence angle</a:t>
                      </a:r>
                      <a:endParaRPr lang="en-GB" sz="1800" b="1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37.24</a:t>
                      </a:r>
                      <a:r>
                        <a:rPr lang="en-GB" sz="18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(Littrow), 10</a:t>
                      </a:r>
                      <a:r>
                        <a:rPr lang="en-GB" sz="18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out-of-plane.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5475078"/>
                  </a:ext>
                </a:extLst>
              </a:tr>
              <a:tr h="22620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 fluence @ 1PW</a:t>
                      </a:r>
                      <a:endParaRPr lang="en-GB" sz="1800" b="1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</a:t>
                      </a:r>
                      <a:r>
                        <a:rPr lang="en-GB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mJ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cm</a:t>
                      </a:r>
                      <a:r>
                        <a:rPr lang="en-GB" sz="18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(30 fs)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32325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AF217E2-9460-4230-9E8E-15705DC3FA40}"/>
              </a:ext>
            </a:extLst>
          </p:cNvPr>
          <p:cNvSpPr txBox="1"/>
          <p:nvPr/>
        </p:nvSpPr>
        <p:spPr>
          <a:xfrm>
            <a:off x="551383" y="1060589"/>
            <a:ext cx="10952861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Requirements: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Efficient diffraction, &gt;90% per grating for 750-860 nm</a:t>
            </a:r>
            <a:r>
              <a:rPr lang="en-GB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High damage threshold. Tested and proven &gt; 200mJ / cm</a:t>
            </a:r>
            <a:r>
              <a:rPr lang="en-GB" baseline="30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LIDT </a:t>
            </a:r>
            <a:r>
              <a:rPr lang="en-GB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in vacuum </a:t>
            </a:r>
            <a:r>
              <a:rPr lang="en-GB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for long-term 1 PW, 10 Hz.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Minimal deformation. Optic sag (gravity) +  Thermal Expansion (1PW, 10Hz)  &lt; 80 nm.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Modelling capability.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Engineered solutions.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B5E761F-4A1A-4FA5-A095-D044F694911C}"/>
              </a:ext>
            </a:extLst>
          </p:cNvPr>
          <p:cNvGrpSpPr/>
          <p:nvPr/>
        </p:nvGrpSpPr>
        <p:grpSpPr>
          <a:xfrm>
            <a:off x="6881691" y="3140968"/>
            <a:ext cx="5140116" cy="3410387"/>
            <a:chOff x="7392145" y="3799526"/>
            <a:chExt cx="4536504" cy="3009900"/>
          </a:xfrm>
        </p:grpSpPr>
        <p:pic>
          <p:nvPicPr>
            <p:cNvPr id="8" name="Picture 7" descr="A picture containing different, miller&#10;&#10;Description automatically generated">
              <a:extLst>
                <a:ext uri="{FF2B5EF4-FFF2-40B4-BE49-F238E27FC236}">
                  <a16:creationId xmlns:a16="http://schemas.microsoft.com/office/drawing/2014/main" id="{FA80E6DD-7BD9-49C5-B7AF-656E8B70F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" t="3410" r="3019"/>
            <a:stretch/>
          </p:blipFill>
          <p:spPr bwMode="auto">
            <a:xfrm>
              <a:off x="7392145" y="3799526"/>
              <a:ext cx="4536504" cy="30099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C69C2B7-6F95-45F3-A365-45E00E612C13}"/>
                </a:ext>
              </a:extLst>
            </p:cNvPr>
            <p:cNvSpPr/>
            <p:nvPr/>
          </p:nvSpPr>
          <p:spPr>
            <a:xfrm>
              <a:off x="7608168" y="4869160"/>
              <a:ext cx="360040" cy="216024"/>
            </a:xfrm>
            <a:prstGeom prst="roundRect">
              <a:avLst/>
            </a:prstGeom>
            <a:solidFill>
              <a:srgbClr val="07B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GB">
                  <a:solidFill>
                    <a:schemeClr val="tx1"/>
                  </a:solidFill>
                </a:rPr>
                <a:t>G3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50C9069-7EFA-49D4-8AC3-9F68C885C72A}"/>
                </a:ext>
              </a:extLst>
            </p:cNvPr>
            <p:cNvSpPr/>
            <p:nvPr/>
          </p:nvSpPr>
          <p:spPr>
            <a:xfrm>
              <a:off x="7608168" y="5589240"/>
              <a:ext cx="360040" cy="216024"/>
            </a:xfrm>
            <a:prstGeom prst="roundRect">
              <a:avLst/>
            </a:prstGeom>
            <a:solidFill>
              <a:srgbClr val="07B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GB">
                  <a:solidFill>
                    <a:schemeClr val="tx1"/>
                  </a:solidFill>
                </a:rPr>
                <a:t>M1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2564B6D-F693-47FD-84FB-0CEB5EE54B77}"/>
                </a:ext>
              </a:extLst>
            </p:cNvPr>
            <p:cNvSpPr/>
            <p:nvPr/>
          </p:nvSpPr>
          <p:spPr>
            <a:xfrm>
              <a:off x="8057383" y="6032246"/>
              <a:ext cx="360040" cy="216024"/>
            </a:xfrm>
            <a:prstGeom prst="roundRect">
              <a:avLst/>
            </a:prstGeom>
            <a:solidFill>
              <a:srgbClr val="07B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GB">
                  <a:solidFill>
                    <a:schemeClr val="tx1"/>
                  </a:solidFill>
                </a:rPr>
                <a:t>G4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BF92E57-93AE-4375-8E54-5C00E5B02129}"/>
                </a:ext>
              </a:extLst>
            </p:cNvPr>
            <p:cNvSpPr/>
            <p:nvPr/>
          </p:nvSpPr>
          <p:spPr>
            <a:xfrm>
              <a:off x="9700045" y="6292719"/>
              <a:ext cx="360040" cy="216024"/>
            </a:xfrm>
            <a:prstGeom prst="roundRect">
              <a:avLst/>
            </a:prstGeom>
            <a:solidFill>
              <a:srgbClr val="07B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GB">
                  <a:solidFill>
                    <a:schemeClr val="tx1"/>
                  </a:solidFill>
                </a:rPr>
                <a:t>G1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767073D-BED0-4856-BDB6-9D9BED366FD1}"/>
                </a:ext>
              </a:extLst>
            </p:cNvPr>
            <p:cNvSpPr/>
            <p:nvPr/>
          </p:nvSpPr>
          <p:spPr>
            <a:xfrm>
              <a:off x="10858170" y="5085184"/>
              <a:ext cx="360040" cy="216024"/>
            </a:xfrm>
            <a:prstGeom prst="roundRect">
              <a:avLst/>
            </a:prstGeom>
            <a:solidFill>
              <a:srgbClr val="07B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GB">
                  <a:solidFill>
                    <a:schemeClr val="tx1"/>
                  </a:solidFill>
                </a:rPr>
                <a:t>G2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DDC35D4-4D62-4C81-86D7-A407FF7C9D74}"/>
                </a:ext>
              </a:extLst>
            </p:cNvPr>
            <p:cNvSpPr/>
            <p:nvPr/>
          </p:nvSpPr>
          <p:spPr>
            <a:xfrm>
              <a:off x="11038190" y="6058783"/>
              <a:ext cx="466055" cy="3600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GB">
                  <a:solidFill>
                    <a:srgbClr val="FFFFFF"/>
                  </a:solidFill>
                </a:rPr>
                <a:t>50 J In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231F941-30F0-4FB9-8D98-FBC65D9D4030}"/>
                </a:ext>
              </a:extLst>
            </p:cNvPr>
            <p:cNvSpPr/>
            <p:nvPr/>
          </p:nvSpPr>
          <p:spPr>
            <a:xfrm>
              <a:off x="8597742" y="4509120"/>
              <a:ext cx="466055" cy="3600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GB" dirty="0">
                  <a:solidFill>
                    <a:srgbClr val="FFFFFF"/>
                  </a:solidFill>
                </a:rPr>
                <a:t>30 J 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7769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357223-AFD2-F0A0-1DD4-C94437C7F0C0}"/>
              </a:ext>
            </a:extLst>
          </p:cNvPr>
          <p:cNvSpPr txBox="1"/>
          <p:nvPr/>
        </p:nvSpPr>
        <p:spPr>
          <a:xfrm>
            <a:off x="383580" y="1263961"/>
            <a:ext cx="11185028" cy="3511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60"/>
              </a:lnSpc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Contract placed with Lawrence Livermore National Laboratory (LLNL) for Au coated grating set.</a:t>
            </a:r>
          </a:p>
          <a:p>
            <a:pPr>
              <a:lnSpc>
                <a:spcPts val="2160"/>
              </a:lnSpc>
              <a:spcAft>
                <a:spcPts val="600"/>
              </a:spcAft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216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Low thermal expansion ceramic glass 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Clearceram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-Z) substrates, supplied by CLF (delivered Mar-2024).</a:t>
            </a:r>
          </a:p>
          <a:p>
            <a:pPr marL="342900" indent="-342900">
              <a:lnSpc>
                <a:spcPts val="216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Chrome/HfO2 grooved sublayer with + Au overcoat.</a:t>
            </a:r>
          </a:p>
          <a:p>
            <a:pPr marL="342900" indent="-342900">
              <a:lnSpc>
                <a:spcPts val="216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High damage threshold (&gt;200mJ/cm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342900" indent="-342900">
              <a:lnSpc>
                <a:spcPts val="216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~4.9% absorption. Active cooling is expected for 10 Hz operation.</a:t>
            </a:r>
          </a:p>
          <a:p>
            <a:pPr marL="342900" indent="-342900">
              <a:lnSpc>
                <a:spcPts val="216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160"/>
              </a:lnSpc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Solution for “Day 1” delivery of pulses to experiments at a likely reduced average power e.g. 1PW @ 1Hz. </a:t>
            </a:r>
          </a:p>
          <a:p>
            <a:pPr>
              <a:lnSpc>
                <a:spcPts val="2160"/>
              </a:lnSpc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Enables first user experiments to commence on a timely schedule, whilst further development of 10Hz solution continues simultaneously.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4D16A-91FD-05A1-4A5A-591429176FAA}"/>
              </a:ext>
            </a:extLst>
          </p:cNvPr>
          <p:cNvSpPr txBox="1"/>
          <p:nvPr/>
        </p:nvSpPr>
        <p:spPr>
          <a:xfrm>
            <a:off x="3647058" y="5252916"/>
            <a:ext cx="4658072" cy="356508"/>
          </a:xfrm>
          <a:prstGeom prst="rect">
            <a:avLst/>
          </a:prstGeom>
          <a:noFill/>
          <a:ln w="19050">
            <a:solidFill>
              <a:srgbClr val="07B089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160"/>
              </a:lnSpc>
              <a:spcAft>
                <a:spcPts val="600"/>
              </a:spcAft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ETA Full-sized Au gratings: Jan-Mar 2025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F14D6CA-4C32-41A3-DB1F-55D29467CEE4}"/>
              </a:ext>
            </a:extLst>
          </p:cNvPr>
          <p:cNvSpPr txBox="1">
            <a:spLocks/>
          </p:cNvSpPr>
          <p:nvPr/>
        </p:nvSpPr>
        <p:spPr>
          <a:xfrm>
            <a:off x="405284" y="278997"/>
            <a:ext cx="11381432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44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4400" dirty="0"/>
              <a:t>Gold Coated Gratings (Uncooled)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1097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9C81B-058F-764D-9182-8F97AA6B8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84" y="278997"/>
            <a:ext cx="11381432" cy="701731"/>
          </a:xfrm>
        </p:spPr>
        <p:txBody>
          <a:bodyPr/>
          <a:lstStyle/>
          <a:p>
            <a:r>
              <a:rPr lang="en-US" dirty="0"/>
              <a:t>Multilayer Dielectric (MLD) Gratings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5C7937-E112-3AEC-7065-0319FF21CF63}"/>
              </a:ext>
            </a:extLst>
          </p:cNvPr>
          <p:cNvSpPr txBox="1"/>
          <p:nvPr/>
        </p:nvSpPr>
        <p:spPr>
          <a:xfrm>
            <a:off x="168766" y="1259790"/>
            <a:ext cx="6079182" cy="228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60"/>
              </a:lnSpc>
              <a:spcAft>
                <a:spcPts val="600"/>
              </a:spcAf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Plymouth Grating Laboratory (PGL) developed coating for EPAC.</a:t>
            </a:r>
            <a:endParaRPr lang="en-GB" sz="1600" dirty="0">
              <a:solidFill>
                <a:srgbClr val="201D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16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 absorption, thermally stable across all EPAC rep. rates.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sample(s)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LiDT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diffraction efficiency investigated. “Colour mode” a concern.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Impact of this type of damage on compression performance is not fully understood.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GB" sz="1600" dirty="0">
              <a:solidFill>
                <a:srgbClr val="201D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gratings purchased and in use in CLF Astra TA2.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EPAC-like experimental campaign + results later slide.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249CC1-CAFB-44F9-0582-AF52458BC8D6}"/>
              </a:ext>
            </a:extLst>
          </p:cNvPr>
          <p:cNvGrpSpPr/>
          <p:nvPr/>
        </p:nvGrpSpPr>
        <p:grpSpPr>
          <a:xfrm>
            <a:off x="6250067" y="1619498"/>
            <a:ext cx="5709831" cy="4843927"/>
            <a:chOff x="6248850" y="1783499"/>
            <a:chExt cx="5709831" cy="48439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6845EB-B08D-F441-C60D-D7C2B7F06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8850" y="1783499"/>
              <a:ext cx="5709831" cy="484392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1883DD-D561-81D0-B508-1B00CD188022}"/>
                </a:ext>
              </a:extLst>
            </p:cNvPr>
            <p:cNvSpPr txBox="1"/>
            <p:nvPr/>
          </p:nvSpPr>
          <p:spPr>
            <a:xfrm>
              <a:off x="6859987" y="5342023"/>
              <a:ext cx="18503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07B089"/>
                  </a:solidFill>
                </a:rPr>
                <a:t>EPAC 1PW</a:t>
              </a:r>
              <a:endParaRPr lang="en-GB" b="1" baseline="30000" dirty="0">
                <a:solidFill>
                  <a:srgbClr val="07B089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255514E-2014-6EEE-5BAE-992625F8B4BB}"/>
                </a:ext>
              </a:extLst>
            </p:cNvPr>
            <p:cNvCxnSpPr>
              <a:cxnSpLocks/>
            </p:cNvCxnSpPr>
            <p:nvPr/>
          </p:nvCxnSpPr>
          <p:spPr>
            <a:xfrm>
              <a:off x="6752935" y="5685063"/>
              <a:ext cx="5175713" cy="0"/>
            </a:xfrm>
            <a:prstGeom prst="line">
              <a:avLst/>
            </a:prstGeom>
            <a:ln w="28575">
              <a:solidFill>
                <a:srgbClr val="07B08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3CD187F-695C-2307-2F56-2E5C36AF8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00" t="11484" r="-978"/>
          <a:stretch/>
        </p:blipFill>
        <p:spPr>
          <a:xfrm>
            <a:off x="1802097" y="4181668"/>
            <a:ext cx="1768514" cy="17571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6B9D76-B127-3EB0-59BC-307346F71A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57"/>
          <a:stretch/>
        </p:blipFill>
        <p:spPr>
          <a:xfrm>
            <a:off x="3655041" y="4052359"/>
            <a:ext cx="2312480" cy="18976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C0EF5B-8384-FF7E-5EAC-8E8A6F2D01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5604"/>
          <a:stretch/>
        </p:blipFill>
        <p:spPr>
          <a:xfrm>
            <a:off x="168766" y="4182040"/>
            <a:ext cx="1619448" cy="17679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1DA2AA-629E-B3D5-B054-7567340117DF}"/>
              </a:ext>
            </a:extLst>
          </p:cNvPr>
          <p:cNvSpPr txBox="1"/>
          <p:nvPr/>
        </p:nvSpPr>
        <p:spPr>
          <a:xfrm>
            <a:off x="256493" y="3673650"/>
            <a:ext cx="1703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Catastrophic</a:t>
            </a:r>
            <a:endParaRPr lang="en-GB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064B26-9217-A2E8-AACF-1997EB496160}"/>
              </a:ext>
            </a:extLst>
          </p:cNvPr>
          <p:cNvSpPr txBox="1"/>
          <p:nvPr/>
        </p:nvSpPr>
        <p:spPr>
          <a:xfrm>
            <a:off x="1834389" y="3535203"/>
            <a:ext cx="1703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mode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localised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BF3204-7D4F-8515-0277-D3F5C8990C4C}"/>
              </a:ext>
            </a:extLst>
          </p:cNvPr>
          <p:cNvSpPr txBox="1"/>
          <p:nvPr/>
        </p:nvSpPr>
        <p:spPr>
          <a:xfrm>
            <a:off x="3959316" y="3657381"/>
            <a:ext cx="1703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mode</a:t>
            </a:r>
            <a:endParaRPr lang="en-GB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8920AC-2060-2DF8-5B75-6CFCF5F3C4A4}"/>
              </a:ext>
            </a:extLst>
          </p:cNvPr>
          <p:cNvSpPr txBox="1"/>
          <p:nvPr/>
        </p:nvSpPr>
        <p:spPr>
          <a:xfrm>
            <a:off x="7592113" y="1250166"/>
            <a:ext cx="34997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Nov-2022, MLD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LiDT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Lidaris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8C6098-4C15-2E84-C2EF-72B3EACA81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090" t="74957"/>
          <a:stretch/>
        </p:blipFill>
        <p:spPr>
          <a:xfrm>
            <a:off x="744936" y="5457703"/>
            <a:ext cx="727045" cy="4427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3C576D-1794-F9CC-DE70-5A3E572AAC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146" b="81395"/>
          <a:stretch/>
        </p:blipFill>
        <p:spPr>
          <a:xfrm>
            <a:off x="1793264" y="4181667"/>
            <a:ext cx="898490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7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5E0B6-C978-8669-7C05-EBDCAE51B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84" y="278997"/>
            <a:ext cx="11381432" cy="646331"/>
          </a:xfrm>
        </p:spPr>
        <p:txBody>
          <a:bodyPr/>
          <a:lstStyle/>
          <a:p>
            <a:r>
              <a:rPr lang="en-GB" sz="4000" dirty="0"/>
              <a:t>ATA2: 10 Hz Au / MLD Grating Pulse Duration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CFE9929-DE1F-7096-6BE6-6253855DC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04942A-FF45-EAA5-1E69-0E823B7AF114}"/>
              </a:ext>
            </a:extLst>
          </p:cNvPr>
          <p:cNvSpPr txBox="1"/>
          <p:nvPr/>
        </p:nvSpPr>
        <p:spPr>
          <a:xfrm>
            <a:off x="405284" y="908720"/>
            <a:ext cx="104246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 experimental campaign using CLF Astra TA2 facility’s compressor to gain greater understanding of the grating types being considered for use at EPAC.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Used 1J, 10Hz front-end without firing slower rep rate (20s) high-energy amplifiers.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7FC8DB-31E1-3FBF-B84B-DB03B91CC6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4"/>
          <a:stretch/>
        </p:blipFill>
        <p:spPr>
          <a:xfrm>
            <a:off x="86454" y="2522592"/>
            <a:ext cx="4117866" cy="3075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FA749A9-90B1-AE6E-3E9F-62FD9CC936FF}"/>
              </a:ext>
            </a:extLst>
          </p:cNvPr>
          <p:cNvSpPr txBox="1"/>
          <p:nvPr/>
        </p:nvSpPr>
        <p:spPr>
          <a:xfrm>
            <a:off x="360099" y="1876261"/>
            <a:ext cx="3845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 coated 1480l/mm gratings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(Jobin Yvon,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fused silica substrate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8162AC-D17F-FF1D-2464-1B18DDFFC180}"/>
              </a:ext>
            </a:extLst>
          </p:cNvPr>
          <p:cNvSpPr txBox="1"/>
          <p:nvPr/>
        </p:nvSpPr>
        <p:spPr>
          <a:xfrm>
            <a:off x="770043" y="2588066"/>
            <a:ext cx="1008111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Fluence: 40mJ / cm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547A33D-20A4-9C3B-B4AB-4D5BC107F5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0"/>
          <a:stretch/>
        </p:blipFill>
        <p:spPr>
          <a:xfrm>
            <a:off x="4223792" y="2522592"/>
            <a:ext cx="4131689" cy="308316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DF4985B-E81E-BF8B-D003-0D057F8B97FA}"/>
              </a:ext>
            </a:extLst>
          </p:cNvPr>
          <p:cNvSpPr txBox="1"/>
          <p:nvPr/>
        </p:nvSpPr>
        <p:spPr>
          <a:xfrm>
            <a:off x="4671028" y="1876261"/>
            <a:ext cx="3237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MLD gratings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(PGL,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fused silica substrate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dirty="0"/>
          </a:p>
        </p:txBody>
      </p:sp>
      <p:pic>
        <p:nvPicPr>
          <p:cNvPr id="41" name="Picture 40" descr="A close-up of a lens&#10;&#10;Description automatically generated">
            <a:extLst>
              <a:ext uri="{FF2B5EF4-FFF2-40B4-BE49-F238E27FC236}">
                <a16:creationId xmlns:a16="http://schemas.microsoft.com/office/drawing/2014/main" id="{EE2EFA42-A25A-91C9-C0E3-ADC113359A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60"/>
          <a:stretch/>
        </p:blipFill>
        <p:spPr>
          <a:xfrm>
            <a:off x="8524876" y="2607807"/>
            <a:ext cx="3395541" cy="251689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BD7CA8B-96D4-DFB7-EF6A-9874B047C610}"/>
              </a:ext>
            </a:extLst>
          </p:cNvPr>
          <p:cNvSpPr txBox="1"/>
          <p:nvPr/>
        </p:nvSpPr>
        <p:spPr>
          <a:xfrm>
            <a:off x="2464705" y="5598192"/>
            <a:ext cx="96408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MLD grating maintained pulse duration at 10Hz.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Slight heating effects on MLD wavefront. EPAC design to consider &amp; remove.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Beam imprint on grating surface after 80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mJ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(diff. efficiency unchanged)…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Au gratings work at 1Hz. Compensation/cooling required for 10Hz.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C548B7-80C7-A65D-256E-59113BFF3235}"/>
              </a:ext>
            </a:extLst>
          </p:cNvPr>
          <p:cNvSpPr txBox="1"/>
          <p:nvPr/>
        </p:nvSpPr>
        <p:spPr>
          <a:xfrm>
            <a:off x="8524876" y="2639465"/>
            <a:ext cx="33955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Cosmetic beam imprint on MLD after EPAC 1PW fluence run.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7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4" grpId="0"/>
    </p:bldLst>
  </p:timing>
</p:sld>
</file>

<file path=ppt/theme/theme1.xml><?xml version="1.0" encoding="utf-8"?>
<a:theme xmlns:a="http://schemas.openxmlformats.org/drawingml/2006/main" name="UKRI_STFC_SlideDeck_Final">
  <a:themeElements>
    <a:clrScheme name="UKRI">
      <a:dk1>
        <a:srgbClr val="201D3E"/>
      </a:dk1>
      <a:lt1>
        <a:srgbClr val="FF6800"/>
      </a:lt1>
      <a:dk2>
        <a:srgbClr val="F19D1B"/>
      </a:dk2>
      <a:lt2>
        <a:srgbClr val="F9BB0E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_UKRI_Form.potx" id="{28EA0759-A2D0-4034-B369-1D30EAC4A486}" vid="{884AA5BB-9AF8-4FB2-9F45-4C402F7CCB55}"/>
    </a:ext>
  </a:extLst>
</a:theme>
</file>

<file path=ppt/theme/theme2.xml><?xml version="1.0" encoding="utf-8"?>
<a:theme xmlns:a="http://schemas.openxmlformats.org/drawingml/2006/main" name="1_UKRI_STFC_SlideDeck_Final">
  <a:themeElements>
    <a:clrScheme name="UKRI">
      <a:dk1>
        <a:srgbClr val="201D3E"/>
      </a:dk1>
      <a:lt1>
        <a:srgbClr val="FF6800"/>
      </a:lt1>
      <a:dk2>
        <a:srgbClr val="F19D1B"/>
      </a:dk2>
      <a:lt2>
        <a:srgbClr val="F9BB0E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_UKRI_Form.potx" id="{28EA0759-A2D0-4034-B369-1D30EAC4A486}" vid="{884AA5BB-9AF8-4FB2-9F45-4C402F7CCB55}"/>
    </a:ext>
  </a:extLst>
</a:theme>
</file>

<file path=ppt/theme/theme3.xml><?xml version="1.0" encoding="utf-8"?>
<a:theme xmlns:a="http://schemas.openxmlformats.org/drawingml/2006/main" name="MASTER 2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_UKRI_Form.potx" id="{28EA0759-A2D0-4034-B369-1D30EAC4A486}" vid="{B53E3B95-2E8C-45D8-9AE4-71AB6D0F39E8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My_UKRI_Form</Template>
  <TotalTime>74484</TotalTime>
  <Words>1517</Words>
  <Application>Microsoft Office PowerPoint</Application>
  <PresentationFormat>Widescreen</PresentationFormat>
  <Paragraphs>238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Arial Regular</vt:lpstr>
      <vt:lpstr>Calibri</vt:lpstr>
      <vt:lpstr>Calibri Light</vt:lpstr>
      <vt:lpstr>Courier New</vt:lpstr>
      <vt:lpstr>Wingdings</vt:lpstr>
      <vt:lpstr>UKRI_STFC_SlideDeck_Final</vt:lpstr>
      <vt:lpstr>1_UKRI_STFC_SlideDeck_Final</vt:lpstr>
      <vt:lpstr>MASTER 2 WHITE</vt:lpstr>
      <vt:lpstr>1_Office Theme</vt:lpstr>
      <vt:lpstr>EPAC Compressor  </vt:lpstr>
      <vt:lpstr>Compressor Overview</vt:lpstr>
      <vt:lpstr>Chamber Update</vt:lpstr>
      <vt:lpstr>Chamber Vacuum Quality</vt:lpstr>
      <vt:lpstr>Compressor Grating Mounts</vt:lpstr>
      <vt:lpstr>Compressor Gratings</vt:lpstr>
      <vt:lpstr>PowerPoint Presentation</vt:lpstr>
      <vt:lpstr>Multilayer Dielectric (MLD) Gratings</vt:lpstr>
      <vt:lpstr>ATA2: 10 Hz Au / MLD Grating Pulse Duration</vt:lpstr>
      <vt:lpstr>Cooled Gold Grating Prototype</vt:lpstr>
      <vt:lpstr>Cooled Grating Results</vt:lpstr>
      <vt:lpstr>Full Sized Grating Modelling</vt:lpstr>
      <vt:lpstr>Full Sized Grating Modelling</vt:lpstr>
      <vt:lpstr>Grating Type Summary</vt:lpstr>
      <vt:lpstr>Conclusions</vt:lpstr>
      <vt:lpstr>PowerPoint Presentation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Galimberti, Marco (STFC,RAL,CLF)</dc:creator>
  <cp:lastModifiedBy>Stuart, Nick (STFC,RAL,CLF)</cp:lastModifiedBy>
  <cp:revision>889</cp:revision>
  <cp:lastPrinted>2022-11-14T14:05:05Z</cp:lastPrinted>
  <dcterms:created xsi:type="dcterms:W3CDTF">2019-11-06T10:41:36Z</dcterms:created>
  <dcterms:modified xsi:type="dcterms:W3CDTF">2024-05-14T00:25:08Z</dcterms:modified>
</cp:coreProperties>
</file>