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81" r:id="rId4"/>
    <p:sldMasterId id="2147483732" r:id="rId5"/>
    <p:sldMasterId id="2147483700" r:id="rId6"/>
    <p:sldMasterId id="2147483719" r:id="rId7"/>
    <p:sldMasterId id="2147483744" r:id="rId8"/>
  </p:sldMasterIdLst>
  <p:notesMasterIdLst>
    <p:notesMasterId r:id="rId22"/>
  </p:notesMasterIdLst>
  <p:sldIdLst>
    <p:sldId id="430" r:id="rId9"/>
    <p:sldId id="428" r:id="rId10"/>
    <p:sldId id="469" r:id="rId11"/>
    <p:sldId id="471" r:id="rId12"/>
    <p:sldId id="477" r:id="rId13"/>
    <p:sldId id="474" r:id="rId14"/>
    <p:sldId id="488" r:id="rId15"/>
    <p:sldId id="493" r:id="rId16"/>
    <p:sldId id="472" r:id="rId17"/>
    <p:sldId id="490" r:id="rId18"/>
    <p:sldId id="473" r:id="rId19"/>
    <p:sldId id="495" r:id="rId20"/>
    <p:sldId id="49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900"/>
    <a:srgbClr val="CC0099"/>
    <a:srgbClr val="66FFFF"/>
    <a:srgbClr val="F08900"/>
    <a:srgbClr val="000000"/>
    <a:srgbClr val="00BED5"/>
    <a:srgbClr val="003088"/>
    <a:srgbClr val="1E5DF8"/>
    <a:srgbClr val="62626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21"/>
    <p:restoredTop sz="94796" autoAdjust="0"/>
  </p:normalViewPr>
  <p:slideViewPr>
    <p:cSldViewPr snapToGrid="0" snapToObjects="1">
      <p:cViewPr varScale="1">
        <p:scale>
          <a:sx n="124" d="100"/>
          <a:sy n="124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Regular"/>
              </a:defRPr>
            </a:lvl1pPr>
          </a:lstStyle>
          <a:p>
            <a:fld id="{48FE9A4A-3203-D544-A0F2-9B4A7A1B021E}" type="datetimeFigureOut">
              <a:rPr lang="en-US" smtClean="0"/>
              <a:pPr/>
              <a:t>5/7/2024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Regular"/>
              </a:defRPr>
            </a:lvl1pPr>
          </a:lstStyle>
          <a:p>
            <a:fld id="{C0F3BA1D-A00F-DB41-84DA-BE26C4853B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868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abstract pattern can be removed or repositioned if required. Be careful to ‘Send to Back’ so that it does not obscure any important information.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803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Add slide on FE with pulse shapes?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58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Add image of amp head?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226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7685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1238250"/>
            <a:ext cx="5943600" cy="3343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abstract pattern can be removed or repositioned if required. Be careful to ‘Send to Back’ so that it does not obscure any important information.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859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70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145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70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xxx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3E974-8BC6-4572-B7C9-5FE4F8E857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89886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xxx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3E974-8BC6-4572-B7C9-5FE4F8E857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26240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xxx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3E974-8BC6-4572-B7C9-5FE4F8E857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0732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xxx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3E974-8BC6-4572-B7C9-5FE4F8E857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68151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xxx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3E974-8BC6-4572-B7C9-5FE4F8E857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25722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xxx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3E974-8BC6-4572-B7C9-5FE4F8E857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5955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xxx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3E974-8BC6-4572-B7C9-5FE4F8E857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48336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xxx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3E974-8BC6-4572-B7C9-5FE4F8E857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1768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9290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xxx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3E974-8BC6-4572-B7C9-5FE4F8E857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2248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xxx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3E974-8BC6-4572-B7C9-5FE4F8E857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08955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xxx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3E974-8BC6-4572-B7C9-5FE4F8E857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74663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3703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743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4999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6614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096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581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384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9987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198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143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692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560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2286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80670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5486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2561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6890"/>
            <a:ext cx="10515600" cy="590931"/>
          </a:xfrm>
        </p:spPr>
        <p:txBody>
          <a:bodyPr>
            <a:spAutoFit/>
          </a:bodyPr>
          <a:lstStyle>
            <a:lvl1pPr algn="ctr"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052739"/>
            <a:ext cx="10515600" cy="1595309"/>
          </a:xfrm>
        </p:spPr>
        <p:txBody>
          <a:bodyPr>
            <a:spAutoFit/>
          </a:bodyPr>
          <a:lstStyle>
            <a:lvl1pPr marL="342900" indent="-342900">
              <a:buFont typeface="Arial" panose="020B0604020202020204" pitchFamily="34" charset="0"/>
              <a:buChar char="•"/>
              <a:defRPr lang="en-US" sz="2400" b="0" kern="1200" spc="-75" dirty="0">
                <a:solidFill>
                  <a:srgbClr val="1E5DF8"/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6515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475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6729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8406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7500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4762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0839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245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0298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9410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1408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92618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072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707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4963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2071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7903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9076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6954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7605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8900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5720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4665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728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429" y="826852"/>
            <a:ext cx="10515600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21317" y="6356350"/>
            <a:ext cx="4114800" cy="365125"/>
          </a:xfrm>
        </p:spPr>
        <p:txBody>
          <a:bodyPr/>
          <a:lstStyle/>
          <a:p>
            <a:r>
              <a:rPr lang="en-US"/>
              <a:t>xxx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9618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80131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2881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67731" y="119331"/>
            <a:ext cx="2743200" cy="365125"/>
          </a:xfrm>
        </p:spPr>
        <p:txBody>
          <a:bodyPr/>
          <a:lstStyle>
            <a:lvl1pPr>
              <a:defRPr i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EPAC ISTAC November 20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55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96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EPAC ISTAC November 20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77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EPAC ISTAC November 20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xxx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8721" y="6182506"/>
            <a:ext cx="2111379" cy="5397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43" y="57981"/>
            <a:ext cx="949795" cy="92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8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EPAC ISTAC November 20 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xxx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3E974-8BC6-4572-B7C9-5FE4F8E857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631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EPAC ISTAC November 20 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000" y="5575369"/>
            <a:ext cx="707061" cy="69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380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EPAC ISTAC November 20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xxx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2787FE-8CBB-6248-9619-3941DE55C1B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859233" y="6086478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526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2787FE-8CBB-6248-9619-3941DE55C1B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1" y="5802307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873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DB0FE0-A4AF-D848-8925-91A37993D74D}"/>
              </a:ext>
            </a:extLst>
          </p:cNvPr>
          <p:cNvSpPr txBox="1"/>
          <p:nvPr/>
        </p:nvSpPr>
        <p:spPr>
          <a:xfrm>
            <a:off x="2356910" y="1879845"/>
            <a:ext cx="7663050" cy="33547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spc="-11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EPAC ISTAC</a:t>
            </a:r>
          </a:p>
          <a:p>
            <a:r>
              <a:rPr lang="en-US" sz="3600" b="1" spc="-11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Report</a:t>
            </a:r>
          </a:p>
          <a:p>
            <a:endParaRPr lang="en-US" sz="3600" b="1" spc="-113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spc="-113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Pump </a:t>
            </a:r>
            <a:r>
              <a:rPr lang="en-US" sz="3600" b="1" spc="-113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</a:t>
            </a:r>
          </a:p>
          <a:p>
            <a:endParaRPr lang="en-US" sz="3600" b="1" spc="-113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spc="-113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Jonathan Phillips</a:t>
            </a:r>
          </a:p>
          <a:p>
            <a:r>
              <a:rPr lang="en-US" sz="1600" spc="-113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 Laser Facility</a:t>
            </a:r>
            <a:endParaRPr lang="en-US" sz="1600" spc="-113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EB0AE4-391E-6F41-84C6-D4EEDF519A31}"/>
              </a:ext>
            </a:extLst>
          </p:cNvPr>
          <p:cNvSpPr/>
          <p:nvPr/>
        </p:nvSpPr>
        <p:spPr>
          <a:xfrm>
            <a:off x="1879183" y="5178072"/>
            <a:ext cx="43092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2024</a:t>
            </a:r>
            <a:endParaRPr lang="en-GB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0957" y="1166552"/>
            <a:ext cx="2828089" cy="72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/>
          <p:cNvSpPr txBox="1">
            <a:spLocks/>
          </p:cNvSpPr>
          <p:nvPr/>
        </p:nvSpPr>
        <p:spPr>
          <a:xfrm>
            <a:off x="807771" y="-10202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dirty="0"/>
              <a:t>Current status of EPAC </a:t>
            </a:r>
            <a:r>
              <a:rPr lang="en-GB" dirty="0" smtClean="0"/>
              <a:t>Pump Room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2622962" y="1427294"/>
            <a:ext cx="688521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FE Optics and table installed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Optics installed in TJ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Large aperture optics installed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Commissioning / Installation overlap  started in November 2023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87858" y="931153"/>
            <a:ext cx="27254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Commissioning</a:t>
            </a:r>
            <a:endParaRPr lang="en-GB" sz="3200" dirty="0"/>
          </a:p>
        </p:txBody>
      </p:sp>
      <p:pic>
        <p:nvPicPr>
          <p:cNvPr id="11" name="Picture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2" y="3078272"/>
            <a:ext cx="4053390" cy="35240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7" b="12881"/>
          <a:stretch/>
        </p:blipFill>
        <p:spPr>
          <a:xfrm>
            <a:off x="4308529" y="2904622"/>
            <a:ext cx="6507373" cy="387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43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34" y="1356102"/>
            <a:ext cx="5098517" cy="43444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4674" y="5995686"/>
            <a:ext cx="932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Provision included in services design, space in 209, TJ-HJ-2 beam transport and wall apertures for delivery to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Ti:S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Room (202</a:t>
            </a:r>
            <a:r>
              <a:rPr lang="en-US" dirty="0"/>
              <a:t>)</a:t>
            </a:r>
            <a:endParaRPr lang="en-GB" dirty="0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1124539" y="-16809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dirty="0"/>
              <a:t>Future provision; two 120J sections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96" b="49970"/>
          <a:stretch/>
        </p:blipFill>
        <p:spPr>
          <a:xfrm>
            <a:off x="478405" y="1452620"/>
            <a:ext cx="4829764" cy="419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72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9251" y="82933"/>
            <a:ext cx="8353293" cy="1325563"/>
          </a:xfrm>
        </p:spPr>
        <p:txBody>
          <a:bodyPr/>
          <a:lstStyle/>
          <a:p>
            <a:r>
              <a:rPr lang="en-GB" dirty="0" smtClean="0"/>
              <a:t>EPAC Second Pump Update 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844951" y="2274553"/>
            <a:ext cx="950760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Funding has been secured to £</a:t>
            </a:r>
            <a:r>
              <a:rPr lang="en-GB" dirty="0" smtClean="0"/>
              <a:t>6m for a second 120 J Amplifier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Currently looking at two options:</a:t>
            </a:r>
          </a:p>
          <a:p>
            <a:endParaRPr lang="en-GB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/>
              <a:t>	Using the current 10 J beam split energy between </a:t>
            </a:r>
            <a:r>
              <a:rPr lang="en-GB" dirty="0" smtClean="0"/>
              <a:t>120 </a:t>
            </a:r>
            <a:r>
              <a:rPr lang="en-GB" dirty="0" smtClean="0"/>
              <a:t>J </a:t>
            </a:r>
            <a:r>
              <a:rPr lang="en-GB" dirty="0" smtClean="0"/>
              <a:t>amplifiers</a:t>
            </a:r>
          </a:p>
          <a:p>
            <a:endParaRPr lang="en-GB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/>
              <a:t>	A stand alone system with a Front end with an output of ~0.8 J and a 120 J Amplifier head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231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435282-852B-AE4C-B8DF-0BEFA1CC50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7400" y="2903499"/>
            <a:ext cx="9144000" cy="38304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A93F1F-55CE-8C41-933D-BDAD86FDEF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0955" y="5258633"/>
            <a:ext cx="330161" cy="33016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0C8BCE3-7BF5-244B-ABC5-1CC57CE8ADDB}"/>
              </a:ext>
            </a:extLst>
          </p:cNvPr>
          <p:cNvSpPr/>
          <p:nvPr/>
        </p:nvSpPr>
        <p:spPr>
          <a:xfrm>
            <a:off x="5675311" y="5285442"/>
            <a:ext cx="14085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@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STFC_Matters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AC3E187-FC47-6646-A5A3-38BEA5BF97F3}"/>
              </a:ext>
            </a:extLst>
          </p:cNvPr>
          <p:cNvSpPr/>
          <p:nvPr/>
        </p:nvSpPr>
        <p:spPr>
          <a:xfrm>
            <a:off x="7378144" y="5285442"/>
            <a:ext cx="31606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Science and Technology Facilities Council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F25C28B-6C92-F94C-81EC-CBF349C848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1787" y="5258632"/>
            <a:ext cx="333002" cy="3279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3CE200E-AB24-384F-BB4C-13ACD0DABD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4622" y="5256427"/>
            <a:ext cx="330161" cy="3301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E2772B-B47D-8D46-97A4-931FF8D2720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498" y="377576"/>
            <a:ext cx="2828089" cy="72297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03ACBB2-A294-5B41-91E3-A21CD7F0322A}"/>
              </a:ext>
            </a:extLst>
          </p:cNvPr>
          <p:cNvSpPr/>
          <p:nvPr/>
        </p:nvSpPr>
        <p:spPr>
          <a:xfrm>
            <a:off x="2285136" y="5285442"/>
            <a:ext cx="31606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Science and Technology Facilities Council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11745" y="2393174"/>
            <a:ext cx="20970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81746" y="3300698"/>
            <a:ext cx="87570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Extreme Photonics Applications Centre (EPAC)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325" y="5766140"/>
            <a:ext cx="989886" cy="96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10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05729" y="7405"/>
            <a:ext cx="10515600" cy="1325563"/>
          </a:xfrm>
        </p:spPr>
        <p:txBody>
          <a:bodyPr/>
          <a:lstStyle/>
          <a:p>
            <a:pPr algn="ctr"/>
            <a:r>
              <a:rPr lang="en-GB" dirty="0"/>
              <a:t>Pump laser layout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066705" y="1113712"/>
            <a:ext cx="10510844" cy="5434296"/>
            <a:chOff x="479376" y="260649"/>
            <a:chExt cx="10510844" cy="570118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86"/>
            <a:stretch/>
          </p:blipFill>
          <p:spPr>
            <a:xfrm>
              <a:off x="531223" y="431190"/>
              <a:ext cx="10458994" cy="5530644"/>
            </a:xfrm>
            <a:prstGeom prst="rect">
              <a:avLst/>
            </a:prstGeom>
          </p:spPr>
        </p:pic>
        <p:sp>
          <p:nvSpPr>
            <p:cNvPr id="33" name="Isosceles Triangle 32"/>
            <p:cNvSpPr/>
            <p:nvPr/>
          </p:nvSpPr>
          <p:spPr>
            <a:xfrm rot="16200000" flipV="1">
              <a:off x="3307334" y="508872"/>
              <a:ext cx="2676851" cy="8229074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4" name="Isosceles Triangle 33"/>
            <p:cNvSpPr/>
            <p:nvPr/>
          </p:nvSpPr>
          <p:spPr>
            <a:xfrm rot="5400000" flipV="1">
              <a:off x="3950670" y="-2418557"/>
              <a:ext cx="2418452" cy="7776864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5" name="Isosceles Triangle 34"/>
            <p:cNvSpPr/>
            <p:nvPr/>
          </p:nvSpPr>
          <p:spPr>
            <a:xfrm flipV="1">
              <a:off x="479376" y="332654"/>
              <a:ext cx="956266" cy="1656185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Isosceles Triangle 35"/>
            <p:cNvSpPr/>
            <p:nvPr/>
          </p:nvSpPr>
          <p:spPr>
            <a:xfrm flipV="1">
              <a:off x="9036170" y="620687"/>
              <a:ext cx="1236294" cy="2058413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Isosceles Triangle 36"/>
            <p:cNvSpPr/>
            <p:nvPr/>
          </p:nvSpPr>
          <p:spPr>
            <a:xfrm rot="5400000" flipV="1">
              <a:off x="7518263" y="-1449649"/>
              <a:ext cx="1689654" cy="5254259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Isosceles Triangle 37"/>
            <p:cNvSpPr/>
            <p:nvPr/>
          </p:nvSpPr>
          <p:spPr>
            <a:xfrm rot="10800000" flipV="1">
              <a:off x="9912424" y="3789040"/>
              <a:ext cx="1077796" cy="2172794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2471496" y="1036606"/>
            <a:ext cx="7808372" cy="5304411"/>
            <a:chOff x="2471496" y="1036606"/>
            <a:chExt cx="7808372" cy="5304411"/>
          </a:xfrm>
        </p:grpSpPr>
        <p:grpSp>
          <p:nvGrpSpPr>
            <p:cNvPr id="61" name="Group 60"/>
            <p:cNvGrpSpPr/>
            <p:nvPr/>
          </p:nvGrpSpPr>
          <p:grpSpPr>
            <a:xfrm>
              <a:off x="2471496" y="1036606"/>
              <a:ext cx="7808372" cy="5304411"/>
              <a:chOff x="3445373" y="228599"/>
              <a:chExt cx="8982634" cy="6441207"/>
            </a:xfrm>
          </p:grpSpPr>
          <p:pic>
            <p:nvPicPr>
              <p:cNvPr id="70" name="Picture 69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755" t="10971" r="18372" b="14599"/>
              <a:stretch/>
            </p:blipFill>
            <p:spPr>
              <a:xfrm>
                <a:off x="3445373" y="228599"/>
                <a:ext cx="8982634" cy="6441207"/>
              </a:xfrm>
              <a:prstGeom prst="rect">
                <a:avLst/>
              </a:prstGeom>
            </p:spPr>
          </p:pic>
          <p:sp>
            <p:nvSpPr>
              <p:cNvPr id="71" name="Rectangle 70"/>
              <p:cNvSpPr/>
              <p:nvPr/>
            </p:nvSpPr>
            <p:spPr>
              <a:xfrm>
                <a:off x="3614452" y="322230"/>
                <a:ext cx="7581602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2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Layout of the EPAC Pump Laser and Rack Rooms</a:t>
                </a:r>
              </a:p>
            </p:txBody>
          </p:sp>
        </p:grpSp>
        <p:sp>
          <p:nvSpPr>
            <p:cNvPr id="62" name="Line Callout 1 61"/>
            <p:cNvSpPr/>
            <p:nvPr/>
          </p:nvSpPr>
          <p:spPr>
            <a:xfrm>
              <a:off x="2949031" y="1894565"/>
              <a:ext cx="1216550" cy="282272"/>
            </a:xfrm>
            <a:prstGeom prst="borderCallout1">
              <a:avLst>
                <a:gd name="adj1" fmla="val 56861"/>
                <a:gd name="adj2" fmla="val 108465"/>
                <a:gd name="adj3" fmla="val 272964"/>
                <a:gd name="adj4" fmla="val 172425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b="1" dirty="0"/>
                <a:t>Front End</a:t>
              </a:r>
              <a:endParaRPr lang="en-GB" sz="1500" b="1" dirty="0"/>
            </a:p>
          </p:txBody>
        </p:sp>
        <p:sp>
          <p:nvSpPr>
            <p:cNvPr id="63" name="Line Callout 1 62"/>
            <p:cNvSpPr/>
            <p:nvPr/>
          </p:nvSpPr>
          <p:spPr>
            <a:xfrm>
              <a:off x="8531638" y="3601671"/>
              <a:ext cx="1459929" cy="282272"/>
            </a:xfrm>
            <a:prstGeom prst="borderCallout1">
              <a:avLst>
                <a:gd name="adj1" fmla="val 18750"/>
                <a:gd name="adj2" fmla="val -8333"/>
                <a:gd name="adj3" fmla="val -32004"/>
                <a:gd name="adj4" fmla="val -63201"/>
              </a:avLst>
            </a:prstGeom>
            <a:solidFill>
              <a:srgbClr val="F08900"/>
            </a:solidFill>
            <a:ln w="38100">
              <a:solidFill>
                <a:srgbClr val="F08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b="1" dirty="0"/>
                <a:t>120 J Amplifier</a:t>
              </a:r>
              <a:endParaRPr lang="en-GB" sz="1500" b="1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996726" y="4280681"/>
              <a:ext cx="1355628" cy="3693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b="1" dirty="0"/>
                <a:t>Pump Room</a:t>
              </a:r>
              <a:endParaRPr lang="en-GB" b="1" dirty="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6312860" y="1694597"/>
              <a:ext cx="1248227" cy="3693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b="1" dirty="0"/>
                <a:t>Rack Room</a:t>
              </a:r>
              <a:endParaRPr lang="en-GB" b="1" dirty="0"/>
            </a:p>
          </p:txBody>
        </p:sp>
        <p:sp>
          <p:nvSpPr>
            <p:cNvPr id="66" name="Line Callout 1 65"/>
            <p:cNvSpPr/>
            <p:nvPr/>
          </p:nvSpPr>
          <p:spPr>
            <a:xfrm>
              <a:off x="2544880" y="3392459"/>
              <a:ext cx="1406868" cy="282272"/>
            </a:xfrm>
            <a:prstGeom prst="borderCallout1">
              <a:avLst>
                <a:gd name="adj1" fmla="val 56861"/>
                <a:gd name="adj2" fmla="val 108465"/>
                <a:gd name="adj3" fmla="val 142671"/>
                <a:gd name="adj4" fmla="val 200053"/>
              </a:avLst>
            </a:prstGeom>
            <a:solidFill>
              <a:schemeClr val="accent6"/>
            </a:solidFill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b="1" dirty="0"/>
                <a:t>10J Amplifier</a:t>
              </a:r>
              <a:endParaRPr lang="en-GB" sz="1500" b="1" dirty="0"/>
            </a:p>
          </p:txBody>
        </p:sp>
        <p:sp>
          <p:nvSpPr>
            <p:cNvPr id="67" name="Rectangle 19"/>
            <p:cNvSpPr/>
            <p:nvPr/>
          </p:nvSpPr>
          <p:spPr>
            <a:xfrm rot="19298038">
              <a:off x="5515222" y="3521724"/>
              <a:ext cx="3864865" cy="724436"/>
            </a:xfrm>
            <a:custGeom>
              <a:avLst/>
              <a:gdLst>
                <a:gd name="connsiteX0" fmla="*/ 0 w 4357319"/>
                <a:gd name="connsiteY0" fmla="*/ 0 h 759737"/>
                <a:gd name="connsiteX1" fmla="*/ 4357319 w 4357319"/>
                <a:gd name="connsiteY1" fmla="*/ 0 h 759737"/>
                <a:gd name="connsiteX2" fmla="*/ 4357319 w 4357319"/>
                <a:gd name="connsiteY2" fmla="*/ 759737 h 759737"/>
                <a:gd name="connsiteX3" fmla="*/ 0 w 4357319"/>
                <a:gd name="connsiteY3" fmla="*/ 759737 h 759737"/>
                <a:gd name="connsiteX4" fmla="*/ 0 w 4357319"/>
                <a:gd name="connsiteY4" fmla="*/ 0 h 759737"/>
                <a:gd name="connsiteX0" fmla="*/ 65019 w 4357319"/>
                <a:gd name="connsiteY0" fmla="*/ 120073 h 759737"/>
                <a:gd name="connsiteX1" fmla="*/ 4357319 w 4357319"/>
                <a:gd name="connsiteY1" fmla="*/ 0 h 759737"/>
                <a:gd name="connsiteX2" fmla="*/ 4357319 w 4357319"/>
                <a:gd name="connsiteY2" fmla="*/ 759737 h 759737"/>
                <a:gd name="connsiteX3" fmla="*/ 0 w 4357319"/>
                <a:gd name="connsiteY3" fmla="*/ 759737 h 759737"/>
                <a:gd name="connsiteX4" fmla="*/ 65019 w 4357319"/>
                <a:gd name="connsiteY4" fmla="*/ 120073 h 759737"/>
                <a:gd name="connsiteX0" fmla="*/ 0 w 4292300"/>
                <a:gd name="connsiteY0" fmla="*/ 120073 h 765589"/>
                <a:gd name="connsiteX1" fmla="*/ 4292300 w 4292300"/>
                <a:gd name="connsiteY1" fmla="*/ 0 h 765589"/>
                <a:gd name="connsiteX2" fmla="*/ 4292300 w 4292300"/>
                <a:gd name="connsiteY2" fmla="*/ 759737 h 765589"/>
                <a:gd name="connsiteX3" fmla="*/ 159021 w 4292300"/>
                <a:gd name="connsiteY3" fmla="*/ 765589 h 765589"/>
                <a:gd name="connsiteX4" fmla="*/ 0 w 4292300"/>
                <a:gd name="connsiteY4" fmla="*/ 120073 h 765589"/>
                <a:gd name="connsiteX0" fmla="*/ 0 w 4292300"/>
                <a:gd name="connsiteY0" fmla="*/ 101614 h 747130"/>
                <a:gd name="connsiteX1" fmla="*/ 3968977 w 4292300"/>
                <a:gd name="connsiteY1" fmla="*/ 0 h 747130"/>
                <a:gd name="connsiteX2" fmla="*/ 4292300 w 4292300"/>
                <a:gd name="connsiteY2" fmla="*/ 741278 h 747130"/>
                <a:gd name="connsiteX3" fmla="*/ 159021 w 4292300"/>
                <a:gd name="connsiteY3" fmla="*/ 747130 h 747130"/>
                <a:gd name="connsiteX4" fmla="*/ 0 w 4292300"/>
                <a:gd name="connsiteY4" fmla="*/ 101614 h 747130"/>
                <a:gd name="connsiteX0" fmla="*/ 0 w 4122142"/>
                <a:gd name="connsiteY0" fmla="*/ 101614 h 747130"/>
                <a:gd name="connsiteX1" fmla="*/ 3968977 w 4122142"/>
                <a:gd name="connsiteY1" fmla="*/ 0 h 747130"/>
                <a:gd name="connsiteX2" fmla="*/ 4122142 w 4122142"/>
                <a:gd name="connsiteY2" fmla="*/ 595143 h 747130"/>
                <a:gd name="connsiteX3" fmla="*/ 159021 w 4122142"/>
                <a:gd name="connsiteY3" fmla="*/ 747130 h 747130"/>
                <a:gd name="connsiteX4" fmla="*/ 0 w 4122142"/>
                <a:gd name="connsiteY4" fmla="*/ 101614 h 747130"/>
                <a:gd name="connsiteX0" fmla="*/ 0 w 4122142"/>
                <a:gd name="connsiteY0" fmla="*/ 78920 h 724436"/>
                <a:gd name="connsiteX1" fmla="*/ 4048198 w 4122142"/>
                <a:gd name="connsiteY1" fmla="*/ 0 h 724436"/>
                <a:gd name="connsiteX2" fmla="*/ 4122142 w 4122142"/>
                <a:gd name="connsiteY2" fmla="*/ 572449 h 724436"/>
                <a:gd name="connsiteX3" fmla="*/ 159021 w 4122142"/>
                <a:gd name="connsiteY3" fmla="*/ 724436 h 724436"/>
                <a:gd name="connsiteX4" fmla="*/ 0 w 4122142"/>
                <a:gd name="connsiteY4" fmla="*/ 78920 h 724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22142" h="724436">
                  <a:moveTo>
                    <a:pt x="0" y="78920"/>
                  </a:moveTo>
                  <a:lnTo>
                    <a:pt x="4048198" y="0"/>
                  </a:lnTo>
                  <a:lnTo>
                    <a:pt x="4122142" y="572449"/>
                  </a:lnTo>
                  <a:lnTo>
                    <a:pt x="159021" y="724436"/>
                  </a:lnTo>
                  <a:lnTo>
                    <a:pt x="0" y="78920"/>
                  </a:lnTo>
                  <a:close/>
                </a:path>
              </a:pathLst>
            </a:custGeom>
            <a:solidFill>
              <a:schemeClr val="accent3">
                <a:alpha val="5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Rectangle 21"/>
            <p:cNvSpPr/>
            <p:nvPr/>
          </p:nvSpPr>
          <p:spPr>
            <a:xfrm rot="8175491">
              <a:off x="4521925" y="2265207"/>
              <a:ext cx="966554" cy="684108"/>
            </a:xfrm>
            <a:custGeom>
              <a:avLst/>
              <a:gdLst>
                <a:gd name="connsiteX0" fmla="*/ 0 w 855124"/>
                <a:gd name="connsiteY0" fmla="*/ 0 h 807026"/>
                <a:gd name="connsiteX1" fmla="*/ 855124 w 855124"/>
                <a:gd name="connsiteY1" fmla="*/ 0 h 807026"/>
                <a:gd name="connsiteX2" fmla="*/ 855124 w 855124"/>
                <a:gd name="connsiteY2" fmla="*/ 807026 h 807026"/>
                <a:gd name="connsiteX3" fmla="*/ 0 w 855124"/>
                <a:gd name="connsiteY3" fmla="*/ 807026 h 807026"/>
                <a:gd name="connsiteX4" fmla="*/ 0 w 855124"/>
                <a:gd name="connsiteY4" fmla="*/ 0 h 807026"/>
                <a:gd name="connsiteX0" fmla="*/ 0 w 977660"/>
                <a:gd name="connsiteY0" fmla="*/ 0 h 807026"/>
                <a:gd name="connsiteX1" fmla="*/ 855124 w 977660"/>
                <a:gd name="connsiteY1" fmla="*/ 0 h 807026"/>
                <a:gd name="connsiteX2" fmla="*/ 977660 w 977660"/>
                <a:gd name="connsiteY2" fmla="*/ 756781 h 807026"/>
                <a:gd name="connsiteX3" fmla="*/ 0 w 977660"/>
                <a:gd name="connsiteY3" fmla="*/ 807026 h 807026"/>
                <a:gd name="connsiteX4" fmla="*/ 0 w 977660"/>
                <a:gd name="connsiteY4" fmla="*/ 0 h 807026"/>
                <a:gd name="connsiteX0" fmla="*/ 0 w 977660"/>
                <a:gd name="connsiteY0" fmla="*/ 0 h 756781"/>
                <a:gd name="connsiteX1" fmla="*/ 855124 w 977660"/>
                <a:gd name="connsiteY1" fmla="*/ 0 h 756781"/>
                <a:gd name="connsiteX2" fmla="*/ 977660 w 977660"/>
                <a:gd name="connsiteY2" fmla="*/ 756781 h 756781"/>
                <a:gd name="connsiteX3" fmla="*/ 88483 w 977660"/>
                <a:gd name="connsiteY3" fmla="*/ 649739 h 756781"/>
                <a:gd name="connsiteX4" fmla="*/ 0 w 977660"/>
                <a:gd name="connsiteY4" fmla="*/ 0 h 756781"/>
                <a:gd name="connsiteX0" fmla="*/ 0 w 922191"/>
                <a:gd name="connsiteY0" fmla="*/ 71699 h 756781"/>
                <a:gd name="connsiteX1" fmla="*/ 799655 w 922191"/>
                <a:gd name="connsiteY1" fmla="*/ 0 h 756781"/>
                <a:gd name="connsiteX2" fmla="*/ 922191 w 922191"/>
                <a:gd name="connsiteY2" fmla="*/ 756781 h 756781"/>
                <a:gd name="connsiteX3" fmla="*/ 33014 w 922191"/>
                <a:gd name="connsiteY3" fmla="*/ 649739 h 756781"/>
                <a:gd name="connsiteX4" fmla="*/ 0 w 922191"/>
                <a:gd name="connsiteY4" fmla="*/ 71699 h 756781"/>
                <a:gd name="connsiteX0" fmla="*/ 0 w 922191"/>
                <a:gd name="connsiteY0" fmla="*/ 0 h 685082"/>
                <a:gd name="connsiteX1" fmla="*/ 841994 w 922191"/>
                <a:gd name="connsiteY1" fmla="*/ 123927 h 685082"/>
                <a:gd name="connsiteX2" fmla="*/ 922191 w 922191"/>
                <a:gd name="connsiteY2" fmla="*/ 685082 h 685082"/>
                <a:gd name="connsiteX3" fmla="*/ 33014 w 922191"/>
                <a:gd name="connsiteY3" fmla="*/ 578040 h 685082"/>
                <a:gd name="connsiteX4" fmla="*/ 0 w 922191"/>
                <a:gd name="connsiteY4" fmla="*/ 0 h 685082"/>
                <a:gd name="connsiteX0" fmla="*/ 0 w 966554"/>
                <a:gd name="connsiteY0" fmla="*/ 0 h 684108"/>
                <a:gd name="connsiteX1" fmla="*/ 886357 w 966554"/>
                <a:gd name="connsiteY1" fmla="*/ 122953 h 684108"/>
                <a:gd name="connsiteX2" fmla="*/ 966554 w 966554"/>
                <a:gd name="connsiteY2" fmla="*/ 684108 h 684108"/>
                <a:gd name="connsiteX3" fmla="*/ 77377 w 966554"/>
                <a:gd name="connsiteY3" fmla="*/ 577066 h 684108"/>
                <a:gd name="connsiteX4" fmla="*/ 0 w 966554"/>
                <a:gd name="connsiteY4" fmla="*/ 0 h 684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6554" h="684108">
                  <a:moveTo>
                    <a:pt x="0" y="0"/>
                  </a:moveTo>
                  <a:lnTo>
                    <a:pt x="886357" y="122953"/>
                  </a:lnTo>
                  <a:lnTo>
                    <a:pt x="966554" y="684108"/>
                  </a:lnTo>
                  <a:lnTo>
                    <a:pt x="77377" y="5770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5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Rectangle 22"/>
            <p:cNvSpPr/>
            <p:nvPr/>
          </p:nvSpPr>
          <p:spPr>
            <a:xfrm rot="8175491">
              <a:off x="4677889" y="2421534"/>
              <a:ext cx="972409" cy="2664058"/>
            </a:xfrm>
            <a:custGeom>
              <a:avLst/>
              <a:gdLst>
                <a:gd name="connsiteX0" fmla="*/ 0 w 934523"/>
                <a:gd name="connsiteY0" fmla="*/ 0 h 2671231"/>
                <a:gd name="connsiteX1" fmla="*/ 934523 w 934523"/>
                <a:gd name="connsiteY1" fmla="*/ 0 h 2671231"/>
                <a:gd name="connsiteX2" fmla="*/ 934523 w 934523"/>
                <a:gd name="connsiteY2" fmla="*/ 2671231 h 2671231"/>
                <a:gd name="connsiteX3" fmla="*/ 0 w 934523"/>
                <a:gd name="connsiteY3" fmla="*/ 2671231 h 2671231"/>
                <a:gd name="connsiteX4" fmla="*/ 0 w 934523"/>
                <a:gd name="connsiteY4" fmla="*/ 0 h 2671231"/>
                <a:gd name="connsiteX0" fmla="*/ 0 w 1278036"/>
                <a:gd name="connsiteY0" fmla="*/ 93142 h 2671231"/>
                <a:gd name="connsiteX1" fmla="*/ 1278036 w 1278036"/>
                <a:gd name="connsiteY1" fmla="*/ 0 h 2671231"/>
                <a:gd name="connsiteX2" fmla="*/ 1278036 w 1278036"/>
                <a:gd name="connsiteY2" fmla="*/ 2671231 h 2671231"/>
                <a:gd name="connsiteX3" fmla="*/ 343513 w 1278036"/>
                <a:gd name="connsiteY3" fmla="*/ 2671231 h 2671231"/>
                <a:gd name="connsiteX4" fmla="*/ 0 w 1278036"/>
                <a:gd name="connsiteY4" fmla="*/ 93142 h 2671231"/>
                <a:gd name="connsiteX0" fmla="*/ 0 w 1278036"/>
                <a:gd name="connsiteY0" fmla="*/ 0 h 2578089"/>
                <a:gd name="connsiteX1" fmla="*/ 622835 w 1278036"/>
                <a:gd name="connsiteY1" fmla="*/ 98783 h 2578089"/>
                <a:gd name="connsiteX2" fmla="*/ 1278036 w 1278036"/>
                <a:gd name="connsiteY2" fmla="*/ 2578089 h 2578089"/>
                <a:gd name="connsiteX3" fmla="*/ 343513 w 1278036"/>
                <a:gd name="connsiteY3" fmla="*/ 2578089 h 2578089"/>
                <a:gd name="connsiteX4" fmla="*/ 0 w 1278036"/>
                <a:gd name="connsiteY4" fmla="*/ 0 h 2578089"/>
                <a:gd name="connsiteX0" fmla="*/ 0 w 1278036"/>
                <a:gd name="connsiteY0" fmla="*/ 0 h 2581606"/>
                <a:gd name="connsiteX1" fmla="*/ 622835 w 1278036"/>
                <a:gd name="connsiteY1" fmla="*/ 98783 h 2581606"/>
                <a:gd name="connsiteX2" fmla="*/ 1278036 w 1278036"/>
                <a:gd name="connsiteY2" fmla="*/ 2578089 h 2581606"/>
                <a:gd name="connsiteX3" fmla="*/ 327740 w 1278036"/>
                <a:gd name="connsiteY3" fmla="*/ 2581606 h 2581606"/>
                <a:gd name="connsiteX4" fmla="*/ 0 w 1278036"/>
                <a:gd name="connsiteY4" fmla="*/ 0 h 2581606"/>
                <a:gd name="connsiteX0" fmla="*/ 0 w 891172"/>
                <a:gd name="connsiteY0" fmla="*/ 0 h 2581606"/>
                <a:gd name="connsiteX1" fmla="*/ 622835 w 891172"/>
                <a:gd name="connsiteY1" fmla="*/ 98783 h 2581606"/>
                <a:gd name="connsiteX2" fmla="*/ 891172 w 891172"/>
                <a:gd name="connsiteY2" fmla="*/ 2573904 h 2581606"/>
                <a:gd name="connsiteX3" fmla="*/ 327740 w 891172"/>
                <a:gd name="connsiteY3" fmla="*/ 2581606 h 2581606"/>
                <a:gd name="connsiteX4" fmla="*/ 0 w 891172"/>
                <a:gd name="connsiteY4" fmla="*/ 0 h 2581606"/>
                <a:gd name="connsiteX0" fmla="*/ 0 w 891172"/>
                <a:gd name="connsiteY0" fmla="*/ 0 h 2622313"/>
                <a:gd name="connsiteX1" fmla="*/ 622835 w 891172"/>
                <a:gd name="connsiteY1" fmla="*/ 98783 h 2622313"/>
                <a:gd name="connsiteX2" fmla="*/ 891172 w 891172"/>
                <a:gd name="connsiteY2" fmla="*/ 2573904 h 2622313"/>
                <a:gd name="connsiteX3" fmla="*/ 350827 w 891172"/>
                <a:gd name="connsiteY3" fmla="*/ 2622313 h 2622313"/>
                <a:gd name="connsiteX4" fmla="*/ 0 w 891172"/>
                <a:gd name="connsiteY4" fmla="*/ 0 h 2622313"/>
                <a:gd name="connsiteX0" fmla="*/ 0 w 972409"/>
                <a:gd name="connsiteY0" fmla="*/ 0 h 2664058"/>
                <a:gd name="connsiteX1" fmla="*/ 622835 w 972409"/>
                <a:gd name="connsiteY1" fmla="*/ 98783 h 2664058"/>
                <a:gd name="connsiteX2" fmla="*/ 972409 w 972409"/>
                <a:gd name="connsiteY2" fmla="*/ 2664058 h 2664058"/>
                <a:gd name="connsiteX3" fmla="*/ 350827 w 972409"/>
                <a:gd name="connsiteY3" fmla="*/ 2622313 h 2664058"/>
                <a:gd name="connsiteX4" fmla="*/ 0 w 972409"/>
                <a:gd name="connsiteY4" fmla="*/ 0 h 2664058"/>
                <a:gd name="connsiteX0" fmla="*/ 0 w 972409"/>
                <a:gd name="connsiteY0" fmla="*/ 0 h 2664058"/>
                <a:gd name="connsiteX1" fmla="*/ 645224 w 972409"/>
                <a:gd name="connsiteY1" fmla="*/ 107802 h 2664058"/>
                <a:gd name="connsiteX2" fmla="*/ 972409 w 972409"/>
                <a:gd name="connsiteY2" fmla="*/ 2664058 h 2664058"/>
                <a:gd name="connsiteX3" fmla="*/ 350827 w 972409"/>
                <a:gd name="connsiteY3" fmla="*/ 2622313 h 2664058"/>
                <a:gd name="connsiteX4" fmla="*/ 0 w 972409"/>
                <a:gd name="connsiteY4" fmla="*/ 0 h 266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2409" h="2664058">
                  <a:moveTo>
                    <a:pt x="0" y="0"/>
                  </a:moveTo>
                  <a:lnTo>
                    <a:pt x="645224" y="107802"/>
                  </a:lnTo>
                  <a:lnTo>
                    <a:pt x="972409" y="2664058"/>
                  </a:lnTo>
                  <a:lnTo>
                    <a:pt x="350827" y="26223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  <a:alpha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72" name="Table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8797181"/>
              </p:ext>
            </p:extLst>
          </p:nvPr>
        </p:nvGraphicFramePr>
        <p:xfrm>
          <a:off x="110536" y="4647419"/>
          <a:ext cx="5636688" cy="20833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82926">
                  <a:extLst>
                    <a:ext uri="{9D8B030D-6E8A-4147-A177-3AD203B41FA5}">
                      <a16:colId xmlns:a16="http://schemas.microsoft.com/office/drawing/2014/main" val="2216159015"/>
                    </a:ext>
                  </a:extLst>
                </a:gridCol>
                <a:gridCol w="2653762">
                  <a:extLst>
                    <a:ext uri="{9D8B030D-6E8A-4147-A177-3AD203B41FA5}">
                      <a16:colId xmlns:a16="http://schemas.microsoft.com/office/drawing/2014/main" val="426546559"/>
                    </a:ext>
                  </a:extLst>
                </a:gridCol>
              </a:tblGrid>
              <a:tr h="24719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GB" sz="2400" i="0" dirty="0" smtClean="0">
                          <a:effectLst/>
                        </a:rPr>
                        <a:t>Pump Laser</a:t>
                      </a:r>
                      <a:r>
                        <a:rPr lang="en-GB" sz="2400" i="0" baseline="0" dirty="0" smtClean="0">
                          <a:effectLst/>
                        </a:rPr>
                        <a:t> </a:t>
                      </a:r>
                      <a:r>
                        <a:rPr lang="en-GB" sz="2400" i="0" dirty="0" smtClean="0">
                          <a:effectLst/>
                        </a:rPr>
                        <a:t>Parameter</a:t>
                      </a:r>
                      <a:endParaRPr lang="en-GB" sz="24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65" marR="5906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GB" sz="2400" i="0" dirty="0">
                          <a:effectLst/>
                        </a:rPr>
                        <a:t>Design requirement</a:t>
                      </a:r>
                      <a:endParaRPr lang="en-GB" sz="24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65" marR="59065" marT="0" marB="0"/>
                </a:tc>
                <a:extLst>
                  <a:ext uri="{0D108BD9-81ED-4DB2-BD59-A6C34878D82A}">
                    <a16:rowId xmlns:a16="http://schemas.microsoft.com/office/drawing/2014/main" val="4259230643"/>
                  </a:ext>
                </a:extLst>
              </a:tr>
              <a:tr h="4633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GB" sz="1400" i="1" dirty="0">
                          <a:effectLst/>
                        </a:rPr>
                        <a:t>Pulse </a:t>
                      </a:r>
                      <a:r>
                        <a:rPr lang="en-GB" sz="1400" i="1" dirty="0" smtClean="0">
                          <a:effectLst/>
                        </a:rPr>
                        <a:t>energy Day 1 </a:t>
                      </a:r>
                      <a:endParaRPr lang="en-GB" sz="1400" i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65" marR="5906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GB" sz="1400" dirty="0" smtClean="0">
                          <a:effectLst/>
                        </a:rPr>
                        <a:t>Day </a:t>
                      </a:r>
                      <a:r>
                        <a:rPr lang="en-GB" sz="1400" dirty="0">
                          <a:effectLst/>
                        </a:rPr>
                        <a:t>1 = 120 J with pump A only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65" marR="59065" marT="0" marB="0"/>
                </a:tc>
                <a:extLst>
                  <a:ext uri="{0D108BD9-81ED-4DB2-BD59-A6C34878D82A}">
                    <a16:rowId xmlns:a16="http://schemas.microsoft.com/office/drawing/2014/main" val="3340789506"/>
                  </a:ext>
                </a:extLst>
              </a:tr>
              <a:tr h="4633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GB" sz="1400" i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Pulse energy Day</a:t>
                      </a:r>
                      <a:r>
                        <a:rPr lang="en-GB" sz="1400" i="1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</a:t>
                      </a:r>
                      <a:endParaRPr lang="en-GB" sz="1400" i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65" marR="59065" marT="0" marB="0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effectLst/>
                        </a:rPr>
                        <a:t>200 J with pump A &amp; B</a:t>
                      </a:r>
                    </a:p>
                  </a:txBody>
                  <a:tcPr marL="59065" marR="59065" marT="0" marB="0"/>
                </a:tc>
                <a:extLst>
                  <a:ext uri="{0D108BD9-81ED-4DB2-BD59-A6C34878D82A}">
                    <a16:rowId xmlns:a16="http://schemas.microsoft.com/office/drawing/2014/main" val="2606276311"/>
                  </a:ext>
                </a:extLst>
              </a:tr>
              <a:tr h="16603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GB" sz="1400" i="1" dirty="0">
                          <a:effectLst/>
                        </a:rPr>
                        <a:t>Pulse duration FWHM</a:t>
                      </a:r>
                      <a:endParaRPr lang="en-GB" sz="1400" i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65" marR="5906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GB" sz="1400" dirty="0">
                          <a:effectLst/>
                        </a:rPr>
                        <a:t>15 ns FWHM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65" marR="59065" marT="0" marB="0"/>
                </a:tc>
                <a:extLst>
                  <a:ext uri="{0D108BD9-81ED-4DB2-BD59-A6C34878D82A}">
                    <a16:rowId xmlns:a16="http://schemas.microsoft.com/office/drawing/2014/main" val="1405171675"/>
                  </a:ext>
                </a:extLst>
              </a:tr>
              <a:tr h="16603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GB" sz="1400" i="1" dirty="0">
                          <a:effectLst/>
                        </a:rPr>
                        <a:t>Central wavelength</a:t>
                      </a:r>
                      <a:endParaRPr lang="en-GB" sz="1400" i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65" marR="5906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GB" sz="1400" dirty="0">
                          <a:effectLst/>
                        </a:rPr>
                        <a:t>1030 nm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65" marR="59065" marT="0" marB="0"/>
                </a:tc>
                <a:extLst>
                  <a:ext uri="{0D108BD9-81ED-4DB2-BD59-A6C34878D82A}">
                    <a16:rowId xmlns:a16="http://schemas.microsoft.com/office/drawing/2014/main" val="3227830109"/>
                  </a:ext>
                </a:extLst>
              </a:tr>
              <a:tr h="16603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GB" sz="1400" i="1" dirty="0">
                          <a:effectLst/>
                        </a:rPr>
                        <a:t>Repetition rate</a:t>
                      </a:r>
                      <a:endParaRPr lang="en-GB" sz="1400" i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65" marR="5906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en-GB" sz="1400" dirty="0">
                          <a:effectLst/>
                        </a:rPr>
                        <a:t>1 Hz and 10 Hz </a:t>
                      </a:r>
                      <a:endParaRPr lang="en-GB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65" marR="59065" marT="0" marB="0"/>
                </a:tc>
                <a:extLst>
                  <a:ext uri="{0D108BD9-81ED-4DB2-BD59-A6C34878D82A}">
                    <a16:rowId xmlns:a16="http://schemas.microsoft.com/office/drawing/2014/main" val="42277340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003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553329" y="-1825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dirty="0"/>
              <a:t>Front </a:t>
            </a:r>
            <a:r>
              <a:rPr lang="en-GB" dirty="0" smtClean="0"/>
              <a:t>End Status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63553"/>
            <a:ext cx="759235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Built and </a:t>
            </a:r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commissioned in EPAC Room201</a:t>
            </a:r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Fibre seed installed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Pre-amplifier 1 installed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Pre-amplifier 2 installed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Opto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-mechanics and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optics installed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CW and Pulse beam aligned to 10 J Input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Software Development 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Fibre seed – software complete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Pulse shaping software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–Software complete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Pre-amplifier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 – software complete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Pre-amplifier 2 – software complete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354" y="1032548"/>
            <a:ext cx="5893592" cy="2970876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9"/>
          <a:stretch/>
        </p:blipFill>
        <p:spPr>
          <a:xfrm>
            <a:off x="6113395" y="3905063"/>
            <a:ext cx="3720280" cy="284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33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0" t="19656" b="3971"/>
          <a:stretch/>
        </p:blipFill>
        <p:spPr>
          <a:xfrm>
            <a:off x="92989" y="3657601"/>
            <a:ext cx="5392003" cy="2781945"/>
          </a:xfrm>
          <a:prstGeom prst="rect">
            <a:avLst/>
          </a:prstGeom>
        </p:spPr>
      </p:pic>
      <p:sp>
        <p:nvSpPr>
          <p:cNvPr id="41" name="Title 3"/>
          <p:cNvSpPr txBox="1">
            <a:spLocks/>
          </p:cNvSpPr>
          <p:nvPr/>
        </p:nvSpPr>
        <p:spPr>
          <a:xfrm>
            <a:off x="553329" y="-1825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dirty="0"/>
              <a:t>10 J Amplifier Progress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418722" y="576253"/>
            <a:ext cx="81879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All major optics and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opto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-mechanics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linstalled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 Cryostat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installed and FAT complete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Pump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diodes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installed and SAT completed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Debris shield designed and fitted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Support structure installed for Beam transport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All optics installed for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BeamTransport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CW Alignment of 10 J to all 7 passes, final adjustment taking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palce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CW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Alighnment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of Beam transport in progress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646" y="3657600"/>
            <a:ext cx="4128791" cy="278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25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9" t="16118" r="6676" b="5386"/>
          <a:stretch/>
        </p:blipFill>
        <p:spPr>
          <a:xfrm>
            <a:off x="6647961" y="693607"/>
            <a:ext cx="4499112" cy="2233135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321913" y="-147708"/>
            <a:ext cx="662650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dirty="0"/>
              <a:t>120 J Amplifier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84"/>
          <a:stretch/>
        </p:blipFill>
        <p:spPr>
          <a:xfrm>
            <a:off x="6948420" y="3361753"/>
            <a:ext cx="4950355" cy="2974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Line Callout 1 14"/>
          <p:cNvSpPr/>
          <p:nvPr/>
        </p:nvSpPr>
        <p:spPr>
          <a:xfrm>
            <a:off x="9911536" y="3233960"/>
            <a:ext cx="1436862" cy="255586"/>
          </a:xfrm>
          <a:prstGeom prst="borderCallout1">
            <a:avLst>
              <a:gd name="adj1" fmla="val 11613"/>
              <a:gd name="adj2" fmla="val -8048"/>
              <a:gd name="adj3" fmla="val 234500"/>
              <a:gd name="adj4" fmla="val -76473"/>
            </a:avLst>
          </a:prstGeom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Output beam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737514" y="1177855"/>
            <a:ext cx="453842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Installation of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Opto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Mechanicals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Debris shields installed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All large aperture mirror optics installed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General enclosure design to be finished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Polarisation insensitive diagnostics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5" t="9040" b="14463"/>
          <a:stretch/>
        </p:blipFill>
        <p:spPr>
          <a:xfrm>
            <a:off x="550190" y="2857000"/>
            <a:ext cx="5463153" cy="384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29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553329" y="-1825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dirty="0"/>
              <a:t>Installation in EPAC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65871" y="1507509"/>
            <a:ext cx="721584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10 J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Cryo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2E2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 </a:t>
            </a:r>
            <a:r>
              <a:rPr lang="en-US" dirty="0" smtClean="0">
                <a:solidFill>
                  <a:srgbClr val="2E2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 in EPAC 201 building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dirty="0">
              <a:solidFill>
                <a:srgbClr val="2E2C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2E2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Dummy gain media installed for alignment </a:t>
            </a:r>
          </a:p>
          <a:p>
            <a:pPr lvl="1"/>
            <a:endParaRPr lang="en-US" dirty="0">
              <a:solidFill>
                <a:srgbClr val="2E2C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5" t="25392"/>
          <a:stretch/>
        </p:blipFill>
        <p:spPr>
          <a:xfrm rot="5400000">
            <a:off x="4707682" y="1917108"/>
            <a:ext cx="6044339" cy="383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10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564777" y="-15785"/>
            <a:ext cx="10515600" cy="13255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dirty="0" smtClean="0"/>
              <a:t>100 </a:t>
            </a:r>
            <a:r>
              <a:rPr lang="en-GB" dirty="0"/>
              <a:t>J Pumps FAT Complete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276454" y="3053166"/>
            <a:ext cx="4828306" cy="2797444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427492" y="1361629"/>
            <a:ext cx="64620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Successful completion of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Output energy per Pump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350 J @10 Hz, 1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Delivery in end of April / early May 2024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Installation and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AT in the EPAC Pump room in  May 2024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403158" y="3897825"/>
            <a:ext cx="906993" cy="2057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479" y="2977504"/>
            <a:ext cx="4478667" cy="3384550"/>
          </a:xfrm>
          <a:prstGeom prst="rect">
            <a:avLst/>
          </a:prstGeom>
        </p:spPr>
      </p:pic>
      <p:pic>
        <p:nvPicPr>
          <p:cNvPr id="17" name="Picture 1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694" y="3471402"/>
            <a:ext cx="4194175" cy="19323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30143" y="2683834"/>
            <a:ext cx="2851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Beam profile of 100 J pumps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8391104" y="3055496"/>
            <a:ext cx="6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PM1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10547915" y="3055496"/>
            <a:ext cx="6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PM2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672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553329" y="-1825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dirty="0"/>
              <a:t>Installation in EPAC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150846"/>
            <a:ext cx="849415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24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120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J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cryo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-cooling systems 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2E2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 J </a:t>
            </a:r>
            <a:r>
              <a:rPr lang="en-US" dirty="0" err="1" smtClean="0">
                <a:solidFill>
                  <a:srgbClr val="2E2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</a:t>
            </a:r>
            <a:r>
              <a:rPr lang="en-US" dirty="0" smtClean="0">
                <a:solidFill>
                  <a:srgbClr val="2E2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-commissioning SAT complete</a:t>
            </a:r>
            <a:endParaRPr lang="en-US" dirty="0">
              <a:solidFill>
                <a:srgbClr val="2E2C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dirty="0" smtClean="0">
              <a:solidFill>
                <a:srgbClr val="2E2C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2E2C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Dummy gain media installed for alignment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15224" y="1493650"/>
            <a:ext cx="5563892" cy="417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82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9" b="18239"/>
          <a:stretch/>
        </p:blipFill>
        <p:spPr>
          <a:xfrm>
            <a:off x="4137293" y="1681970"/>
            <a:ext cx="5030765" cy="4415099"/>
          </a:xfrm>
          <a:prstGeom prst="rect">
            <a:avLst/>
          </a:prstGeom>
        </p:spPr>
      </p:pic>
      <p:sp>
        <p:nvSpPr>
          <p:cNvPr id="17" name="Title 3"/>
          <p:cNvSpPr txBox="1">
            <a:spLocks/>
          </p:cNvSpPr>
          <p:nvPr/>
        </p:nvSpPr>
        <p:spPr>
          <a:xfrm>
            <a:off x="553329" y="-1825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dirty="0" smtClean="0"/>
              <a:t>Status of Services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3330098" y="6332768"/>
            <a:ext cx="21941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</a:rPr>
              <a:t>All completed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27860" y="1304196"/>
            <a:ext cx="449995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Rack room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Installed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10 J Pump and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server</a:t>
            </a: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PA1 and PA2 racks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Cryostat racks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Vacuum pumps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Installed in the end of March 24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120 J Pump and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server (End of May24)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2098" y="1572754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Pump room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Trunking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for services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Distribution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control systems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Gas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Turbos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backing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pump in lab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LN2 feed and exhaust installed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Laser Interlocks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Front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Fiber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Seed source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PA1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PA2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10 J Pump diodes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CW and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Darkfield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lasers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7164280" y="1864311"/>
            <a:ext cx="902186" cy="6747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5" idx="0"/>
          </p:cNvCxnSpPr>
          <p:nvPr/>
        </p:nvCxnSpPr>
        <p:spPr>
          <a:xfrm>
            <a:off x="3330098" y="1572754"/>
            <a:ext cx="2234922" cy="212124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653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ont WITHOUT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31947B08D5984288BC8B16A979FF50" ma:contentTypeVersion="4" ma:contentTypeDescription="Create a new document." ma:contentTypeScope="" ma:versionID="d503cd8271a72c702ca1961133ba1754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a4759411a1d50091fc5acb248322c8eb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87399C5-6643-4EBB-BF3C-1743A0F349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D5FE28F-E808-4D13-89A4-C40B1B8D9C60}">
  <ds:schemaRefs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2343E82-7DC5-4DF1-896D-E8C717438D0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79299</TotalTime>
  <Words>602</Words>
  <Application>Microsoft Office PowerPoint</Application>
  <PresentationFormat>Widescreen</PresentationFormat>
  <Paragraphs>139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Arial</vt:lpstr>
      <vt:lpstr>Arial Regular</vt:lpstr>
      <vt:lpstr>Calibri</vt:lpstr>
      <vt:lpstr>Calibri Light</vt:lpstr>
      <vt:lpstr>Times New Roman</vt:lpstr>
      <vt:lpstr>Wingdings</vt:lpstr>
      <vt:lpstr>Font and logo master</vt:lpstr>
      <vt:lpstr>Custom Design</vt:lpstr>
      <vt:lpstr>Font WITHOUT logo master</vt:lpstr>
      <vt:lpstr>Office Theme</vt:lpstr>
      <vt:lpstr>1_Office Theme</vt:lpstr>
      <vt:lpstr>PowerPoint Presentation</vt:lpstr>
      <vt:lpstr>Pump laser layout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EPAC Second Pump Update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PowerPoint Presentation</dc:title>
  <dc:creator>Philip Millard</dc:creator>
  <cp:lastModifiedBy>Phillips, Jonathan (STFC,RAL,CLF)</cp:lastModifiedBy>
  <cp:revision>696</cp:revision>
  <cp:lastPrinted>2019-10-02T08:27:37Z</cp:lastPrinted>
  <dcterms:created xsi:type="dcterms:W3CDTF">2019-09-17T08:04:08Z</dcterms:created>
  <dcterms:modified xsi:type="dcterms:W3CDTF">2024-05-08T08:48:03Z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0x010100F731947B08D5984288BC8B16A979FF50</vt:lpwstr>
  </property>
</Properties>
</file>