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Lst>
  <p:notesMasterIdLst>
    <p:notesMasterId r:id="rId44"/>
  </p:notesMasterIdLst>
  <p:sldIdLst>
    <p:sldId id="257" r:id="rId3"/>
    <p:sldId id="494" r:id="rId4"/>
    <p:sldId id="455" r:id="rId5"/>
    <p:sldId id="615" r:id="rId6"/>
    <p:sldId id="630" r:id="rId7"/>
    <p:sldId id="589" r:id="rId8"/>
    <p:sldId id="590" r:id="rId9"/>
    <p:sldId id="587" r:id="rId10"/>
    <p:sldId id="495" r:id="rId11"/>
    <p:sldId id="591" r:id="rId12"/>
    <p:sldId id="595" r:id="rId13"/>
    <p:sldId id="596" r:id="rId14"/>
    <p:sldId id="597" r:id="rId15"/>
    <p:sldId id="598" r:id="rId16"/>
    <p:sldId id="619" r:id="rId17"/>
    <p:sldId id="601" r:id="rId18"/>
    <p:sldId id="627" r:id="rId19"/>
    <p:sldId id="600" r:id="rId20"/>
    <p:sldId id="603" r:id="rId21"/>
    <p:sldId id="621" r:id="rId22"/>
    <p:sldId id="496" r:id="rId23"/>
    <p:sldId id="592" r:id="rId24"/>
    <p:sldId id="606" r:id="rId25"/>
    <p:sldId id="607" r:id="rId26"/>
    <p:sldId id="608" r:id="rId27"/>
    <p:sldId id="609" r:id="rId28"/>
    <p:sldId id="610" r:id="rId29"/>
    <p:sldId id="612" r:id="rId30"/>
    <p:sldId id="628" r:id="rId31"/>
    <p:sldId id="658" r:id="rId32"/>
    <p:sldId id="690" r:id="rId33"/>
    <p:sldId id="602" r:id="rId34"/>
    <p:sldId id="593" r:id="rId35"/>
    <p:sldId id="599" r:id="rId36"/>
    <p:sldId id="604" r:id="rId37"/>
    <p:sldId id="614" r:id="rId38"/>
    <p:sldId id="623" r:id="rId39"/>
    <p:sldId id="622" r:id="rId40"/>
    <p:sldId id="624" r:id="rId41"/>
    <p:sldId id="625" r:id="rId42"/>
    <p:sldId id="62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715A"/>
    <a:srgbClr val="B9544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33"/>
    <p:restoredTop sz="80011"/>
  </p:normalViewPr>
  <p:slideViewPr>
    <p:cSldViewPr snapToGrid="0">
      <p:cViewPr varScale="1">
        <p:scale>
          <a:sx n="121" d="100"/>
          <a:sy n="121" d="100"/>
        </p:scale>
        <p:origin x="18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324C59-5AC7-6845-B823-6DB872D93268}" type="datetimeFigureOut">
              <a:rPr lang="en-GB" smtClean="0"/>
              <a:t>13/05/2024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9C8F4A-7D37-4245-837E-E7BDF7DA536A}" type="slidenum">
              <a:rPr lang="en-GB" smtClean="0"/>
              <a:t>‹#›</a:t>
            </a:fld>
            <a:endParaRPr lang="en-GB"/>
          </a:p>
        </p:txBody>
      </p:sp>
    </p:spTree>
    <p:extLst>
      <p:ext uri="{BB962C8B-B14F-4D97-AF65-F5344CB8AC3E}">
        <p14:creationId xmlns:p14="http://schemas.microsoft.com/office/powerpoint/2010/main" val="175324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67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the scope/challenge of the project and then talk about what the key radiation types we expect from each area in EPAC to give context to the detector designs I’m going to show. </a:t>
            </a:r>
          </a:p>
          <a:p>
            <a:r>
              <a:rPr lang="en-US" dirty="0"/>
              <a:t>I’ll run through the concepts we’ve come up with for each detector and then run through where our technical risks are and how they’ve changed since last year. </a:t>
            </a:r>
          </a:p>
          <a:p>
            <a:endParaRPr lang="en-US" dirty="0"/>
          </a:p>
          <a:p>
            <a:r>
              <a:rPr lang="en-US" dirty="0"/>
              <a:t>Then to wrap up I’ll show off some of the prototyping results in a few areas and talk about what it means going forward for each design.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81243-7536-AC47-A591-5A990938F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803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9C8F4A-7D37-4245-837E-E7BDF7DA536A}" type="slidenum">
              <a:rPr lang="en-GB" smtClean="0"/>
              <a:t>4</a:t>
            </a:fld>
            <a:endParaRPr lang="en-GB"/>
          </a:p>
        </p:txBody>
      </p:sp>
    </p:spTree>
    <p:extLst>
      <p:ext uri="{BB962C8B-B14F-4D97-AF65-F5344CB8AC3E}">
        <p14:creationId xmlns:p14="http://schemas.microsoft.com/office/powerpoint/2010/main" val="3319831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9C8F4A-7D37-4245-837E-E7BDF7DA536A}" type="slidenum">
              <a:rPr lang="en-GB" smtClean="0"/>
              <a:t>22</a:t>
            </a:fld>
            <a:endParaRPr lang="en-GB"/>
          </a:p>
        </p:txBody>
      </p:sp>
    </p:spTree>
    <p:extLst>
      <p:ext uri="{BB962C8B-B14F-4D97-AF65-F5344CB8AC3E}">
        <p14:creationId xmlns:p14="http://schemas.microsoft.com/office/powerpoint/2010/main" val="3401675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9C8F4A-7D37-4245-837E-E7BDF7DA536A}" type="slidenum">
              <a:rPr lang="en-GB" smtClean="0"/>
              <a:t>23</a:t>
            </a:fld>
            <a:endParaRPr lang="en-GB"/>
          </a:p>
        </p:txBody>
      </p:sp>
    </p:spTree>
    <p:extLst>
      <p:ext uri="{BB962C8B-B14F-4D97-AF65-F5344CB8AC3E}">
        <p14:creationId xmlns:p14="http://schemas.microsoft.com/office/powerpoint/2010/main" val="4179722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9C8F4A-7D37-4245-837E-E7BDF7DA536A}" type="slidenum">
              <a:rPr lang="en-GB" smtClean="0"/>
              <a:t>24</a:t>
            </a:fld>
            <a:endParaRPr lang="en-GB"/>
          </a:p>
        </p:txBody>
      </p:sp>
    </p:spTree>
    <p:extLst>
      <p:ext uri="{BB962C8B-B14F-4D97-AF65-F5344CB8AC3E}">
        <p14:creationId xmlns:p14="http://schemas.microsoft.com/office/powerpoint/2010/main" val="2102096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30</a:t>
            </a:fld>
            <a:endParaRPr lang="en-US"/>
          </a:p>
        </p:txBody>
      </p:sp>
    </p:spTree>
    <p:extLst>
      <p:ext uri="{BB962C8B-B14F-4D97-AF65-F5344CB8AC3E}">
        <p14:creationId xmlns:p14="http://schemas.microsoft.com/office/powerpoint/2010/main" val="306268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31</a:t>
            </a:fld>
            <a:endParaRPr lang="en-US"/>
          </a:p>
        </p:txBody>
      </p:sp>
    </p:spTree>
    <p:extLst>
      <p:ext uri="{BB962C8B-B14F-4D97-AF65-F5344CB8AC3E}">
        <p14:creationId xmlns:p14="http://schemas.microsoft.com/office/powerpoint/2010/main" val="79143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117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a:xfrm>
            <a:off x="9267731" y="119331"/>
            <a:ext cx="2743200" cy="365125"/>
          </a:xfrm>
        </p:spPr>
        <p:txBody>
          <a:bodyPr/>
          <a:lstStyle>
            <a:lvl1pPr>
              <a:defRPr i="1">
                <a:solidFill>
                  <a:schemeClr val="tx1"/>
                </a:solidFill>
              </a:defRPr>
            </a:lvl1pPr>
          </a:lstStyle>
          <a:p>
            <a:r>
              <a:rPr lang="en-US" dirty="0"/>
              <a:t>EPAC ISTAC November 20 </a:t>
            </a:r>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US"/>
              <a:t>xxx</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156958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r>
              <a:rPr lang="en-US"/>
              <a:t>EPAC ISTAC November 20 </a:t>
            </a:r>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US"/>
              <a:t>xxx</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72257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r>
              <a:rPr lang="en-US"/>
              <a:t>EPAC ISTAC November 20 </a:t>
            </a:r>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US"/>
              <a:t>xxx</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284352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274049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38009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030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951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132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571429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886500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r>
              <a:rPr lang="en-US"/>
              <a:t>EPAC ISTAC November 20 </a:t>
            </a:r>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US"/>
              <a:t>xxx</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77802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r>
              <a:rPr lang="en-US"/>
              <a:t>EPAC ISTAC November 20 </a:t>
            </a:r>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US"/>
              <a:t>xxx</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9444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r>
              <a:rPr lang="en-US"/>
              <a:t>EPAC ISTAC November 20 </a:t>
            </a:r>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US"/>
              <a:t>xxx</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32412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a:xfrm>
            <a:off x="1046429" y="826852"/>
            <a:ext cx="10515600" cy="1325563"/>
          </a:xfrm>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a:xfrm>
            <a:off x="3821317" y="6356350"/>
            <a:ext cx="4114800" cy="365125"/>
          </a:xfrm>
        </p:spPr>
        <p:txBody>
          <a:bodyPr/>
          <a:lstStyle/>
          <a:p>
            <a:r>
              <a:rPr lang="en-US"/>
              <a:t>xxx</a:t>
            </a:r>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733233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4.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userDrawn="1"/>
        </p:nvPicPr>
        <p:blipFill>
          <a:blip r:embed="rId5"/>
          <a:stretch>
            <a:fillRect/>
          </a:stretch>
        </p:blipFill>
        <p:spPr>
          <a:xfrm>
            <a:off x="515940" y="5802305"/>
            <a:ext cx="2111379" cy="539751"/>
          </a:xfrm>
          <a:prstGeom prst="rect">
            <a:avLst/>
          </a:prstGeom>
        </p:spPr>
      </p:pic>
      <p:pic>
        <p:nvPicPr>
          <p:cNvPr id="2" name="Picture 1"/>
          <p:cNvPicPr>
            <a:picLocks noChangeAspect="1"/>
          </p:cNvPicPr>
          <p:nvPr userDrawn="1"/>
        </p:nvPicPr>
        <p:blipFill>
          <a:blip r:embed="rId6"/>
          <a:stretch>
            <a:fillRect/>
          </a:stretch>
        </p:blipFill>
        <p:spPr>
          <a:xfrm>
            <a:off x="11070963" y="5707527"/>
            <a:ext cx="747358" cy="729306"/>
          </a:xfrm>
          <a:prstGeom prst="rect">
            <a:avLst/>
          </a:prstGeom>
        </p:spPr>
      </p:pic>
    </p:spTree>
    <p:extLst>
      <p:ext uri="{BB962C8B-B14F-4D97-AF65-F5344CB8AC3E}">
        <p14:creationId xmlns:p14="http://schemas.microsoft.com/office/powerpoint/2010/main" val="1463579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EPAC ISTAC November 20 </a:t>
            </a:r>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xxx</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9848721" y="6182506"/>
            <a:ext cx="2111379" cy="539751"/>
          </a:xfrm>
          <a:prstGeom prst="rect">
            <a:avLst/>
          </a:prstGeom>
        </p:spPr>
      </p:pic>
      <p:pic>
        <p:nvPicPr>
          <p:cNvPr id="8" name="Picture 7"/>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31343" y="57981"/>
            <a:ext cx="949795" cy="928607"/>
          </a:xfrm>
          <a:prstGeom prst="rect">
            <a:avLst/>
          </a:prstGeom>
        </p:spPr>
      </p:pic>
    </p:spTree>
    <p:extLst>
      <p:ext uri="{BB962C8B-B14F-4D97-AF65-F5344CB8AC3E}">
        <p14:creationId xmlns:p14="http://schemas.microsoft.com/office/powerpoint/2010/main" val="273608631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5.xml"/><Relationship Id="rId6" Type="http://schemas.openxmlformats.org/officeDocument/2006/relationships/image" Target="../media/image43.emf"/><Relationship Id="rId5" Type="http://schemas.openxmlformats.org/officeDocument/2006/relationships/image" Target="../media/image42.jpe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7"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3.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780.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3.png"/><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 Id="rId5" Type="http://schemas.openxmlformats.org/officeDocument/2006/relationships/image" Target="../media/image91.png"/><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2.emf"/><Relationship Id="rId1" Type="http://schemas.openxmlformats.org/officeDocument/2006/relationships/slideLayout" Target="../slideLayouts/slideLayout5.xml"/><Relationship Id="rId6" Type="http://schemas.openxmlformats.org/officeDocument/2006/relationships/image" Target="../media/image43.emf"/><Relationship Id="rId5" Type="http://schemas.openxmlformats.org/officeDocument/2006/relationships/image" Target="../media/image42.jpe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9.png"/><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1255196" y="2160730"/>
            <a:ext cx="8316591" cy="230832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EPAC ISTAC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Detectors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Diagnostics</a:t>
            </a:r>
          </a:p>
        </p:txBody>
      </p:sp>
      <p:sp>
        <p:nvSpPr>
          <p:cNvPr id="5" name="Rectangle 4">
            <a:extLst>
              <a:ext uri="{FF2B5EF4-FFF2-40B4-BE49-F238E27FC236}">
                <a16:creationId xmlns:a16="http://schemas.microsoft.com/office/drawing/2014/main" id="{0BEB0AE4-391E-6F41-84C6-D4EEDF519A31}"/>
              </a:ext>
            </a:extLst>
          </p:cNvPr>
          <p:cNvSpPr/>
          <p:nvPr/>
        </p:nvSpPr>
        <p:spPr>
          <a:xfrm>
            <a:off x="1255196" y="4653256"/>
            <a:ext cx="574566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C. D. Armstrong</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D. Symes, J. Green</a:t>
            </a:r>
            <a:b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b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14/05/2024</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a:stretch>
            <a:fillRect/>
          </a:stretch>
        </p:blipFill>
        <p:spPr>
          <a:xfrm>
            <a:off x="515938" y="412403"/>
            <a:ext cx="3770785" cy="963960"/>
          </a:xfrm>
          <a:prstGeom prst="rect">
            <a:avLst/>
          </a:prstGeom>
        </p:spPr>
      </p:pic>
    </p:spTree>
    <p:extLst>
      <p:ext uri="{BB962C8B-B14F-4D97-AF65-F5344CB8AC3E}">
        <p14:creationId xmlns:p14="http://schemas.microsoft.com/office/powerpoint/2010/main" val="322438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ACDC943E-992B-4A69-9316-7C6DF01E50A6}"/>
              </a:ext>
            </a:extLst>
          </p:cNvPr>
          <p:cNvSpPr/>
          <p:nvPr/>
        </p:nvSpPr>
        <p:spPr>
          <a:xfrm>
            <a:off x="1681316" y="1393706"/>
            <a:ext cx="9185685" cy="2387743"/>
          </a:xfrm>
          <a:custGeom>
            <a:avLst/>
            <a:gdLst>
              <a:gd name="connsiteX0" fmla="*/ 0 w 9040761"/>
              <a:gd name="connsiteY0" fmla="*/ 0 h 2387743"/>
              <a:gd name="connsiteX1" fmla="*/ 4438826 w 9040761"/>
              <a:gd name="connsiteY1" fmla="*/ 0 h 2387743"/>
              <a:gd name="connsiteX2" fmla="*/ 4438826 w 9040761"/>
              <a:gd name="connsiteY2" fmla="*/ 106123 h 2387743"/>
              <a:gd name="connsiteX3" fmla="*/ 9040761 w 9040761"/>
              <a:gd name="connsiteY3" fmla="*/ 106123 h 2387743"/>
              <a:gd name="connsiteX4" fmla="*/ 9040761 w 9040761"/>
              <a:gd name="connsiteY4" fmla="*/ 2200394 h 2387743"/>
              <a:gd name="connsiteX5" fmla="*/ 4438826 w 9040761"/>
              <a:gd name="connsiteY5" fmla="*/ 2200394 h 2387743"/>
              <a:gd name="connsiteX6" fmla="*/ 4438826 w 9040761"/>
              <a:gd name="connsiteY6" fmla="*/ 2387743 h 2387743"/>
              <a:gd name="connsiteX7" fmla="*/ 0 w 9040761"/>
              <a:gd name="connsiteY7" fmla="*/ 2387743 h 238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0761" h="2387743">
                <a:moveTo>
                  <a:pt x="0" y="0"/>
                </a:moveTo>
                <a:lnTo>
                  <a:pt x="4438826" y="0"/>
                </a:lnTo>
                <a:lnTo>
                  <a:pt x="4438826" y="106123"/>
                </a:lnTo>
                <a:lnTo>
                  <a:pt x="9040761" y="106123"/>
                </a:lnTo>
                <a:lnTo>
                  <a:pt x="9040761" y="2200394"/>
                </a:lnTo>
                <a:lnTo>
                  <a:pt x="4438826" y="2200394"/>
                </a:lnTo>
                <a:lnTo>
                  <a:pt x="4438826" y="2387743"/>
                </a:lnTo>
                <a:lnTo>
                  <a:pt x="0" y="2387743"/>
                </a:lnTo>
                <a:close/>
              </a:path>
            </a:pathLst>
          </a:custGeom>
          <a:solidFill>
            <a:srgbClr val="BFBFBF">
              <a:alpha val="25098"/>
            </a:srgb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C1066F0-1242-ABE6-6519-80513F7F55F2}"/>
              </a:ext>
            </a:extLst>
          </p:cNvPr>
          <p:cNvPicPr>
            <a:picLocks noChangeAspect="1"/>
          </p:cNvPicPr>
          <p:nvPr/>
        </p:nvPicPr>
        <p:blipFill rotWithShape="1">
          <a:blip r:embed="rId2" cstate="print">
            <a:alphaModFix amt="35000"/>
            <a:extLst>
              <a:ext uri="{28A0092B-C50C-407E-A947-70E740481C1C}">
                <a14:useLocalDpi xmlns:a14="http://schemas.microsoft.com/office/drawing/2010/main"/>
              </a:ext>
            </a:extLst>
          </a:blip>
          <a:srcRect/>
          <a:stretch/>
        </p:blipFill>
        <p:spPr>
          <a:xfrm flipH="1">
            <a:off x="895082" y="1193635"/>
            <a:ext cx="10401835" cy="2864113"/>
          </a:xfrm>
          <a:prstGeom prst="rect">
            <a:avLst/>
          </a:prstGeom>
        </p:spPr>
      </p:pic>
      <p:sp>
        <p:nvSpPr>
          <p:cNvPr id="7" name="Rectangle 6">
            <a:extLst>
              <a:ext uri="{FF2B5EF4-FFF2-40B4-BE49-F238E27FC236}">
                <a16:creationId xmlns:a16="http://schemas.microsoft.com/office/drawing/2014/main" id="{537120C4-EBA5-3679-0D51-D39E798BD5D5}"/>
              </a:ext>
            </a:extLst>
          </p:cNvPr>
          <p:cNvSpPr/>
          <p:nvPr/>
        </p:nvSpPr>
        <p:spPr>
          <a:xfrm>
            <a:off x="4942296" y="1993900"/>
            <a:ext cx="899283" cy="649903"/>
          </a:xfrm>
          <a:prstGeom prst="rect">
            <a:avLst/>
          </a:prstGeom>
          <a:solidFill>
            <a:srgbClr val="BFBFBF">
              <a:alpha val="74510"/>
            </a:srgb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riangle 7">
            <a:extLst>
              <a:ext uri="{FF2B5EF4-FFF2-40B4-BE49-F238E27FC236}">
                <a16:creationId xmlns:a16="http://schemas.microsoft.com/office/drawing/2014/main" id="{9C30C501-BC12-8386-9535-627691ACF73D}"/>
              </a:ext>
            </a:extLst>
          </p:cNvPr>
          <p:cNvSpPr/>
          <p:nvPr/>
        </p:nvSpPr>
        <p:spPr>
          <a:xfrm rot="5400000">
            <a:off x="4248745" y="1236308"/>
            <a:ext cx="45719" cy="218019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riangle 8">
            <a:extLst>
              <a:ext uri="{FF2B5EF4-FFF2-40B4-BE49-F238E27FC236}">
                <a16:creationId xmlns:a16="http://schemas.microsoft.com/office/drawing/2014/main" id="{DCAAFC72-D746-0D0B-D0DD-1D36EFE5D8E4}"/>
              </a:ext>
            </a:extLst>
          </p:cNvPr>
          <p:cNvSpPr/>
          <p:nvPr/>
        </p:nvSpPr>
        <p:spPr>
          <a:xfrm rot="16200000">
            <a:off x="8020519" y="-444506"/>
            <a:ext cx="148621" cy="5544343"/>
          </a:xfrm>
          <a:prstGeom prst="triangle">
            <a:avLst/>
          </a:prstGeom>
          <a:solidFill>
            <a:srgbClr val="E4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922EA17-4C38-EBAE-042D-E49B12195F3C}"/>
              </a:ext>
            </a:extLst>
          </p:cNvPr>
          <p:cNvSpPr/>
          <p:nvPr/>
        </p:nvSpPr>
        <p:spPr>
          <a:xfrm rot="4756059">
            <a:off x="3703385" y="1653625"/>
            <a:ext cx="45719" cy="111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E5A2DC6-6F11-5E0B-E3D2-F2F04F41CB3F}"/>
              </a:ext>
            </a:extLst>
          </p:cNvPr>
          <p:cNvSpPr/>
          <p:nvPr/>
        </p:nvSpPr>
        <p:spPr>
          <a:xfrm rot="5400000">
            <a:off x="3629905" y="1481335"/>
            <a:ext cx="45719" cy="1231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0EDCD3F-A066-5C30-BDC8-A2BC89B657E7}"/>
              </a:ext>
            </a:extLst>
          </p:cNvPr>
          <p:cNvSpPr/>
          <p:nvPr/>
        </p:nvSpPr>
        <p:spPr>
          <a:xfrm rot="5400000">
            <a:off x="2717200" y="1396895"/>
            <a:ext cx="45719" cy="141192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7EC213F-7C87-D97D-F207-6735A7EBF258}"/>
              </a:ext>
            </a:extLst>
          </p:cNvPr>
          <p:cNvSpPr/>
          <p:nvPr/>
        </p:nvSpPr>
        <p:spPr>
          <a:xfrm rot="10800000">
            <a:off x="2030137" y="2077643"/>
            <a:ext cx="45719" cy="141192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F84014A5-4F7C-F641-9741-2BA4B2BF2E42}"/>
              </a:ext>
            </a:extLst>
          </p:cNvPr>
          <p:cNvCxnSpPr>
            <a:cxnSpLocks/>
          </p:cNvCxnSpPr>
          <p:nvPr/>
        </p:nvCxnSpPr>
        <p:spPr>
          <a:xfrm>
            <a:off x="4268646" y="2056264"/>
            <a:ext cx="32093" cy="155396"/>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71B8D6-69F9-3A9F-E879-87983A794520}"/>
              </a:ext>
            </a:extLst>
          </p:cNvPr>
          <p:cNvCxnSpPr>
            <a:cxnSpLocks/>
          </p:cNvCxnSpPr>
          <p:nvPr/>
        </p:nvCxnSpPr>
        <p:spPr>
          <a:xfrm flipV="1">
            <a:off x="1964728" y="2025161"/>
            <a:ext cx="161422" cy="13558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F356267-6F3B-1F5B-30EF-FA74C8996F0F}"/>
              </a:ext>
            </a:extLst>
          </p:cNvPr>
          <p:cNvCxnSpPr>
            <a:cxnSpLocks/>
          </p:cNvCxnSpPr>
          <p:nvPr/>
        </p:nvCxnSpPr>
        <p:spPr>
          <a:xfrm flipV="1">
            <a:off x="3181504" y="2235724"/>
            <a:ext cx="0" cy="166253"/>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991050B-8DE5-8B0E-E2BA-27C405AC212A}"/>
              </a:ext>
            </a:extLst>
          </p:cNvPr>
          <p:cNvSpPr/>
          <p:nvPr/>
        </p:nvSpPr>
        <p:spPr>
          <a:xfrm>
            <a:off x="1897349" y="1937055"/>
            <a:ext cx="296180" cy="296400"/>
          </a:xfrm>
          <a:prstGeom prst="rect">
            <a:avLst/>
          </a:prstGeom>
          <a:solidFill>
            <a:srgbClr val="BFBFBF">
              <a:alpha val="74510"/>
            </a:srgb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18CBB57-EE9B-802E-62CE-63357B8A1C85}"/>
              </a:ext>
            </a:extLst>
          </p:cNvPr>
          <p:cNvSpPr/>
          <p:nvPr/>
        </p:nvSpPr>
        <p:spPr>
          <a:xfrm>
            <a:off x="1972285" y="2235614"/>
            <a:ext cx="153861" cy="1253957"/>
          </a:xfrm>
          <a:prstGeom prst="rect">
            <a:avLst/>
          </a:prstGeom>
          <a:solidFill>
            <a:srgbClr val="BFBFBF">
              <a:alpha val="74510"/>
            </a:srgb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8796BE45-7174-1B04-4D6D-3C0B1BB2F5AC}"/>
              </a:ext>
            </a:extLst>
          </p:cNvPr>
          <p:cNvSpPr/>
          <p:nvPr/>
        </p:nvSpPr>
        <p:spPr>
          <a:xfrm rot="5400000">
            <a:off x="3160264" y="847427"/>
            <a:ext cx="813830" cy="2750226"/>
          </a:xfrm>
          <a:custGeom>
            <a:avLst/>
            <a:gdLst>
              <a:gd name="connsiteX0" fmla="*/ 0 w 813830"/>
              <a:gd name="connsiteY0" fmla="*/ 879337 h 2750226"/>
              <a:gd name="connsiteX1" fmla="*/ 396000 w 813830"/>
              <a:gd name="connsiteY1" fmla="*/ 483337 h 2750226"/>
              <a:gd name="connsiteX2" fmla="*/ 445441 w 813830"/>
              <a:gd name="connsiteY2" fmla="*/ 493319 h 2750226"/>
              <a:gd name="connsiteX3" fmla="*/ 445441 w 813830"/>
              <a:gd name="connsiteY3" fmla="*/ 0 h 2750226"/>
              <a:gd name="connsiteX4" fmla="*/ 583835 w 813830"/>
              <a:gd name="connsiteY4" fmla="*/ 0 h 2750226"/>
              <a:gd name="connsiteX5" fmla="*/ 583835 w 813830"/>
              <a:gd name="connsiteY5" fmla="*/ 532363 h 2750226"/>
              <a:gd name="connsiteX6" fmla="*/ 583131 w 813830"/>
              <a:gd name="connsiteY6" fmla="*/ 532363 h 2750226"/>
              <a:gd name="connsiteX7" fmla="*/ 617408 w 813830"/>
              <a:gd name="connsiteY7" fmla="*/ 550968 h 2750226"/>
              <a:gd name="connsiteX8" fmla="*/ 792000 w 813830"/>
              <a:gd name="connsiteY8" fmla="*/ 879337 h 2750226"/>
              <a:gd name="connsiteX9" fmla="*/ 676014 w 813830"/>
              <a:gd name="connsiteY9" fmla="*/ 1159351 h 2750226"/>
              <a:gd name="connsiteX10" fmla="*/ 652792 w 813830"/>
              <a:gd name="connsiteY10" fmla="*/ 1178512 h 2750226"/>
              <a:gd name="connsiteX11" fmla="*/ 697844 w 813830"/>
              <a:gd name="connsiteY11" fmla="*/ 1215684 h 2750226"/>
              <a:gd name="connsiteX12" fmla="*/ 813830 w 813830"/>
              <a:gd name="connsiteY12" fmla="*/ 1495698 h 2750226"/>
              <a:gd name="connsiteX13" fmla="*/ 417830 w 813830"/>
              <a:gd name="connsiteY13" fmla="*/ 1891698 h 2750226"/>
              <a:gd name="connsiteX14" fmla="*/ 345127 w 813830"/>
              <a:gd name="connsiteY14" fmla="*/ 1877020 h 2750226"/>
              <a:gd name="connsiteX15" fmla="*/ 345127 w 813830"/>
              <a:gd name="connsiteY15" fmla="*/ 2750226 h 2750226"/>
              <a:gd name="connsiteX16" fmla="*/ 207742 w 813830"/>
              <a:gd name="connsiteY16" fmla="*/ 2750226 h 2750226"/>
              <a:gd name="connsiteX17" fmla="*/ 207742 w 813830"/>
              <a:gd name="connsiteY17" fmla="*/ 1830211 h 2750226"/>
              <a:gd name="connsiteX18" fmla="*/ 196423 w 813830"/>
              <a:gd name="connsiteY18" fmla="*/ 1824068 h 2750226"/>
              <a:gd name="connsiteX19" fmla="*/ 21830 w 813830"/>
              <a:gd name="connsiteY19" fmla="*/ 1495698 h 2750226"/>
              <a:gd name="connsiteX20" fmla="*/ 137816 w 813830"/>
              <a:gd name="connsiteY20" fmla="*/ 1215684 h 2750226"/>
              <a:gd name="connsiteX21" fmla="*/ 161038 w 813830"/>
              <a:gd name="connsiteY21" fmla="*/ 1196523 h 2750226"/>
              <a:gd name="connsiteX22" fmla="*/ 115986 w 813830"/>
              <a:gd name="connsiteY22" fmla="*/ 1159351 h 2750226"/>
              <a:gd name="connsiteX23" fmla="*/ 0 w 813830"/>
              <a:gd name="connsiteY23" fmla="*/ 879337 h 275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3830" h="2750226">
                <a:moveTo>
                  <a:pt x="0" y="879337"/>
                </a:moveTo>
                <a:cubicBezTo>
                  <a:pt x="0" y="660632"/>
                  <a:pt x="177295" y="483337"/>
                  <a:pt x="396000" y="483337"/>
                </a:cubicBezTo>
                <a:lnTo>
                  <a:pt x="445441" y="493319"/>
                </a:lnTo>
                <a:lnTo>
                  <a:pt x="445441" y="0"/>
                </a:lnTo>
                <a:lnTo>
                  <a:pt x="583835" y="0"/>
                </a:lnTo>
                <a:lnTo>
                  <a:pt x="583835" y="532363"/>
                </a:lnTo>
                <a:lnTo>
                  <a:pt x="583131" y="532363"/>
                </a:lnTo>
                <a:lnTo>
                  <a:pt x="617408" y="550968"/>
                </a:lnTo>
                <a:cubicBezTo>
                  <a:pt x="722744" y="622132"/>
                  <a:pt x="792000" y="742647"/>
                  <a:pt x="792000" y="879337"/>
                </a:cubicBezTo>
                <a:cubicBezTo>
                  <a:pt x="792000" y="988689"/>
                  <a:pt x="747676" y="1087689"/>
                  <a:pt x="676014" y="1159351"/>
                </a:cubicBezTo>
                <a:lnTo>
                  <a:pt x="652792" y="1178512"/>
                </a:lnTo>
                <a:lnTo>
                  <a:pt x="697844" y="1215684"/>
                </a:lnTo>
                <a:cubicBezTo>
                  <a:pt x="769506" y="1287346"/>
                  <a:pt x="813830" y="1386346"/>
                  <a:pt x="813830" y="1495698"/>
                </a:cubicBezTo>
                <a:cubicBezTo>
                  <a:pt x="813830" y="1714403"/>
                  <a:pt x="636535" y="1891698"/>
                  <a:pt x="417830" y="1891698"/>
                </a:cubicBezTo>
                <a:lnTo>
                  <a:pt x="345127" y="1877020"/>
                </a:lnTo>
                <a:lnTo>
                  <a:pt x="345127" y="2750226"/>
                </a:lnTo>
                <a:lnTo>
                  <a:pt x="207742" y="2750226"/>
                </a:lnTo>
                <a:lnTo>
                  <a:pt x="207742" y="1830211"/>
                </a:lnTo>
                <a:lnTo>
                  <a:pt x="196423" y="1824068"/>
                </a:lnTo>
                <a:cubicBezTo>
                  <a:pt x="91086" y="1752904"/>
                  <a:pt x="21830" y="1632389"/>
                  <a:pt x="21830" y="1495698"/>
                </a:cubicBezTo>
                <a:cubicBezTo>
                  <a:pt x="21830" y="1386346"/>
                  <a:pt x="66154" y="1287346"/>
                  <a:pt x="137816" y="1215684"/>
                </a:cubicBezTo>
                <a:lnTo>
                  <a:pt x="161038" y="1196523"/>
                </a:lnTo>
                <a:lnTo>
                  <a:pt x="115986" y="1159351"/>
                </a:lnTo>
                <a:cubicBezTo>
                  <a:pt x="44324" y="1087689"/>
                  <a:pt x="0" y="988689"/>
                  <a:pt x="0" y="879337"/>
                </a:cubicBezTo>
                <a:close/>
              </a:path>
            </a:pathLst>
          </a:custGeom>
          <a:solidFill>
            <a:srgbClr val="BFBFBF">
              <a:alpha val="74510"/>
            </a:srgb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95643E77-F054-A735-6FBD-2D84C0EF10B0}"/>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EA1 Examples Experimental Layout</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33" name="Rectangle 32">
            <a:extLst>
              <a:ext uri="{FF2B5EF4-FFF2-40B4-BE49-F238E27FC236}">
                <a16:creationId xmlns:a16="http://schemas.microsoft.com/office/drawing/2014/main" id="{0499385D-B5F7-6BE8-13E2-CC2C86E52070}"/>
              </a:ext>
            </a:extLst>
          </p:cNvPr>
          <p:cNvSpPr/>
          <p:nvPr/>
        </p:nvSpPr>
        <p:spPr>
          <a:xfrm>
            <a:off x="906413" y="4150849"/>
            <a:ext cx="5079221" cy="2416046"/>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Experiment description:</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Gas jet / cell interaction with long focus </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Sustained 10 Hz operation with variable gas density</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Investigating the coupling of laser-energy into the </a:t>
            </a:r>
            <a:r>
              <a:rPr lang="en-GB" sz="1400" dirty="0" err="1">
                <a:solidFill>
                  <a:srgbClr val="626262"/>
                </a:solidFill>
                <a:latin typeface="Arial" panose="020B0604020202020204" pitchFamily="34" charset="0"/>
                <a:cs typeface="Arial" panose="020B0604020202020204" pitchFamily="34" charset="0"/>
              </a:rPr>
              <a:t>wakefield</a:t>
            </a:r>
            <a:r>
              <a:rPr lang="en-GB" sz="1400" dirty="0">
                <a:solidFill>
                  <a:srgbClr val="626262"/>
                </a:solidFill>
                <a:latin typeface="Arial" panose="020B0604020202020204" pitchFamily="34" charset="0"/>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Expected variation from wavefront and gas-density/structure</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Collimated emission area with predominately electron and x-ray emission</a:t>
            </a:r>
          </a:p>
        </p:txBody>
      </p:sp>
      <p:sp>
        <p:nvSpPr>
          <p:cNvPr id="34" name="Rectangle 33">
            <a:extLst>
              <a:ext uri="{FF2B5EF4-FFF2-40B4-BE49-F238E27FC236}">
                <a16:creationId xmlns:a16="http://schemas.microsoft.com/office/drawing/2014/main" id="{18A3D787-F168-684D-8195-5B9BDF122C5B}"/>
              </a:ext>
            </a:extLst>
          </p:cNvPr>
          <p:cNvSpPr/>
          <p:nvPr/>
        </p:nvSpPr>
        <p:spPr>
          <a:xfrm>
            <a:off x="6535320" y="4135741"/>
            <a:ext cx="5079221" cy="1769715"/>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Diagnostic Areas:</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Laser input conditions</a:t>
            </a:r>
            <a:endParaRPr kumimoji="0" lang="en-GB" sz="1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Laser-plasma coupling characterisation</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Plasma density</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Emitted electron beam characteristics</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keV to MeV x-ray emission</a:t>
            </a:r>
          </a:p>
        </p:txBody>
      </p:sp>
    </p:spTree>
    <p:extLst>
      <p:ext uri="{BB962C8B-B14F-4D97-AF65-F5344CB8AC3E}">
        <p14:creationId xmlns:p14="http://schemas.microsoft.com/office/powerpoint/2010/main" val="339492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Exit mode </a:t>
            </a:r>
            <a:r>
              <a:rPr kumimoji="0" lang="en-US" sz="3600" b="1" i="0" u="none" strike="noStrike" kern="1200" cap="none" spc="-150" normalizeH="0" baseline="0" noProof="0" dirty="0" err="1">
                <a:ln>
                  <a:noFill/>
                </a:ln>
                <a:solidFill>
                  <a:srgbClr val="2E2D62"/>
                </a:solidFill>
                <a:effectLst/>
                <a:uLnTx/>
                <a:uFillTx/>
                <a:latin typeface="Arial" panose="020B0604020202020204" pitchFamily="34" charset="0"/>
                <a:ea typeface="+mn-ea"/>
                <a:cs typeface="Arial" panose="020B0604020202020204" pitchFamily="34" charset="0"/>
              </a:rPr>
              <a:t>characterisation</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DD703E71-546B-AD46-9138-DA8DD6698B24}"/>
              </a:ext>
            </a:extLst>
          </p:cNvPr>
          <p:cNvPicPr>
            <a:picLocks noChangeAspect="1"/>
          </p:cNvPicPr>
          <p:nvPr/>
        </p:nvPicPr>
        <p:blipFill>
          <a:blip r:embed="rId2"/>
          <a:stretch>
            <a:fillRect/>
          </a:stretch>
        </p:blipFill>
        <p:spPr>
          <a:xfrm>
            <a:off x="9387441" y="148502"/>
            <a:ext cx="2804559" cy="2294066"/>
          </a:xfrm>
          <a:prstGeom prst="rect">
            <a:avLst/>
          </a:prstGeom>
        </p:spPr>
      </p:pic>
      <p:pic>
        <p:nvPicPr>
          <p:cNvPr id="3" name="Picture 2">
            <a:extLst>
              <a:ext uri="{FF2B5EF4-FFF2-40B4-BE49-F238E27FC236}">
                <a16:creationId xmlns:a16="http://schemas.microsoft.com/office/drawing/2014/main" id="{D42A570F-649E-6F86-6675-AA9F0024D565}"/>
              </a:ext>
            </a:extLst>
          </p:cNvPr>
          <p:cNvPicPr>
            <a:picLocks noChangeAspect="1"/>
          </p:cNvPicPr>
          <p:nvPr/>
        </p:nvPicPr>
        <p:blipFill>
          <a:blip r:embed="rId3"/>
          <a:stretch>
            <a:fillRect/>
          </a:stretch>
        </p:blipFill>
        <p:spPr>
          <a:xfrm>
            <a:off x="0" y="1602760"/>
            <a:ext cx="8422672" cy="2864913"/>
          </a:xfrm>
          <a:prstGeom prst="rect">
            <a:avLst/>
          </a:prstGeom>
        </p:spPr>
      </p:pic>
      <p:sp>
        <p:nvSpPr>
          <p:cNvPr id="6" name="TextBox 5">
            <a:extLst>
              <a:ext uri="{FF2B5EF4-FFF2-40B4-BE49-F238E27FC236}">
                <a16:creationId xmlns:a16="http://schemas.microsoft.com/office/drawing/2014/main" id="{9D949F47-AE72-EDA8-E8F3-DFED3E874F80}"/>
              </a:ext>
            </a:extLst>
          </p:cNvPr>
          <p:cNvSpPr txBox="1"/>
          <p:nvPr/>
        </p:nvSpPr>
        <p:spPr>
          <a:xfrm>
            <a:off x="11056347" y="0"/>
            <a:ext cx="1135653" cy="276999"/>
          </a:xfrm>
          <a:prstGeom prst="rect">
            <a:avLst/>
          </a:prstGeom>
          <a:noFill/>
        </p:spPr>
        <p:txBody>
          <a:bodyPr wrap="square" rtlCol="0">
            <a:spAutoFit/>
          </a:bodyPr>
          <a:lstStyle/>
          <a:p>
            <a:r>
              <a:rPr lang="en-GB" sz="1200" b="1" dirty="0">
                <a:solidFill>
                  <a:srgbClr val="626262"/>
                </a:solidFill>
                <a:latin typeface="Arial" panose="020B0604020202020204" pitchFamily="34" charset="0"/>
                <a:cs typeface="Arial" panose="020B0604020202020204" pitchFamily="34" charset="0"/>
              </a:rPr>
              <a:t>Direct</a:t>
            </a:r>
          </a:p>
        </p:txBody>
      </p:sp>
      <p:sp>
        <p:nvSpPr>
          <p:cNvPr id="7" name="TextBox 6">
            <a:extLst>
              <a:ext uri="{FF2B5EF4-FFF2-40B4-BE49-F238E27FC236}">
                <a16:creationId xmlns:a16="http://schemas.microsoft.com/office/drawing/2014/main" id="{9E9F4FC7-E375-2362-0255-1EC5B310F9AD}"/>
              </a:ext>
            </a:extLst>
          </p:cNvPr>
          <p:cNvSpPr txBox="1"/>
          <p:nvPr/>
        </p:nvSpPr>
        <p:spPr>
          <a:xfrm>
            <a:off x="11111090" y="2676270"/>
            <a:ext cx="984250" cy="276999"/>
          </a:xfrm>
          <a:prstGeom prst="rect">
            <a:avLst/>
          </a:prstGeom>
          <a:noFill/>
        </p:spPr>
        <p:txBody>
          <a:bodyPr wrap="square" rtlCol="0">
            <a:spAutoFit/>
          </a:bodyPr>
          <a:lstStyle/>
          <a:p>
            <a:r>
              <a:rPr lang="en-GB" sz="1200" b="1" dirty="0">
                <a:solidFill>
                  <a:srgbClr val="626262"/>
                </a:solidFill>
                <a:latin typeface="Arial" panose="020B0604020202020204" pitchFamily="34" charset="0"/>
                <a:cs typeface="Arial" panose="020B0604020202020204" pitchFamily="34" charset="0"/>
              </a:rPr>
              <a:t>Indirect </a:t>
            </a:r>
          </a:p>
        </p:txBody>
      </p:sp>
      <p:pic>
        <p:nvPicPr>
          <p:cNvPr id="8" name="Picture 7">
            <a:extLst>
              <a:ext uri="{FF2B5EF4-FFF2-40B4-BE49-F238E27FC236}">
                <a16:creationId xmlns:a16="http://schemas.microsoft.com/office/drawing/2014/main" id="{7AE6FFE7-9BC7-7F8F-33E5-DE7BE5928223}"/>
              </a:ext>
            </a:extLst>
          </p:cNvPr>
          <p:cNvPicPr>
            <a:picLocks noChangeAspect="1"/>
          </p:cNvPicPr>
          <p:nvPr/>
        </p:nvPicPr>
        <p:blipFill>
          <a:blip r:embed="rId4"/>
          <a:stretch>
            <a:fillRect/>
          </a:stretch>
        </p:blipFill>
        <p:spPr>
          <a:xfrm>
            <a:off x="9884150" y="2883419"/>
            <a:ext cx="1811140" cy="2705050"/>
          </a:xfrm>
          <a:prstGeom prst="rect">
            <a:avLst/>
          </a:prstGeom>
        </p:spPr>
      </p:pic>
      <p:sp>
        <p:nvSpPr>
          <p:cNvPr id="10" name="TextBox 9">
            <a:extLst>
              <a:ext uri="{FF2B5EF4-FFF2-40B4-BE49-F238E27FC236}">
                <a16:creationId xmlns:a16="http://schemas.microsoft.com/office/drawing/2014/main" id="{00D8ED82-3132-71F1-6370-677AE4CDBFEC}"/>
              </a:ext>
            </a:extLst>
          </p:cNvPr>
          <p:cNvSpPr txBox="1"/>
          <p:nvPr/>
        </p:nvSpPr>
        <p:spPr>
          <a:xfrm>
            <a:off x="10400212" y="5664192"/>
            <a:ext cx="2000250" cy="461665"/>
          </a:xfrm>
          <a:prstGeom prst="rect">
            <a:avLst/>
          </a:prstGeom>
          <a:noFill/>
        </p:spPr>
        <p:txBody>
          <a:bodyPr wrap="square">
            <a:spAutoFit/>
          </a:bodyPr>
          <a:lstStyle/>
          <a:p>
            <a:r>
              <a:rPr lang="en-GB" sz="1200" dirty="0"/>
              <a:t>T. </a:t>
            </a:r>
            <a:r>
              <a:rPr lang="en-GB" sz="1200" dirty="0" err="1"/>
              <a:t>Sokollik</a:t>
            </a:r>
            <a:r>
              <a:rPr lang="en-GB" sz="1200" dirty="0"/>
              <a:t>, et al., AIP Conf. Proc. </a:t>
            </a:r>
            <a:r>
              <a:rPr lang="en-GB" sz="1200" b="1" dirty="0"/>
              <a:t>1299</a:t>
            </a:r>
            <a:r>
              <a:rPr lang="en-GB" sz="1200" dirty="0"/>
              <a:t>, 233 (2010).</a:t>
            </a:r>
          </a:p>
        </p:txBody>
      </p:sp>
      <p:sp>
        <p:nvSpPr>
          <p:cNvPr id="11" name="Rectangle 10">
            <a:extLst>
              <a:ext uri="{FF2B5EF4-FFF2-40B4-BE49-F238E27FC236}">
                <a16:creationId xmlns:a16="http://schemas.microsoft.com/office/drawing/2014/main" id="{D79896A0-8DAF-CF06-2811-6768190FB353}"/>
              </a:ext>
            </a:extLst>
          </p:cNvPr>
          <p:cNvSpPr/>
          <p:nvPr/>
        </p:nvSpPr>
        <p:spPr>
          <a:xfrm>
            <a:off x="200056" y="5048020"/>
            <a:ext cx="5015688" cy="1477328"/>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 with on-shot:</a:t>
            </a:r>
            <a:endParaRPr lang="en-GB" sz="1400" dirty="0">
              <a:solidFill>
                <a:srgbClr val="626262"/>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Transmitted energy fraction (NF integral)</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Spectral modulation (Shamrock)</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Pointing/Hosing (FF centroid)</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Wavefront (Zernike modes)</a:t>
            </a:r>
          </a:p>
        </p:txBody>
      </p:sp>
      <p:pic>
        <p:nvPicPr>
          <p:cNvPr id="12" name="Picture 11">
            <a:extLst>
              <a:ext uri="{FF2B5EF4-FFF2-40B4-BE49-F238E27FC236}">
                <a16:creationId xmlns:a16="http://schemas.microsoft.com/office/drawing/2014/main" id="{E2E7DDA1-0114-62F8-7C4E-324CA140645C}"/>
              </a:ext>
            </a:extLst>
          </p:cNvPr>
          <p:cNvPicPr>
            <a:picLocks noChangeAspect="1"/>
          </p:cNvPicPr>
          <p:nvPr/>
        </p:nvPicPr>
        <p:blipFill rotWithShape="1">
          <a:blip r:embed="rId5"/>
          <a:srcRect l="13580" t="8442" r="6127"/>
          <a:stretch/>
        </p:blipFill>
        <p:spPr>
          <a:xfrm>
            <a:off x="3945484" y="4868805"/>
            <a:ext cx="2782716" cy="1826132"/>
          </a:xfrm>
          <a:prstGeom prst="rect">
            <a:avLst/>
          </a:prstGeom>
        </p:spPr>
      </p:pic>
      <p:sp>
        <p:nvSpPr>
          <p:cNvPr id="14" name="TextBox 13">
            <a:extLst>
              <a:ext uri="{FF2B5EF4-FFF2-40B4-BE49-F238E27FC236}">
                <a16:creationId xmlns:a16="http://schemas.microsoft.com/office/drawing/2014/main" id="{7EB8452D-1A44-6917-F6EA-1755B12AA339}"/>
              </a:ext>
            </a:extLst>
          </p:cNvPr>
          <p:cNvSpPr txBox="1"/>
          <p:nvPr/>
        </p:nvSpPr>
        <p:spPr>
          <a:xfrm>
            <a:off x="3937881" y="6604084"/>
            <a:ext cx="3136191" cy="253916"/>
          </a:xfrm>
          <a:prstGeom prst="rect">
            <a:avLst/>
          </a:prstGeom>
          <a:noFill/>
        </p:spPr>
        <p:txBody>
          <a:bodyPr wrap="square">
            <a:spAutoFit/>
          </a:bodyPr>
          <a:lstStyle>
            <a:defPPr>
              <a:defRPr lang="en-US"/>
            </a:defPPr>
            <a:lvl1pPr>
              <a:defRPr sz="1200"/>
            </a:lvl1pPr>
          </a:lstStyle>
          <a:p>
            <a:r>
              <a:rPr lang="en-GB" sz="1050" dirty="0"/>
              <a:t>A.J. Ross et al. https://</a:t>
            </a:r>
            <a:r>
              <a:rPr lang="en-GB" sz="1050" dirty="0" err="1"/>
              <a:t>arxiv.org</a:t>
            </a:r>
            <a:r>
              <a:rPr lang="en-GB" sz="1050" dirty="0"/>
              <a:t>/pdf/2310.05097</a:t>
            </a:r>
          </a:p>
        </p:txBody>
      </p:sp>
      <p:sp>
        <p:nvSpPr>
          <p:cNvPr id="17" name="Rectangle 16">
            <a:extLst>
              <a:ext uri="{FF2B5EF4-FFF2-40B4-BE49-F238E27FC236}">
                <a16:creationId xmlns:a16="http://schemas.microsoft.com/office/drawing/2014/main" id="{37EA4115-66D3-39C4-3358-B477EAF94A59}"/>
              </a:ext>
            </a:extLst>
          </p:cNvPr>
          <p:cNvSpPr/>
          <p:nvPr/>
        </p:nvSpPr>
        <p:spPr>
          <a:xfrm>
            <a:off x="6728200" y="5048020"/>
            <a:ext cx="3136191" cy="1323439"/>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Develop towards:</a:t>
            </a:r>
            <a:endParaRPr lang="en-GB" sz="1400" dirty="0">
              <a:solidFill>
                <a:srgbClr val="626262"/>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SW-/MW- Infrared Spectroscopy</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Indirect plasma mirror operation for compact exit mode </a:t>
            </a:r>
            <a:r>
              <a:rPr lang="en-GB" sz="1400" dirty="0" err="1">
                <a:solidFill>
                  <a:srgbClr val="626262"/>
                </a:solidFill>
                <a:latin typeface="Arial" panose="020B0604020202020204" pitchFamily="34" charset="0"/>
                <a:cs typeface="Arial" panose="020B0604020202020204" pitchFamily="34" charset="0"/>
              </a:rPr>
              <a:t>configuraitons</a:t>
            </a:r>
            <a:endParaRPr lang="en-GB" sz="1400" dirty="0">
              <a:solidFill>
                <a:srgbClr val="6262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339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Target density and profile</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E8979839-A8AD-481D-34CF-7640139A661C}"/>
              </a:ext>
            </a:extLst>
          </p:cNvPr>
          <p:cNvSpPr/>
          <p:nvPr/>
        </p:nvSpPr>
        <p:spPr>
          <a:xfrm>
            <a:off x="7663937" y="1863603"/>
            <a:ext cx="4270088" cy="3724096"/>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 with on-shot:</a:t>
            </a:r>
            <a:endParaRPr lang="en-GB" sz="1400" dirty="0">
              <a:solidFill>
                <a:srgbClr val="626262"/>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Interferometry of time-integrated plasma channels across mm- and um- scales</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30 fs probe at 1</a:t>
            </a:r>
            <a:r>
              <a:rPr lang="en-GB" sz="1400" baseline="30000" dirty="0">
                <a:solidFill>
                  <a:srgbClr val="626262"/>
                </a:solidFill>
                <a:latin typeface="Arial" panose="020B0604020202020204" pitchFamily="34" charset="0"/>
                <a:cs typeface="Arial" panose="020B0604020202020204" pitchFamily="34" charset="0"/>
              </a:rPr>
              <a:t>st</a:t>
            </a:r>
            <a:r>
              <a:rPr lang="en-GB" sz="1400" dirty="0">
                <a:solidFill>
                  <a:srgbClr val="626262"/>
                </a:solidFill>
                <a:latin typeface="Arial" panose="020B0604020202020204" pitchFamily="34" charset="0"/>
                <a:cs typeface="Arial" panose="020B0604020202020204" pitchFamily="34" charset="0"/>
              </a:rPr>
              <a:t> and 2</a:t>
            </a:r>
            <a:r>
              <a:rPr lang="en-GB" sz="1400" baseline="30000" dirty="0">
                <a:solidFill>
                  <a:srgbClr val="626262"/>
                </a:solidFill>
                <a:latin typeface="Arial" panose="020B0604020202020204" pitchFamily="34" charset="0"/>
                <a:cs typeface="Arial" panose="020B0604020202020204" pitchFamily="34" charset="0"/>
              </a:rPr>
              <a:t>nd</a:t>
            </a:r>
            <a:r>
              <a:rPr lang="en-GB" sz="1400" dirty="0">
                <a:solidFill>
                  <a:srgbClr val="626262"/>
                </a:solidFill>
                <a:latin typeface="Arial" panose="020B0604020202020204" pitchFamily="34" charset="0"/>
                <a:cs typeface="Arial" panose="020B0604020202020204" pitchFamily="34" charset="0"/>
              </a:rPr>
              <a:t> harmonic </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Analysis platform matured to “</a:t>
            </a:r>
            <a:r>
              <a:rPr lang="en-GB" sz="1400" dirty="0" err="1">
                <a:solidFill>
                  <a:srgbClr val="626262"/>
                </a:solidFill>
                <a:latin typeface="Arial" panose="020B0604020202020204" pitchFamily="34" charset="0"/>
                <a:cs typeface="Arial" panose="020B0604020202020204" pitchFamily="34" charset="0"/>
              </a:rPr>
              <a:t>gui</a:t>
            </a:r>
            <a:r>
              <a:rPr lang="en-GB" sz="1400" dirty="0">
                <a:solidFill>
                  <a:srgbClr val="626262"/>
                </a:solidFill>
                <a:latin typeface="Arial" panose="020B0604020202020204" pitchFamily="34" charset="0"/>
                <a:cs typeface="Arial" panose="020B0604020202020204" pitchFamily="34" charset="0"/>
              </a:rPr>
              <a:t>-interface” of probe density reconstruction</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lang="en-GB" sz="1400" dirty="0">
              <a:solidFill>
                <a:srgbClr val="626262"/>
              </a:solidFill>
              <a:latin typeface="Arial" panose="020B0604020202020204" pitchFamily="34" charset="0"/>
              <a:cs typeface="Arial" panose="020B0604020202020204" pitchFamily="34" charset="0"/>
            </a:endParaRPr>
          </a:p>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Develop towards:</a:t>
            </a:r>
            <a:endParaRPr lang="en-GB" sz="1400" dirty="0">
              <a:solidFill>
                <a:srgbClr val="626262"/>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Sub-10fs probes to open up </a:t>
            </a:r>
            <a:r>
              <a:rPr lang="en-GB" sz="1400" dirty="0" err="1">
                <a:solidFill>
                  <a:srgbClr val="626262"/>
                </a:solidFill>
                <a:latin typeface="Arial" panose="020B0604020202020204" pitchFamily="34" charset="0"/>
                <a:cs typeface="Arial" panose="020B0604020202020204" pitchFamily="34" charset="0"/>
              </a:rPr>
              <a:t>wakefield</a:t>
            </a:r>
            <a:r>
              <a:rPr lang="en-GB" sz="1400" dirty="0">
                <a:solidFill>
                  <a:srgbClr val="626262"/>
                </a:solidFill>
                <a:latin typeface="Arial" panose="020B0604020202020204" pitchFamily="34" charset="0"/>
                <a:cs typeface="Arial" panose="020B0604020202020204" pitchFamily="34" charset="0"/>
              </a:rPr>
              <a:t> structure directly </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SW-/MW- IR probe to reduce the plasma density characterisation below 10</a:t>
            </a:r>
            <a:r>
              <a:rPr lang="en-GB" sz="1400" baseline="30000" dirty="0">
                <a:solidFill>
                  <a:srgbClr val="626262"/>
                </a:solidFill>
                <a:latin typeface="Arial" panose="020B0604020202020204" pitchFamily="34" charset="0"/>
                <a:cs typeface="Arial" panose="020B0604020202020204" pitchFamily="34" charset="0"/>
              </a:rPr>
              <a:t>17</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Chirped co-linear probe increases sensitivity to lower average plasma density </a:t>
            </a:r>
          </a:p>
        </p:txBody>
      </p:sp>
      <p:pic>
        <p:nvPicPr>
          <p:cNvPr id="23" name="Picture 22">
            <a:extLst>
              <a:ext uri="{FF2B5EF4-FFF2-40B4-BE49-F238E27FC236}">
                <a16:creationId xmlns:a16="http://schemas.microsoft.com/office/drawing/2014/main" id="{2D0197F2-0490-AC14-6BF7-F29A5107B7FD}"/>
              </a:ext>
            </a:extLst>
          </p:cNvPr>
          <p:cNvPicPr>
            <a:picLocks noChangeAspect="1"/>
          </p:cNvPicPr>
          <p:nvPr/>
        </p:nvPicPr>
        <p:blipFill>
          <a:blip r:embed="rId2"/>
          <a:stretch>
            <a:fillRect/>
          </a:stretch>
        </p:blipFill>
        <p:spPr>
          <a:xfrm>
            <a:off x="434898" y="1497310"/>
            <a:ext cx="6661360" cy="2565806"/>
          </a:xfrm>
          <a:prstGeom prst="rect">
            <a:avLst/>
          </a:prstGeom>
        </p:spPr>
      </p:pic>
      <p:grpSp>
        <p:nvGrpSpPr>
          <p:cNvPr id="17" name="Group 16">
            <a:extLst>
              <a:ext uri="{FF2B5EF4-FFF2-40B4-BE49-F238E27FC236}">
                <a16:creationId xmlns:a16="http://schemas.microsoft.com/office/drawing/2014/main" id="{5900AD9A-F240-64E3-1EE6-1849ECB0A52A}"/>
              </a:ext>
            </a:extLst>
          </p:cNvPr>
          <p:cNvGrpSpPr/>
          <p:nvPr/>
        </p:nvGrpSpPr>
        <p:grpSpPr>
          <a:xfrm>
            <a:off x="376264" y="5093749"/>
            <a:ext cx="6096000" cy="1734074"/>
            <a:chOff x="3812793" y="4786771"/>
            <a:chExt cx="6096000" cy="1734074"/>
          </a:xfrm>
        </p:grpSpPr>
        <p:pic>
          <p:nvPicPr>
            <p:cNvPr id="19" name="Picture 18">
              <a:extLst>
                <a:ext uri="{FF2B5EF4-FFF2-40B4-BE49-F238E27FC236}">
                  <a16:creationId xmlns:a16="http://schemas.microsoft.com/office/drawing/2014/main" id="{CFD1B630-63F1-4175-24FE-740EC84440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2793" y="4786771"/>
              <a:ext cx="6096000" cy="1539454"/>
            </a:xfrm>
            <a:prstGeom prst="rect">
              <a:avLst/>
            </a:prstGeom>
            <a:noFill/>
          </p:spPr>
        </p:pic>
        <p:sp>
          <p:nvSpPr>
            <p:cNvPr id="21" name="TextBox 21">
              <a:extLst>
                <a:ext uri="{FF2B5EF4-FFF2-40B4-BE49-F238E27FC236}">
                  <a16:creationId xmlns:a16="http://schemas.microsoft.com/office/drawing/2014/main" id="{1DFF184B-E16D-F97F-DA41-DBD7CCE56735}"/>
                </a:ext>
              </a:extLst>
            </p:cNvPr>
            <p:cNvSpPr txBox="1">
              <a:spLocks noChangeArrowheads="1"/>
            </p:cNvSpPr>
            <p:nvPr/>
          </p:nvSpPr>
          <p:spPr bwMode="auto">
            <a:xfrm>
              <a:off x="4292098" y="6243846"/>
              <a:ext cx="28686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2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Schwab et al PRAB </a:t>
              </a:r>
              <a:r>
                <a:rPr kumimoji="0" lang="en-GB" altLang="en-US" sz="1200" b="1"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23</a:t>
              </a:r>
              <a:r>
                <a:rPr kumimoji="0" lang="en-GB" altLang="en-US" sz="12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rPr>
                <a:t>, 032802 (2020)</a:t>
              </a:r>
            </a:p>
          </p:txBody>
        </p:sp>
      </p:grpSp>
      <p:sp>
        <p:nvSpPr>
          <p:cNvPr id="25" name="TextBox 24">
            <a:extLst>
              <a:ext uri="{FF2B5EF4-FFF2-40B4-BE49-F238E27FC236}">
                <a16:creationId xmlns:a16="http://schemas.microsoft.com/office/drawing/2014/main" id="{8D011CBF-41A4-4C36-757A-D4BA6AC3CC0E}"/>
              </a:ext>
            </a:extLst>
          </p:cNvPr>
          <p:cNvSpPr txBox="1"/>
          <p:nvPr/>
        </p:nvSpPr>
        <p:spPr>
          <a:xfrm>
            <a:off x="365048" y="1070648"/>
            <a:ext cx="2971800" cy="369332"/>
          </a:xfrm>
          <a:prstGeom prst="rect">
            <a:avLst/>
          </a:prstGeom>
          <a:noFill/>
        </p:spPr>
        <p:txBody>
          <a:bodyPr wrap="square">
            <a:spAutoFit/>
          </a:bodyPr>
          <a:lstStyle/>
          <a:p>
            <a:r>
              <a:rPr kumimoji="0" lang="en-GB" sz="18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Detailed design ongoing</a:t>
            </a:r>
            <a:endParaRPr lang="en-GB" dirty="0"/>
          </a:p>
        </p:txBody>
      </p:sp>
      <p:sp>
        <p:nvSpPr>
          <p:cNvPr id="26" name="TextBox 25">
            <a:extLst>
              <a:ext uri="{FF2B5EF4-FFF2-40B4-BE49-F238E27FC236}">
                <a16:creationId xmlns:a16="http://schemas.microsoft.com/office/drawing/2014/main" id="{7159E7C3-1802-0A85-C68A-8390E2161701}"/>
              </a:ext>
            </a:extLst>
          </p:cNvPr>
          <p:cNvSpPr txBox="1"/>
          <p:nvPr/>
        </p:nvSpPr>
        <p:spPr>
          <a:xfrm rot="5400000">
            <a:off x="6594247" y="3149629"/>
            <a:ext cx="1571700" cy="261610"/>
          </a:xfrm>
          <a:prstGeom prst="rect">
            <a:avLst/>
          </a:prstGeom>
          <a:noFill/>
        </p:spPr>
        <p:txBody>
          <a:bodyPr wrap="square">
            <a:spAutoFit/>
          </a:bodyPr>
          <a:lstStyle/>
          <a:p>
            <a:r>
              <a:rPr kumimoji="0" lang="en-GB" sz="11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Increasing complexity</a:t>
            </a:r>
            <a:endParaRPr lang="en-GB" sz="1100" dirty="0"/>
          </a:p>
        </p:txBody>
      </p:sp>
      <p:cxnSp>
        <p:nvCxnSpPr>
          <p:cNvPr id="28" name="Straight Arrow Connector 27">
            <a:extLst>
              <a:ext uri="{FF2B5EF4-FFF2-40B4-BE49-F238E27FC236}">
                <a16:creationId xmlns:a16="http://schemas.microsoft.com/office/drawing/2014/main" id="{D76A831B-BB4F-CE6A-9E2D-9D56AAB28762}"/>
              </a:ext>
            </a:extLst>
          </p:cNvPr>
          <p:cNvCxnSpPr>
            <a:cxnSpLocks/>
          </p:cNvCxnSpPr>
          <p:nvPr/>
        </p:nvCxnSpPr>
        <p:spPr>
          <a:xfrm>
            <a:off x="7116508" y="2780213"/>
            <a:ext cx="0" cy="10004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5322DFB-F8F3-622A-43F6-EF6CEB6ADB15}"/>
              </a:ext>
            </a:extLst>
          </p:cNvPr>
          <p:cNvSpPr txBox="1"/>
          <p:nvPr/>
        </p:nvSpPr>
        <p:spPr>
          <a:xfrm>
            <a:off x="2493311" y="3691763"/>
            <a:ext cx="2257500" cy="369332"/>
          </a:xfrm>
          <a:prstGeom prst="rect">
            <a:avLst/>
          </a:prstGeom>
          <a:noFill/>
        </p:spPr>
        <p:txBody>
          <a:bodyPr wrap="square">
            <a:spAutoFit/>
          </a:bodyPr>
          <a:lstStyle/>
          <a:p>
            <a:r>
              <a:rPr kumimoji="0" lang="en-GB" sz="18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Transverse probe</a:t>
            </a:r>
            <a:endParaRPr lang="en-GB" dirty="0"/>
          </a:p>
        </p:txBody>
      </p:sp>
      <p:sp>
        <p:nvSpPr>
          <p:cNvPr id="31" name="Rectangle 30">
            <a:extLst>
              <a:ext uri="{FF2B5EF4-FFF2-40B4-BE49-F238E27FC236}">
                <a16:creationId xmlns:a16="http://schemas.microsoft.com/office/drawing/2014/main" id="{38BA0A80-C4F9-0263-746C-5D8874237523}"/>
              </a:ext>
            </a:extLst>
          </p:cNvPr>
          <p:cNvSpPr/>
          <p:nvPr/>
        </p:nvSpPr>
        <p:spPr>
          <a:xfrm>
            <a:off x="6200560" y="1403343"/>
            <a:ext cx="915948" cy="426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riangle 36">
            <a:extLst>
              <a:ext uri="{FF2B5EF4-FFF2-40B4-BE49-F238E27FC236}">
                <a16:creationId xmlns:a16="http://schemas.microsoft.com/office/drawing/2014/main" id="{B6AA4CDE-8409-032A-D274-0EB3D1A24906}"/>
              </a:ext>
            </a:extLst>
          </p:cNvPr>
          <p:cNvSpPr/>
          <p:nvPr/>
        </p:nvSpPr>
        <p:spPr>
          <a:xfrm rot="5400000">
            <a:off x="2389659" y="2901745"/>
            <a:ext cx="138870" cy="3336847"/>
          </a:xfrm>
          <a:prstGeom prst="triangle">
            <a:avLst/>
          </a:prstGeom>
          <a:gradFill>
            <a:gsLst>
              <a:gs pos="28000">
                <a:schemeClr val="bg1"/>
              </a:gs>
              <a:gs pos="100000">
                <a:srgbClr val="C00000"/>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4472F348-DC57-53E8-838C-5AC1DF10107D}"/>
              </a:ext>
            </a:extLst>
          </p:cNvPr>
          <p:cNvSpPr/>
          <p:nvPr/>
        </p:nvSpPr>
        <p:spPr>
          <a:xfrm>
            <a:off x="3910969" y="4538080"/>
            <a:ext cx="458754" cy="63501"/>
          </a:xfrm>
          <a:prstGeom prst="rect">
            <a:avLst/>
          </a:prstGeom>
          <a:gradFill flip="none" rotWithShape="1">
            <a:gsLst>
              <a:gs pos="100000">
                <a:schemeClr val="bg1"/>
              </a:gs>
              <a:gs pos="0">
                <a:schemeClr val="bg1"/>
              </a:gs>
              <a:gs pos="76000">
                <a:srgbClr val="8FAEFC"/>
              </a:gs>
              <a:gs pos="28000">
                <a:schemeClr val="accent1">
                  <a:lumMod val="60000"/>
                  <a:lumOff val="4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DAE599CD-8F8C-C0F0-D75F-B5CA5F3FD224}"/>
              </a:ext>
            </a:extLst>
          </p:cNvPr>
          <p:cNvSpPr/>
          <p:nvPr/>
        </p:nvSpPr>
        <p:spPr>
          <a:xfrm rot="5400000">
            <a:off x="3851421" y="4459379"/>
            <a:ext cx="577850" cy="197798"/>
          </a:xfrm>
          <a:prstGeom prst="rect">
            <a:avLst/>
          </a:prstGeom>
          <a:solidFill>
            <a:srgbClr val="C0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2371DF24-1133-5A17-3BDC-D92EE67EDCCF}"/>
              </a:ext>
            </a:extLst>
          </p:cNvPr>
          <p:cNvCxnSpPr>
            <a:cxnSpLocks/>
          </p:cNvCxnSpPr>
          <p:nvPr/>
        </p:nvCxnSpPr>
        <p:spPr>
          <a:xfrm flipV="1">
            <a:off x="4082761" y="4878759"/>
            <a:ext cx="180879" cy="164721"/>
          </a:xfrm>
          <a:prstGeom prst="line">
            <a:avLst/>
          </a:prstGeom>
          <a:ln w="63500"/>
        </p:spPr>
        <p:style>
          <a:lnRef idx="1">
            <a:schemeClr val="dk1"/>
          </a:lnRef>
          <a:fillRef idx="0">
            <a:schemeClr val="dk1"/>
          </a:fillRef>
          <a:effectRef idx="0">
            <a:schemeClr val="dk1"/>
          </a:effectRef>
          <a:fontRef idx="minor">
            <a:schemeClr val="tx1"/>
          </a:fontRef>
        </p:style>
      </p:cxnSp>
      <p:sp>
        <p:nvSpPr>
          <p:cNvPr id="48" name="Rectangle 47">
            <a:extLst>
              <a:ext uri="{FF2B5EF4-FFF2-40B4-BE49-F238E27FC236}">
                <a16:creationId xmlns:a16="http://schemas.microsoft.com/office/drawing/2014/main" id="{54CE50A0-2CDF-D317-ED73-AAE0D2B9CAF5}"/>
              </a:ext>
            </a:extLst>
          </p:cNvPr>
          <p:cNvSpPr/>
          <p:nvPr/>
        </p:nvSpPr>
        <p:spPr>
          <a:xfrm>
            <a:off x="2393019" y="4837422"/>
            <a:ext cx="1658124" cy="169883"/>
          </a:xfrm>
          <a:prstGeom prst="rect">
            <a:avLst/>
          </a:prstGeom>
          <a:solidFill>
            <a:srgbClr val="C0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A4C36F77-42AA-7B3C-8F27-715E80D3ABAC}"/>
              </a:ext>
            </a:extLst>
          </p:cNvPr>
          <p:cNvSpPr/>
          <p:nvPr/>
        </p:nvSpPr>
        <p:spPr>
          <a:xfrm>
            <a:off x="2388171" y="4094672"/>
            <a:ext cx="1658124" cy="169883"/>
          </a:xfrm>
          <a:prstGeom prst="rect">
            <a:avLst/>
          </a:prstGeom>
          <a:solidFill>
            <a:srgbClr val="C0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riangle 50">
            <a:extLst>
              <a:ext uri="{FF2B5EF4-FFF2-40B4-BE49-F238E27FC236}">
                <a16:creationId xmlns:a16="http://schemas.microsoft.com/office/drawing/2014/main" id="{34A33A54-CE46-DD15-6B7F-BE334A2A6519}"/>
              </a:ext>
            </a:extLst>
          </p:cNvPr>
          <p:cNvSpPr/>
          <p:nvPr/>
        </p:nvSpPr>
        <p:spPr>
          <a:xfrm>
            <a:off x="4046296" y="4094792"/>
            <a:ext cx="192950" cy="169883"/>
          </a:xfrm>
          <a:prstGeom prst="triangle">
            <a:avLst>
              <a:gd name="adj" fmla="val 0"/>
            </a:avLst>
          </a:prstGeom>
          <a:solidFill>
            <a:srgbClr val="C0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riangle 51">
            <a:extLst>
              <a:ext uri="{FF2B5EF4-FFF2-40B4-BE49-F238E27FC236}">
                <a16:creationId xmlns:a16="http://schemas.microsoft.com/office/drawing/2014/main" id="{5E1D047C-5C88-0222-D1C0-F0643E71C7D4}"/>
              </a:ext>
            </a:extLst>
          </p:cNvPr>
          <p:cNvSpPr/>
          <p:nvPr/>
        </p:nvSpPr>
        <p:spPr>
          <a:xfrm rot="5400000">
            <a:off x="4060251" y="4835024"/>
            <a:ext cx="169883" cy="188102"/>
          </a:xfrm>
          <a:prstGeom prst="triangle">
            <a:avLst>
              <a:gd name="adj" fmla="val 0"/>
            </a:avLst>
          </a:prstGeom>
          <a:solidFill>
            <a:srgbClr val="C0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8DD18F7A-94ED-16E5-F907-0C6B2545422C}"/>
              </a:ext>
            </a:extLst>
          </p:cNvPr>
          <p:cNvCxnSpPr>
            <a:cxnSpLocks/>
          </p:cNvCxnSpPr>
          <p:nvPr/>
        </p:nvCxnSpPr>
        <p:spPr>
          <a:xfrm>
            <a:off x="4071068" y="4079787"/>
            <a:ext cx="180879" cy="164721"/>
          </a:xfrm>
          <a:prstGeom prst="line">
            <a:avLst/>
          </a:prstGeom>
          <a:ln w="635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25165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Electron beam emission - Spectra</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108E0B31-0BF3-9619-D74C-33024B0561E4}"/>
              </a:ext>
            </a:extLst>
          </p:cNvPr>
          <p:cNvSpPr/>
          <p:nvPr/>
        </p:nvSpPr>
        <p:spPr>
          <a:xfrm>
            <a:off x="8090298" y="1158564"/>
            <a:ext cx="3757009" cy="1538883"/>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 with:</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Calibrated and variable dipole for electron characterisation.</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Target electron energies returned to consistent position and nominally colinear propagation below axis.</a:t>
            </a:r>
          </a:p>
        </p:txBody>
      </p:sp>
      <p:sp>
        <p:nvSpPr>
          <p:cNvPr id="3" name="Rectangle 2">
            <a:extLst>
              <a:ext uri="{FF2B5EF4-FFF2-40B4-BE49-F238E27FC236}">
                <a16:creationId xmlns:a16="http://schemas.microsoft.com/office/drawing/2014/main" id="{82FC734A-5C6C-1EEC-0F18-206A28D4D53C}"/>
              </a:ext>
            </a:extLst>
          </p:cNvPr>
          <p:cNvSpPr/>
          <p:nvPr/>
        </p:nvSpPr>
        <p:spPr>
          <a:xfrm>
            <a:off x="424416" y="5769571"/>
            <a:ext cx="2705877" cy="69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FFB0AE5E-7851-8ADF-3294-394F419FC67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5110" y="1204828"/>
            <a:ext cx="3654333" cy="2662322"/>
          </a:xfrm>
          <a:prstGeom prst="rect">
            <a:avLst/>
          </a:prstGeom>
          <a:noFill/>
          <a:ln>
            <a:noFill/>
          </a:ln>
        </p:spPr>
      </p:pic>
      <p:pic>
        <p:nvPicPr>
          <p:cNvPr id="15" name="Picture 14">
            <a:extLst>
              <a:ext uri="{FF2B5EF4-FFF2-40B4-BE49-F238E27FC236}">
                <a16:creationId xmlns:a16="http://schemas.microsoft.com/office/drawing/2014/main" id="{0C91CD30-57F5-9A74-021C-005E01D2C8E3}"/>
              </a:ext>
            </a:extLst>
          </p:cNvPr>
          <p:cNvPicPr>
            <a:picLocks noChangeAspect="1"/>
          </p:cNvPicPr>
          <p:nvPr/>
        </p:nvPicPr>
        <p:blipFill>
          <a:blip r:embed="rId3"/>
          <a:stretch>
            <a:fillRect/>
          </a:stretch>
        </p:blipFill>
        <p:spPr>
          <a:xfrm>
            <a:off x="247664" y="1700321"/>
            <a:ext cx="3343096" cy="2228730"/>
          </a:xfrm>
          <a:prstGeom prst="rect">
            <a:avLst/>
          </a:prstGeom>
        </p:spPr>
      </p:pic>
      <p:pic>
        <p:nvPicPr>
          <p:cNvPr id="18" name="Picture 17">
            <a:extLst>
              <a:ext uri="{FF2B5EF4-FFF2-40B4-BE49-F238E27FC236}">
                <a16:creationId xmlns:a16="http://schemas.microsoft.com/office/drawing/2014/main" id="{8283C506-6CAC-503E-3125-B6ACEBFAE7E4}"/>
              </a:ext>
            </a:extLst>
          </p:cNvPr>
          <p:cNvPicPr>
            <a:picLocks noChangeAspect="1"/>
          </p:cNvPicPr>
          <p:nvPr/>
        </p:nvPicPr>
        <p:blipFill rotWithShape="1">
          <a:blip r:embed="rId4"/>
          <a:srcRect t="12839" r="37751"/>
          <a:stretch/>
        </p:blipFill>
        <p:spPr>
          <a:xfrm>
            <a:off x="266700" y="4140199"/>
            <a:ext cx="4324350" cy="2006991"/>
          </a:xfrm>
          <a:prstGeom prst="rect">
            <a:avLst/>
          </a:prstGeom>
        </p:spPr>
      </p:pic>
      <p:sp>
        <p:nvSpPr>
          <p:cNvPr id="19" name="Rectangle 18">
            <a:extLst>
              <a:ext uri="{FF2B5EF4-FFF2-40B4-BE49-F238E27FC236}">
                <a16:creationId xmlns:a16="http://schemas.microsoft.com/office/drawing/2014/main" id="{FB785F39-E838-9A1A-16CC-9BF8A4B72EF4}"/>
              </a:ext>
            </a:extLst>
          </p:cNvPr>
          <p:cNvSpPr/>
          <p:nvPr/>
        </p:nvSpPr>
        <p:spPr>
          <a:xfrm>
            <a:off x="2828807" y="4538936"/>
            <a:ext cx="1381244" cy="1213838"/>
          </a:xfrm>
          <a:prstGeom prst="rect">
            <a:avLst/>
          </a:prstGeom>
          <a:noFill/>
          <a:ln w="349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357A488F-D1FD-2678-F030-B6C0D04E492E}"/>
              </a:ext>
            </a:extLst>
          </p:cNvPr>
          <p:cNvSpPr txBox="1"/>
          <p:nvPr/>
        </p:nvSpPr>
        <p:spPr>
          <a:xfrm>
            <a:off x="247664" y="1166518"/>
            <a:ext cx="2971800" cy="523220"/>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dirty="0"/>
              <a:t>Double variable strength dipole for flexible operation</a:t>
            </a:r>
          </a:p>
        </p:txBody>
      </p:sp>
      <p:pic>
        <p:nvPicPr>
          <p:cNvPr id="23" name="Picture 22">
            <a:extLst>
              <a:ext uri="{FF2B5EF4-FFF2-40B4-BE49-F238E27FC236}">
                <a16:creationId xmlns:a16="http://schemas.microsoft.com/office/drawing/2014/main" id="{FA5D73E9-2373-E335-1CC7-C57D753B10CF}"/>
              </a:ext>
            </a:extLst>
          </p:cNvPr>
          <p:cNvPicPr>
            <a:picLocks noChangeAspect="1"/>
          </p:cNvPicPr>
          <p:nvPr/>
        </p:nvPicPr>
        <p:blipFill>
          <a:blip r:embed="rId5"/>
          <a:stretch>
            <a:fillRect/>
          </a:stretch>
        </p:blipFill>
        <p:spPr>
          <a:xfrm>
            <a:off x="4989191" y="4366361"/>
            <a:ext cx="4092887" cy="1903918"/>
          </a:xfrm>
          <a:prstGeom prst="rect">
            <a:avLst/>
          </a:prstGeom>
        </p:spPr>
      </p:pic>
      <p:sp>
        <p:nvSpPr>
          <p:cNvPr id="24" name="Rectangle 23">
            <a:extLst>
              <a:ext uri="{FF2B5EF4-FFF2-40B4-BE49-F238E27FC236}">
                <a16:creationId xmlns:a16="http://schemas.microsoft.com/office/drawing/2014/main" id="{F8920772-9053-7E07-7B76-ED7564965C99}"/>
              </a:ext>
            </a:extLst>
          </p:cNvPr>
          <p:cNvSpPr/>
          <p:nvPr/>
        </p:nvSpPr>
        <p:spPr>
          <a:xfrm>
            <a:off x="344693" y="1689738"/>
            <a:ext cx="2893807" cy="2177412"/>
          </a:xfrm>
          <a:prstGeom prst="rect">
            <a:avLst/>
          </a:prstGeom>
          <a:noFill/>
          <a:ln w="349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63C3547B-903D-1C2A-4298-38F166F04287}"/>
              </a:ext>
            </a:extLst>
          </p:cNvPr>
          <p:cNvCxnSpPr>
            <a:cxnSpLocks/>
          </p:cNvCxnSpPr>
          <p:nvPr/>
        </p:nvCxnSpPr>
        <p:spPr>
          <a:xfrm>
            <a:off x="4279900" y="5391150"/>
            <a:ext cx="844550" cy="0"/>
          </a:xfrm>
          <a:prstGeom prst="straightConnector1">
            <a:avLst/>
          </a:prstGeom>
          <a:ln w="34925">
            <a:solidFill>
              <a:schemeClr val="accent1">
                <a:alpha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15F9EBEA-4A60-10D8-DACA-A9D051588B5A}"/>
              </a:ext>
            </a:extLst>
          </p:cNvPr>
          <p:cNvSpPr/>
          <p:nvPr/>
        </p:nvSpPr>
        <p:spPr>
          <a:xfrm>
            <a:off x="8090298" y="2784662"/>
            <a:ext cx="3757009" cy="1538883"/>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Develop towards: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Calibrated and variable dipole for electron characterisation.</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Target electron energies returned to consistent position and nominally colinear propagation below axis.</a:t>
            </a:r>
          </a:p>
        </p:txBody>
      </p:sp>
    </p:spTree>
    <p:extLst>
      <p:ext uri="{BB962C8B-B14F-4D97-AF65-F5344CB8AC3E}">
        <p14:creationId xmlns:p14="http://schemas.microsoft.com/office/powerpoint/2010/main" val="3990060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984803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Electron beam emission – Spatial</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7D25884-40E9-3615-B102-EECBDF2A5EB5}"/>
              </a:ext>
            </a:extLst>
          </p:cNvPr>
          <p:cNvSpPr/>
          <p:nvPr/>
        </p:nvSpPr>
        <p:spPr>
          <a:xfrm>
            <a:off x="247674" y="3998277"/>
            <a:ext cx="3224988" cy="2046714"/>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 with on-shot:</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Spatial profile of electron beam emission at fixed distances from target</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Invasive measurement with scintillator</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Multiple units to provide degree of emissivity measurements</a:t>
            </a:r>
          </a:p>
        </p:txBody>
      </p:sp>
      <p:sp>
        <p:nvSpPr>
          <p:cNvPr id="2" name="Rectangle 1">
            <a:extLst>
              <a:ext uri="{FF2B5EF4-FFF2-40B4-BE49-F238E27FC236}">
                <a16:creationId xmlns:a16="http://schemas.microsoft.com/office/drawing/2014/main" id="{108E0B31-0BF3-9619-D74C-33024B0561E4}"/>
              </a:ext>
            </a:extLst>
          </p:cNvPr>
          <p:cNvSpPr/>
          <p:nvPr/>
        </p:nvSpPr>
        <p:spPr>
          <a:xfrm>
            <a:off x="9168600" y="951399"/>
            <a:ext cx="2730501" cy="2477601"/>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Develop towards: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Non-invasive measurements for passive characterisation / stability monitor</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High resolution scanning system (requires source stability) </a:t>
            </a:r>
          </a:p>
          <a:p>
            <a:pPr marL="285750" indent="-285750" fontAlgn="base">
              <a:spcAft>
                <a:spcPts val="600"/>
              </a:spcAft>
              <a:buFont typeface="Arial" panose="020B0604020202020204" pitchFamily="34" charset="0"/>
              <a:buChar char="•"/>
              <a:defRPr/>
            </a:pPr>
            <a:r>
              <a:rPr lang="en-GB" sz="1400" dirty="0" err="1">
                <a:solidFill>
                  <a:srgbClr val="626262"/>
                </a:solidFill>
                <a:latin typeface="Arial" panose="020B0604020202020204" pitchFamily="34" charset="0"/>
                <a:cs typeface="Arial" panose="020B0604020202020204" pitchFamily="34" charset="0"/>
              </a:rPr>
              <a:t>Thinfilm</a:t>
            </a:r>
            <a:r>
              <a:rPr lang="en-GB" sz="1400" dirty="0">
                <a:solidFill>
                  <a:srgbClr val="626262"/>
                </a:solidFill>
                <a:latin typeface="Arial" panose="020B0604020202020204" pitchFamily="34" charset="0"/>
                <a:cs typeface="Arial" panose="020B0604020202020204" pitchFamily="34" charset="0"/>
              </a:rPr>
              <a:t> optical CTR characterisation to minimise in-beam material  </a:t>
            </a:r>
          </a:p>
        </p:txBody>
      </p:sp>
      <p:pic>
        <p:nvPicPr>
          <p:cNvPr id="5" name="Picture 4" descr="A diagram of a machine&#10;&#10;Description automatically generated">
            <a:extLst>
              <a:ext uri="{FF2B5EF4-FFF2-40B4-BE49-F238E27FC236}">
                <a16:creationId xmlns:a16="http://schemas.microsoft.com/office/drawing/2014/main" id="{522B5DF4-88FF-BC75-50EF-7218FF457C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300" y="1225233"/>
            <a:ext cx="4121150" cy="2360906"/>
          </a:xfrm>
          <a:prstGeom prst="rect">
            <a:avLst/>
          </a:prstGeom>
          <a:noFill/>
        </p:spPr>
      </p:pic>
      <p:sp>
        <p:nvSpPr>
          <p:cNvPr id="6" name="Rectangle 5">
            <a:extLst>
              <a:ext uri="{FF2B5EF4-FFF2-40B4-BE49-F238E27FC236}">
                <a16:creationId xmlns:a16="http://schemas.microsoft.com/office/drawing/2014/main" id="{E490F5E9-56D0-CD6B-46DB-7F4B437F5EAB}"/>
              </a:ext>
            </a:extLst>
          </p:cNvPr>
          <p:cNvSpPr/>
          <p:nvPr/>
        </p:nvSpPr>
        <p:spPr>
          <a:xfrm>
            <a:off x="2967860" y="1983411"/>
            <a:ext cx="768350" cy="84455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FBE9FF1-8D58-946F-B6EE-15E945EE091A}"/>
              </a:ext>
            </a:extLst>
          </p:cNvPr>
          <p:cNvPicPr>
            <a:picLocks noChangeAspect="1"/>
          </p:cNvPicPr>
          <p:nvPr/>
        </p:nvPicPr>
        <p:blipFill>
          <a:blip r:embed="rId3"/>
          <a:stretch>
            <a:fillRect/>
          </a:stretch>
        </p:blipFill>
        <p:spPr>
          <a:xfrm>
            <a:off x="3884636" y="2407914"/>
            <a:ext cx="5166889" cy="3330722"/>
          </a:xfrm>
          <a:prstGeom prst="rect">
            <a:avLst/>
          </a:prstGeom>
          <a:noFill/>
          <a:ln w="38100">
            <a:solidFill>
              <a:srgbClr val="C00000"/>
            </a:solidFill>
          </a:ln>
        </p:spPr>
      </p:pic>
      <p:cxnSp>
        <p:nvCxnSpPr>
          <p:cNvPr id="8" name="Straight Arrow Connector 7">
            <a:extLst>
              <a:ext uri="{FF2B5EF4-FFF2-40B4-BE49-F238E27FC236}">
                <a16:creationId xmlns:a16="http://schemas.microsoft.com/office/drawing/2014/main" id="{388A8AAB-BDFA-91BC-01B1-F996F8D2800E}"/>
              </a:ext>
            </a:extLst>
          </p:cNvPr>
          <p:cNvCxnSpPr>
            <a:cxnSpLocks/>
            <a:endCxn id="3" idx="0"/>
          </p:cNvCxnSpPr>
          <p:nvPr/>
        </p:nvCxnSpPr>
        <p:spPr>
          <a:xfrm>
            <a:off x="3736210" y="1996737"/>
            <a:ext cx="2731871" cy="411177"/>
          </a:xfrm>
          <a:prstGeom prst="straightConnector1">
            <a:avLst/>
          </a:prstGeom>
          <a:noFill/>
          <a:ln w="38100">
            <a:solidFill>
              <a:srgbClr val="C00000"/>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9" name="Straight Arrow Connector 8">
            <a:extLst>
              <a:ext uri="{FF2B5EF4-FFF2-40B4-BE49-F238E27FC236}">
                <a16:creationId xmlns:a16="http://schemas.microsoft.com/office/drawing/2014/main" id="{45552E49-B097-2287-B568-0F0F91F64A27}"/>
              </a:ext>
            </a:extLst>
          </p:cNvPr>
          <p:cNvCxnSpPr>
            <a:cxnSpLocks/>
            <a:stCxn id="6" idx="2"/>
            <a:endCxn id="3" idx="1"/>
          </p:cNvCxnSpPr>
          <p:nvPr/>
        </p:nvCxnSpPr>
        <p:spPr>
          <a:xfrm>
            <a:off x="3352035" y="2827961"/>
            <a:ext cx="532601" cy="1245314"/>
          </a:xfrm>
          <a:prstGeom prst="straightConnector1">
            <a:avLst/>
          </a:prstGeom>
          <a:noFill/>
          <a:ln w="38100">
            <a:solidFill>
              <a:srgbClr val="C00000"/>
            </a:solidFill>
            <a:tailEnd type="triangle"/>
          </a:ln>
        </p:spPr>
        <p:style>
          <a:lnRef idx="2">
            <a:schemeClr val="accent1">
              <a:shade val="15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283637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984803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Electron beam emission – Longitudinal</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7D25884-40E9-3615-B102-EECBDF2A5EB5}"/>
              </a:ext>
            </a:extLst>
          </p:cNvPr>
          <p:cNvSpPr/>
          <p:nvPr/>
        </p:nvSpPr>
        <p:spPr>
          <a:xfrm>
            <a:off x="422198" y="5326893"/>
            <a:ext cx="5936270" cy="1477328"/>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 with THz CTR emission:</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Interferometry across 1-30 um with dual view</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Temporal FOV out to ~400fs in single frame</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Form-factor pulse reconstruction of complex profiles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Broadband THz spectroscopy</a:t>
            </a:r>
          </a:p>
        </p:txBody>
      </p:sp>
      <p:pic>
        <p:nvPicPr>
          <p:cNvPr id="7" name="Picture 6">
            <a:extLst>
              <a:ext uri="{FF2B5EF4-FFF2-40B4-BE49-F238E27FC236}">
                <a16:creationId xmlns:a16="http://schemas.microsoft.com/office/drawing/2014/main" id="{C833C35D-539D-F57C-7FFD-114EC0E07785}"/>
              </a:ext>
            </a:extLst>
          </p:cNvPr>
          <p:cNvPicPr>
            <a:picLocks noChangeAspect="1"/>
          </p:cNvPicPr>
          <p:nvPr/>
        </p:nvPicPr>
        <p:blipFill>
          <a:blip r:embed="rId2"/>
          <a:srcRect/>
          <a:stretch/>
        </p:blipFill>
        <p:spPr>
          <a:xfrm>
            <a:off x="1405942" y="3800906"/>
            <a:ext cx="4952526" cy="1277550"/>
          </a:xfrm>
          <a:prstGeom prst="rect">
            <a:avLst/>
          </a:prstGeom>
        </p:spPr>
      </p:pic>
      <p:pic>
        <p:nvPicPr>
          <p:cNvPr id="10" name="Picture 9">
            <a:extLst>
              <a:ext uri="{FF2B5EF4-FFF2-40B4-BE49-F238E27FC236}">
                <a16:creationId xmlns:a16="http://schemas.microsoft.com/office/drawing/2014/main" id="{B7EA1333-0302-EE8F-1727-784C21BD3A09}"/>
              </a:ext>
            </a:extLst>
          </p:cNvPr>
          <p:cNvPicPr>
            <a:picLocks noChangeAspect="1"/>
          </p:cNvPicPr>
          <p:nvPr/>
        </p:nvPicPr>
        <p:blipFill>
          <a:blip r:embed="rId3"/>
          <a:stretch>
            <a:fillRect/>
          </a:stretch>
        </p:blipFill>
        <p:spPr>
          <a:xfrm>
            <a:off x="8127260" y="1199520"/>
            <a:ext cx="3103736" cy="4074762"/>
          </a:xfrm>
          <a:prstGeom prst="rect">
            <a:avLst/>
          </a:prstGeom>
        </p:spPr>
      </p:pic>
      <p:pic>
        <p:nvPicPr>
          <p:cNvPr id="11" name="Picture 10" descr="A graph of a graph of a graph of a graph of a graph of a graph of a graph of a graph of a graph of a graph of a graph of a graph of a graph of">
            <a:extLst>
              <a:ext uri="{FF2B5EF4-FFF2-40B4-BE49-F238E27FC236}">
                <a16:creationId xmlns:a16="http://schemas.microsoft.com/office/drawing/2014/main" id="{EBE63885-048F-7C44-CF88-43C825FBFCED}"/>
              </a:ext>
            </a:extLst>
          </p:cNvPr>
          <p:cNvPicPr>
            <a:picLocks noChangeAspect="1"/>
          </p:cNvPicPr>
          <p:nvPr/>
        </p:nvPicPr>
        <p:blipFill>
          <a:blip r:embed="rId4"/>
          <a:stretch>
            <a:fillRect/>
          </a:stretch>
        </p:blipFill>
        <p:spPr>
          <a:xfrm>
            <a:off x="4049935" y="1277620"/>
            <a:ext cx="4044176" cy="2274849"/>
          </a:xfrm>
          <a:prstGeom prst="rect">
            <a:avLst/>
          </a:prstGeom>
        </p:spPr>
      </p:pic>
      <p:pic>
        <p:nvPicPr>
          <p:cNvPr id="12" name="Picture 11">
            <a:extLst>
              <a:ext uri="{FF2B5EF4-FFF2-40B4-BE49-F238E27FC236}">
                <a16:creationId xmlns:a16="http://schemas.microsoft.com/office/drawing/2014/main" id="{B10C5389-EAF6-911D-51CA-3316056C9E94}"/>
              </a:ext>
            </a:extLst>
          </p:cNvPr>
          <p:cNvPicPr>
            <a:picLocks noChangeAspect="1"/>
          </p:cNvPicPr>
          <p:nvPr/>
        </p:nvPicPr>
        <p:blipFill>
          <a:blip r:embed="rId5"/>
          <a:srcRect/>
          <a:stretch/>
        </p:blipFill>
        <p:spPr>
          <a:xfrm>
            <a:off x="259511" y="1186159"/>
            <a:ext cx="4045315" cy="2427188"/>
          </a:xfrm>
          <a:prstGeom prst="rect">
            <a:avLst/>
          </a:prstGeom>
        </p:spPr>
      </p:pic>
      <p:sp>
        <p:nvSpPr>
          <p:cNvPr id="14" name="Rectangle 13">
            <a:extLst>
              <a:ext uri="{FF2B5EF4-FFF2-40B4-BE49-F238E27FC236}">
                <a16:creationId xmlns:a16="http://schemas.microsoft.com/office/drawing/2014/main" id="{6D635F6B-8FC2-73CF-F29F-19123372B21F}"/>
              </a:ext>
            </a:extLst>
          </p:cNvPr>
          <p:cNvSpPr/>
          <p:nvPr/>
        </p:nvSpPr>
        <p:spPr>
          <a:xfrm>
            <a:off x="5617043" y="5301682"/>
            <a:ext cx="5936270" cy="1107996"/>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Develop towards: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Ultra-high sensitivity single pixel detectors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Compressed sensing algorithms to enhance reconstruction of low signal</a:t>
            </a:r>
          </a:p>
        </p:txBody>
      </p:sp>
      <p:sp>
        <p:nvSpPr>
          <p:cNvPr id="15" name="TextBox 14">
            <a:extLst>
              <a:ext uri="{FF2B5EF4-FFF2-40B4-BE49-F238E27FC236}">
                <a16:creationId xmlns:a16="http://schemas.microsoft.com/office/drawing/2014/main" id="{68D9487E-68DD-5E96-97DD-20970DBE3F7C}"/>
              </a:ext>
            </a:extLst>
          </p:cNvPr>
          <p:cNvSpPr txBox="1"/>
          <p:nvPr/>
        </p:nvSpPr>
        <p:spPr>
          <a:xfrm>
            <a:off x="1120009" y="11618"/>
            <a:ext cx="2321282" cy="369332"/>
          </a:xfrm>
          <a:prstGeom prst="rect">
            <a:avLst/>
          </a:prstGeom>
          <a:noFill/>
        </p:spPr>
        <p:txBody>
          <a:bodyPr wrap="square">
            <a:spAutoFit/>
          </a:bodyPr>
          <a:lstStyle/>
          <a:p>
            <a:r>
              <a:rPr lang="en-GB" dirty="0">
                <a:solidFill>
                  <a:srgbClr val="C00000"/>
                </a:solidFill>
                <a:latin typeface="Calibri"/>
                <a:cs typeface="Calibri"/>
              </a:rPr>
              <a:t>See poster tomorrow!</a:t>
            </a:r>
            <a:endParaRPr lang="en-GB" dirty="0">
              <a:solidFill>
                <a:srgbClr val="C00000"/>
              </a:solidFill>
            </a:endParaRPr>
          </a:p>
        </p:txBody>
      </p:sp>
    </p:spTree>
    <p:extLst>
      <p:ext uri="{BB962C8B-B14F-4D97-AF65-F5344CB8AC3E}">
        <p14:creationId xmlns:p14="http://schemas.microsoft.com/office/powerpoint/2010/main" val="2407092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984803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X-ray Characterisation – HE Spatial (</a:t>
            </a:r>
            <a:r>
              <a:rPr lang="en-GB" sz="3600" b="1" spc="-150" dirty="0">
                <a:solidFill>
                  <a:srgbClr val="2E2D62"/>
                </a:solidFill>
                <a:latin typeface="Arial" panose="020B0604020202020204" pitchFamily="34" charset="0"/>
                <a:cs typeface="Arial" panose="020B0604020202020204" pitchFamily="34" charset="0"/>
              </a:rPr>
              <a:t>10</a:t>
            </a: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-300 keV)</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7D25884-40E9-3615-B102-EECBDF2A5EB5}"/>
              </a:ext>
            </a:extLst>
          </p:cNvPr>
          <p:cNvSpPr/>
          <p:nvPr/>
        </p:nvSpPr>
        <p:spPr>
          <a:xfrm>
            <a:off x="6677269" y="4507242"/>
            <a:ext cx="4981662" cy="1400383"/>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 with on-shot:</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Highly efficiency detection of &lt;100 keV x-ray.</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Blurring PSF equivalent to 20um at the scintillator plane</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Masking techniques to provide on-shot / in-image spectral reconstruction</a:t>
            </a:r>
          </a:p>
        </p:txBody>
      </p:sp>
      <p:pic>
        <p:nvPicPr>
          <p:cNvPr id="8" name="Picture 7">
            <a:extLst>
              <a:ext uri="{FF2B5EF4-FFF2-40B4-BE49-F238E27FC236}">
                <a16:creationId xmlns:a16="http://schemas.microsoft.com/office/drawing/2014/main" id="{D31E1499-4146-A647-B902-20BE1761964D}"/>
              </a:ext>
            </a:extLst>
          </p:cNvPr>
          <p:cNvPicPr>
            <a:picLocks noChangeAspect="1"/>
          </p:cNvPicPr>
          <p:nvPr/>
        </p:nvPicPr>
        <p:blipFill>
          <a:blip r:embed="rId2"/>
          <a:stretch>
            <a:fillRect/>
          </a:stretch>
        </p:blipFill>
        <p:spPr>
          <a:xfrm>
            <a:off x="580103" y="1512114"/>
            <a:ext cx="4981662" cy="2673443"/>
          </a:xfrm>
          <a:prstGeom prst="rect">
            <a:avLst/>
          </a:prstGeom>
        </p:spPr>
      </p:pic>
      <p:sp>
        <p:nvSpPr>
          <p:cNvPr id="9" name="TextBox 8">
            <a:extLst>
              <a:ext uri="{FF2B5EF4-FFF2-40B4-BE49-F238E27FC236}">
                <a16:creationId xmlns:a16="http://schemas.microsoft.com/office/drawing/2014/main" id="{06B85E06-E732-1306-8919-7277766031DA}"/>
              </a:ext>
            </a:extLst>
          </p:cNvPr>
          <p:cNvSpPr txBox="1"/>
          <p:nvPr/>
        </p:nvSpPr>
        <p:spPr>
          <a:xfrm>
            <a:off x="373626" y="1028535"/>
            <a:ext cx="4695131" cy="369332"/>
          </a:xfrm>
          <a:prstGeom prst="rect">
            <a:avLst/>
          </a:prstGeom>
          <a:noFill/>
        </p:spPr>
        <p:txBody>
          <a:bodyPr wrap="none" rtlCol="0">
            <a:spAutoFit/>
          </a:bodyPr>
          <a:lstStyle/>
          <a:p>
            <a:r>
              <a:rPr lang="en-GB" dirty="0"/>
              <a:t>Large Area: 300x300 mm at ~400 um resolution </a:t>
            </a:r>
          </a:p>
        </p:txBody>
      </p:sp>
      <p:sp>
        <p:nvSpPr>
          <p:cNvPr id="10" name="TextBox 9">
            <a:extLst>
              <a:ext uri="{FF2B5EF4-FFF2-40B4-BE49-F238E27FC236}">
                <a16:creationId xmlns:a16="http://schemas.microsoft.com/office/drawing/2014/main" id="{C57BC100-B1C0-42C3-93DD-0F2418A908BF}"/>
              </a:ext>
            </a:extLst>
          </p:cNvPr>
          <p:cNvSpPr txBox="1"/>
          <p:nvPr/>
        </p:nvSpPr>
        <p:spPr>
          <a:xfrm>
            <a:off x="373626" y="4322576"/>
            <a:ext cx="4886146" cy="369332"/>
          </a:xfrm>
          <a:prstGeom prst="rect">
            <a:avLst/>
          </a:prstGeom>
          <a:noFill/>
        </p:spPr>
        <p:txBody>
          <a:bodyPr wrap="none" rtlCol="0">
            <a:spAutoFit/>
          </a:bodyPr>
          <a:lstStyle/>
          <a:p>
            <a:r>
              <a:rPr lang="en-GB" dirty="0"/>
              <a:t>High resolution: 16 x 14 mm at ~50 um resolution </a:t>
            </a:r>
          </a:p>
        </p:txBody>
      </p:sp>
      <p:pic>
        <p:nvPicPr>
          <p:cNvPr id="11" name="Picture 10">
            <a:extLst>
              <a:ext uri="{FF2B5EF4-FFF2-40B4-BE49-F238E27FC236}">
                <a16:creationId xmlns:a16="http://schemas.microsoft.com/office/drawing/2014/main" id="{18654271-B997-5A16-4F0B-0CD1192FB6E1}"/>
              </a:ext>
            </a:extLst>
          </p:cNvPr>
          <p:cNvPicPr>
            <a:picLocks noChangeAspect="1"/>
          </p:cNvPicPr>
          <p:nvPr/>
        </p:nvPicPr>
        <p:blipFill>
          <a:blip r:embed="rId3"/>
          <a:stretch>
            <a:fillRect/>
          </a:stretch>
        </p:blipFill>
        <p:spPr>
          <a:xfrm>
            <a:off x="373626" y="4737962"/>
            <a:ext cx="2828321" cy="1929025"/>
          </a:xfrm>
          <a:prstGeom prst="rect">
            <a:avLst/>
          </a:prstGeom>
        </p:spPr>
      </p:pic>
      <p:pic>
        <p:nvPicPr>
          <p:cNvPr id="12" name="Picture 11">
            <a:extLst>
              <a:ext uri="{FF2B5EF4-FFF2-40B4-BE49-F238E27FC236}">
                <a16:creationId xmlns:a16="http://schemas.microsoft.com/office/drawing/2014/main" id="{AEA98C1F-710D-F838-366A-5436E3517BAC}"/>
              </a:ext>
            </a:extLst>
          </p:cNvPr>
          <p:cNvPicPr>
            <a:picLocks noChangeAspect="1"/>
          </p:cNvPicPr>
          <p:nvPr/>
        </p:nvPicPr>
        <p:blipFill>
          <a:blip r:embed="rId4"/>
          <a:stretch>
            <a:fillRect/>
          </a:stretch>
        </p:blipFill>
        <p:spPr>
          <a:xfrm>
            <a:off x="3457880" y="4737962"/>
            <a:ext cx="2005481" cy="1929026"/>
          </a:xfrm>
          <a:prstGeom prst="rect">
            <a:avLst/>
          </a:prstGeom>
        </p:spPr>
      </p:pic>
      <p:pic>
        <p:nvPicPr>
          <p:cNvPr id="14" name="Picture 13">
            <a:extLst>
              <a:ext uri="{FF2B5EF4-FFF2-40B4-BE49-F238E27FC236}">
                <a16:creationId xmlns:a16="http://schemas.microsoft.com/office/drawing/2014/main" id="{EE1BF4A4-C8EA-888D-2C5F-01890216ABF3}"/>
              </a:ext>
            </a:extLst>
          </p:cNvPr>
          <p:cNvPicPr>
            <a:picLocks noChangeAspect="1"/>
          </p:cNvPicPr>
          <p:nvPr/>
        </p:nvPicPr>
        <p:blipFill rotWithShape="1">
          <a:blip r:embed="rId5"/>
          <a:srcRect l="44814"/>
          <a:stretch/>
        </p:blipFill>
        <p:spPr>
          <a:xfrm>
            <a:off x="6728639" y="1036859"/>
            <a:ext cx="4930292" cy="2896044"/>
          </a:xfrm>
          <a:prstGeom prst="rect">
            <a:avLst/>
          </a:prstGeom>
        </p:spPr>
      </p:pic>
      <p:sp>
        <p:nvSpPr>
          <p:cNvPr id="16" name="TextBox 15">
            <a:extLst>
              <a:ext uri="{FF2B5EF4-FFF2-40B4-BE49-F238E27FC236}">
                <a16:creationId xmlns:a16="http://schemas.microsoft.com/office/drawing/2014/main" id="{AFF7415E-280F-0163-5822-1B75B20ACF98}"/>
              </a:ext>
            </a:extLst>
          </p:cNvPr>
          <p:cNvSpPr txBox="1"/>
          <p:nvPr/>
        </p:nvSpPr>
        <p:spPr>
          <a:xfrm>
            <a:off x="6952030" y="3788280"/>
            <a:ext cx="4483510" cy="461665"/>
          </a:xfrm>
          <a:prstGeom prst="rect">
            <a:avLst/>
          </a:prstGeom>
          <a:noFill/>
        </p:spPr>
        <p:txBody>
          <a:bodyPr wrap="square">
            <a:spAutoFit/>
          </a:bodyPr>
          <a:lstStyle/>
          <a:p>
            <a:r>
              <a:rPr lang="en-GB" sz="1200" dirty="0">
                <a:effectLst/>
                <a:latin typeface="CIDFont+F1"/>
              </a:rPr>
              <a:t>J. Wood, ‘Betatron radiation from laser </a:t>
            </a:r>
            <a:r>
              <a:rPr lang="en-GB" sz="1200" dirty="0" err="1">
                <a:effectLst/>
                <a:latin typeface="CIDFont+F1"/>
              </a:rPr>
              <a:t>wakefield</a:t>
            </a:r>
            <a:r>
              <a:rPr lang="en-GB" sz="1200" dirty="0">
                <a:effectLst/>
                <a:latin typeface="CIDFont+F1"/>
              </a:rPr>
              <a:t> accelerators and its applications’, Sep. 2016, </a:t>
            </a:r>
            <a:r>
              <a:rPr lang="en-GB" sz="1200" dirty="0" err="1">
                <a:effectLst/>
                <a:latin typeface="CIDFont+F1"/>
              </a:rPr>
              <a:t>doi</a:t>
            </a:r>
            <a:r>
              <a:rPr lang="en-GB" sz="1200" dirty="0">
                <a:effectLst/>
                <a:latin typeface="CIDFont+F1"/>
              </a:rPr>
              <a:t>: 10.25560/58282 </a:t>
            </a:r>
            <a:endParaRPr lang="en-GB" sz="1200" dirty="0"/>
          </a:p>
        </p:txBody>
      </p:sp>
    </p:spTree>
    <p:extLst>
      <p:ext uri="{BB962C8B-B14F-4D97-AF65-F5344CB8AC3E}">
        <p14:creationId xmlns:p14="http://schemas.microsoft.com/office/powerpoint/2010/main" val="3781379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984803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X-ray Characterisation – HR Spatial (</a:t>
            </a:r>
            <a:r>
              <a:rPr lang="en-GB" sz="3600" b="1" spc="-150" dirty="0">
                <a:solidFill>
                  <a:srgbClr val="2E2D62"/>
                </a:solidFill>
                <a:latin typeface="Arial" panose="020B0604020202020204" pitchFamily="34" charset="0"/>
                <a:cs typeface="Arial" panose="020B0604020202020204" pitchFamily="34" charset="0"/>
              </a:rPr>
              <a:t>10</a:t>
            </a: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-300 keV)</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7D25884-40E9-3615-B102-EECBDF2A5EB5}"/>
              </a:ext>
            </a:extLst>
          </p:cNvPr>
          <p:cNvSpPr/>
          <p:nvPr/>
        </p:nvSpPr>
        <p:spPr>
          <a:xfrm>
            <a:off x="6941919" y="3230696"/>
            <a:ext cx="4439653" cy="2046714"/>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 with on-shot:</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Dual view at both ~50 and ~4 um plane resolution limits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Macro-view acts as a viewfinder for operation a mitigates any shot-shot instability.</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Micro-view under few-x geometric magnification hits sub-micron resolving power of x-rays up to 100 keV.</a:t>
            </a:r>
          </a:p>
        </p:txBody>
      </p:sp>
      <p:sp>
        <p:nvSpPr>
          <p:cNvPr id="2" name="Rectangle 1">
            <a:extLst>
              <a:ext uri="{FF2B5EF4-FFF2-40B4-BE49-F238E27FC236}">
                <a16:creationId xmlns:a16="http://schemas.microsoft.com/office/drawing/2014/main" id="{108E0B31-0BF3-9619-D74C-33024B0561E4}"/>
              </a:ext>
            </a:extLst>
          </p:cNvPr>
          <p:cNvSpPr/>
          <p:nvPr/>
        </p:nvSpPr>
        <p:spPr>
          <a:xfrm>
            <a:off x="6941919" y="5354738"/>
            <a:ext cx="4181117" cy="1184940"/>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Develop towards: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High repetition scanning of micro-view arm</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Variable scintillator options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Larger FOV, lower noise.</a:t>
            </a:r>
          </a:p>
        </p:txBody>
      </p:sp>
      <p:pic>
        <p:nvPicPr>
          <p:cNvPr id="3" name="Picture 2">
            <a:extLst>
              <a:ext uri="{FF2B5EF4-FFF2-40B4-BE49-F238E27FC236}">
                <a16:creationId xmlns:a16="http://schemas.microsoft.com/office/drawing/2014/main" id="{75490C75-CBFB-3C30-0FDB-8D7EE6362192}"/>
              </a:ext>
            </a:extLst>
          </p:cNvPr>
          <p:cNvPicPr>
            <a:picLocks noChangeAspect="1"/>
          </p:cNvPicPr>
          <p:nvPr/>
        </p:nvPicPr>
        <p:blipFill>
          <a:blip r:embed="rId2"/>
          <a:stretch>
            <a:fillRect/>
          </a:stretch>
        </p:blipFill>
        <p:spPr>
          <a:xfrm>
            <a:off x="304128" y="1257849"/>
            <a:ext cx="6334579" cy="2171151"/>
          </a:xfrm>
          <a:prstGeom prst="rect">
            <a:avLst/>
          </a:prstGeom>
        </p:spPr>
      </p:pic>
      <p:pic>
        <p:nvPicPr>
          <p:cNvPr id="5" name="Picture 4">
            <a:extLst>
              <a:ext uri="{FF2B5EF4-FFF2-40B4-BE49-F238E27FC236}">
                <a16:creationId xmlns:a16="http://schemas.microsoft.com/office/drawing/2014/main" id="{0E457485-BEBC-999E-8E84-401ADBB6E36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669" y="3804850"/>
            <a:ext cx="5547496" cy="2276896"/>
          </a:xfrm>
          <a:prstGeom prst="rect">
            <a:avLst/>
          </a:prstGeom>
          <a:noFill/>
        </p:spPr>
      </p:pic>
      <p:pic>
        <p:nvPicPr>
          <p:cNvPr id="6" name="Picture 5">
            <a:extLst>
              <a:ext uri="{FF2B5EF4-FFF2-40B4-BE49-F238E27FC236}">
                <a16:creationId xmlns:a16="http://schemas.microsoft.com/office/drawing/2014/main" id="{90355A9A-CAC1-33F5-186D-D49C22679F51}"/>
              </a:ext>
            </a:extLst>
          </p:cNvPr>
          <p:cNvPicPr>
            <a:picLocks noChangeAspect="1"/>
          </p:cNvPicPr>
          <p:nvPr/>
        </p:nvPicPr>
        <p:blipFill>
          <a:blip r:embed="rId4"/>
          <a:stretch>
            <a:fillRect/>
          </a:stretch>
        </p:blipFill>
        <p:spPr>
          <a:xfrm>
            <a:off x="7210782" y="1181846"/>
            <a:ext cx="2819400" cy="1690733"/>
          </a:xfrm>
          <a:prstGeom prst="rect">
            <a:avLst/>
          </a:prstGeom>
        </p:spPr>
      </p:pic>
      <p:sp>
        <p:nvSpPr>
          <p:cNvPr id="7" name="TextBox 6">
            <a:extLst>
              <a:ext uri="{FF2B5EF4-FFF2-40B4-BE49-F238E27FC236}">
                <a16:creationId xmlns:a16="http://schemas.microsoft.com/office/drawing/2014/main" id="{3B9C6624-662B-63BA-84A3-E96F55C30D9D}"/>
              </a:ext>
            </a:extLst>
          </p:cNvPr>
          <p:cNvSpPr txBox="1"/>
          <p:nvPr/>
        </p:nvSpPr>
        <p:spPr>
          <a:xfrm>
            <a:off x="2171380" y="6306519"/>
            <a:ext cx="2600073" cy="338554"/>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sz="1600" dirty="0">
                <a:solidFill>
                  <a:srgbClr val="C00000"/>
                </a:solidFill>
              </a:rPr>
              <a:t>Simulated radiograph</a:t>
            </a:r>
          </a:p>
        </p:txBody>
      </p:sp>
      <p:sp>
        <p:nvSpPr>
          <p:cNvPr id="8" name="TextBox 7">
            <a:extLst>
              <a:ext uri="{FF2B5EF4-FFF2-40B4-BE49-F238E27FC236}">
                <a16:creationId xmlns:a16="http://schemas.microsoft.com/office/drawing/2014/main" id="{D92ABE58-8410-5436-1356-0999296D1614}"/>
              </a:ext>
            </a:extLst>
          </p:cNvPr>
          <p:cNvSpPr txBox="1"/>
          <p:nvPr/>
        </p:nvSpPr>
        <p:spPr>
          <a:xfrm>
            <a:off x="1350332" y="3570011"/>
            <a:ext cx="1305101" cy="369332"/>
          </a:xfrm>
          <a:prstGeom prst="rect">
            <a:avLst/>
          </a:prstGeom>
          <a:noFill/>
        </p:spPr>
        <p:txBody>
          <a:bodyPr wrap="none" rtlCol="0">
            <a:spAutoFit/>
          </a:bodyPr>
          <a:lstStyle/>
          <a:p>
            <a:r>
              <a:rPr lang="en-GB" dirty="0"/>
              <a:t>Macro View</a:t>
            </a:r>
          </a:p>
        </p:txBody>
      </p:sp>
      <p:sp>
        <p:nvSpPr>
          <p:cNvPr id="9" name="TextBox 8">
            <a:extLst>
              <a:ext uri="{FF2B5EF4-FFF2-40B4-BE49-F238E27FC236}">
                <a16:creationId xmlns:a16="http://schemas.microsoft.com/office/drawing/2014/main" id="{6B0495C6-27B7-7E6D-2E7D-1AF30543DA94}"/>
              </a:ext>
            </a:extLst>
          </p:cNvPr>
          <p:cNvSpPr txBox="1"/>
          <p:nvPr/>
        </p:nvSpPr>
        <p:spPr>
          <a:xfrm>
            <a:off x="3859594" y="3570011"/>
            <a:ext cx="1247393" cy="369332"/>
          </a:xfrm>
          <a:prstGeom prst="rect">
            <a:avLst/>
          </a:prstGeom>
          <a:noFill/>
        </p:spPr>
        <p:txBody>
          <a:bodyPr wrap="none" rtlCol="0">
            <a:spAutoFit/>
          </a:bodyPr>
          <a:lstStyle/>
          <a:p>
            <a:r>
              <a:rPr lang="en-GB" dirty="0"/>
              <a:t>Micro View</a:t>
            </a:r>
          </a:p>
        </p:txBody>
      </p:sp>
      <p:sp>
        <p:nvSpPr>
          <p:cNvPr id="10" name="Rectangle 9">
            <a:extLst>
              <a:ext uri="{FF2B5EF4-FFF2-40B4-BE49-F238E27FC236}">
                <a16:creationId xmlns:a16="http://schemas.microsoft.com/office/drawing/2014/main" id="{97EEA727-2F8C-EF6E-0F80-B68DFDD774BD}"/>
              </a:ext>
            </a:extLst>
          </p:cNvPr>
          <p:cNvSpPr/>
          <p:nvPr/>
        </p:nvSpPr>
        <p:spPr>
          <a:xfrm>
            <a:off x="1386348" y="1257849"/>
            <a:ext cx="1297858" cy="91508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B006765-F418-B49C-509E-DE8875328D90}"/>
              </a:ext>
            </a:extLst>
          </p:cNvPr>
          <p:cNvSpPr/>
          <p:nvPr/>
        </p:nvSpPr>
        <p:spPr>
          <a:xfrm>
            <a:off x="766485" y="3570010"/>
            <a:ext cx="2448234" cy="2511735"/>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9BA32E4-4C1D-7B85-6A14-62F22E681EEA}"/>
              </a:ext>
            </a:extLst>
          </p:cNvPr>
          <p:cNvSpPr/>
          <p:nvPr/>
        </p:nvSpPr>
        <p:spPr>
          <a:xfrm>
            <a:off x="3254039" y="3570010"/>
            <a:ext cx="2458505" cy="2511736"/>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5D235E3-1D81-7BDA-0514-B63420482391}"/>
              </a:ext>
            </a:extLst>
          </p:cNvPr>
          <p:cNvSpPr/>
          <p:nvPr/>
        </p:nvSpPr>
        <p:spPr>
          <a:xfrm>
            <a:off x="662704" y="2626307"/>
            <a:ext cx="3820806" cy="75804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5658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F833D16-58B1-332D-CB88-844677851627}"/>
              </a:ext>
            </a:extLst>
          </p:cNvPr>
          <p:cNvPicPr>
            <a:picLocks noChangeAspect="1"/>
          </p:cNvPicPr>
          <p:nvPr/>
        </p:nvPicPr>
        <p:blipFill>
          <a:blip r:embed="rId2"/>
          <a:stretch>
            <a:fillRect/>
          </a:stretch>
        </p:blipFill>
        <p:spPr>
          <a:xfrm>
            <a:off x="177285" y="3324941"/>
            <a:ext cx="3886200" cy="2105423"/>
          </a:xfrm>
          <a:prstGeom prst="rect">
            <a:avLst/>
          </a:prstGeom>
        </p:spPr>
      </p:pic>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984803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X-ray Characterisation – Spectral (10-600 keV)</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7D25884-40E9-3615-B102-EECBDF2A5EB5}"/>
              </a:ext>
            </a:extLst>
          </p:cNvPr>
          <p:cNvSpPr/>
          <p:nvPr/>
        </p:nvSpPr>
        <p:spPr>
          <a:xfrm>
            <a:off x="4405942" y="2112803"/>
            <a:ext cx="3224988" cy="2262158"/>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 with on-shot:</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76k </a:t>
            </a:r>
            <a:r>
              <a:rPr lang="en-GB" sz="1400" dirty="0" err="1">
                <a:solidFill>
                  <a:srgbClr val="626262"/>
                </a:solidFill>
                <a:latin typeface="Arial" panose="020B0604020202020204" pitchFamily="34" charset="0"/>
                <a:cs typeface="Arial" panose="020B0604020202020204" pitchFamily="34" charset="0"/>
              </a:rPr>
              <a:t>px</a:t>
            </a:r>
            <a:r>
              <a:rPr lang="en-GB" sz="1400" dirty="0">
                <a:solidFill>
                  <a:srgbClr val="626262"/>
                </a:solidFill>
                <a:latin typeface="Arial" panose="020B0604020202020204" pitchFamily="34" charset="0"/>
                <a:cs typeface="Arial" panose="020B0604020202020204" pitchFamily="34" charset="0"/>
              </a:rPr>
              <a:t> x-ray spectrometer with ~keV resolution to 600 keV</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Target operation at 15% population to provide </a:t>
            </a:r>
            <a:r>
              <a:rPr lang="en-GB" sz="1400" dirty="0" err="1">
                <a:solidFill>
                  <a:srgbClr val="626262"/>
                </a:solidFill>
                <a:latin typeface="Arial" panose="020B0604020202020204" pitchFamily="34" charset="0"/>
                <a:cs typeface="Arial" panose="020B0604020202020204" pitchFamily="34" charset="0"/>
              </a:rPr>
              <a:t>onshot</a:t>
            </a:r>
            <a:r>
              <a:rPr lang="en-GB" sz="1400" dirty="0">
                <a:solidFill>
                  <a:srgbClr val="626262"/>
                </a:solidFill>
                <a:latin typeface="Arial" panose="020B0604020202020204" pitchFamily="34" charset="0"/>
                <a:cs typeface="Arial" panose="020B0604020202020204" pitchFamily="34" charset="0"/>
              </a:rPr>
              <a:t> characterisation of the full spectra.</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Indirect/scattering methods to reduce flux and retain spectral information</a:t>
            </a:r>
          </a:p>
        </p:txBody>
      </p:sp>
      <p:sp>
        <p:nvSpPr>
          <p:cNvPr id="2" name="Rectangle 1">
            <a:extLst>
              <a:ext uri="{FF2B5EF4-FFF2-40B4-BE49-F238E27FC236}">
                <a16:creationId xmlns:a16="http://schemas.microsoft.com/office/drawing/2014/main" id="{108E0B31-0BF3-9619-D74C-33024B0561E4}"/>
              </a:ext>
            </a:extLst>
          </p:cNvPr>
          <p:cNvSpPr/>
          <p:nvPr/>
        </p:nvSpPr>
        <p:spPr>
          <a:xfrm>
            <a:off x="8346966" y="4132747"/>
            <a:ext cx="3546958" cy="2046714"/>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Develop towards: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Spatial spectral techniques using multi-pinhole arrangements (multiple shots)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Diffractive measurements using combination of displacement and energy</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High energy calibrations for Compton backscatter</a:t>
            </a:r>
          </a:p>
        </p:txBody>
      </p:sp>
      <p:pic>
        <p:nvPicPr>
          <p:cNvPr id="3" name="Picture 2">
            <a:extLst>
              <a:ext uri="{FF2B5EF4-FFF2-40B4-BE49-F238E27FC236}">
                <a16:creationId xmlns:a16="http://schemas.microsoft.com/office/drawing/2014/main" id="{E49D957B-1A62-0652-22F6-ED81FA63DE05}"/>
              </a:ext>
            </a:extLst>
          </p:cNvPr>
          <p:cNvPicPr>
            <a:picLocks noChangeAspect="1"/>
          </p:cNvPicPr>
          <p:nvPr/>
        </p:nvPicPr>
        <p:blipFill>
          <a:blip r:embed="rId3"/>
          <a:stretch>
            <a:fillRect/>
          </a:stretch>
        </p:blipFill>
        <p:spPr>
          <a:xfrm>
            <a:off x="4668157" y="5010623"/>
            <a:ext cx="3336352" cy="1796497"/>
          </a:xfrm>
          <a:prstGeom prst="rect">
            <a:avLst/>
          </a:prstGeom>
        </p:spPr>
      </p:pic>
      <p:pic>
        <p:nvPicPr>
          <p:cNvPr id="5" name="Picture 4">
            <a:extLst>
              <a:ext uri="{FF2B5EF4-FFF2-40B4-BE49-F238E27FC236}">
                <a16:creationId xmlns:a16="http://schemas.microsoft.com/office/drawing/2014/main" id="{5DAAA58C-533F-EE1A-29E6-5342AC2725B8}"/>
              </a:ext>
            </a:extLst>
          </p:cNvPr>
          <p:cNvPicPr>
            <a:picLocks noChangeAspect="1"/>
          </p:cNvPicPr>
          <p:nvPr/>
        </p:nvPicPr>
        <p:blipFill>
          <a:blip r:embed="rId4"/>
          <a:stretch>
            <a:fillRect/>
          </a:stretch>
        </p:blipFill>
        <p:spPr>
          <a:xfrm>
            <a:off x="0" y="5010623"/>
            <a:ext cx="4711325" cy="1505458"/>
          </a:xfrm>
          <a:prstGeom prst="rect">
            <a:avLst/>
          </a:prstGeom>
        </p:spPr>
      </p:pic>
      <p:pic>
        <p:nvPicPr>
          <p:cNvPr id="6" name="Picture 5" descr="A blue and orange electronic devices&#10;&#10;Description automatically generated">
            <a:extLst>
              <a:ext uri="{FF2B5EF4-FFF2-40B4-BE49-F238E27FC236}">
                <a16:creationId xmlns:a16="http://schemas.microsoft.com/office/drawing/2014/main" id="{B8DB5B79-0DB4-E46C-B1C2-E4A4A92A4D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942" r="1664" b="8425"/>
          <a:stretch/>
        </p:blipFill>
        <p:spPr bwMode="auto">
          <a:xfrm>
            <a:off x="177285" y="1243275"/>
            <a:ext cx="3886200" cy="1945747"/>
          </a:xfrm>
          <a:prstGeom prst="rect">
            <a:avLst/>
          </a:prstGeom>
          <a:noFill/>
          <a:ln>
            <a:noFill/>
          </a:ln>
          <a:extLst>
            <a:ext uri="{53640926-AAD7-44D8-BBD7-CCE9431645EC}">
              <a14:shadowObscured xmlns:a14="http://schemas.microsoft.com/office/drawing/2010/main"/>
            </a:ext>
          </a:extLst>
        </p:spPr>
      </p:pic>
      <p:pic>
        <p:nvPicPr>
          <p:cNvPr id="81" name="Picture 80">
            <a:extLst>
              <a:ext uri="{FF2B5EF4-FFF2-40B4-BE49-F238E27FC236}">
                <a16:creationId xmlns:a16="http://schemas.microsoft.com/office/drawing/2014/main" id="{520BA11E-FEB4-D5F8-8B98-3C815E12CB91}"/>
              </a:ext>
            </a:extLst>
          </p:cNvPr>
          <p:cNvPicPr>
            <a:picLocks noChangeAspect="1"/>
          </p:cNvPicPr>
          <p:nvPr/>
        </p:nvPicPr>
        <p:blipFill>
          <a:blip r:embed="rId6"/>
          <a:stretch>
            <a:fillRect/>
          </a:stretch>
        </p:blipFill>
        <p:spPr>
          <a:xfrm>
            <a:off x="7708494" y="1614532"/>
            <a:ext cx="4098595" cy="2124766"/>
          </a:xfrm>
          <a:prstGeom prst="rect">
            <a:avLst/>
          </a:prstGeom>
        </p:spPr>
      </p:pic>
      <p:sp>
        <p:nvSpPr>
          <p:cNvPr id="83" name="TextBox 82">
            <a:extLst>
              <a:ext uri="{FF2B5EF4-FFF2-40B4-BE49-F238E27FC236}">
                <a16:creationId xmlns:a16="http://schemas.microsoft.com/office/drawing/2014/main" id="{DF298F5F-D1BE-F541-345F-2764F07966C3}"/>
              </a:ext>
            </a:extLst>
          </p:cNvPr>
          <p:cNvSpPr txBox="1"/>
          <p:nvPr/>
        </p:nvSpPr>
        <p:spPr>
          <a:xfrm>
            <a:off x="7317037" y="-24694"/>
            <a:ext cx="5092677" cy="461665"/>
          </a:xfrm>
          <a:prstGeom prst="rect">
            <a:avLst/>
          </a:prstGeom>
          <a:noFill/>
        </p:spPr>
        <p:txBody>
          <a:bodyPr wrap="square">
            <a:spAutoFit/>
          </a:bodyPr>
          <a:lstStyle/>
          <a:p>
            <a:r>
              <a:rPr lang="en-GB" sz="1200" dirty="0"/>
              <a:t>Veale, M. C., Seller, P., Wilson, M., &amp; </a:t>
            </a:r>
            <a:r>
              <a:rPr lang="en-GB" sz="1200" dirty="0" err="1"/>
              <a:t>Liotti</a:t>
            </a:r>
            <a:r>
              <a:rPr lang="en-GB" sz="1200" dirty="0"/>
              <a:t>, E. (2018). </a:t>
            </a:r>
            <a:r>
              <a:rPr lang="en-GB" sz="1200" i="1" dirty="0"/>
              <a:t>Synchrotron Radiation News</a:t>
            </a:r>
            <a:r>
              <a:rPr lang="en-GB" sz="1200" dirty="0"/>
              <a:t>, </a:t>
            </a:r>
            <a:r>
              <a:rPr lang="en-GB" sz="1200" i="1" dirty="0"/>
              <a:t>31</a:t>
            </a:r>
            <a:r>
              <a:rPr lang="en-GB" sz="1200" dirty="0"/>
              <a:t>(6), 28–32. https://</a:t>
            </a:r>
            <a:r>
              <a:rPr lang="en-GB" sz="1200" dirty="0" err="1"/>
              <a:t>doi.org</a:t>
            </a:r>
            <a:r>
              <a:rPr lang="en-GB" sz="1200" dirty="0"/>
              <a:t>/10.1080/08940886.2018.1528431</a:t>
            </a:r>
          </a:p>
        </p:txBody>
      </p:sp>
      <p:sp>
        <p:nvSpPr>
          <p:cNvPr id="84" name="TextBox 83">
            <a:extLst>
              <a:ext uri="{FF2B5EF4-FFF2-40B4-BE49-F238E27FC236}">
                <a16:creationId xmlns:a16="http://schemas.microsoft.com/office/drawing/2014/main" id="{F5D870D3-5F3D-F253-38DB-1C9C497E7145}"/>
              </a:ext>
            </a:extLst>
          </p:cNvPr>
          <p:cNvSpPr txBox="1"/>
          <p:nvPr/>
        </p:nvSpPr>
        <p:spPr>
          <a:xfrm>
            <a:off x="1120009" y="11618"/>
            <a:ext cx="2321282" cy="369332"/>
          </a:xfrm>
          <a:prstGeom prst="rect">
            <a:avLst/>
          </a:prstGeom>
          <a:noFill/>
        </p:spPr>
        <p:txBody>
          <a:bodyPr wrap="square">
            <a:spAutoFit/>
          </a:bodyPr>
          <a:lstStyle/>
          <a:p>
            <a:r>
              <a:rPr lang="en-GB" dirty="0">
                <a:solidFill>
                  <a:srgbClr val="C00000"/>
                </a:solidFill>
                <a:latin typeface="Calibri"/>
                <a:cs typeface="Calibri"/>
              </a:rPr>
              <a:t>See poster tomorrow!</a:t>
            </a:r>
            <a:endParaRPr lang="en-GB" dirty="0">
              <a:solidFill>
                <a:srgbClr val="C00000"/>
              </a:solidFill>
            </a:endParaRPr>
          </a:p>
        </p:txBody>
      </p:sp>
    </p:spTree>
    <p:extLst>
      <p:ext uri="{BB962C8B-B14F-4D97-AF65-F5344CB8AC3E}">
        <p14:creationId xmlns:p14="http://schemas.microsoft.com/office/powerpoint/2010/main" val="3487528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984803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X-ray Characterisation – Spectral (</a:t>
            </a:r>
            <a:r>
              <a:rPr lang="en-GB" sz="3600" b="1" spc="-150" dirty="0">
                <a:solidFill>
                  <a:srgbClr val="2E2D62"/>
                </a:solidFill>
                <a:latin typeface="Arial" panose="020B0604020202020204" pitchFamily="34" charset="0"/>
                <a:cs typeface="Arial" panose="020B0604020202020204" pitchFamily="34" charset="0"/>
              </a:rPr>
              <a:t>0.3</a:t>
            </a: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-300 </a:t>
            </a:r>
            <a:r>
              <a:rPr lang="en-GB" sz="3600" b="1" spc="-150" dirty="0">
                <a:solidFill>
                  <a:srgbClr val="2E2D62"/>
                </a:solidFill>
                <a:latin typeface="Arial" panose="020B0604020202020204" pitchFamily="34" charset="0"/>
                <a:cs typeface="Arial" panose="020B0604020202020204" pitchFamily="34" charset="0"/>
              </a:rPr>
              <a:t>M</a:t>
            </a: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eV)</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6" name="Triangle 5">
            <a:extLst>
              <a:ext uri="{FF2B5EF4-FFF2-40B4-BE49-F238E27FC236}">
                <a16:creationId xmlns:a16="http://schemas.microsoft.com/office/drawing/2014/main" id="{14DEE4E7-FBDB-D086-D541-2F96A113A3D3}"/>
              </a:ext>
            </a:extLst>
          </p:cNvPr>
          <p:cNvSpPr/>
          <p:nvPr/>
        </p:nvSpPr>
        <p:spPr>
          <a:xfrm rot="16200000">
            <a:off x="3274622" y="43117"/>
            <a:ext cx="138870" cy="3336847"/>
          </a:xfrm>
          <a:prstGeom prst="triangle">
            <a:avLst/>
          </a:prstGeom>
          <a:gradFill>
            <a:gsLst>
              <a:gs pos="28000">
                <a:schemeClr val="bg1"/>
              </a:gs>
              <a:gs pos="100000">
                <a:schemeClr val="accent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2B8DD7D-9846-C89A-49CA-131820B529FD}"/>
              </a:ext>
            </a:extLst>
          </p:cNvPr>
          <p:cNvSpPr/>
          <p:nvPr/>
        </p:nvSpPr>
        <p:spPr>
          <a:xfrm>
            <a:off x="3792422" y="1480943"/>
            <a:ext cx="146957" cy="4943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2E112888-AAAA-F3A2-8371-605B92AFB859}"/>
              </a:ext>
            </a:extLst>
          </p:cNvPr>
          <p:cNvSpPr/>
          <p:nvPr/>
        </p:nvSpPr>
        <p:spPr>
          <a:xfrm rot="16200000">
            <a:off x="1105512" y="784069"/>
            <a:ext cx="92293" cy="1822327"/>
          </a:xfrm>
          <a:prstGeom prst="triangle">
            <a:avLst/>
          </a:prstGeom>
          <a:gradFill>
            <a:gsLst>
              <a:gs pos="28000">
                <a:schemeClr val="bg1"/>
              </a:gs>
              <a:gs pos="100000">
                <a:srgbClr val="C00000"/>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72C56E1-BD89-C367-57B4-216C458142CA}"/>
              </a:ext>
            </a:extLst>
          </p:cNvPr>
          <p:cNvSpPr/>
          <p:nvPr/>
        </p:nvSpPr>
        <p:spPr>
          <a:xfrm rot="16200000">
            <a:off x="222835" y="1430550"/>
            <a:ext cx="45719" cy="529366"/>
          </a:xfrm>
          <a:prstGeom prst="rect">
            <a:avLst/>
          </a:prstGeom>
          <a:gradFill>
            <a:gsLst>
              <a:gs pos="0">
                <a:schemeClr val="accent1">
                  <a:alpha val="80000"/>
                </a:schemeClr>
              </a:gs>
              <a:gs pos="99000">
                <a:schemeClr val="accent1">
                  <a:alpha val="5000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3DAF5243-F6A8-2EFB-E8DE-C4E314478C4B}"/>
              </a:ext>
            </a:extLst>
          </p:cNvPr>
          <p:cNvPicPr>
            <a:picLocks noChangeAspect="1"/>
          </p:cNvPicPr>
          <p:nvPr/>
        </p:nvPicPr>
        <p:blipFill rotWithShape="1">
          <a:blip r:embed="rId2"/>
          <a:srcRect r="50272"/>
          <a:stretch/>
        </p:blipFill>
        <p:spPr>
          <a:xfrm>
            <a:off x="321092" y="1922785"/>
            <a:ext cx="1741731" cy="1654359"/>
          </a:xfrm>
          <a:prstGeom prst="rect">
            <a:avLst/>
          </a:prstGeom>
        </p:spPr>
      </p:pic>
      <p:pic>
        <p:nvPicPr>
          <p:cNvPr id="15" name="Picture 14">
            <a:extLst>
              <a:ext uri="{FF2B5EF4-FFF2-40B4-BE49-F238E27FC236}">
                <a16:creationId xmlns:a16="http://schemas.microsoft.com/office/drawing/2014/main" id="{C5692951-51CA-F7E7-5CB2-34928B8A77FA}"/>
              </a:ext>
            </a:extLst>
          </p:cNvPr>
          <p:cNvPicPr>
            <a:picLocks noChangeAspect="1"/>
          </p:cNvPicPr>
          <p:nvPr/>
        </p:nvPicPr>
        <p:blipFill rotWithShape="1">
          <a:blip r:embed="rId2"/>
          <a:srcRect l="50189"/>
          <a:stretch/>
        </p:blipFill>
        <p:spPr>
          <a:xfrm>
            <a:off x="2172475" y="1930464"/>
            <a:ext cx="1744643" cy="1654359"/>
          </a:xfrm>
          <a:prstGeom prst="rect">
            <a:avLst/>
          </a:prstGeom>
        </p:spPr>
      </p:pic>
      <p:sp>
        <p:nvSpPr>
          <p:cNvPr id="16" name="TextBox 15">
            <a:extLst>
              <a:ext uri="{FF2B5EF4-FFF2-40B4-BE49-F238E27FC236}">
                <a16:creationId xmlns:a16="http://schemas.microsoft.com/office/drawing/2014/main" id="{8C4F58D9-ECB9-8B43-B571-0C692C8491FD}"/>
              </a:ext>
            </a:extLst>
          </p:cNvPr>
          <p:cNvSpPr txBox="1"/>
          <p:nvPr/>
        </p:nvSpPr>
        <p:spPr>
          <a:xfrm>
            <a:off x="1708195" y="1360727"/>
            <a:ext cx="2099486" cy="307777"/>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dirty="0"/>
              <a:t>LWFA Bremsstrahlung</a:t>
            </a:r>
          </a:p>
        </p:txBody>
      </p:sp>
      <p:sp>
        <p:nvSpPr>
          <p:cNvPr id="18" name="TextBox 17">
            <a:extLst>
              <a:ext uri="{FF2B5EF4-FFF2-40B4-BE49-F238E27FC236}">
                <a16:creationId xmlns:a16="http://schemas.microsoft.com/office/drawing/2014/main" id="{6FD079FE-3563-6491-1065-442A36AA88BB}"/>
              </a:ext>
            </a:extLst>
          </p:cNvPr>
          <p:cNvSpPr txBox="1"/>
          <p:nvPr/>
        </p:nvSpPr>
        <p:spPr>
          <a:xfrm>
            <a:off x="-18989" y="1112654"/>
            <a:ext cx="2303836" cy="307777"/>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dirty="0"/>
              <a:t>Inverse Compton Scatter</a:t>
            </a:r>
          </a:p>
        </p:txBody>
      </p:sp>
      <p:pic>
        <p:nvPicPr>
          <p:cNvPr id="19" name="Picture 18">
            <a:extLst>
              <a:ext uri="{FF2B5EF4-FFF2-40B4-BE49-F238E27FC236}">
                <a16:creationId xmlns:a16="http://schemas.microsoft.com/office/drawing/2014/main" id="{0E65248D-3526-57B8-C6EB-DCF4CCFE81DF}"/>
              </a:ext>
            </a:extLst>
          </p:cNvPr>
          <p:cNvPicPr>
            <a:picLocks noChangeAspect="1"/>
          </p:cNvPicPr>
          <p:nvPr/>
        </p:nvPicPr>
        <p:blipFill>
          <a:blip r:embed="rId3"/>
          <a:stretch>
            <a:fillRect/>
          </a:stretch>
        </p:blipFill>
        <p:spPr>
          <a:xfrm>
            <a:off x="4629342" y="3900366"/>
            <a:ext cx="6930773" cy="2013112"/>
          </a:xfrm>
          <a:prstGeom prst="rect">
            <a:avLst/>
          </a:prstGeom>
        </p:spPr>
      </p:pic>
      <p:pic>
        <p:nvPicPr>
          <p:cNvPr id="20" name="Picture 19">
            <a:extLst>
              <a:ext uri="{FF2B5EF4-FFF2-40B4-BE49-F238E27FC236}">
                <a16:creationId xmlns:a16="http://schemas.microsoft.com/office/drawing/2014/main" id="{85DF7118-A3A2-C05F-5069-72C4AA11B0B5}"/>
              </a:ext>
            </a:extLst>
          </p:cNvPr>
          <p:cNvPicPr>
            <a:picLocks noChangeAspect="1"/>
          </p:cNvPicPr>
          <p:nvPr/>
        </p:nvPicPr>
        <p:blipFill>
          <a:blip r:embed="rId4"/>
          <a:stretch>
            <a:fillRect/>
          </a:stretch>
        </p:blipFill>
        <p:spPr>
          <a:xfrm rot="5400000">
            <a:off x="8534986" y="520098"/>
            <a:ext cx="1803847" cy="4246410"/>
          </a:xfrm>
          <a:prstGeom prst="rect">
            <a:avLst/>
          </a:prstGeom>
        </p:spPr>
      </p:pic>
      <p:pic>
        <p:nvPicPr>
          <p:cNvPr id="23" name="Picture 22">
            <a:extLst>
              <a:ext uri="{FF2B5EF4-FFF2-40B4-BE49-F238E27FC236}">
                <a16:creationId xmlns:a16="http://schemas.microsoft.com/office/drawing/2014/main" id="{8FDF56B0-BE86-FA00-5323-C3CE27F9C006}"/>
              </a:ext>
            </a:extLst>
          </p:cNvPr>
          <p:cNvPicPr>
            <a:picLocks noChangeAspect="1"/>
          </p:cNvPicPr>
          <p:nvPr/>
        </p:nvPicPr>
        <p:blipFill>
          <a:blip r:embed="rId5"/>
          <a:stretch>
            <a:fillRect/>
          </a:stretch>
        </p:blipFill>
        <p:spPr>
          <a:xfrm>
            <a:off x="4699789" y="1513300"/>
            <a:ext cx="2574506" cy="2284972"/>
          </a:xfrm>
          <a:prstGeom prst="rect">
            <a:avLst/>
          </a:prstGeom>
        </p:spPr>
      </p:pic>
      <p:sp>
        <p:nvSpPr>
          <p:cNvPr id="22" name="TextBox 21">
            <a:extLst>
              <a:ext uri="{FF2B5EF4-FFF2-40B4-BE49-F238E27FC236}">
                <a16:creationId xmlns:a16="http://schemas.microsoft.com/office/drawing/2014/main" id="{81E18A50-7C43-1D60-DB4E-51E9108711DB}"/>
              </a:ext>
            </a:extLst>
          </p:cNvPr>
          <p:cNvSpPr txBox="1"/>
          <p:nvPr/>
        </p:nvSpPr>
        <p:spPr>
          <a:xfrm>
            <a:off x="7313705" y="1359412"/>
            <a:ext cx="4543544" cy="307777"/>
          </a:xfrm>
          <a:prstGeom prst="rect">
            <a:avLst/>
          </a:prstGeom>
          <a:noFill/>
        </p:spPr>
        <p:txBody>
          <a:bodyPr wrap="square">
            <a:spAutoFit/>
          </a:bodyPr>
          <a:lstStyle/>
          <a:p>
            <a:r>
              <a:rPr lang="en-GB" sz="1400" dirty="0"/>
              <a:t>K. </a:t>
            </a:r>
            <a:r>
              <a:rPr lang="en-GB" sz="1400" dirty="0" err="1"/>
              <a:t>Behm</a:t>
            </a:r>
            <a:r>
              <a:rPr lang="en-GB" sz="1400" dirty="0"/>
              <a:t> </a:t>
            </a:r>
            <a:r>
              <a:rPr lang="en-GB" sz="1400" i="1" dirty="0"/>
              <a:t>et al. </a:t>
            </a:r>
            <a:r>
              <a:rPr lang="en-GB" sz="1400" dirty="0"/>
              <a:t>Rev. Sci. </a:t>
            </a:r>
            <a:r>
              <a:rPr lang="en-GB" sz="1400" dirty="0" err="1"/>
              <a:t>Instrum</a:t>
            </a:r>
            <a:r>
              <a:rPr lang="en-GB" sz="1400" i="1" dirty="0"/>
              <a:t>.</a:t>
            </a:r>
            <a:r>
              <a:rPr lang="en-GB" sz="1400" dirty="0"/>
              <a:t> 89, 113303 (2018)</a:t>
            </a:r>
          </a:p>
        </p:txBody>
      </p:sp>
      <p:cxnSp>
        <p:nvCxnSpPr>
          <p:cNvPr id="25" name="Straight Arrow Connector 24">
            <a:extLst>
              <a:ext uri="{FF2B5EF4-FFF2-40B4-BE49-F238E27FC236}">
                <a16:creationId xmlns:a16="http://schemas.microsoft.com/office/drawing/2014/main" id="{50A4D7E7-E8F0-9872-5481-00E463FAD3BA}"/>
              </a:ext>
            </a:extLst>
          </p:cNvPr>
          <p:cNvCxnSpPr/>
          <p:nvPr/>
        </p:nvCxnSpPr>
        <p:spPr>
          <a:xfrm>
            <a:off x="7445403" y="3147925"/>
            <a:ext cx="3070964"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6627045-1D4B-D496-299C-8AC2AEE292E4}"/>
              </a:ext>
            </a:extLst>
          </p:cNvPr>
          <p:cNvCxnSpPr>
            <a:cxnSpLocks/>
          </p:cNvCxnSpPr>
          <p:nvPr/>
        </p:nvCxnSpPr>
        <p:spPr>
          <a:xfrm flipV="1">
            <a:off x="11157431" y="2278343"/>
            <a:ext cx="0" cy="542682"/>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15D98DC-C671-19FE-39E4-257225C1CF98}"/>
                  </a:ext>
                </a:extLst>
              </p:cNvPr>
              <p:cNvSpPr txBox="1"/>
              <p:nvPr/>
            </p:nvSpPr>
            <p:spPr>
              <a:xfrm>
                <a:off x="10987825" y="2364520"/>
                <a:ext cx="75734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solidFill>
                            <a:schemeClr val="bg1"/>
                          </a:solidFill>
                          <a:latin typeface="Cambria Math" panose="02040503050406030204" pitchFamily="18" charset="0"/>
                        </a:rPr>
                        <m:t>𝜃</m:t>
                      </m:r>
                    </m:oMath>
                  </m:oMathPara>
                </a14:m>
                <a:endParaRPr lang="en-GB" dirty="0">
                  <a:solidFill>
                    <a:schemeClr val="bg1"/>
                  </a:solidFill>
                </a:endParaRPr>
              </a:p>
            </p:txBody>
          </p:sp>
        </mc:Choice>
        <mc:Fallback xmlns="">
          <p:sp>
            <p:nvSpPr>
              <p:cNvPr id="29" name="TextBox 28">
                <a:extLst>
                  <a:ext uri="{FF2B5EF4-FFF2-40B4-BE49-F238E27FC236}">
                    <a16:creationId xmlns:a16="http://schemas.microsoft.com/office/drawing/2014/main" id="{915D98DC-C671-19FE-39E4-257225C1CF98}"/>
                  </a:ext>
                </a:extLst>
              </p:cNvPr>
              <p:cNvSpPr txBox="1">
                <a:spLocks noRot="1" noChangeAspect="1" noMove="1" noResize="1" noEditPoints="1" noAdjustHandles="1" noChangeArrowheads="1" noChangeShapeType="1" noTextEdit="1"/>
              </p:cNvSpPr>
              <p:nvPr/>
            </p:nvSpPr>
            <p:spPr>
              <a:xfrm>
                <a:off x="10987825" y="2364520"/>
                <a:ext cx="757349"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8454842-9FF0-D285-7F48-5874DB13CF43}"/>
                  </a:ext>
                </a:extLst>
              </p:cNvPr>
              <p:cNvSpPr txBox="1"/>
              <p:nvPr/>
            </p:nvSpPr>
            <p:spPr>
              <a:xfrm>
                <a:off x="8413353" y="3168799"/>
                <a:ext cx="75734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solidFill>
                            <a:schemeClr val="bg1"/>
                          </a:solidFill>
                          <a:latin typeface="Cambria Math" panose="02040503050406030204" pitchFamily="18" charset="0"/>
                        </a:rPr>
                        <m:t>∝</m:t>
                      </m:r>
                      <m:r>
                        <a:rPr lang="en-GB" b="0" i="1" smtClean="0">
                          <a:solidFill>
                            <a:schemeClr val="bg1"/>
                          </a:solidFill>
                          <a:latin typeface="Cambria Math" panose="02040503050406030204" pitchFamily="18" charset="0"/>
                        </a:rPr>
                        <m:t>𝐸</m:t>
                      </m:r>
                    </m:oMath>
                  </m:oMathPara>
                </a14:m>
                <a:endParaRPr lang="en-GB" dirty="0">
                  <a:solidFill>
                    <a:schemeClr val="bg1"/>
                  </a:solidFill>
                </a:endParaRPr>
              </a:p>
            </p:txBody>
          </p:sp>
        </mc:Choice>
        <mc:Fallback xmlns="">
          <p:sp>
            <p:nvSpPr>
              <p:cNvPr id="30" name="TextBox 29">
                <a:extLst>
                  <a:ext uri="{FF2B5EF4-FFF2-40B4-BE49-F238E27FC236}">
                    <a16:creationId xmlns:a16="http://schemas.microsoft.com/office/drawing/2014/main" id="{38454842-9FF0-D285-7F48-5874DB13CF43}"/>
                  </a:ext>
                </a:extLst>
              </p:cNvPr>
              <p:cNvSpPr txBox="1">
                <a:spLocks noRot="1" noChangeAspect="1" noMove="1" noResize="1" noEditPoints="1" noAdjustHandles="1" noChangeArrowheads="1" noChangeShapeType="1" noTextEdit="1"/>
              </p:cNvSpPr>
              <p:nvPr/>
            </p:nvSpPr>
            <p:spPr>
              <a:xfrm>
                <a:off x="8413353" y="3168799"/>
                <a:ext cx="757349" cy="369332"/>
              </a:xfrm>
              <a:prstGeom prst="rect">
                <a:avLst/>
              </a:prstGeom>
              <a:blipFill>
                <a:blip r:embed="rId7"/>
                <a:stretch>
                  <a:fillRect/>
                </a:stretch>
              </a:blipFill>
            </p:spPr>
            <p:txBody>
              <a:bodyPr/>
              <a:lstStyle/>
              <a:p>
                <a:r>
                  <a:rPr lang="en-GB">
                    <a:noFill/>
                  </a:rPr>
                  <a:t> </a:t>
                </a:r>
              </a:p>
            </p:txBody>
          </p:sp>
        </mc:Fallback>
      </mc:AlternateContent>
      <p:sp>
        <p:nvSpPr>
          <p:cNvPr id="31" name="Rectangle 30">
            <a:extLst>
              <a:ext uri="{FF2B5EF4-FFF2-40B4-BE49-F238E27FC236}">
                <a16:creationId xmlns:a16="http://schemas.microsoft.com/office/drawing/2014/main" id="{A51ECD34-1A21-0F35-E8BD-DBC3BCD3218D}"/>
              </a:ext>
            </a:extLst>
          </p:cNvPr>
          <p:cNvSpPr/>
          <p:nvPr/>
        </p:nvSpPr>
        <p:spPr>
          <a:xfrm>
            <a:off x="41918" y="4011113"/>
            <a:ext cx="4611952" cy="1831271"/>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Broadband spectral characterisation:</a:t>
            </a:r>
          </a:p>
          <a:p>
            <a:pPr fontAlgn="base">
              <a:spcAft>
                <a:spcPts val="600"/>
              </a:spcAft>
              <a:defRPr/>
            </a:pPr>
            <a:r>
              <a:rPr lang="en-GB" sz="1400" b="1" dirty="0">
                <a:solidFill>
                  <a:srgbClr val="626262"/>
                </a:solidFill>
                <a:latin typeface="Arial" panose="020B0604020202020204" pitchFamily="34" charset="0"/>
                <a:cs typeface="Arial" panose="020B0604020202020204" pitchFamily="34" charset="0"/>
              </a:rPr>
              <a:t>For higher energies we need significantly more attenuation</a:t>
            </a:r>
            <a:endPar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285750" indent="-285750" fontAlgn="base">
              <a:spcAft>
                <a:spcPts val="600"/>
              </a:spcAft>
              <a:buFont typeface="Arial" panose="020B0604020202020204" pitchFamily="34" charset="0"/>
              <a:buChar char="•"/>
              <a:defRPr/>
            </a:pPr>
            <a:r>
              <a:rPr kumimoji="0" lang="en-GB" sz="14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Past users have used ~300mm of </a:t>
            </a:r>
            <a:r>
              <a:rPr kumimoji="0" lang="en-GB" sz="140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CsI</a:t>
            </a:r>
            <a:r>
              <a:rPr kumimoji="0" lang="en-GB" sz="14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(4g/cc)</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Applied a similar reconstruction process to before iteratively fitting the expected shape with the response matrix</a:t>
            </a:r>
            <a:endParaRPr kumimoji="0" lang="en-GB" sz="14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83733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EC7E0-0F2D-A8C0-1E83-2EEF1D514A94}"/>
              </a:ext>
            </a:extLst>
          </p:cNvPr>
          <p:cNvPicPr>
            <a:picLocks noChangeAspect="1"/>
          </p:cNvPicPr>
          <p:nvPr/>
        </p:nvPicPr>
        <p:blipFill rotWithShape="1">
          <a:blip r:embed="rId3"/>
          <a:srcRect t="60946"/>
          <a:stretch/>
        </p:blipFill>
        <p:spPr>
          <a:xfrm>
            <a:off x="2328865" y="0"/>
            <a:ext cx="4722001" cy="6772528"/>
          </a:xfrm>
          <a:prstGeom prst="rect">
            <a:avLst/>
          </a:prstGeom>
        </p:spPr>
      </p:pic>
      <p:sp>
        <p:nvSpPr>
          <p:cNvPr id="4" name="TextBox 3">
            <a:extLst>
              <a:ext uri="{FF2B5EF4-FFF2-40B4-BE49-F238E27FC236}">
                <a16:creationId xmlns:a16="http://schemas.microsoft.com/office/drawing/2014/main" id="{3D887F21-D929-5820-7174-5E1F472D12A8}"/>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Overview</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C5F3EF87-D003-73CA-5C71-9B900C5CB21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a:stretch/>
        </p:blipFill>
        <p:spPr bwMode="auto">
          <a:xfrm>
            <a:off x="4938589" y="-1"/>
            <a:ext cx="7251730" cy="3338623"/>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53640926-AAD7-44D8-BBD7-CCE9431645EC}">
              <a14:shadowObscured xmlns:a14="http://schemas.microsoft.com/office/drawing/2010/main"/>
            </a:ext>
          </a:extLst>
        </p:spPr>
      </p:pic>
      <p:pic>
        <p:nvPicPr>
          <p:cNvPr id="6" name="Picture 5" descr="A picture containing indoor&#10;&#10;Description automatically generated">
            <a:extLst>
              <a:ext uri="{FF2B5EF4-FFF2-40B4-BE49-F238E27FC236}">
                <a16:creationId xmlns:a16="http://schemas.microsoft.com/office/drawing/2014/main" id="{2FD13E59-BA35-D517-D166-AD51242060C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17323" y="3519432"/>
            <a:ext cx="7274677" cy="3349201"/>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extBox 1">
            <a:extLst>
              <a:ext uri="{FF2B5EF4-FFF2-40B4-BE49-F238E27FC236}">
                <a16:creationId xmlns:a16="http://schemas.microsoft.com/office/drawing/2014/main" id="{7BDF1896-EB2A-6749-9FAA-D1F9CECAA142}"/>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Overview</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AA6DB86-D659-BB4F-B86F-A14B63C02529}"/>
              </a:ext>
            </a:extLst>
          </p:cNvPr>
          <p:cNvSpPr txBox="1"/>
          <p:nvPr/>
        </p:nvSpPr>
        <p:spPr>
          <a:xfrm>
            <a:off x="736979" y="1592744"/>
            <a:ext cx="6277969" cy="46166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srgbClr val="2E2C61"/>
                </a:solidFill>
                <a:effectLst/>
                <a:uLnTx/>
                <a:uFillTx/>
                <a:latin typeface="Calibri" panose="020F0502020204030204"/>
                <a:ea typeface="+mn-ea"/>
                <a:cs typeface="+mn-cs"/>
              </a:rPr>
              <a:t>Project Scope</a:t>
            </a:r>
            <a:endParaRPr kumimoji="0" lang="en-GB" sz="2000" b="0" i="0" u="none" strike="noStrike" kern="1200" cap="none" spc="0" normalizeH="0" baseline="0" noProof="0" dirty="0">
              <a:ln>
                <a:noFill/>
              </a:ln>
              <a:solidFill>
                <a:srgbClr val="2E2C61"/>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272EE9D-1D49-C643-AD74-BA5D20899AD1}"/>
              </a:ext>
            </a:extLst>
          </p:cNvPr>
          <p:cNvSpPr txBox="1"/>
          <p:nvPr/>
        </p:nvSpPr>
        <p:spPr>
          <a:xfrm>
            <a:off x="736977" y="2535886"/>
            <a:ext cx="6277969" cy="236988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400" b="1" i="0" u="none" strike="noStrike" kern="1200" cap="none" spc="0" normalizeH="0" baseline="0" noProof="0" dirty="0">
                <a:ln>
                  <a:noFill/>
                </a:ln>
                <a:solidFill>
                  <a:srgbClr val="2E2C61"/>
                </a:solidFill>
                <a:effectLst/>
                <a:uLnTx/>
                <a:uFillTx/>
                <a:latin typeface="Calibri" panose="020F0502020204030204"/>
                <a:ea typeface="+mn-ea"/>
                <a:cs typeface="+mn-cs"/>
              </a:rPr>
              <a:t>Diagnostics for LWFA (EA1)</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2E2C61"/>
                </a:solidFill>
                <a:latin typeface="Calibri" panose="020F0502020204030204"/>
              </a:rPr>
              <a:t>Standard e</a:t>
            </a:r>
            <a:r>
              <a:rPr kumimoji="0" lang="en-GB" sz="2000" b="0" i="0" u="none" strike="noStrike" kern="1200" cap="none" spc="0" normalizeH="0" baseline="0" noProof="0" dirty="0" err="1">
                <a:ln>
                  <a:noFill/>
                </a:ln>
                <a:solidFill>
                  <a:srgbClr val="2E2C61"/>
                </a:solidFill>
                <a:effectLst/>
                <a:uLnTx/>
                <a:uFillTx/>
                <a:latin typeface="Calibri" panose="020F0502020204030204"/>
                <a:ea typeface="+mn-ea"/>
                <a:cs typeface="+mn-cs"/>
              </a:rPr>
              <a:t>xperimental</a:t>
            </a:r>
            <a:r>
              <a:rPr kumimoji="0" lang="en-GB" sz="2000" b="0" i="0" u="none" strike="noStrike" kern="1200" cap="none" spc="0" normalizeH="0" baseline="0" noProof="0" dirty="0">
                <a:ln>
                  <a:noFill/>
                </a:ln>
                <a:solidFill>
                  <a:srgbClr val="2E2C61"/>
                </a:solidFill>
                <a:effectLst/>
                <a:uLnTx/>
                <a:uFillTx/>
                <a:latin typeface="Calibri" panose="020F0502020204030204"/>
                <a:ea typeface="+mn-ea"/>
                <a:cs typeface="+mn-cs"/>
              </a:rPr>
              <a:t> requirements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2E2C61"/>
                </a:solidFill>
                <a:latin typeface="Calibri" panose="020F0502020204030204"/>
              </a:rPr>
              <a:t>In-area laser and optical diagnostics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E2C61"/>
                </a:solidFill>
                <a:effectLst/>
                <a:uLnTx/>
                <a:uFillTx/>
                <a:latin typeface="Calibri" panose="020F0502020204030204"/>
                <a:ea typeface="+mn-ea"/>
                <a:cs typeface="+mn-cs"/>
              </a:rPr>
              <a:t>Electron spectrometer and beamline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2E2C61"/>
                </a:solidFill>
                <a:latin typeface="Calibri" panose="020F0502020204030204"/>
              </a:rPr>
              <a:t>X-ray characterisation</a:t>
            </a:r>
            <a:endParaRPr kumimoji="0" lang="en-GB" sz="2000" b="0" i="0" u="none" strike="noStrike" kern="1200" cap="none" spc="0" normalizeH="0" baseline="0" noProof="0" dirty="0">
              <a:ln>
                <a:noFill/>
              </a:ln>
              <a:solidFill>
                <a:srgbClr val="2E2C61"/>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GB" sz="2400" b="1" i="0" u="none" strike="noStrike" kern="1200" cap="none" spc="0" normalizeH="0" baseline="0" noProof="0" dirty="0">
              <a:ln>
                <a:noFill/>
              </a:ln>
              <a:solidFill>
                <a:srgbClr val="2E2C61"/>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2E2C61"/>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DCC094A-1839-26FE-0F76-9D4A4F5BCB97}"/>
              </a:ext>
            </a:extLst>
          </p:cNvPr>
          <p:cNvSpPr txBox="1"/>
          <p:nvPr/>
        </p:nvSpPr>
        <p:spPr>
          <a:xfrm>
            <a:off x="736977" y="4567702"/>
            <a:ext cx="6277969" cy="169277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400" b="1" i="0" u="none" strike="noStrike" kern="1200" cap="none" spc="0" normalizeH="0" baseline="0" noProof="0" dirty="0">
                <a:ln>
                  <a:noFill/>
                </a:ln>
                <a:solidFill>
                  <a:srgbClr val="2E2C61"/>
                </a:solidFill>
                <a:effectLst/>
                <a:uLnTx/>
                <a:uFillTx/>
                <a:latin typeface="Calibri" panose="020F0502020204030204"/>
                <a:ea typeface="+mn-ea"/>
                <a:cs typeface="+mn-cs"/>
              </a:rPr>
              <a:t>Diagnostics for Solid targets (EA2)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E2C61"/>
                </a:solidFill>
                <a:effectLst/>
                <a:uLnTx/>
                <a:uFillTx/>
                <a:latin typeface="Calibri" panose="020F0502020204030204"/>
                <a:ea typeface="+mn-ea"/>
                <a:cs typeface="+mn-cs"/>
              </a:rPr>
              <a:t>Standard experimental requirements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2E2C61"/>
                </a:solidFill>
                <a:latin typeface="Calibri" panose="020F0502020204030204"/>
              </a:rPr>
              <a:t>Ion spectral/spatial diagnostics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E2C61"/>
                </a:solidFill>
                <a:effectLst/>
                <a:uLnTx/>
                <a:uFillTx/>
                <a:latin typeface="Calibri" panose="020F0502020204030204"/>
                <a:ea typeface="+mn-ea"/>
                <a:cs typeface="+mn-cs"/>
              </a:rPr>
              <a:t>X-ray characterisation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2E2C61"/>
                </a:solidFill>
                <a:latin typeface="Calibri" panose="020F0502020204030204"/>
              </a:rPr>
              <a:t>Neutron detectors</a:t>
            </a:r>
            <a:endParaRPr kumimoji="0" lang="en-GB" sz="2000" b="0" i="0" u="none" strike="noStrike" kern="1200" cap="none" spc="0" normalizeH="0" baseline="0" noProof="0" dirty="0">
              <a:ln>
                <a:noFill/>
              </a:ln>
              <a:solidFill>
                <a:srgbClr val="2E2C6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886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984803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X-ray Characterisation – Spectral (</a:t>
            </a:r>
            <a:r>
              <a:rPr lang="en-GB" sz="3600" b="1" spc="-150" dirty="0">
                <a:solidFill>
                  <a:srgbClr val="2E2D62"/>
                </a:solidFill>
                <a:latin typeface="Arial" panose="020B0604020202020204" pitchFamily="34" charset="0"/>
                <a:cs typeface="Arial" panose="020B0604020202020204" pitchFamily="34" charset="0"/>
              </a:rPr>
              <a:t>0.3</a:t>
            </a: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-300 </a:t>
            </a:r>
            <a:r>
              <a:rPr lang="en-GB" sz="3600" b="1" spc="-150" dirty="0">
                <a:solidFill>
                  <a:srgbClr val="2E2D62"/>
                </a:solidFill>
                <a:latin typeface="Arial" panose="020B0604020202020204" pitchFamily="34" charset="0"/>
                <a:cs typeface="Arial" panose="020B0604020202020204" pitchFamily="34" charset="0"/>
              </a:rPr>
              <a:t>M</a:t>
            </a: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eV)</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6" name="Triangle 5">
            <a:extLst>
              <a:ext uri="{FF2B5EF4-FFF2-40B4-BE49-F238E27FC236}">
                <a16:creationId xmlns:a16="http://schemas.microsoft.com/office/drawing/2014/main" id="{14DEE4E7-FBDB-D086-D541-2F96A113A3D3}"/>
              </a:ext>
            </a:extLst>
          </p:cNvPr>
          <p:cNvSpPr/>
          <p:nvPr/>
        </p:nvSpPr>
        <p:spPr>
          <a:xfrm rot="16200000">
            <a:off x="3274622" y="43117"/>
            <a:ext cx="138870" cy="3336847"/>
          </a:xfrm>
          <a:prstGeom prst="triangle">
            <a:avLst/>
          </a:prstGeom>
          <a:gradFill>
            <a:gsLst>
              <a:gs pos="28000">
                <a:schemeClr val="bg1"/>
              </a:gs>
              <a:gs pos="100000">
                <a:schemeClr val="accent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2B8DD7D-9846-C89A-49CA-131820B529FD}"/>
              </a:ext>
            </a:extLst>
          </p:cNvPr>
          <p:cNvSpPr/>
          <p:nvPr/>
        </p:nvSpPr>
        <p:spPr>
          <a:xfrm>
            <a:off x="3792422" y="1480943"/>
            <a:ext cx="146957" cy="4943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2E112888-AAAA-F3A2-8371-605B92AFB859}"/>
              </a:ext>
            </a:extLst>
          </p:cNvPr>
          <p:cNvSpPr/>
          <p:nvPr/>
        </p:nvSpPr>
        <p:spPr>
          <a:xfrm rot="16200000">
            <a:off x="1105512" y="784069"/>
            <a:ext cx="92293" cy="1822327"/>
          </a:xfrm>
          <a:prstGeom prst="triangle">
            <a:avLst/>
          </a:prstGeom>
          <a:gradFill>
            <a:gsLst>
              <a:gs pos="28000">
                <a:schemeClr val="bg1"/>
              </a:gs>
              <a:gs pos="100000">
                <a:srgbClr val="C00000"/>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72C56E1-BD89-C367-57B4-216C458142CA}"/>
              </a:ext>
            </a:extLst>
          </p:cNvPr>
          <p:cNvSpPr/>
          <p:nvPr/>
        </p:nvSpPr>
        <p:spPr>
          <a:xfrm rot="16200000">
            <a:off x="222835" y="1430550"/>
            <a:ext cx="45719" cy="529366"/>
          </a:xfrm>
          <a:prstGeom prst="rect">
            <a:avLst/>
          </a:prstGeom>
          <a:gradFill>
            <a:gsLst>
              <a:gs pos="0">
                <a:schemeClr val="accent1">
                  <a:alpha val="80000"/>
                </a:schemeClr>
              </a:gs>
              <a:gs pos="99000">
                <a:schemeClr val="accent1">
                  <a:alpha val="5000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3DAF5243-F6A8-2EFB-E8DE-C4E314478C4B}"/>
              </a:ext>
            </a:extLst>
          </p:cNvPr>
          <p:cNvPicPr>
            <a:picLocks noChangeAspect="1"/>
          </p:cNvPicPr>
          <p:nvPr/>
        </p:nvPicPr>
        <p:blipFill rotWithShape="1">
          <a:blip r:embed="rId2"/>
          <a:srcRect r="50272"/>
          <a:stretch/>
        </p:blipFill>
        <p:spPr>
          <a:xfrm>
            <a:off x="321092" y="1922785"/>
            <a:ext cx="1741731" cy="1654359"/>
          </a:xfrm>
          <a:prstGeom prst="rect">
            <a:avLst/>
          </a:prstGeom>
        </p:spPr>
      </p:pic>
      <p:pic>
        <p:nvPicPr>
          <p:cNvPr id="15" name="Picture 14">
            <a:extLst>
              <a:ext uri="{FF2B5EF4-FFF2-40B4-BE49-F238E27FC236}">
                <a16:creationId xmlns:a16="http://schemas.microsoft.com/office/drawing/2014/main" id="{C5692951-51CA-F7E7-5CB2-34928B8A77FA}"/>
              </a:ext>
            </a:extLst>
          </p:cNvPr>
          <p:cNvPicPr>
            <a:picLocks noChangeAspect="1"/>
          </p:cNvPicPr>
          <p:nvPr/>
        </p:nvPicPr>
        <p:blipFill rotWithShape="1">
          <a:blip r:embed="rId2"/>
          <a:srcRect l="50189"/>
          <a:stretch/>
        </p:blipFill>
        <p:spPr>
          <a:xfrm>
            <a:off x="2172475" y="1930464"/>
            <a:ext cx="1744643" cy="1654359"/>
          </a:xfrm>
          <a:prstGeom prst="rect">
            <a:avLst/>
          </a:prstGeom>
        </p:spPr>
      </p:pic>
      <p:sp>
        <p:nvSpPr>
          <p:cNvPr id="16" name="TextBox 15">
            <a:extLst>
              <a:ext uri="{FF2B5EF4-FFF2-40B4-BE49-F238E27FC236}">
                <a16:creationId xmlns:a16="http://schemas.microsoft.com/office/drawing/2014/main" id="{8C4F58D9-ECB9-8B43-B571-0C692C8491FD}"/>
              </a:ext>
            </a:extLst>
          </p:cNvPr>
          <p:cNvSpPr txBox="1"/>
          <p:nvPr/>
        </p:nvSpPr>
        <p:spPr>
          <a:xfrm>
            <a:off x="1708195" y="1360727"/>
            <a:ext cx="2099486" cy="307777"/>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dirty="0"/>
              <a:t>LWFA Bremsstrahlung</a:t>
            </a:r>
          </a:p>
        </p:txBody>
      </p:sp>
      <p:sp>
        <p:nvSpPr>
          <p:cNvPr id="18" name="TextBox 17">
            <a:extLst>
              <a:ext uri="{FF2B5EF4-FFF2-40B4-BE49-F238E27FC236}">
                <a16:creationId xmlns:a16="http://schemas.microsoft.com/office/drawing/2014/main" id="{6FD079FE-3563-6491-1065-442A36AA88BB}"/>
              </a:ext>
            </a:extLst>
          </p:cNvPr>
          <p:cNvSpPr txBox="1"/>
          <p:nvPr/>
        </p:nvSpPr>
        <p:spPr>
          <a:xfrm>
            <a:off x="0" y="1148686"/>
            <a:ext cx="2303836" cy="307777"/>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dirty="0"/>
              <a:t>Inverse Compton Scatter</a:t>
            </a:r>
          </a:p>
        </p:txBody>
      </p:sp>
      <p:cxnSp>
        <p:nvCxnSpPr>
          <p:cNvPr id="26" name="Straight Arrow Connector 25">
            <a:extLst>
              <a:ext uri="{FF2B5EF4-FFF2-40B4-BE49-F238E27FC236}">
                <a16:creationId xmlns:a16="http://schemas.microsoft.com/office/drawing/2014/main" id="{36627045-1D4B-D496-299C-8AC2AEE292E4}"/>
              </a:ext>
            </a:extLst>
          </p:cNvPr>
          <p:cNvCxnSpPr>
            <a:cxnSpLocks/>
          </p:cNvCxnSpPr>
          <p:nvPr/>
        </p:nvCxnSpPr>
        <p:spPr>
          <a:xfrm flipV="1">
            <a:off x="11157431" y="2278343"/>
            <a:ext cx="0" cy="542682"/>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8454842-9FF0-D285-7F48-5874DB13CF43}"/>
                  </a:ext>
                </a:extLst>
              </p:cNvPr>
              <p:cNvSpPr txBox="1"/>
              <p:nvPr/>
            </p:nvSpPr>
            <p:spPr>
              <a:xfrm>
                <a:off x="8413353" y="3168799"/>
                <a:ext cx="75734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solidFill>
                            <a:schemeClr val="bg1"/>
                          </a:solidFill>
                          <a:latin typeface="Cambria Math" panose="02040503050406030204" pitchFamily="18" charset="0"/>
                        </a:rPr>
                        <m:t>∝</m:t>
                      </m:r>
                      <m:r>
                        <a:rPr lang="en-GB" b="0" i="1" smtClean="0">
                          <a:solidFill>
                            <a:schemeClr val="bg1"/>
                          </a:solidFill>
                          <a:latin typeface="Cambria Math" panose="02040503050406030204" pitchFamily="18" charset="0"/>
                        </a:rPr>
                        <m:t>𝐸</m:t>
                      </m:r>
                    </m:oMath>
                  </m:oMathPara>
                </a14:m>
                <a:endParaRPr lang="en-GB" dirty="0">
                  <a:solidFill>
                    <a:schemeClr val="bg1"/>
                  </a:solidFill>
                </a:endParaRPr>
              </a:p>
            </p:txBody>
          </p:sp>
        </mc:Choice>
        <mc:Fallback xmlns="">
          <p:sp>
            <p:nvSpPr>
              <p:cNvPr id="30" name="TextBox 29">
                <a:extLst>
                  <a:ext uri="{FF2B5EF4-FFF2-40B4-BE49-F238E27FC236}">
                    <a16:creationId xmlns:a16="http://schemas.microsoft.com/office/drawing/2014/main" id="{38454842-9FF0-D285-7F48-5874DB13CF43}"/>
                  </a:ext>
                </a:extLst>
              </p:cNvPr>
              <p:cNvSpPr txBox="1">
                <a:spLocks noRot="1" noChangeAspect="1" noMove="1" noResize="1" noEditPoints="1" noAdjustHandles="1" noChangeArrowheads="1" noChangeShapeType="1" noTextEdit="1"/>
              </p:cNvSpPr>
              <p:nvPr/>
            </p:nvSpPr>
            <p:spPr>
              <a:xfrm>
                <a:off x="8413353" y="3168799"/>
                <a:ext cx="757349" cy="369332"/>
              </a:xfrm>
              <a:prstGeom prst="rect">
                <a:avLst/>
              </a:prstGeom>
              <a:blipFill>
                <a:blip r:embed="rId4"/>
                <a:stretch>
                  <a:fillRect/>
                </a:stretch>
              </a:blipFill>
            </p:spPr>
            <p:txBody>
              <a:bodyPr/>
              <a:lstStyle/>
              <a:p>
                <a:r>
                  <a:rPr lang="en-GB">
                    <a:noFill/>
                  </a:rPr>
                  <a:t> </a:t>
                </a:r>
              </a:p>
            </p:txBody>
          </p:sp>
        </mc:Fallback>
      </mc:AlternateContent>
      <p:sp>
        <p:nvSpPr>
          <p:cNvPr id="31" name="Rectangle 30">
            <a:extLst>
              <a:ext uri="{FF2B5EF4-FFF2-40B4-BE49-F238E27FC236}">
                <a16:creationId xmlns:a16="http://schemas.microsoft.com/office/drawing/2014/main" id="{A51ECD34-1A21-0F35-E8BD-DBC3BCD3218D}"/>
              </a:ext>
            </a:extLst>
          </p:cNvPr>
          <p:cNvSpPr/>
          <p:nvPr/>
        </p:nvSpPr>
        <p:spPr>
          <a:xfrm>
            <a:off x="41918" y="4014432"/>
            <a:ext cx="4611952" cy="2554545"/>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Broadband spectral characterisation:</a:t>
            </a:r>
          </a:p>
          <a:p>
            <a:pPr fontAlgn="base">
              <a:spcAft>
                <a:spcPts val="600"/>
              </a:spcAft>
              <a:defRPr/>
            </a:pPr>
            <a:r>
              <a:rPr lang="en-GB" sz="1400" b="1" dirty="0">
                <a:solidFill>
                  <a:srgbClr val="626262"/>
                </a:solidFill>
                <a:latin typeface="Arial" panose="020B0604020202020204" pitchFamily="34" charset="0"/>
                <a:cs typeface="Arial" panose="020B0604020202020204" pitchFamily="34" charset="0"/>
              </a:rPr>
              <a:t>For higher energies we need significantly more attenuation</a:t>
            </a:r>
            <a:endPar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285750" indent="-285750" fontAlgn="base">
              <a:spcAft>
                <a:spcPts val="600"/>
              </a:spcAft>
              <a:buFont typeface="Arial" panose="020B0604020202020204" pitchFamily="34" charset="0"/>
              <a:buChar char="•"/>
              <a:defRPr/>
            </a:pPr>
            <a:r>
              <a:rPr kumimoji="0" lang="en-GB" sz="14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Past users have used ~300mm of </a:t>
            </a:r>
            <a:r>
              <a:rPr kumimoji="0" lang="en-GB" sz="140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CsI</a:t>
            </a:r>
            <a:r>
              <a:rPr kumimoji="0" lang="en-GB" sz="14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(4g/cc)</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Applied a similar reconstruction process to before iteratively fitting the expected shape with the response matrix</a:t>
            </a:r>
          </a:p>
          <a:p>
            <a:pPr marL="285750" indent="-285750" fontAlgn="base">
              <a:spcAft>
                <a:spcPts val="600"/>
              </a:spcAft>
              <a:buFont typeface="Arial" panose="020B0604020202020204" pitchFamily="34" charset="0"/>
              <a:buChar char="•"/>
              <a:defRPr/>
            </a:pPr>
            <a:r>
              <a:rPr kumimoji="0" lang="en-GB" sz="14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EPAC </a:t>
            </a:r>
            <a:r>
              <a:rPr lang="en-GB" sz="1400" dirty="0">
                <a:solidFill>
                  <a:srgbClr val="626262"/>
                </a:solidFill>
                <a:latin typeface="Arial" panose="020B0604020202020204" pitchFamily="34" charset="0"/>
                <a:cs typeface="Arial" panose="020B0604020202020204" pitchFamily="34" charset="0"/>
              </a:rPr>
              <a:t>version is ~250 mm of LYSO (7g/cc) split across 3 camera systems with independent gain and lens systems to maximise dynamic range</a:t>
            </a:r>
            <a:endParaRPr kumimoji="0" lang="en-GB" sz="14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EFF46400-3076-BE32-75EF-6770FA7E9747}"/>
              </a:ext>
            </a:extLst>
          </p:cNvPr>
          <p:cNvPicPr>
            <a:picLocks noChangeAspect="1"/>
          </p:cNvPicPr>
          <p:nvPr/>
        </p:nvPicPr>
        <p:blipFill>
          <a:blip r:embed="rId5"/>
          <a:stretch>
            <a:fillRect/>
          </a:stretch>
        </p:blipFill>
        <p:spPr>
          <a:xfrm>
            <a:off x="6947048" y="4489909"/>
            <a:ext cx="5129338" cy="1214319"/>
          </a:xfrm>
          <a:prstGeom prst="rect">
            <a:avLst/>
          </a:prstGeom>
        </p:spPr>
      </p:pic>
      <p:pic>
        <p:nvPicPr>
          <p:cNvPr id="12" name="Picture 11">
            <a:extLst>
              <a:ext uri="{FF2B5EF4-FFF2-40B4-BE49-F238E27FC236}">
                <a16:creationId xmlns:a16="http://schemas.microsoft.com/office/drawing/2014/main" id="{4FDFE7B9-CBD2-7675-B746-21F397F810F9}"/>
              </a:ext>
            </a:extLst>
          </p:cNvPr>
          <p:cNvPicPr>
            <a:picLocks noChangeAspect="1"/>
          </p:cNvPicPr>
          <p:nvPr/>
        </p:nvPicPr>
        <p:blipFill>
          <a:blip r:embed="rId6"/>
          <a:stretch>
            <a:fillRect/>
          </a:stretch>
        </p:blipFill>
        <p:spPr>
          <a:xfrm>
            <a:off x="7364948" y="1525790"/>
            <a:ext cx="4483948" cy="2695552"/>
          </a:xfrm>
          <a:prstGeom prst="rect">
            <a:avLst/>
          </a:prstGeom>
        </p:spPr>
      </p:pic>
      <p:pic>
        <p:nvPicPr>
          <p:cNvPr id="13" name="Picture 12">
            <a:extLst>
              <a:ext uri="{FF2B5EF4-FFF2-40B4-BE49-F238E27FC236}">
                <a16:creationId xmlns:a16="http://schemas.microsoft.com/office/drawing/2014/main" id="{BB336A13-49D5-601A-B69D-79E665887049}"/>
              </a:ext>
            </a:extLst>
          </p:cNvPr>
          <p:cNvPicPr>
            <a:picLocks noChangeAspect="1"/>
          </p:cNvPicPr>
          <p:nvPr/>
        </p:nvPicPr>
        <p:blipFill rotWithShape="1">
          <a:blip r:embed="rId7"/>
          <a:srcRect r="66443"/>
          <a:stretch/>
        </p:blipFill>
        <p:spPr>
          <a:xfrm>
            <a:off x="4752863" y="1377702"/>
            <a:ext cx="2412297" cy="1534588"/>
          </a:xfrm>
          <a:prstGeom prst="rect">
            <a:avLst/>
          </a:prstGeom>
        </p:spPr>
      </p:pic>
      <p:pic>
        <p:nvPicPr>
          <p:cNvPr id="17" name="Picture 16">
            <a:extLst>
              <a:ext uri="{FF2B5EF4-FFF2-40B4-BE49-F238E27FC236}">
                <a16:creationId xmlns:a16="http://schemas.microsoft.com/office/drawing/2014/main" id="{C47749BE-D7B3-0E8B-01FD-B86D7FA72BBB}"/>
              </a:ext>
            </a:extLst>
          </p:cNvPr>
          <p:cNvPicPr>
            <a:picLocks noChangeAspect="1"/>
          </p:cNvPicPr>
          <p:nvPr/>
        </p:nvPicPr>
        <p:blipFill rotWithShape="1">
          <a:blip r:embed="rId7"/>
          <a:srcRect l="32995" r="32288"/>
          <a:stretch/>
        </p:blipFill>
        <p:spPr>
          <a:xfrm>
            <a:off x="4708883" y="2876609"/>
            <a:ext cx="2538184" cy="1560696"/>
          </a:xfrm>
          <a:prstGeom prst="rect">
            <a:avLst/>
          </a:prstGeom>
        </p:spPr>
      </p:pic>
      <p:pic>
        <p:nvPicPr>
          <p:cNvPr id="19" name="Picture 18">
            <a:extLst>
              <a:ext uri="{FF2B5EF4-FFF2-40B4-BE49-F238E27FC236}">
                <a16:creationId xmlns:a16="http://schemas.microsoft.com/office/drawing/2014/main" id="{F80ABA68-1799-FD66-9998-9D868E2B58F6}"/>
              </a:ext>
            </a:extLst>
          </p:cNvPr>
          <p:cNvPicPr>
            <a:picLocks noChangeAspect="1"/>
          </p:cNvPicPr>
          <p:nvPr/>
        </p:nvPicPr>
        <p:blipFill rotWithShape="1">
          <a:blip r:embed="rId7"/>
          <a:srcRect l="67385"/>
          <a:stretch/>
        </p:blipFill>
        <p:spPr>
          <a:xfrm>
            <a:off x="4785713" y="4435547"/>
            <a:ext cx="2384524" cy="1560696"/>
          </a:xfrm>
          <a:prstGeom prst="rect">
            <a:avLst/>
          </a:prstGeom>
        </p:spPr>
      </p:pic>
      <p:sp>
        <p:nvSpPr>
          <p:cNvPr id="8" name="TextBox 7">
            <a:extLst>
              <a:ext uri="{FF2B5EF4-FFF2-40B4-BE49-F238E27FC236}">
                <a16:creationId xmlns:a16="http://schemas.microsoft.com/office/drawing/2014/main" id="{6ED7DBCC-15F1-1EE9-91C3-5BC6ADAEFD98}"/>
              </a:ext>
            </a:extLst>
          </p:cNvPr>
          <p:cNvSpPr txBox="1"/>
          <p:nvPr/>
        </p:nvSpPr>
        <p:spPr>
          <a:xfrm>
            <a:off x="5959199" y="2892951"/>
            <a:ext cx="777842" cy="276999"/>
          </a:xfrm>
          <a:prstGeom prst="rect">
            <a:avLst/>
          </a:prstGeom>
          <a:noFill/>
        </p:spPr>
        <p:txBody>
          <a:bodyPr wrap="none" rtlCol="0">
            <a:spAutoFit/>
          </a:bodyPr>
          <a:lstStyle/>
          <a:p>
            <a:r>
              <a:rPr lang="en-GB" sz="1200" dirty="0">
                <a:solidFill>
                  <a:schemeClr val="bg1"/>
                </a:solidFill>
              </a:rPr>
              <a:t>Camera 2</a:t>
            </a:r>
          </a:p>
        </p:txBody>
      </p:sp>
      <p:sp>
        <p:nvSpPr>
          <p:cNvPr id="9" name="TextBox 8">
            <a:extLst>
              <a:ext uri="{FF2B5EF4-FFF2-40B4-BE49-F238E27FC236}">
                <a16:creationId xmlns:a16="http://schemas.microsoft.com/office/drawing/2014/main" id="{78D11ED9-A351-387B-1D07-AC5A4FFB91F0}"/>
              </a:ext>
            </a:extLst>
          </p:cNvPr>
          <p:cNvSpPr txBox="1"/>
          <p:nvPr/>
        </p:nvSpPr>
        <p:spPr>
          <a:xfrm>
            <a:off x="5959199" y="4416873"/>
            <a:ext cx="777842" cy="276999"/>
          </a:xfrm>
          <a:prstGeom prst="rect">
            <a:avLst/>
          </a:prstGeom>
          <a:noFill/>
        </p:spPr>
        <p:txBody>
          <a:bodyPr wrap="none" rtlCol="0">
            <a:spAutoFit/>
          </a:bodyPr>
          <a:lstStyle/>
          <a:p>
            <a:r>
              <a:rPr lang="en-GB" sz="1200" dirty="0">
                <a:solidFill>
                  <a:schemeClr val="bg1"/>
                </a:solidFill>
              </a:rPr>
              <a:t>Camera 3</a:t>
            </a:r>
          </a:p>
        </p:txBody>
      </p:sp>
      <p:sp>
        <p:nvSpPr>
          <p:cNvPr id="5" name="TextBox 4">
            <a:extLst>
              <a:ext uri="{FF2B5EF4-FFF2-40B4-BE49-F238E27FC236}">
                <a16:creationId xmlns:a16="http://schemas.microsoft.com/office/drawing/2014/main" id="{AA4A1C5D-AF89-43FD-A804-8A371A11B734}"/>
              </a:ext>
            </a:extLst>
          </p:cNvPr>
          <p:cNvSpPr txBox="1"/>
          <p:nvPr/>
        </p:nvSpPr>
        <p:spPr>
          <a:xfrm>
            <a:off x="5959199" y="1391505"/>
            <a:ext cx="777842" cy="276999"/>
          </a:xfrm>
          <a:prstGeom prst="rect">
            <a:avLst/>
          </a:prstGeom>
          <a:noFill/>
        </p:spPr>
        <p:txBody>
          <a:bodyPr wrap="none" rtlCol="0">
            <a:spAutoFit/>
          </a:bodyPr>
          <a:lstStyle/>
          <a:p>
            <a:r>
              <a:rPr lang="en-GB" sz="1200" dirty="0">
                <a:solidFill>
                  <a:schemeClr val="bg1"/>
                </a:solidFill>
              </a:rPr>
              <a:t>Camera 1</a:t>
            </a:r>
          </a:p>
        </p:txBody>
      </p:sp>
    </p:spTree>
    <p:extLst>
      <p:ext uri="{BB962C8B-B14F-4D97-AF65-F5344CB8AC3E}">
        <p14:creationId xmlns:p14="http://schemas.microsoft.com/office/powerpoint/2010/main" val="2661307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5400" dirty="0"/>
              <a:t>Experimental Requirements for EA2</a:t>
            </a:r>
          </a:p>
        </p:txBody>
      </p:sp>
      <p:sp>
        <p:nvSpPr>
          <p:cNvPr id="3" name="Subtitle 2"/>
          <p:cNvSpPr>
            <a:spLocks noGrp="1"/>
          </p:cNvSpPr>
          <p:nvPr>
            <p:ph type="subTitle" idx="1"/>
          </p:nvPr>
        </p:nvSpPr>
        <p:spPr/>
        <p:txBody>
          <a:bodyPr/>
          <a:lstStyle/>
          <a:p>
            <a:r>
              <a:rPr lang="en-GB" dirty="0"/>
              <a:t>Predominantly solid targets with short focal length parabolas. Requires characterisation of emitted particle and photon radiation, emission is simultaneous/co-linear so isolation methods must be considered. </a:t>
            </a:r>
          </a:p>
        </p:txBody>
      </p:sp>
    </p:spTree>
    <p:extLst>
      <p:ext uri="{BB962C8B-B14F-4D97-AF65-F5344CB8AC3E}">
        <p14:creationId xmlns:p14="http://schemas.microsoft.com/office/powerpoint/2010/main" val="4120785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4BAFD9-CC43-EE24-2963-93E535B47439}"/>
              </a:ext>
            </a:extLst>
          </p:cNvPr>
          <p:cNvPicPr>
            <a:picLocks noChangeAspect="1"/>
          </p:cNvPicPr>
          <p:nvPr/>
        </p:nvPicPr>
        <p:blipFill rotWithShape="1">
          <a:blip r:embed="rId3" cstate="print">
            <a:alphaModFix amt="35000"/>
            <a:extLst>
              <a:ext uri="{28A0092B-C50C-407E-A947-70E740481C1C}">
                <a14:useLocalDpi xmlns:a14="http://schemas.microsoft.com/office/drawing/2010/main"/>
              </a:ext>
            </a:extLst>
          </a:blip>
          <a:srcRect/>
          <a:stretch/>
        </p:blipFill>
        <p:spPr>
          <a:xfrm flipH="1">
            <a:off x="96475" y="1162041"/>
            <a:ext cx="6299075" cy="3771918"/>
          </a:xfrm>
          <a:prstGeom prst="rect">
            <a:avLst/>
          </a:prstGeom>
        </p:spPr>
      </p:pic>
      <p:sp>
        <p:nvSpPr>
          <p:cNvPr id="5" name="Triangle 4">
            <a:extLst>
              <a:ext uri="{FF2B5EF4-FFF2-40B4-BE49-F238E27FC236}">
                <a16:creationId xmlns:a16="http://schemas.microsoft.com/office/drawing/2014/main" id="{3AF53298-49A8-31A5-DC90-12B20A54C172}"/>
              </a:ext>
            </a:extLst>
          </p:cNvPr>
          <p:cNvSpPr/>
          <p:nvPr/>
        </p:nvSpPr>
        <p:spPr>
          <a:xfrm rot="16200000">
            <a:off x="4128710" y="2027641"/>
            <a:ext cx="1597509" cy="2375162"/>
          </a:xfrm>
          <a:prstGeom prst="triangle">
            <a:avLst/>
          </a:prstGeom>
          <a:solidFill>
            <a:srgbClr val="E4D70E">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19EFF26-497B-8855-AFBE-5051E7EB493A}"/>
              </a:ext>
            </a:extLst>
          </p:cNvPr>
          <p:cNvSpPr/>
          <p:nvPr/>
        </p:nvSpPr>
        <p:spPr>
          <a:xfrm rot="5400000">
            <a:off x="2623451" y="2463432"/>
            <a:ext cx="47309" cy="203942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2AC614A-D081-DA6C-21A9-1A983C95B211}"/>
              </a:ext>
            </a:extLst>
          </p:cNvPr>
          <p:cNvCxnSpPr>
            <a:cxnSpLocks/>
          </p:cNvCxnSpPr>
          <p:nvPr/>
        </p:nvCxnSpPr>
        <p:spPr>
          <a:xfrm flipV="1">
            <a:off x="3589506" y="3418691"/>
            <a:ext cx="161422" cy="13558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AF3858D-2817-F315-7BA6-B415FCC6F260}"/>
              </a:ext>
            </a:extLst>
          </p:cNvPr>
          <p:cNvCxnSpPr>
            <a:cxnSpLocks/>
          </p:cNvCxnSpPr>
          <p:nvPr/>
        </p:nvCxnSpPr>
        <p:spPr>
          <a:xfrm flipV="1">
            <a:off x="3098137" y="3129299"/>
            <a:ext cx="0" cy="169544"/>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riangle 8">
            <a:extLst>
              <a:ext uri="{FF2B5EF4-FFF2-40B4-BE49-F238E27FC236}">
                <a16:creationId xmlns:a16="http://schemas.microsoft.com/office/drawing/2014/main" id="{41666E08-236D-42C9-9CFE-D250448680CB}"/>
              </a:ext>
            </a:extLst>
          </p:cNvPr>
          <p:cNvSpPr/>
          <p:nvPr/>
        </p:nvSpPr>
        <p:spPr>
          <a:xfrm rot="5400000">
            <a:off x="3401793" y="2889393"/>
            <a:ext cx="47311" cy="65094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EC814E1-BEE3-9F56-47CA-7EECDD90FD56}"/>
              </a:ext>
            </a:extLst>
          </p:cNvPr>
          <p:cNvSpPr/>
          <p:nvPr/>
        </p:nvSpPr>
        <p:spPr>
          <a:xfrm rot="6779186" flipH="1">
            <a:off x="3367708" y="3034916"/>
            <a:ext cx="45719" cy="6199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9BBF429-CFB8-C71A-FEC2-528384D99302}"/>
              </a:ext>
            </a:extLst>
          </p:cNvPr>
          <p:cNvSpPr/>
          <p:nvPr/>
        </p:nvSpPr>
        <p:spPr>
          <a:xfrm rot="5400000">
            <a:off x="1709624" y="2460979"/>
            <a:ext cx="47309" cy="203942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377F32-C2B4-1BFB-E8FA-32631E04D648}"/>
              </a:ext>
            </a:extLst>
          </p:cNvPr>
          <p:cNvSpPr/>
          <p:nvPr/>
        </p:nvSpPr>
        <p:spPr>
          <a:xfrm rot="5400000">
            <a:off x="1397181" y="3580221"/>
            <a:ext cx="45719" cy="51070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19529C8-D77B-587E-1511-E33978461D40}"/>
              </a:ext>
            </a:extLst>
          </p:cNvPr>
          <p:cNvSpPr/>
          <p:nvPr/>
        </p:nvSpPr>
        <p:spPr>
          <a:xfrm rot="10800000">
            <a:off x="1639170" y="3345505"/>
            <a:ext cx="45719" cy="51070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A867FA6-4FFF-5A65-1A59-6DF35FDF7E5A}"/>
              </a:ext>
            </a:extLst>
          </p:cNvPr>
          <p:cNvSpPr/>
          <p:nvPr/>
        </p:nvSpPr>
        <p:spPr>
          <a:xfrm rot="5400000">
            <a:off x="1138274" y="2626560"/>
            <a:ext cx="45719" cy="9579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710F75E-E109-431A-4DF6-FE40BDFF6301}"/>
              </a:ext>
            </a:extLst>
          </p:cNvPr>
          <p:cNvSpPr/>
          <p:nvPr/>
        </p:nvSpPr>
        <p:spPr>
          <a:xfrm rot="10800000">
            <a:off x="1635900" y="3083408"/>
            <a:ext cx="45719" cy="51070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riangle 15">
            <a:extLst>
              <a:ext uri="{FF2B5EF4-FFF2-40B4-BE49-F238E27FC236}">
                <a16:creationId xmlns:a16="http://schemas.microsoft.com/office/drawing/2014/main" id="{544FB626-D53D-B241-08A1-78C72517A5F7}"/>
              </a:ext>
            </a:extLst>
          </p:cNvPr>
          <p:cNvSpPr/>
          <p:nvPr/>
        </p:nvSpPr>
        <p:spPr>
          <a:xfrm rot="6629166">
            <a:off x="971302" y="2895076"/>
            <a:ext cx="47311" cy="65094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riangle 16">
            <a:extLst>
              <a:ext uri="{FF2B5EF4-FFF2-40B4-BE49-F238E27FC236}">
                <a16:creationId xmlns:a16="http://schemas.microsoft.com/office/drawing/2014/main" id="{08D9C232-5185-A32A-FDCA-D87BC4F359A4}"/>
              </a:ext>
            </a:extLst>
          </p:cNvPr>
          <p:cNvSpPr/>
          <p:nvPr/>
        </p:nvSpPr>
        <p:spPr>
          <a:xfrm rot="4512611">
            <a:off x="969500" y="3086281"/>
            <a:ext cx="47311" cy="65094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8A00B2AE-3BC1-6CF3-34F3-42736A502EED}"/>
              </a:ext>
            </a:extLst>
          </p:cNvPr>
          <p:cNvCxnSpPr>
            <a:cxnSpLocks/>
          </p:cNvCxnSpPr>
          <p:nvPr/>
        </p:nvCxnSpPr>
        <p:spPr>
          <a:xfrm flipH="1">
            <a:off x="656974" y="3014597"/>
            <a:ext cx="67652" cy="15240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A97002-7306-27E1-A00E-DBB077975A78}"/>
              </a:ext>
            </a:extLst>
          </p:cNvPr>
          <p:cNvCxnSpPr>
            <a:cxnSpLocks/>
          </p:cNvCxnSpPr>
          <p:nvPr/>
        </p:nvCxnSpPr>
        <p:spPr>
          <a:xfrm>
            <a:off x="662471" y="3403943"/>
            <a:ext cx="39471" cy="147725"/>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Freeform 19">
            <a:extLst>
              <a:ext uri="{FF2B5EF4-FFF2-40B4-BE49-F238E27FC236}">
                <a16:creationId xmlns:a16="http://schemas.microsoft.com/office/drawing/2014/main" id="{8A252996-19F5-E683-BE9C-D60245B34E3B}"/>
              </a:ext>
            </a:extLst>
          </p:cNvPr>
          <p:cNvSpPr/>
          <p:nvPr/>
        </p:nvSpPr>
        <p:spPr>
          <a:xfrm rot="5400000">
            <a:off x="1633756" y="1774202"/>
            <a:ext cx="1170623" cy="3263507"/>
          </a:xfrm>
          <a:custGeom>
            <a:avLst/>
            <a:gdLst>
              <a:gd name="connsiteX0" fmla="*/ 735642 w 1170623"/>
              <a:gd name="connsiteY0" fmla="*/ 2443999 h 3263507"/>
              <a:gd name="connsiteX1" fmla="*/ 789055 w 1170623"/>
              <a:gd name="connsiteY1" fmla="*/ 2443999 h 3263507"/>
              <a:gd name="connsiteX2" fmla="*/ 789055 w 1170623"/>
              <a:gd name="connsiteY2" fmla="*/ 2510344 h 3263507"/>
              <a:gd name="connsiteX3" fmla="*/ 874223 w 1170623"/>
              <a:gd name="connsiteY3" fmla="*/ 2510344 h 3263507"/>
              <a:gd name="connsiteX4" fmla="*/ 874223 w 1170623"/>
              <a:gd name="connsiteY4" fmla="*/ 2443999 h 3263507"/>
              <a:gd name="connsiteX5" fmla="*/ 941836 w 1170623"/>
              <a:gd name="connsiteY5" fmla="*/ 2443999 h 3263507"/>
              <a:gd name="connsiteX6" fmla="*/ 941836 w 1170623"/>
              <a:gd name="connsiteY6" fmla="*/ 2347762 h 3263507"/>
              <a:gd name="connsiteX7" fmla="*/ 867530 w 1170623"/>
              <a:gd name="connsiteY7" fmla="*/ 2347762 h 3263507"/>
              <a:gd name="connsiteX8" fmla="*/ 867530 w 1170623"/>
              <a:gd name="connsiteY8" fmla="*/ 2273634 h 3263507"/>
              <a:gd name="connsiteX9" fmla="*/ 789056 w 1170623"/>
              <a:gd name="connsiteY9" fmla="*/ 2273634 h 3263507"/>
              <a:gd name="connsiteX10" fmla="*/ 789056 w 1170623"/>
              <a:gd name="connsiteY10" fmla="*/ 2347762 h 3263507"/>
              <a:gd name="connsiteX11" fmla="*/ 735642 w 1170623"/>
              <a:gd name="connsiteY11" fmla="*/ 2347762 h 3263507"/>
              <a:gd name="connsiteX12" fmla="*/ 370568 w 1170623"/>
              <a:gd name="connsiteY12" fmla="*/ 2443999 h 3263507"/>
              <a:gd name="connsiteX13" fmla="*/ 580842 w 1170623"/>
              <a:gd name="connsiteY13" fmla="*/ 2443999 h 3263507"/>
              <a:gd name="connsiteX14" fmla="*/ 580842 w 1170623"/>
              <a:gd name="connsiteY14" fmla="*/ 2347762 h 3263507"/>
              <a:gd name="connsiteX15" fmla="*/ 492656 w 1170623"/>
              <a:gd name="connsiteY15" fmla="*/ 2347762 h 3263507"/>
              <a:gd name="connsiteX16" fmla="*/ 492656 w 1170623"/>
              <a:gd name="connsiteY16" fmla="*/ 2272891 h 3263507"/>
              <a:gd name="connsiteX17" fmla="*/ 422899 w 1170623"/>
              <a:gd name="connsiteY17" fmla="*/ 2272891 h 3263507"/>
              <a:gd name="connsiteX18" fmla="*/ 422899 w 1170623"/>
              <a:gd name="connsiteY18" fmla="*/ 2347762 h 3263507"/>
              <a:gd name="connsiteX19" fmla="*/ 370568 w 1170623"/>
              <a:gd name="connsiteY19" fmla="*/ 2347762 h 3263507"/>
              <a:gd name="connsiteX20" fmla="*/ 0 w 1170623"/>
              <a:gd name="connsiteY20" fmla="*/ 819511 h 3263507"/>
              <a:gd name="connsiteX21" fmla="*/ 0 w 1170623"/>
              <a:gd name="connsiteY21" fmla="*/ 0 h 3263507"/>
              <a:gd name="connsiteX22" fmla="*/ 1140814 w 1170623"/>
              <a:gd name="connsiteY22" fmla="*/ 0 h 3263507"/>
              <a:gd name="connsiteX23" fmla="*/ 1140814 w 1170623"/>
              <a:gd name="connsiteY23" fmla="*/ 819511 h 3263507"/>
              <a:gd name="connsiteX24" fmla="*/ 740708 w 1170623"/>
              <a:gd name="connsiteY24" fmla="*/ 819511 h 3263507"/>
              <a:gd name="connsiteX25" fmla="*/ 740708 w 1170623"/>
              <a:gd name="connsiteY25" fmla="*/ 2051582 h 3263507"/>
              <a:gd name="connsiteX26" fmla="*/ 789056 w 1170623"/>
              <a:gd name="connsiteY26" fmla="*/ 2051582 h 3263507"/>
              <a:gd name="connsiteX27" fmla="*/ 789056 w 1170623"/>
              <a:gd name="connsiteY27" fmla="*/ 2118834 h 3263507"/>
              <a:gd name="connsiteX28" fmla="*/ 867530 w 1170623"/>
              <a:gd name="connsiteY28" fmla="*/ 2118834 h 3263507"/>
              <a:gd name="connsiteX29" fmla="*/ 867530 w 1170623"/>
              <a:gd name="connsiteY29" fmla="*/ 2051582 h 3263507"/>
              <a:gd name="connsiteX30" fmla="*/ 1163930 w 1170623"/>
              <a:gd name="connsiteY30" fmla="*/ 2051582 h 3263507"/>
              <a:gd name="connsiteX31" fmla="*/ 1163930 w 1170623"/>
              <a:gd name="connsiteY31" fmla="*/ 2347762 h 3263507"/>
              <a:gd name="connsiteX32" fmla="*/ 1096636 w 1170623"/>
              <a:gd name="connsiteY32" fmla="*/ 2347762 h 3263507"/>
              <a:gd name="connsiteX33" fmla="*/ 1096636 w 1170623"/>
              <a:gd name="connsiteY33" fmla="*/ 2443999 h 3263507"/>
              <a:gd name="connsiteX34" fmla="*/ 1170623 w 1170623"/>
              <a:gd name="connsiteY34" fmla="*/ 2443999 h 3263507"/>
              <a:gd name="connsiteX35" fmla="*/ 1170623 w 1170623"/>
              <a:gd name="connsiteY35" fmla="*/ 2740179 h 3263507"/>
              <a:gd name="connsiteX36" fmla="*/ 874223 w 1170623"/>
              <a:gd name="connsiteY36" fmla="*/ 2740179 h 3263507"/>
              <a:gd name="connsiteX37" fmla="*/ 874223 w 1170623"/>
              <a:gd name="connsiteY37" fmla="*/ 2665144 h 3263507"/>
              <a:gd name="connsiteX38" fmla="*/ 789055 w 1170623"/>
              <a:gd name="connsiteY38" fmla="*/ 2665144 h 3263507"/>
              <a:gd name="connsiteX39" fmla="*/ 789055 w 1170623"/>
              <a:gd name="connsiteY39" fmla="*/ 3263507 h 3263507"/>
              <a:gd name="connsiteX40" fmla="*/ 126498 w 1170623"/>
              <a:gd name="connsiteY40" fmla="*/ 3263507 h 3263507"/>
              <a:gd name="connsiteX41" fmla="*/ 126498 w 1170623"/>
              <a:gd name="connsiteY41" fmla="*/ 2443999 h 3263507"/>
              <a:gd name="connsiteX42" fmla="*/ 215768 w 1170623"/>
              <a:gd name="connsiteY42" fmla="*/ 2443999 h 3263507"/>
              <a:gd name="connsiteX43" fmla="*/ 215768 w 1170623"/>
              <a:gd name="connsiteY43" fmla="*/ 2347762 h 3263507"/>
              <a:gd name="connsiteX44" fmla="*/ 126499 w 1170623"/>
              <a:gd name="connsiteY44" fmla="*/ 2347762 h 3263507"/>
              <a:gd name="connsiteX45" fmla="*/ 126499 w 1170623"/>
              <a:gd name="connsiteY45" fmla="*/ 2051582 h 3263507"/>
              <a:gd name="connsiteX46" fmla="*/ 422899 w 1170623"/>
              <a:gd name="connsiteY46" fmla="*/ 2051582 h 3263507"/>
              <a:gd name="connsiteX47" fmla="*/ 422899 w 1170623"/>
              <a:gd name="connsiteY47" fmla="*/ 2118091 h 3263507"/>
              <a:gd name="connsiteX48" fmla="*/ 492656 w 1170623"/>
              <a:gd name="connsiteY48" fmla="*/ 2118091 h 3263507"/>
              <a:gd name="connsiteX49" fmla="*/ 492656 w 1170623"/>
              <a:gd name="connsiteY49" fmla="*/ 2051582 h 3263507"/>
              <a:gd name="connsiteX50" fmla="*/ 585908 w 1170623"/>
              <a:gd name="connsiteY50" fmla="*/ 2051582 h 3263507"/>
              <a:gd name="connsiteX51" fmla="*/ 585908 w 1170623"/>
              <a:gd name="connsiteY51" fmla="*/ 819511 h 32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70623" h="3263507">
                <a:moveTo>
                  <a:pt x="735642" y="2443999"/>
                </a:moveTo>
                <a:lnTo>
                  <a:pt x="789055" y="2443999"/>
                </a:lnTo>
                <a:lnTo>
                  <a:pt x="789055" y="2510344"/>
                </a:lnTo>
                <a:lnTo>
                  <a:pt x="874223" y="2510344"/>
                </a:lnTo>
                <a:lnTo>
                  <a:pt x="874223" y="2443999"/>
                </a:lnTo>
                <a:lnTo>
                  <a:pt x="941836" y="2443999"/>
                </a:lnTo>
                <a:lnTo>
                  <a:pt x="941836" y="2347762"/>
                </a:lnTo>
                <a:lnTo>
                  <a:pt x="867530" y="2347762"/>
                </a:lnTo>
                <a:lnTo>
                  <a:pt x="867530" y="2273634"/>
                </a:lnTo>
                <a:lnTo>
                  <a:pt x="789056" y="2273634"/>
                </a:lnTo>
                <a:lnTo>
                  <a:pt x="789056" y="2347762"/>
                </a:lnTo>
                <a:lnTo>
                  <a:pt x="735642" y="2347762"/>
                </a:lnTo>
                <a:close/>
                <a:moveTo>
                  <a:pt x="370568" y="2443999"/>
                </a:moveTo>
                <a:lnTo>
                  <a:pt x="580842" y="2443999"/>
                </a:lnTo>
                <a:lnTo>
                  <a:pt x="580842" y="2347762"/>
                </a:lnTo>
                <a:lnTo>
                  <a:pt x="492656" y="2347762"/>
                </a:lnTo>
                <a:lnTo>
                  <a:pt x="492656" y="2272891"/>
                </a:lnTo>
                <a:lnTo>
                  <a:pt x="422899" y="2272891"/>
                </a:lnTo>
                <a:lnTo>
                  <a:pt x="422899" y="2347762"/>
                </a:lnTo>
                <a:lnTo>
                  <a:pt x="370568" y="2347762"/>
                </a:lnTo>
                <a:close/>
                <a:moveTo>
                  <a:pt x="0" y="819511"/>
                </a:moveTo>
                <a:lnTo>
                  <a:pt x="0" y="0"/>
                </a:lnTo>
                <a:lnTo>
                  <a:pt x="1140814" y="0"/>
                </a:lnTo>
                <a:lnTo>
                  <a:pt x="1140814" y="819511"/>
                </a:lnTo>
                <a:lnTo>
                  <a:pt x="740708" y="819511"/>
                </a:lnTo>
                <a:lnTo>
                  <a:pt x="740708" y="2051582"/>
                </a:lnTo>
                <a:lnTo>
                  <a:pt x="789056" y="2051582"/>
                </a:lnTo>
                <a:lnTo>
                  <a:pt x="789056" y="2118834"/>
                </a:lnTo>
                <a:lnTo>
                  <a:pt x="867530" y="2118834"/>
                </a:lnTo>
                <a:lnTo>
                  <a:pt x="867530" y="2051582"/>
                </a:lnTo>
                <a:lnTo>
                  <a:pt x="1163930" y="2051582"/>
                </a:lnTo>
                <a:lnTo>
                  <a:pt x="1163930" y="2347762"/>
                </a:lnTo>
                <a:lnTo>
                  <a:pt x="1096636" y="2347762"/>
                </a:lnTo>
                <a:lnTo>
                  <a:pt x="1096636" y="2443999"/>
                </a:lnTo>
                <a:lnTo>
                  <a:pt x="1170623" y="2443999"/>
                </a:lnTo>
                <a:lnTo>
                  <a:pt x="1170623" y="2740179"/>
                </a:lnTo>
                <a:lnTo>
                  <a:pt x="874223" y="2740179"/>
                </a:lnTo>
                <a:lnTo>
                  <a:pt x="874223" y="2665144"/>
                </a:lnTo>
                <a:lnTo>
                  <a:pt x="789055" y="2665144"/>
                </a:lnTo>
                <a:lnTo>
                  <a:pt x="789055" y="3263507"/>
                </a:lnTo>
                <a:lnTo>
                  <a:pt x="126498" y="3263507"/>
                </a:lnTo>
                <a:lnTo>
                  <a:pt x="126498" y="2443999"/>
                </a:lnTo>
                <a:lnTo>
                  <a:pt x="215768" y="2443999"/>
                </a:lnTo>
                <a:lnTo>
                  <a:pt x="215768" y="2347762"/>
                </a:lnTo>
                <a:lnTo>
                  <a:pt x="126499" y="2347762"/>
                </a:lnTo>
                <a:lnTo>
                  <a:pt x="126499" y="2051582"/>
                </a:lnTo>
                <a:lnTo>
                  <a:pt x="422899" y="2051582"/>
                </a:lnTo>
                <a:lnTo>
                  <a:pt x="422899" y="2118091"/>
                </a:lnTo>
                <a:lnTo>
                  <a:pt x="492656" y="2118091"/>
                </a:lnTo>
                <a:lnTo>
                  <a:pt x="492656" y="2051582"/>
                </a:lnTo>
                <a:lnTo>
                  <a:pt x="585908" y="2051582"/>
                </a:lnTo>
                <a:lnTo>
                  <a:pt x="585908" y="819511"/>
                </a:lnTo>
                <a:close/>
              </a:path>
            </a:pathLst>
          </a:custGeom>
          <a:solidFill>
            <a:srgbClr val="BFBFBF">
              <a:alpha val="74510"/>
            </a:srgb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E2A5525-0F45-5A8E-468D-98CCFB112E80}"/>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EA2 Examples Experimental Layout</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105D8ACF-5BDA-623E-AE47-FE3D94D7E92E}"/>
              </a:ext>
            </a:extLst>
          </p:cNvPr>
          <p:cNvSpPr/>
          <p:nvPr/>
        </p:nvSpPr>
        <p:spPr>
          <a:xfrm>
            <a:off x="6681371" y="1115642"/>
            <a:ext cx="5079221" cy="2416046"/>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Experiment description:</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Solid target interaction using short focal length parabola at high intensity</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Structured tape targets spooled at 1 Hz operation</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Investigating the coupling of laser-energy into the accelerated electrons and secondary radiation</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Expected variation from focus, pre-plasma formation, laser/target parameters</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Large emission area with mix of radiation types</a:t>
            </a:r>
          </a:p>
        </p:txBody>
      </p:sp>
      <p:sp>
        <p:nvSpPr>
          <p:cNvPr id="26" name="Rectangle 25">
            <a:extLst>
              <a:ext uri="{FF2B5EF4-FFF2-40B4-BE49-F238E27FC236}">
                <a16:creationId xmlns:a16="http://schemas.microsoft.com/office/drawing/2014/main" id="{AB0805D2-860A-473B-F727-8F4B07604351}"/>
              </a:ext>
            </a:extLst>
          </p:cNvPr>
          <p:cNvSpPr/>
          <p:nvPr/>
        </p:nvSpPr>
        <p:spPr>
          <a:xfrm>
            <a:off x="6681370" y="3812712"/>
            <a:ext cx="5079221" cy="2062103"/>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Diagnostic Areas:</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Laser input conditions</a:t>
            </a:r>
            <a:endParaRPr kumimoji="0" lang="en-GB" sz="1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Laser-plasma coupling characterisation</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Target evolution</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Emitted proton/ion radiation</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b="1" dirty="0">
                <a:solidFill>
                  <a:srgbClr val="626262"/>
                </a:solidFill>
                <a:latin typeface="Arial" panose="020B0604020202020204" pitchFamily="34" charset="0"/>
                <a:cs typeface="Arial" panose="020B0604020202020204" pitchFamily="34" charset="0"/>
              </a:rPr>
              <a:t>X-ray radiation</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1"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Neutrons from secondary converter (ion/x-ray source</a:t>
            </a:r>
            <a:r>
              <a:rPr kumimoji="0" lang="en-GB" sz="1400" b="0" i="1"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805031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Emitted proton/ion distribution - spatial</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BE3CBC8-EC36-B7D0-285E-C24E3EEC8318}"/>
              </a:ext>
            </a:extLst>
          </p:cNvPr>
          <p:cNvSpPr/>
          <p:nvPr/>
        </p:nvSpPr>
        <p:spPr>
          <a:xfrm>
            <a:off x="5929314" y="3701974"/>
            <a:ext cx="3224988" cy="307777"/>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 with on-shot:</a:t>
            </a:r>
            <a:endParaRPr lang="en-GB" sz="1400" dirty="0">
              <a:solidFill>
                <a:srgbClr val="626262"/>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A09CC93-CCB8-9D73-4850-707A075B884B}"/>
              </a:ext>
            </a:extLst>
          </p:cNvPr>
          <p:cNvSpPr/>
          <p:nvPr/>
        </p:nvSpPr>
        <p:spPr>
          <a:xfrm>
            <a:off x="5879273" y="5484102"/>
            <a:ext cx="3224988" cy="307777"/>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Develop towards:</a:t>
            </a:r>
            <a:endParaRPr lang="en-GB" sz="1400" dirty="0">
              <a:solidFill>
                <a:srgbClr val="626262"/>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A1A1E07-A1DB-47D5-288D-4F4AE1786985}"/>
              </a:ext>
            </a:extLst>
          </p:cNvPr>
          <p:cNvPicPr>
            <a:picLocks noChangeAspect="1"/>
          </p:cNvPicPr>
          <p:nvPr/>
        </p:nvPicPr>
        <p:blipFill rotWithShape="1">
          <a:blip r:embed="rId3"/>
          <a:srcRect t="8819"/>
          <a:stretch/>
        </p:blipFill>
        <p:spPr>
          <a:xfrm>
            <a:off x="1518462" y="2622587"/>
            <a:ext cx="7864522" cy="3853209"/>
          </a:xfrm>
          <a:prstGeom prst="rect">
            <a:avLst/>
          </a:prstGeom>
        </p:spPr>
      </p:pic>
      <p:pic>
        <p:nvPicPr>
          <p:cNvPr id="14" name="Picture 13">
            <a:extLst>
              <a:ext uri="{FF2B5EF4-FFF2-40B4-BE49-F238E27FC236}">
                <a16:creationId xmlns:a16="http://schemas.microsoft.com/office/drawing/2014/main" id="{56EF7DB5-2E42-7A47-B7BA-AF84B0FA0B52}"/>
              </a:ext>
            </a:extLst>
          </p:cNvPr>
          <p:cNvPicPr>
            <a:picLocks noChangeAspect="1"/>
          </p:cNvPicPr>
          <p:nvPr/>
        </p:nvPicPr>
        <p:blipFill>
          <a:blip r:embed="rId4"/>
          <a:stretch>
            <a:fillRect/>
          </a:stretch>
        </p:blipFill>
        <p:spPr>
          <a:xfrm>
            <a:off x="209994" y="2622587"/>
            <a:ext cx="1965564" cy="1950661"/>
          </a:xfrm>
          <a:prstGeom prst="rect">
            <a:avLst/>
          </a:prstGeom>
        </p:spPr>
      </p:pic>
      <p:pic>
        <p:nvPicPr>
          <p:cNvPr id="15" name="Picture 14" descr="A blue light in space&#10;&#10;Description automatically generated">
            <a:extLst>
              <a:ext uri="{FF2B5EF4-FFF2-40B4-BE49-F238E27FC236}">
                <a16:creationId xmlns:a16="http://schemas.microsoft.com/office/drawing/2014/main" id="{3F3AAA6F-723E-1648-FCA7-44ED86C56530}"/>
              </a:ext>
            </a:extLst>
          </p:cNvPr>
          <p:cNvPicPr>
            <a:picLocks noChangeAspect="1"/>
          </p:cNvPicPr>
          <p:nvPr/>
        </p:nvPicPr>
        <p:blipFill rotWithShape="1">
          <a:blip r:embed="rId5"/>
          <a:srcRect t="-1" b="-4629"/>
          <a:stretch/>
        </p:blipFill>
        <p:spPr>
          <a:xfrm>
            <a:off x="2173373" y="4772619"/>
            <a:ext cx="1418602" cy="1449010"/>
          </a:xfrm>
          <a:prstGeom prst="rect">
            <a:avLst/>
          </a:prstGeom>
          <a:solidFill>
            <a:srgbClr val="000000"/>
          </a:solidFill>
        </p:spPr>
      </p:pic>
      <p:pic>
        <p:nvPicPr>
          <p:cNvPr id="16" name="Picture 15" descr="A yellow light in a dark room&#10;&#10;Description automatically generated">
            <a:extLst>
              <a:ext uri="{FF2B5EF4-FFF2-40B4-BE49-F238E27FC236}">
                <a16:creationId xmlns:a16="http://schemas.microsoft.com/office/drawing/2014/main" id="{A15D8BE0-EA6F-8A7E-6CAC-7D9DF7136FCB}"/>
              </a:ext>
            </a:extLst>
          </p:cNvPr>
          <p:cNvPicPr>
            <a:picLocks noChangeAspect="1"/>
          </p:cNvPicPr>
          <p:nvPr/>
        </p:nvPicPr>
        <p:blipFill rotWithShape="1">
          <a:blip r:embed="rId6"/>
          <a:srcRect t="1" b="-11279"/>
          <a:stretch/>
        </p:blipFill>
        <p:spPr>
          <a:xfrm>
            <a:off x="4812291" y="4772619"/>
            <a:ext cx="1463512" cy="1449010"/>
          </a:xfrm>
          <a:prstGeom prst="rect">
            <a:avLst/>
          </a:prstGeom>
          <a:solidFill>
            <a:srgbClr val="000000"/>
          </a:solidFill>
        </p:spPr>
      </p:pic>
      <p:pic>
        <p:nvPicPr>
          <p:cNvPr id="17" name="Picture 16" descr="A green light in a dark room&#10;&#10;Description automatically generated">
            <a:extLst>
              <a:ext uri="{FF2B5EF4-FFF2-40B4-BE49-F238E27FC236}">
                <a16:creationId xmlns:a16="http://schemas.microsoft.com/office/drawing/2014/main" id="{6663BD10-7A9B-F476-2FCA-BBFDA27866F0}"/>
              </a:ext>
            </a:extLst>
          </p:cNvPr>
          <p:cNvPicPr>
            <a:picLocks noChangeAspect="1"/>
          </p:cNvPicPr>
          <p:nvPr/>
        </p:nvPicPr>
        <p:blipFill rotWithShape="1">
          <a:blip r:embed="rId7"/>
          <a:srcRect t="1" b="-1300"/>
          <a:stretch/>
        </p:blipFill>
        <p:spPr>
          <a:xfrm>
            <a:off x="7681998" y="4075680"/>
            <a:ext cx="1485968" cy="1449010"/>
          </a:xfrm>
          <a:prstGeom prst="rect">
            <a:avLst/>
          </a:prstGeom>
          <a:solidFill>
            <a:srgbClr val="000000"/>
          </a:solidFill>
        </p:spPr>
      </p:pic>
      <p:sp>
        <p:nvSpPr>
          <p:cNvPr id="19" name="TextBox 18">
            <a:extLst>
              <a:ext uri="{FF2B5EF4-FFF2-40B4-BE49-F238E27FC236}">
                <a16:creationId xmlns:a16="http://schemas.microsoft.com/office/drawing/2014/main" id="{83ACB4FD-D041-8E16-A04E-BFD0CBDDABAB}"/>
              </a:ext>
            </a:extLst>
          </p:cNvPr>
          <p:cNvSpPr txBox="1"/>
          <p:nvPr/>
        </p:nvSpPr>
        <p:spPr>
          <a:xfrm>
            <a:off x="2100285" y="5935472"/>
            <a:ext cx="1391109" cy="307777"/>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dirty="0">
                <a:solidFill>
                  <a:schemeClr val="bg1"/>
                </a:solidFill>
              </a:rPr>
              <a:t>11.3MeV </a:t>
            </a:r>
          </a:p>
        </p:txBody>
      </p:sp>
      <p:sp>
        <p:nvSpPr>
          <p:cNvPr id="20" name="TextBox 19">
            <a:extLst>
              <a:ext uri="{FF2B5EF4-FFF2-40B4-BE49-F238E27FC236}">
                <a16:creationId xmlns:a16="http://schemas.microsoft.com/office/drawing/2014/main" id="{2EC8DCCB-D270-595A-F579-ABE5A66B971C}"/>
              </a:ext>
            </a:extLst>
          </p:cNvPr>
          <p:cNvSpPr txBox="1"/>
          <p:nvPr/>
        </p:nvSpPr>
        <p:spPr>
          <a:xfrm>
            <a:off x="4753481" y="5939656"/>
            <a:ext cx="1418560" cy="307777"/>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dirty="0">
                <a:solidFill>
                  <a:schemeClr val="bg1"/>
                </a:solidFill>
              </a:rPr>
              <a:t>5.8 MeV </a:t>
            </a:r>
          </a:p>
        </p:txBody>
      </p:sp>
      <p:sp>
        <p:nvSpPr>
          <p:cNvPr id="21" name="TextBox 20">
            <a:extLst>
              <a:ext uri="{FF2B5EF4-FFF2-40B4-BE49-F238E27FC236}">
                <a16:creationId xmlns:a16="http://schemas.microsoft.com/office/drawing/2014/main" id="{850AE127-8F5B-9709-02CF-F55472A6642B}"/>
              </a:ext>
            </a:extLst>
          </p:cNvPr>
          <p:cNvSpPr txBox="1"/>
          <p:nvPr/>
        </p:nvSpPr>
        <p:spPr>
          <a:xfrm>
            <a:off x="7659522" y="5245841"/>
            <a:ext cx="1377069" cy="307777"/>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dirty="0">
                <a:solidFill>
                  <a:schemeClr val="bg1"/>
                </a:solidFill>
              </a:rPr>
              <a:t>9.1 MeV </a:t>
            </a:r>
          </a:p>
        </p:txBody>
      </p:sp>
      <p:sp>
        <p:nvSpPr>
          <p:cNvPr id="22" name="Rectangle 21">
            <a:extLst>
              <a:ext uri="{FF2B5EF4-FFF2-40B4-BE49-F238E27FC236}">
                <a16:creationId xmlns:a16="http://schemas.microsoft.com/office/drawing/2014/main" id="{4AD3D0BE-7D39-C8AB-0469-90EC287F64A9}"/>
              </a:ext>
            </a:extLst>
          </p:cNvPr>
          <p:cNvSpPr/>
          <p:nvPr/>
        </p:nvSpPr>
        <p:spPr>
          <a:xfrm>
            <a:off x="452478" y="1299574"/>
            <a:ext cx="5928658" cy="1184940"/>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a:t>
            </a:r>
            <a:endParaRPr lang="en-GB" sz="1400" dirty="0">
              <a:solidFill>
                <a:srgbClr val="626262"/>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Few energy-bin system for inspecting spatial proton/ion emission</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RCF-like at 10 Hz</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a:t>
            </a:r>
            <a:r>
              <a:rPr lang="en-GB" sz="1400" dirty="0" err="1">
                <a:solidFill>
                  <a:srgbClr val="626262"/>
                </a:solidFill>
                <a:latin typeface="Arial" panose="020B0604020202020204" pitchFamily="34" charset="0"/>
                <a:cs typeface="Arial" panose="020B0604020202020204" pitchFamily="34" charset="0"/>
              </a:rPr>
              <a:t>Probies</a:t>
            </a:r>
            <a:r>
              <a:rPr lang="en-GB" sz="1400" dirty="0">
                <a:solidFill>
                  <a:srgbClr val="626262"/>
                </a:solidFill>
                <a:latin typeface="Arial" panose="020B0604020202020204" pitchFamily="34" charset="0"/>
                <a:cs typeface="Arial" panose="020B0604020202020204" pitchFamily="34" charset="0"/>
              </a:rPr>
              <a:t>” style mask to provide further attenuation regions</a:t>
            </a:r>
          </a:p>
        </p:txBody>
      </p:sp>
    </p:spTree>
    <p:extLst>
      <p:ext uri="{BB962C8B-B14F-4D97-AF65-F5344CB8AC3E}">
        <p14:creationId xmlns:p14="http://schemas.microsoft.com/office/powerpoint/2010/main" val="4202612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F1952D-4000-FE54-9BD4-81C5D7F65873}"/>
              </a:ext>
            </a:extLst>
          </p:cNvPr>
          <p:cNvPicPr>
            <a:picLocks noChangeAspect="1"/>
          </p:cNvPicPr>
          <p:nvPr/>
        </p:nvPicPr>
        <p:blipFill>
          <a:blip r:embed="rId3"/>
          <a:stretch>
            <a:fillRect/>
          </a:stretch>
        </p:blipFill>
        <p:spPr>
          <a:xfrm>
            <a:off x="451981" y="4166001"/>
            <a:ext cx="4253312" cy="2477519"/>
          </a:xfrm>
          <a:prstGeom prst="rect">
            <a:avLst/>
          </a:prstGeom>
        </p:spPr>
      </p:pic>
      <p:sp>
        <p:nvSpPr>
          <p:cNvPr id="15" name="Rectangle 14">
            <a:extLst>
              <a:ext uri="{FF2B5EF4-FFF2-40B4-BE49-F238E27FC236}">
                <a16:creationId xmlns:a16="http://schemas.microsoft.com/office/drawing/2014/main" id="{D123FE35-E02D-2D76-84A5-A6912D6A67D3}"/>
              </a:ext>
            </a:extLst>
          </p:cNvPr>
          <p:cNvSpPr/>
          <p:nvPr/>
        </p:nvSpPr>
        <p:spPr>
          <a:xfrm>
            <a:off x="3873910" y="4965290"/>
            <a:ext cx="897860" cy="8259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Source</a:t>
            </a:r>
          </a:p>
        </p:txBody>
      </p:sp>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Emitted proton/ion distribution - spectral</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BE3CBC8-EC36-B7D0-285E-C24E3EEC8318}"/>
              </a:ext>
            </a:extLst>
          </p:cNvPr>
          <p:cNvSpPr/>
          <p:nvPr/>
        </p:nvSpPr>
        <p:spPr>
          <a:xfrm>
            <a:off x="8166087" y="3150440"/>
            <a:ext cx="3760441" cy="1615827"/>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 with on-shot:</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2x dedicated Thomson parabola angles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Characterised ”TAP” style active Thomson with high brightness phosphor screen</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 Proton/ion distinction with variable e-field</a:t>
            </a:r>
          </a:p>
        </p:txBody>
      </p:sp>
      <p:sp>
        <p:nvSpPr>
          <p:cNvPr id="3" name="Rectangle 2">
            <a:extLst>
              <a:ext uri="{FF2B5EF4-FFF2-40B4-BE49-F238E27FC236}">
                <a16:creationId xmlns:a16="http://schemas.microsoft.com/office/drawing/2014/main" id="{7A09CC93-CCB8-9D73-4850-707A075B884B}"/>
              </a:ext>
            </a:extLst>
          </p:cNvPr>
          <p:cNvSpPr/>
          <p:nvPr/>
        </p:nvSpPr>
        <p:spPr>
          <a:xfrm>
            <a:off x="8166087" y="5040878"/>
            <a:ext cx="3224988" cy="1323439"/>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Develop towards: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2D array pinhole development for ~degree resolution proton characterisation</a:t>
            </a:r>
          </a:p>
          <a:p>
            <a:pPr fontAlgn="base">
              <a:spcAft>
                <a:spcPts val="600"/>
              </a:spcAft>
              <a:defRPr/>
            </a:pPr>
            <a:endParaRPr lang="en-GB" sz="1400" dirty="0">
              <a:solidFill>
                <a:srgbClr val="626262"/>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3BE41AB-AD95-1C57-63A1-D1A3FADB3068}"/>
              </a:ext>
            </a:extLst>
          </p:cNvPr>
          <p:cNvPicPr>
            <a:picLocks noChangeAspect="1"/>
          </p:cNvPicPr>
          <p:nvPr/>
        </p:nvPicPr>
        <p:blipFill>
          <a:blip r:embed="rId4"/>
          <a:stretch>
            <a:fillRect/>
          </a:stretch>
        </p:blipFill>
        <p:spPr>
          <a:xfrm>
            <a:off x="4705293" y="5251331"/>
            <a:ext cx="1470781" cy="1406484"/>
          </a:xfrm>
          <a:prstGeom prst="rect">
            <a:avLst/>
          </a:prstGeom>
        </p:spPr>
      </p:pic>
      <p:cxnSp>
        <p:nvCxnSpPr>
          <p:cNvPr id="10" name="Straight Arrow Connector 9">
            <a:extLst>
              <a:ext uri="{FF2B5EF4-FFF2-40B4-BE49-F238E27FC236}">
                <a16:creationId xmlns:a16="http://schemas.microsoft.com/office/drawing/2014/main" id="{B2E1C104-CCB2-9DE2-C7DB-0EDA71BDCB81}"/>
              </a:ext>
            </a:extLst>
          </p:cNvPr>
          <p:cNvCxnSpPr>
            <a:cxnSpLocks/>
          </p:cNvCxnSpPr>
          <p:nvPr/>
        </p:nvCxnSpPr>
        <p:spPr>
          <a:xfrm flipV="1">
            <a:off x="3709498" y="5791200"/>
            <a:ext cx="995795" cy="31463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88F598A-CC13-A0FE-0955-0E144539D186}"/>
              </a:ext>
            </a:extLst>
          </p:cNvPr>
          <p:cNvCxnSpPr>
            <a:cxnSpLocks/>
          </p:cNvCxnSpPr>
          <p:nvPr/>
        </p:nvCxnSpPr>
        <p:spPr>
          <a:xfrm>
            <a:off x="3709498" y="6263148"/>
            <a:ext cx="1062272" cy="38037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3ED1C9B-7A28-827E-A72A-9D698942DEFE}"/>
              </a:ext>
            </a:extLst>
          </p:cNvPr>
          <p:cNvPicPr>
            <a:picLocks noChangeAspect="1"/>
          </p:cNvPicPr>
          <p:nvPr/>
        </p:nvPicPr>
        <p:blipFill rotWithShape="1">
          <a:blip r:embed="rId5"/>
          <a:srcRect t="40816"/>
          <a:stretch/>
        </p:blipFill>
        <p:spPr>
          <a:xfrm>
            <a:off x="0" y="1223052"/>
            <a:ext cx="7889985" cy="2928654"/>
          </a:xfrm>
          <a:prstGeom prst="rect">
            <a:avLst/>
          </a:prstGeom>
        </p:spPr>
      </p:pic>
      <p:pic>
        <p:nvPicPr>
          <p:cNvPr id="18" name="Picture 17">
            <a:extLst>
              <a:ext uri="{FF2B5EF4-FFF2-40B4-BE49-F238E27FC236}">
                <a16:creationId xmlns:a16="http://schemas.microsoft.com/office/drawing/2014/main" id="{652E0970-B03F-7235-6054-EF888C806706}"/>
              </a:ext>
            </a:extLst>
          </p:cNvPr>
          <p:cNvPicPr>
            <a:picLocks noChangeAspect="1"/>
          </p:cNvPicPr>
          <p:nvPr/>
        </p:nvPicPr>
        <p:blipFill rotWithShape="1">
          <a:blip r:embed="rId6"/>
          <a:srcRect l="6369" r="50000"/>
          <a:stretch/>
        </p:blipFill>
        <p:spPr>
          <a:xfrm>
            <a:off x="5176281" y="1182782"/>
            <a:ext cx="2989807" cy="3703849"/>
          </a:xfrm>
          <a:prstGeom prst="rect">
            <a:avLst/>
          </a:prstGeom>
        </p:spPr>
      </p:pic>
      <p:sp>
        <p:nvSpPr>
          <p:cNvPr id="19" name="Rectangle 18">
            <a:extLst>
              <a:ext uri="{FF2B5EF4-FFF2-40B4-BE49-F238E27FC236}">
                <a16:creationId xmlns:a16="http://schemas.microsoft.com/office/drawing/2014/main" id="{1E0131FF-84A3-E76E-8AE1-DE6AADD3BBD3}"/>
              </a:ext>
            </a:extLst>
          </p:cNvPr>
          <p:cNvSpPr/>
          <p:nvPr/>
        </p:nvSpPr>
        <p:spPr>
          <a:xfrm>
            <a:off x="0" y="1028535"/>
            <a:ext cx="1661652" cy="8259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Source</a:t>
            </a:r>
          </a:p>
        </p:txBody>
      </p:sp>
      <p:pic>
        <p:nvPicPr>
          <p:cNvPr id="20" name="Picture 19" descr="A screenshot of a computer screen&#10;&#10;Description automatically generated">
            <a:extLst>
              <a:ext uri="{FF2B5EF4-FFF2-40B4-BE49-F238E27FC236}">
                <a16:creationId xmlns:a16="http://schemas.microsoft.com/office/drawing/2014/main" id="{9973E736-38BF-75EE-BF76-CC5391970E88}"/>
              </a:ext>
            </a:extLst>
          </p:cNvPr>
          <p:cNvPicPr>
            <a:picLocks noChangeAspect="1"/>
          </p:cNvPicPr>
          <p:nvPr/>
        </p:nvPicPr>
        <p:blipFill>
          <a:blip r:embed="rId7"/>
          <a:stretch>
            <a:fillRect/>
          </a:stretch>
        </p:blipFill>
        <p:spPr>
          <a:xfrm>
            <a:off x="10522999" y="190247"/>
            <a:ext cx="1213396" cy="2805768"/>
          </a:xfrm>
          <a:prstGeom prst="rect">
            <a:avLst/>
          </a:prstGeom>
        </p:spPr>
      </p:pic>
    </p:spTree>
    <p:extLst>
      <p:ext uri="{BB962C8B-B14F-4D97-AF65-F5344CB8AC3E}">
        <p14:creationId xmlns:p14="http://schemas.microsoft.com/office/powerpoint/2010/main" val="1949069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Emitted neutron distribution - spatial</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BE3CBC8-EC36-B7D0-285E-C24E3EEC8318}"/>
              </a:ext>
            </a:extLst>
          </p:cNvPr>
          <p:cNvSpPr/>
          <p:nvPr/>
        </p:nvSpPr>
        <p:spPr>
          <a:xfrm>
            <a:off x="6273279" y="1560345"/>
            <a:ext cx="5637404" cy="1184940"/>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2-4x 10 ns gated images of fast scintillator system </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Spatially resolving isolated neutron energies up to 100 MeV </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Gamma-discretion through time rather than PSD</a:t>
            </a:r>
          </a:p>
        </p:txBody>
      </p:sp>
      <p:sp>
        <p:nvSpPr>
          <p:cNvPr id="3" name="Rectangle 2">
            <a:extLst>
              <a:ext uri="{FF2B5EF4-FFF2-40B4-BE49-F238E27FC236}">
                <a16:creationId xmlns:a16="http://schemas.microsoft.com/office/drawing/2014/main" id="{7A09CC93-CCB8-9D73-4850-707A075B884B}"/>
              </a:ext>
            </a:extLst>
          </p:cNvPr>
          <p:cNvSpPr/>
          <p:nvPr/>
        </p:nvSpPr>
        <p:spPr>
          <a:xfrm>
            <a:off x="8548671" y="3998277"/>
            <a:ext cx="3224988" cy="307777"/>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Develop towards:</a:t>
            </a:r>
            <a:endParaRPr lang="en-GB" sz="1400" dirty="0">
              <a:solidFill>
                <a:srgbClr val="626262"/>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DD89711-BB4E-DC34-1DED-60D8B327078D}"/>
              </a:ext>
            </a:extLst>
          </p:cNvPr>
          <p:cNvPicPr>
            <a:picLocks noChangeAspect="1"/>
          </p:cNvPicPr>
          <p:nvPr/>
        </p:nvPicPr>
        <p:blipFill>
          <a:blip r:embed="rId2"/>
          <a:stretch>
            <a:fillRect/>
          </a:stretch>
        </p:blipFill>
        <p:spPr>
          <a:xfrm>
            <a:off x="-779187" y="3765236"/>
            <a:ext cx="7187425" cy="2997816"/>
          </a:xfrm>
          <a:prstGeom prst="rect">
            <a:avLst/>
          </a:prstGeom>
        </p:spPr>
      </p:pic>
      <p:pic>
        <p:nvPicPr>
          <p:cNvPr id="6" name="Picture 5">
            <a:extLst>
              <a:ext uri="{FF2B5EF4-FFF2-40B4-BE49-F238E27FC236}">
                <a16:creationId xmlns:a16="http://schemas.microsoft.com/office/drawing/2014/main" id="{1987E0CC-FFB3-9AE5-1645-40ABB7449ECD}"/>
              </a:ext>
            </a:extLst>
          </p:cNvPr>
          <p:cNvPicPr>
            <a:picLocks noChangeAspect="1"/>
          </p:cNvPicPr>
          <p:nvPr/>
        </p:nvPicPr>
        <p:blipFill>
          <a:blip r:embed="rId3"/>
          <a:stretch>
            <a:fillRect/>
          </a:stretch>
        </p:blipFill>
        <p:spPr>
          <a:xfrm>
            <a:off x="6545262" y="3199956"/>
            <a:ext cx="5157993" cy="3513883"/>
          </a:xfrm>
          <a:prstGeom prst="rect">
            <a:avLst/>
          </a:prstGeom>
        </p:spPr>
      </p:pic>
      <p:pic>
        <p:nvPicPr>
          <p:cNvPr id="7" name="Picture 6">
            <a:extLst>
              <a:ext uri="{FF2B5EF4-FFF2-40B4-BE49-F238E27FC236}">
                <a16:creationId xmlns:a16="http://schemas.microsoft.com/office/drawing/2014/main" id="{716DC432-607C-8330-91CD-E1571D0DCA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7024" y="1172696"/>
            <a:ext cx="5999231" cy="2564187"/>
          </a:xfrm>
          <a:prstGeom prst="rect">
            <a:avLst/>
          </a:prstGeom>
        </p:spPr>
      </p:pic>
      <p:sp>
        <p:nvSpPr>
          <p:cNvPr id="8" name="TextBox 7">
            <a:extLst>
              <a:ext uri="{FF2B5EF4-FFF2-40B4-BE49-F238E27FC236}">
                <a16:creationId xmlns:a16="http://schemas.microsoft.com/office/drawing/2014/main" id="{2028DFB9-D69E-4342-35B1-D51516B7A99E}"/>
              </a:ext>
            </a:extLst>
          </p:cNvPr>
          <p:cNvSpPr txBox="1"/>
          <p:nvPr/>
        </p:nvSpPr>
        <p:spPr>
          <a:xfrm>
            <a:off x="0" y="895697"/>
            <a:ext cx="4658793" cy="276999"/>
          </a:xfrm>
          <a:prstGeom prst="rect">
            <a:avLst/>
          </a:prstGeom>
          <a:noFill/>
        </p:spPr>
        <p:txBody>
          <a:bodyPr wrap="square">
            <a:spAutoFit/>
          </a:bodyPr>
          <a:lstStyle/>
          <a:p>
            <a:r>
              <a:rPr lang="en-GB" sz="1200" dirty="0"/>
              <a:t>Armstrong et al. </a:t>
            </a:r>
            <a:r>
              <a:rPr lang="en-GB" sz="1200" i="1" dirty="0"/>
              <a:t>Submitted to </a:t>
            </a:r>
            <a:r>
              <a:rPr lang="en-GB" sz="1200" dirty="0"/>
              <a:t>Review of Scientific Instruments</a:t>
            </a:r>
            <a:r>
              <a:rPr lang="en-GB" sz="1200" i="1" dirty="0"/>
              <a:t>, </a:t>
            </a:r>
            <a:r>
              <a:rPr lang="en-GB" sz="1200" dirty="0"/>
              <a:t>(2024)</a:t>
            </a:r>
          </a:p>
        </p:txBody>
      </p:sp>
    </p:spTree>
    <p:extLst>
      <p:ext uri="{BB962C8B-B14F-4D97-AF65-F5344CB8AC3E}">
        <p14:creationId xmlns:p14="http://schemas.microsoft.com/office/powerpoint/2010/main" val="3917755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Emitted neutron distribution - spectral</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BE3CBC8-EC36-B7D0-285E-C24E3EEC8318}"/>
              </a:ext>
            </a:extLst>
          </p:cNvPr>
          <p:cNvSpPr/>
          <p:nvPr/>
        </p:nvSpPr>
        <p:spPr>
          <a:xfrm>
            <a:off x="5640298" y="4443165"/>
            <a:ext cx="4868009" cy="1184940"/>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~200 </a:t>
            </a:r>
            <a:r>
              <a:rPr lang="en-GB" sz="1400" dirty="0" err="1">
                <a:solidFill>
                  <a:srgbClr val="626262"/>
                </a:solidFill>
                <a:latin typeface="Arial" panose="020B0604020202020204" pitchFamily="34" charset="0"/>
                <a:cs typeface="Arial" panose="020B0604020202020204" pitchFamily="34" charset="0"/>
              </a:rPr>
              <a:t>ps</a:t>
            </a:r>
            <a:r>
              <a:rPr lang="en-GB" sz="1400" dirty="0">
                <a:solidFill>
                  <a:srgbClr val="626262"/>
                </a:solidFill>
                <a:latin typeface="Arial" panose="020B0604020202020204" pitchFamily="34" charset="0"/>
                <a:cs typeface="Arial" panose="020B0604020202020204" pitchFamily="34" charset="0"/>
              </a:rPr>
              <a:t> temporal resolution of arriving signal</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Neutron and proton sensitivity</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3x channels to provide multiple angles of sampling </a:t>
            </a:r>
          </a:p>
        </p:txBody>
      </p:sp>
      <p:pic>
        <p:nvPicPr>
          <p:cNvPr id="6" name="Picture 5">
            <a:extLst>
              <a:ext uri="{FF2B5EF4-FFF2-40B4-BE49-F238E27FC236}">
                <a16:creationId xmlns:a16="http://schemas.microsoft.com/office/drawing/2014/main" id="{11D475AB-133C-6282-DCED-D4BB45C11294}"/>
              </a:ext>
            </a:extLst>
          </p:cNvPr>
          <p:cNvPicPr>
            <a:picLocks noChangeAspect="1"/>
          </p:cNvPicPr>
          <p:nvPr/>
        </p:nvPicPr>
        <p:blipFill>
          <a:blip r:embed="rId2"/>
          <a:stretch>
            <a:fillRect/>
          </a:stretch>
        </p:blipFill>
        <p:spPr>
          <a:xfrm>
            <a:off x="556356" y="1690724"/>
            <a:ext cx="1659082" cy="1259862"/>
          </a:xfrm>
          <a:prstGeom prst="rect">
            <a:avLst/>
          </a:prstGeom>
        </p:spPr>
      </p:pic>
      <p:pic>
        <p:nvPicPr>
          <p:cNvPr id="7" name="Picture 6">
            <a:extLst>
              <a:ext uri="{FF2B5EF4-FFF2-40B4-BE49-F238E27FC236}">
                <a16:creationId xmlns:a16="http://schemas.microsoft.com/office/drawing/2014/main" id="{724B989A-71EA-D8E1-8A63-190CDA8ECFD2}"/>
              </a:ext>
            </a:extLst>
          </p:cNvPr>
          <p:cNvPicPr>
            <a:picLocks noChangeAspect="1"/>
          </p:cNvPicPr>
          <p:nvPr/>
        </p:nvPicPr>
        <p:blipFill>
          <a:blip r:embed="rId3"/>
          <a:stretch>
            <a:fillRect/>
          </a:stretch>
        </p:blipFill>
        <p:spPr>
          <a:xfrm>
            <a:off x="2786027" y="1690724"/>
            <a:ext cx="1582403" cy="1193867"/>
          </a:xfrm>
          <a:prstGeom prst="rect">
            <a:avLst/>
          </a:prstGeom>
        </p:spPr>
      </p:pic>
      <p:sp>
        <p:nvSpPr>
          <p:cNvPr id="8" name="TextBox 7">
            <a:extLst>
              <a:ext uri="{FF2B5EF4-FFF2-40B4-BE49-F238E27FC236}">
                <a16:creationId xmlns:a16="http://schemas.microsoft.com/office/drawing/2014/main" id="{0AF2A3AA-5866-3FD0-1346-695583E4DCF8}"/>
              </a:ext>
            </a:extLst>
          </p:cNvPr>
          <p:cNvSpPr txBox="1"/>
          <p:nvPr/>
        </p:nvSpPr>
        <p:spPr>
          <a:xfrm>
            <a:off x="202251" y="1181993"/>
            <a:ext cx="2296334" cy="369332"/>
          </a:xfrm>
          <a:prstGeom prst="rect">
            <a:avLst/>
          </a:prstGeom>
          <a:noFill/>
        </p:spPr>
        <p:txBody>
          <a:bodyPr wrap="none" rtlCol="0">
            <a:spAutoFit/>
          </a:bodyPr>
          <a:lstStyle>
            <a:defPPr>
              <a:defRPr lang="en-US"/>
            </a:defPPr>
            <a:lvl1pPr fontAlgn="base">
              <a:spcAft>
                <a:spcPts val="600"/>
              </a:spcAft>
              <a:defRPr>
                <a:solidFill>
                  <a:srgbClr val="626262"/>
                </a:solidFill>
                <a:latin typeface="Arial" panose="020B0604020202020204" pitchFamily="34" charset="0"/>
                <a:cs typeface="Arial" panose="020B0604020202020204" pitchFamily="34" charset="0"/>
              </a:defRPr>
            </a:lvl1pPr>
          </a:lstStyle>
          <a:p>
            <a:r>
              <a:rPr lang="en-GB" b="1" dirty="0"/>
              <a:t>Temporal response</a:t>
            </a:r>
          </a:p>
        </p:txBody>
      </p:sp>
      <p:sp>
        <p:nvSpPr>
          <p:cNvPr id="9" name="TextBox 8">
            <a:extLst>
              <a:ext uri="{FF2B5EF4-FFF2-40B4-BE49-F238E27FC236}">
                <a16:creationId xmlns:a16="http://schemas.microsoft.com/office/drawing/2014/main" id="{7FFC830C-A6FC-AC74-381A-221E238108D1}"/>
              </a:ext>
            </a:extLst>
          </p:cNvPr>
          <p:cNvSpPr txBox="1"/>
          <p:nvPr/>
        </p:nvSpPr>
        <p:spPr>
          <a:xfrm>
            <a:off x="2485804" y="1181993"/>
            <a:ext cx="2980303" cy="369332"/>
          </a:xfrm>
          <a:prstGeom prst="rect">
            <a:avLst/>
          </a:prstGeom>
          <a:noFill/>
        </p:spPr>
        <p:txBody>
          <a:bodyPr wrap="none" rtlCol="0">
            <a:spAutoFit/>
          </a:bodyPr>
          <a:lstStyle/>
          <a:p>
            <a:pPr fontAlgn="base">
              <a:spcAft>
                <a:spcPts val="600"/>
              </a:spcAft>
            </a:pPr>
            <a:r>
              <a:rPr lang="en-GB" b="1" dirty="0">
                <a:solidFill>
                  <a:srgbClr val="626262"/>
                </a:solidFill>
                <a:latin typeface="Arial" panose="020B0604020202020204" pitchFamily="34" charset="0"/>
                <a:cs typeface="Arial" panose="020B0604020202020204" pitchFamily="34" charset="0"/>
              </a:rPr>
              <a:t>High sensitivity response</a:t>
            </a:r>
          </a:p>
        </p:txBody>
      </p:sp>
      <p:pic>
        <p:nvPicPr>
          <p:cNvPr id="10" name="Picture 9">
            <a:extLst>
              <a:ext uri="{FF2B5EF4-FFF2-40B4-BE49-F238E27FC236}">
                <a16:creationId xmlns:a16="http://schemas.microsoft.com/office/drawing/2014/main" id="{92E0F75C-6934-E85D-3E39-BE377B105081}"/>
              </a:ext>
            </a:extLst>
          </p:cNvPr>
          <p:cNvPicPr>
            <a:picLocks noChangeAspect="1"/>
          </p:cNvPicPr>
          <p:nvPr/>
        </p:nvPicPr>
        <p:blipFill>
          <a:blip r:embed="rId4"/>
          <a:stretch>
            <a:fillRect/>
          </a:stretch>
        </p:blipFill>
        <p:spPr>
          <a:xfrm>
            <a:off x="587831" y="5035635"/>
            <a:ext cx="1596131" cy="1535518"/>
          </a:xfrm>
          <a:prstGeom prst="rect">
            <a:avLst/>
          </a:prstGeom>
        </p:spPr>
      </p:pic>
      <p:sp>
        <p:nvSpPr>
          <p:cNvPr id="12" name="Oval 11">
            <a:extLst>
              <a:ext uri="{FF2B5EF4-FFF2-40B4-BE49-F238E27FC236}">
                <a16:creationId xmlns:a16="http://schemas.microsoft.com/office/drawing/2014/main" id="{84FC3093-9FC1-DF54-353E-F41919F88A2E}"/>
              </a:ext>
            </a:extLst>
          </p:cNvPr>
          <p:cNvSpPr/>
          <p:nvPr/>
        </p:nvSpPr>
        <p:spPr>
          <a:xfrm>
            <a:off x="828246" y="2297399"/>
            <a:ext cx="54000" cy="54000"/>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B0738206-943D-7857-CF5E-7B75190B4E99}"/>
              </a:ext>
            </a:extLst>
          </p:cNvPr>
          <p:cNvCxnSpPr>
            <a:cxnSpLocks/>
            <a:stCxn id="12" idx="6"/>
          </p:cNvCxnSpPr>
          <p:nvPr/>
        </p:nvCxnSpPr>
        <p:spPr>
          <a:xfrm>
            <a:off x="882246" y="2324399"/>
            <a:ext cx="726918" cy="46472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9C9EC95-D784-FDDD-BCE4-84521EDC7C35}"/>
              </a:ext>
            </a:extLst>
          </p:cNvPr>
          <p:cNvCxnSpPr>
            <a:cxnSpLocks/>
            <a:stCxn id="12" idx="7"/>
          </p:cNvCxnSpPr>
          <p:nvPr/>
        </p:nvCxnSpPr>
        <p:spPr>
          <a:xfrm flipV="1">
            <a:off x="874338" y="2221122"/>
            <a:ext cx="1426326" cy="84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EFDF15A-0F71-FB93-2979-0E28C97BECA1}"/>
              </a:ext>
            </a:extLst>
          </p:cNvPr>
          <p:cNvCxnSpPr>
            <a:cxnSpLocks/>
            <a:stCxn id="12" idx="6"/>
          </p:cNvCxnSpPr>
          <p:nvPr/>
        </p:nvCxnSpPr>
        <p:spPr>
          <a:xfrm>
            <a:off x="882246" y="2324399"/>
            <a:ext cx="1417230" cy="103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2138DBF-9479-9208-D33F-1D9E4C9CE110}"/>
              </a:ext>
            </a:extLst>
          </p:cNvPr>
          <p:cNvCxnSpPr>
            <a:cxnSpLocks/>
          </p:cNvCxnSpPr>
          <p:nvPr/>
        </p:nvCxnSpPr>
        <p:spPr>
          <a:xfrm>
            <a:off x="855246" y="2359459"/>
            <a:ext cx="277305" cy="48785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278F769-6123-1283-DC00-11F580BE7965}"/>
              </a:ext>
            </a:extLst>
          </p:cNvPr>
          <p:cNvCxnSpPr>
            <a:cxnSpLocks/>
          </p:cNvCxnSpPr>
          <p:nvPr/>
        </p:nvCxnSpPr>
        <p:spPr>
          <a:xfrm flipH="1">
            <a:off x="640394" y="2330868"/>
            <a:ext cx="187852" cy="20456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79F2752-DC7C-60CC-2496-7377EC238319}"/>
              </a:ext>
            </a:extLst>
          </p:cNvPr>
          <p:cNvCxnSpPr>
            <a:cxnSpLocks/>
            <a:stCxn id="12" idx="0"/>
          </p:cNvCxnSpPr>
          <p:nvPr/>
        </p:nvCxnSpPr>
        <p:spPr>
          <a:xfrm flipH="1" flipV="1">
            <a:off x="770020" y="1977152"/>
            <a:ext cx="85226" cy="32024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F96318C-8CD4-3E38-15D2-8E23F0082220}"/>
              </a:ext>
            </a:extLst>
          </p:cNvPr>
          <p:cNvCxnSpPr>
            <a:cxnSpLocks/>
            <a:stCxn id="12" idx="0"/>
          </p:cNvCxnSpPr>
          <p:nvPr/>
        </p:nvCxnSpPr>
        <p:spPr>
          <a:xfrm flipV="1">
            <a:off x="855246" y="1837753"/>
            <a:ext cx="760405" cy="45964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39E9952-533F-48A2-5BC3-A40B0F852494}"/>
              </a:ext>
            </a:extLst>
          </p:cNvPr>
          <p:cNvCxnSpPr>
            <a:cxnSpLocks/>
            <a:stCxn id="36" idx="6"/>
          </p:cNvCxnSpPr>
          <p:nvPr/>
        </p:nvCxnSpPr>
        <p:spPr>
          <a:xfrm>
            <a:off x="3111917" y="2305307"/>
            <a:ext cx="726918" cy="464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1D35B04-1073-D432-6E9D-572C99E8C506}"/>
              </a:ext>
            </a:extLst>
          </p:cNvPr>
          <p:cNvCxnSpPr>
            <a:cxnSpLocks/>
            <a:stCxn id="36" idx="7"/>
          </p:cNvCxnSpPr>
          <p:nvPr/>
        </p:nvCxnSpPr>
        <p:spPr>
          <a:xfrm flipV="1">
            <a:off x="3104009" y="2202030"/>
            <a:ext cx="1426326" cy="84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094ADB6-0D38-8735-A1C1-E0ED81220EFA}"/>
              </a:ext>
            </a:extLst>
          </p:cNvPr>
          <p:cNvCxnSpPr>
            <a:cxnSpLocks/>
            <a:stCxn id="36" idx="6"/>
          </p:cNvCxnSpPr>
          <p:nvPr/>
        </p:nvCxnSpPr>
        <p:spPr>
          <a:xfrm>
            <a:off x="3111917" y="2305307"/>
            <a:ext cx="1417230" cy="103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DB41873-D402-8A91-29D7-1F57F875E2EA}"/>
              </a:ext>
            </a:extLst>
          </p:cNvPr>
          <p:cNvCxnSpPr>
            <a:cxnSpLocks/>
          </p:cNvCxnSpPr>
          <p:nvPr/>
        </p:nvCxnSpPr>
        <p:spPr>
          <a:xfrm>
            <a:off x="3084917" y="2340367"/>
            <a:ext cx="277305" cy="487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051577F-9358-3DB1-6F17-D185F7DD6B30}"/>
              </a:ext>
            </a:extLst>
          </p:cNvPr>
          <p:cNvCxnSpPr>
            <a:cxnSpLocks/>
          </p:cNvCxnSpPr>
          <p:nvPr/>
        </p:nvCxnSpPr>
        <p:spPr>
          <a:xfrm flipH="1">
            <a:off x="2870065" y="2311776"/>
            <a:ext cx="187852" cy="204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6292545-AE81-073D-DF12-22EA7C515FD5}"/>
              </a:ext>
            </a:extLst>
          </p:cNvPr>
          <p:cNvCxnSpPr>
            <a:cxnSpLocks/>
            <a:stCxn id="36" idx="0"/>
          </p:cNvCxnSpPr>
          <p:nvPr/>
        </p:nvCxnSpPr>
        <p:spPr>
          <a:xfrm flipH="1" flipV="1">
            <a:off x="2999691" y="1958060"/>
            <a:ext cx="85226" cy="320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F76B528-D2E8-601D-DFE5-CDF9285EC7CA}"/>
              </a:ext>
            </a:extLst>
          </p:cNvPr>
          <p:cNvCxnSpPr>
            <a:cxnSpLocks/>
            <a:stCxn id="36" idx="0"/>
          </p:cNvCxnSpPr>
          <p:nvPr/>
        </p:nvCxnSpPr>
        <p:spPr>
          <a:xfrm flipV="1">
            <a:off x="3084917" y="1818661"/>
            <a:ext cx="760405" cy="459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6CAF9AD-9CC2-E422-11AA-48AA3E2FD9DD}"/>
              </a:ext>
            </a:extLst>
          </p:cNvPr>
          <p:cNvCxnSpPr>
            <a:cxnSpLocks/>
          </p:cNvCxnSpPr>
          <p:nvPr/>
        </p:nvCxnSpPr>
        <p:spPr>
          <a:xfrm flipV="1">
            <a:off x="3814265" y="1977152"/>
            <a:ext cx="216464" cy="792883"/>
          </a:xfrm>
          <a:prstGeom prst="straightConnector1">
            <a:avLst/>
          </a:prstGeom>
          <a:ln>
            <a:solidFill>
              <a:srgbClr val="1E5DF8">
                <a:alpha val="5098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6CCCEE6-FFC5-E186-CA82-E678FAC6F385}"/>
              </a:ext>
            </a:extLst>
          </p:cNvPr>
          <p:cNvCxnSpPr>
            <a:cxnSpLocks/>
            <a:endCxn id="7" idx="1"/>
          </p:cNvCxnSpPr>
          <p:nvPr/>
        </p:nvCxnSpPr>
        <p:spPr>
          <a:xfrm flipH="1">
            <a:off x="2786027" y="1977152"/>
            <a:ext cx="1237180" cy="310506"/>
          </a:xfrm>
          <a:prstGeom prst="straightConnector1">
            <a:avLst/>
          </a:prstGeom>
          <a:ln>
            <a:solidFill>
              <a:srgbClr val="1E5DF8">
                <a:alpha val="5098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130FA8E-DFC2-E50B-23EB-05E8F467D146}"/>
              </a:ext>
            </a:extLst>
          </p:cNvPr>
          <p:cNvCxnSpPr>
            <a:cxnSpLocks/>
            <a:stCxn id="7" idx="1"/>
          </p:cNvCxnSpPr>
          <p:nvPr/>
        </p:nvCxnSpPr>
        <p:spPr>
          <a:xfrm>
            <a:off x="2786027" y="2287658"/>
            <a:ext cx="1685851" cy="52709"/>
          </a:xfrm>
          <a:prstGeom prst="straightConnector1">
            <a:avLst/>
          </a:prstGeom>
          <a:ln>
            <a:solidFill>
              <a:srgbClr val="1E5DF8">
                <a:alpha val="5098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B9832E2-0C4D-BDD8-11A3-89A081CF59CC}"/>
              </a:ext>
            </a:extLst>
          </p:cNvPr>
          <p:cNvCxnSpPr>
            <a:cxnSpLocks/>
          </p:cNvCxnSpPr>
          <p:nvPr/>
        </p:nvCxnSpPr>
        <p:spPr>
          <a:xfrm flipV="1">
            <a:off x="3362222" y="2216149"/>
            <a:ext cx="1105354" cy="605243"/>
          </a:xfrm>
          <a:prstGeom prst="straightConnector1">
            <a:avLst/>
          </a:prstGeom>
          <a:ln>
            <a:solidFill>
              <a:srgbClr val="1E5DF8">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0678F47-7DF3-A325-FCBB-503A89F2A6EF}"/>
              </a:ext>
            </a:extLst>
          </p:cNvPr>
          <p:cNvCxnSpPr>
            <a:cxnSpLocks/>
          </p:cNvCxnSpPr>
          <p:nvPr/>
        </p:nvCxnSpPr>
        <p:spPr>
          <a:xfrm flipV="1">
            <a:off x="2890498" y="2390123"/>
            <a:ext cx="1635535" cy="132060"/>
          </a:xfrm>
          <a:prstGeom prst="straightConnector1">
            <a:avLst/>
          </a:prstGeom>
          <a:ln>
            <a:solidFill>
              <a:srgbClr val="1E5DF8">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C8DD6C3-4F98-EBB6-A14D-A51E28D4F50B}"/>
              </a:ext>
            </a:extLst>
          </p:cNvPr>
          <p:cNvCxnSpPr>
            <a:cxnSpLocks/>
          </p:cNvCxnSpPr>
          <p:nvPr/>
        </p:nvCxnSpPr>
        <p:spPr>
          <a:xfrm>
            <a:off x="2999691" y="1968297"/>
            <a:ext cx="1526342" cy="518038"/>
          </a:xfrm>
          <a:prstGeom prst="straightConnector1">
            <a:avLst/>
          </a:prstGeom>
          <a:ln>
            <a:solidFill>
              <a:srgbClr val="1E5DF8">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1AC5E5F-40B7-0170-C100-8F5A623EE20A}"/>
              </a:ext>
            </a:extLst>
          </p:cNvPr>
          <p:cNvCxnSpPr>
            <a:cxnSpLocks/>
          </p:cNvCxnSpPr>
          <p:nvPr/>
        </p:nvCxnSpPr>
        <p:spPr>
          <a:xfrm>
            <a:off x="3838835" y="1837753"/>
            <a:ext cx="295342" cy="697683"/>
          </a:xfrm>
          <a:prstGeom prst="straightConnector1">
            <a:avLst/>
          </a:prstGeom>
          <a:ln>
            <a:solidFill>
              <a:srgbClr val="1E5DF8">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83B9E51-7742-C597-686D-89286A83EBFE}"/>
              </a:ext>
            </a:extLst>
          </p:cNvPr>
          <p:cNvCxnSpPr>
            <a:cxnSpLocks/>
          </p:cNvCxnSpPr>
          <p:nvPr/>
        </p:nvCxnSpPr>
        <p:spPr>
          <a:xfrm flipH="1" flipV="1">
            <a:off x="2825362" y="2414467"/>
            <a:ext cx="1288480" cy="101877"/>
          </a:xfrm>
          <a:prstGeom prst="straightConnector1">
            <a:avLst/>
          </a:prstGeom>
          <a:ln>
            <a:solidFill>
              <a:srgbClr val="1E5DF8">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BDBEFD1-DA10-53D9-91F1-1C699410DAE6}"/>
              </a:ext>
            </a:extLst>
          </p:cNvPr>
          <p:cNvCxnSpPr>
            <a:cxnSpLocks/>
          </p:cNvCxnSpPr>
          <p:nvPr/>
        </p:nvCxnSpPr>
        <p:spPr>
          <a:xfrm flipV="1">
            <a:off x="2825362" y="2141202"/>
            <a:ext cx="1727671" cy="272152"/>
          </a:xfrm>
          <a:prstGeom prst="straightConnector1">
            <a:avLst/>
          </a:prstGeom>
          <a:ln>
            <a:solidFill>
              <a:srgbClr val="1E5DF8">
                <a:alpha val="50196"/>
              </a:srgbClr>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DA456ECB-1FF2-73D6-FC0D-04D6CBE073EC}"/>
              </a:ext>
            </a:extLst>
          </p:cNvPr>
          <p:cNvSpPr/>
          <p:nvPr/>
        </p:nvSpPr>
        <p:spPr>
          <a:xfrm>
            <a:off x="3057917" y="2278307"/>
            <a:ext cx="54000" cy="54000"/>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805A14DF-D888-B368-7739-7A67EEE60711}"/>
              </a:ext>
            </a:extLst>
          </p:cNvPr>
          <p:cNvSpPr txBox="1"/>
          <p:nvPr/>
        </p:nvSpPr>
        <p:spPr>
          <a:xfrm>
            <a:off x="2557421" y="3003231"/>
            <a:ext cx="2176976" cy="1754326"/>
          </a:xfrm>
          <a:prstGeom prst="rect">
            <a:avLst/>
          </a:prstGeom>
          <a:noFill/>
        </p:spPr>
        <p:txBody>
          <a:bodyPr wrap="square" rtlCol="0">
            <a:spAutoFit/>
          </a:bodyPr>
          <a:lstStyle/>
          <a:p>
            <a:pPr marL="285750" indent="-285750" fontAlgn="base">
              <a:spcAft>
                <a:spcPts val="600"/>
              </a:spcAft>
              <a:buFont typeface="Arial" panose="020B0604020202020204" pitchFamily="34" charset="0"/>
              <a:buChar char="•"/>
            </a:pPr>
            <a:r>
              <a:rPr lang="en-GB" sz="1400" dirty="0">
                <a:solidFill>
                  <a:srgbClr val="626262"/>
                </a:solidFill>
                <a:cs typeface="Arial" panose="020B0604020202020204" pitchFamily="34" charset="0"/>
              </a:rPr>
              <a:t>Hyperbolic shape redirects signal to PMT</a:t>
            </a:r>
          </a:p>
          <a:p>
            <a:pPr marL="285750" indent="-285750" fontAlgn="base">
              <a:spcAft>
                <a:spcPts val="600"/>
              </a:spcAft>
              <a:buFont typeface="Arial" panose="020B0604020202020204" pitchFamily="34" charset="0"/>
              <a:buChar char="•"/>
            </a:pPr>
            <a:r>
              <a:rPr lang="en-GB" sz="1400" dirty="0">
                <a:solidFill>
                  <a:srgbClr val="626262"/>
                </a:solidFill>
                <a:cs typeface="Arial" panose="020B0604020202020204" pitchFamily="34" charset="0"/>
              </a:rPr>
              <a:t>High reflectivity coating to maintain intensity </a:t>
            </a:r>
          </a:p>
          <a:p>
            <a:pPr marL="285750" indent="-285750" fontAlgn="base">
              <a:spcAft>
                <a:spcPts val="600"/>
              </a:spcAft>
              <a:buFont typeface="Arial" panose="020B0604020202020204" pitchFamily="34" charset="0"/>
              <a:buChar char="•"/>
            </a:pPr>
            <a:r>
              <a:rPr lang="en-GB" sz="1400" dirty="0">
                <a:solidFill>
                  <a:srgbClr val="626262"/>
                </a:solidFill>
                <a:cs typeface="Arial" panose="020B0604020202020204" pitchFamily="34" charset="0"/>
              </a:rPr>
              <a:t>&lt;ns response, volume limited</a:t>
            </a:r>
          </a:p>
        </p:txBody>
      </p:sp>
      <p:sp>
        <p:nvSpPr>
          <p:cNvPr id="38" name="TextBox 37">
            <a:extLst>
              <a:ext uri="{FF2B5EF4-FFF2-40B4-BE49-F238E27FC236}">
                <a16:creationId xmlns:a16="http://schemas.microsoft.com/office/drawing/2014/main" id="{D6F8FED8-0CEA-8450-BC57-471CA7B66A9C}"/>
              </a:ext>
            </a:extLst>
          </p:cNvPr>
          <p:cNvSpPr txBox="1"/>
          <p:nvPr/>
        </p:nvSpPr>
        <p:spPr>
          <a:xfrm>
            <a:off x="369494" y="3022792"/>
            <a:ext cx="2176976" cy="1754326"/>
          </a:xfrm>
          <a:prstGeom prst="rect">
            <a:avLst/>
          </a:prstGeom>
          <a:noFill/>
        </p:spPr>
        <p:txBody>
          <a:bodyPr wrap="square" rtlCol="0">
            <a:spAutoFit/>
          </a:bodyPr>
          <a:lstStyle>
            <a:defPPr>
              <a:defRPr lang="en-US"/>
            </a:defPPr>
            <a:lvl1pPr marL="285750" indent="-285750" fontAlgn="base">
              <a:spcAft>
                <a:spcPts val="600"/>
              </a:spcAft>
              <a:buFont typeface="Arial" panose="020B0604020202020204" pitchFamily="34" charset="0"/>
              <a:buChar char="•"/>
              <a:defRPr sz="1400">
                <a:solidFill>
                  <a:srgbClr val="626262"/>
                </a:solidFill>
                <a:cs typeface="Arial" panose="020B0604020202020204" pitchFamily="34" charset="0"/>
              </a:defRPr>
            </a:lvl1pPr>
          </a:lstStyle>
          <a:p>
            <a:r>
              <a:rPr lang="en-GB" dirty="0"/>
              <a:t>Blackened surfaces only permit direct light to PMT</a:t>
            </a:r>
          </a:p>
          <a:p>
            <a:r>
              <a:rPr lang="en-GB" dirty="0"/>
              <a:t>Kills “whispering gallery”</a:t>
            </a:r>
          </a:p>
          <a:p>
            <a:r>
              <a:rPr lang="en-GB" dirty="0"/>
              <a:t>~100ps response material limited</a:t>
            </a:r>
          </a:p>
        </p:txBody>
      </p:sp>
      <p:pic>
        <p:nvPicPr>
          <p:cNvPr id="39" name="Picture 38" descr="Selected photo">
            <a:extLst>
              <a:ext uri="{FF2B5EF4-FFF2-40B4-BE49-F238E27FC236}">
                <a16:creationId xmlns:a16="http://schemas.microsoft.com/office/drawing/2014/main" id="{01D71D81-075C-12D5-2D7B-B50B1AA2324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444347" y="4757557"/>
            <a:ext cx="3063218" cy="2079908"/>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AC079469-876B-73D1-B06C-BC383B6E884F}"/>
              </a:ext>
            </a:extLst>
          </p:cNvPr>
          <p:cNvSpPr txBox="1"/>
          <p:nvPr/>
        </p:nvSpPr>
        <p:spPr>
          <a:xfrm>
            <a:off x="3094799" y="4829014"/>
            <a:ext cx="1181670" cy="369332"/>
          </a:xfrm>
          <a:prstGeom prst="rect">
            <a:avLst/>
          </a:prstGeom>
          <a:noFill/>
        </p:spPr>
        <p:txBody>
          <a:bodyPr wrap="none" rtlCol="0">
            <a:spAutoFit/>
          </a:bodyPr>
          <a:lstStyle/>
          <a:p>
            <a:r>
              <a:rPr lang="en-GB" dirty="0">
                <a:solidFill>
                  <a:srgbClr val="FF0000"/>
                </a:solidFill>
              </a:rPr>
              <a:t>Scintillator</a:t>
            </a:r>
          </a:p>
        </p:txBody>
      </p:sp>
      <p:sp>
        <p:nvSpPr>
          <p:cNvPr id="41" name="TextBox 40">
            <a:extLst>
              <a:ext uri="{FF2B5EF4-FFF2-40B4-BE49-F238E27FC236}">
                <a16:creationId xmlns:a16="http://schemas.microsoft.com/office/drawing/2014/main" id="{31C129FA-4982-25A3-3F9D-C99186780C82}"/>
              </a:ext>
            </a:extLst>
          </p:cNvPr>
          <p:cNvSpPr txBox="1"/>
          <p:nvPr/>
        </p:nvSpPr>
        <p:spPr>
          <a:xfrm>
            <a:off x="4480644" y="5818176"/>
            <a:ext cx="612668" cy="369332"/>
          </a:xfrm>
          <a:prstGeom prst="rect">
            <a:avLst/>
          </a:prstGeom>
          <a:noFill/>
        </p:spPr>
        <p:txBody>
          <a:bodyPr wrap="none" rtlCol="0">
            <a:spAutoFit/>
          </a:bodyPr>
          <a:lstStyle/>
          <a:p>
            <a:r>
              <a:rPr lang="en-GB" dirty="0">
                <a:solidFill>
                  <a:srgbClr val="FF0000"/>
                </a:solidFill>
              </a:rPr>
              <a:t>PMT</a:t>
            </a:r>
          </a:p>
        </p:txBody>
      </p:sp>
      <p:sp>
        <p:nvSpPr>
          <p:cNvPr id="42" name="Rectangle 41">
            <a:extLst>
              <a:ext uri="{FF2B5EF4-FFF2-40B4-BE49-F238E27FC236}">
                <a16:creationId xmlns:a16="http://schemas.microsoft.com/office/drawing/2014/main" id="{2EE7CE36-E6B9-7249-9F14-7C0E1EB1A04F}"/>
              </a:ext>
            </a:extLst>
          </p:cNvPr>
          <p:cNvSpPr/>
          <p:nvPr/>
        </p:nvSpPr>
        <p:spPr>
          <a:xfrm>
            <a:off x="5649099" y="5797511"/>
            <a:ext cx="4868009" cy="892552"/>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Develop towards: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&lt;100 </a:t>
            </a:r>
            <a:r>
              <a:rPr lang="en-GB" sz="1400" dirty="0" err="1">
                <a:solidFill>
                  <a:srgbClr val="626262"/>
                </a:solidFill>
                <a:latin typeface="Arial" panose="020B0604020202020204" pitchFamily="34" charset="0"/>
                <a:cs typeface="Arial" panose="020B0604020202020204" pitchFamily="34" charset="0"/>
              </a:rPr>
              <a:t>ps</a:t>
            </a:r>
            <a:r>
              <a:rPr lang="en-GB" sz="1400" dirty="0">
                <a:solidFill>
                  <a:srgbClr val="626262"/>
                </a:solidFill>
                <a:latin typeface="Arial" panose="020B0604020202020204" pitchFamily="34" charset="0"/>
                <a:cs typeface="Arial" panose="020B0604020202020204" pitchFamily="34" charset="0"/>
              </a:rPr>
              <a:t> temporal resolution</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In-vacuum mounting for p-TOF response</a:t>
            </a:r>
          </a:p>
        </p:txBody>
      </p:sp>
      <p:pic>
        <p:nvPicPr>
          <p:cNvPr id="45" name="Picture 44">
            <a:extLst>
              <a:ext uri="{FF2B5EF4-FFF2-40B4-BE49-F238E27FC236}">
                <a16:creationId xmlns:a16="http://schemas.microsoft.com/office/drawing/2014/main" id="{EB6042F1-1B95-0833-2B83-D44009DAE6D1}"/>
              </a:ext>
            </a:extLst>
          </p:cNvPr>
          <p:cNvPicPr>
            <a:picLocks noChangeAspect="1"/>
          </p:cNvPicPr>
          <p:nvPr/>
        </p:nvPicPr>
        <p:blipFill rotWithShape="1">
          <a:blip r:embed="rId6"/>
          <a:srcRect t="54889" r="50422"/>
          <a:stretch/>
        </p:blipFill>
        <p:spPr>
          <a:xfrm>
            <a:off x="9685247" y="1977152"/>
            <a:ext cx="2272969" cy="2051010"/>
          </a:xfrm>
          <a:prstGeom prst="rect">
            <a:avLst/>
          </a:prstGeom>
        </p:spPr>
      </p:pic>
      <p:pic>
        <p:nvPicPr>
          <p:cNvPr id="46" name="Picture 45">
            <a:extLst>
              <a:ext uri="{FF2B5EF4-FFF2-40B4-BE49-F238E27FC236}">
                <a16:creationId xmlns:a16="http://schemas.microsoft.com/office/drawing/2014/main" id="{97A3557C-D431-B041-59DE-B87AFD0B08A2}"/>
              </a:ext>
            </a:extLst>
          </p:cNvPr>
          <p:cNvPicPr>
            <a:picLocks noChangeAspect="1"/>
          </p:cNvPicPr>
          <p:nvPr/>
        </p:nvPicPr>
        <p:blipFill rotWithShape="1">
          <a:blip r:embed="rId6"/>
          <a:srcRect t="5626" b="49263"/>
          <a:stretch/>
        </p:blipFill>
        <p:spPr>
          <a:xfrm>
            <a:off x="5186440" y="1977152"/>
            <a:ext cx="4517280" cy="2020887"/>
          </a:xfrm>
          <a:prstGeom prst="rect">
            <a:avLst/>
          </a:prstGeom>
        </p:spPr>
      </p:pic>
      <p:sp>
        <p:nvSpPr>
          <p:cNvPr id="47" name="Rectangle 46">
            <a:extLst>
              <a:ext uri="{FF2B5EF4-FFF2-40B4-BE49-F238E27FC236}">
                <a16:creationId xmlns:a16="http://schemas.microsoft.com/office/drawing/2014/main" id="{3BA87ED9-B4D3-7760-B648-47B487A49F44}"/>
              </a:ext>
            </a:extLst>
          </p:cNvPr>
          <p:cNvSpPr/>
          <p:nvPr/>
        </p:nvSpPr>
        <p:spPr>
          <a:xfrm>
            <a:off x="9685247" y="1841672"/>
            <a:ext cx="2272969" cy="2186490"/>
          </a:xfrm>
          <a:prstGeom prst="rect">
            <a:avLst/>
          </a:prstGeom>
          <a:noFill/>
          <a:ln w="349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CFD71AE5-ABFE-5438-2C3C-0A4EBA0FAFDF}"/>
              </a:ext>
            </a:extLst>
          </p:cNvPr>
          <p:cNvSpPr txBox="1"/>
          <p:nvPr/>
        </p:nvSpPr>
        <p:spPr>
          <a:xfrm>
            <a:off x="9685247" y="3768084"/>
            <a:ext cx="1320430" cy="276999"/>
          </a:xfrm>
          <a:prstGeom prst="rect">
            <a:avLst/>
          </a:prstGeom>
          <a:noFill/>
        </p:spPr>
        <p:txBody>
          <a:bodyPr wrap="square">
            <a:spAutoFit/>
          </a:bodyPr>
          <a:lstStyle/>
          <a:p>
            <a:r>
              <a:rPr kumimoji="0" lang="en-GB" sz="12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Current version</a:t>
            </a:r>
            <a:endParaRPr lang="en-GB" sz="1200" dirty="0"/>
          </a:p>
        </p:txBody>
      </p:sp>
      <p:cxnSp>
        <p:nvCxnSpPr>
          <p:cNvPr id="52" name="Straight Arrow Connector 51">
            <a:extLst>
              <a:ext uri="{FF2B5EF4-FFF2-40B4-BE49-F238E27FC236}">
                <a16:creationId xmlns:a16="http://schemas.microsoft.com/office/drawing/2014/main" id="{183BC146-FA6C-6E5A-7CD2-0DD5C898B364}"/>
              </a:ext>
            </a:extLst>
          </p:cNvPr>
          <p:cNvCxnSpPr/>
          <p:nvPr/>
        </p:nvCxnSpPr>
        <p:spPr>
          <a:xfrm flipH="1">
            <a:off x="6410073" y="4028162"/>
            <a:ext cx="32751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651F8F2-A814-FF67-F738-5D83BBDCAA45}"/>
              </a:ext>
            </a:extLst>
          </p:cNvPr>
          <p:cNvSpPr txBox="1"/>
          <p:nvPr/>
        </p:nvSpPr>
        <p:spPr>
          <a:xfrm>
            <a:off x="6433174" y="4058286"/>
            <a:ext cx="2566721" cy="276999"/>
          </a:xfrm>
          <a:prstGeom prst="rect">
            <a:avLst/>
          </a:prstGeom>
          <a:noFill/>
        </p:spPr>
        <p:txBody>
          <a:bodyPr wrap="square">
            <a:spAutoFit/>
          </a:bodyPr>
          <a:lstStyle/>
          <a:p>
            <a:r>
              <a:rPr kumimoji="0" lang="en-GB" sz="12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Pushing to faster responses</a:t>
            </a:r>
            <a:endParaRPr lang="en-GB" sz="1200" dirty="0"/>
          </a:p>
        </p:txBody>
      </p:sp>
    </p:spTree>
    <p:extLst>
      <p:ext uri="{BB962C8B-B14F-4D97-AF65-F5344CB8AC3E}">
        <p14:creationId xmlns:p14="http://schemas.microsoft.com/office/powerpoint/2010/main" val="2251393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X-ray </a:t>
            </a:r>
            <a:r>
              <a:rPr kumimoji="0" lang="en-GB" sz="3600" b="1" i="0" u="none" strike="noStrike" kern="1200" cap="none" spc="-150" normalizeH="0" baseline="0" dirty="0">
                <a:ln>
                  <a:noFill/>
                </a:ln>
                <a:solidFill>
                  <a:srgbClr val="2E2D62"/>
                </a:solidFill>
                <a:effectLst/>
                <a:uLnTx/>
                <a:uFillTx/>
                <a:latin typeface="Arial" panose="020B0604020202020204" pitchFamily="34" charset="0"/>
                <a:ea typeface="+mn-ea"/>
                <a:cs typeface="Arial" panose="020B0604020202020204" pitchFamily="34" charset="0"/>
              </a:rPr>
              <a:t>characterisation - spatial</a:t>
            </a: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 </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BE3CBC8-EC36-B7D0-285E-C24E3EEC8318}"/>
              </a:ext>
            </a:extLst>
          </p:cNvPr>
          <p:cNvSpPr/>
          <p:nvPr/>
        </p:nvSpPr>
        <p:spPr>
          <a:xfrm>
            <a:off x="5518506" y="4369401"/>
            <a:ext cx="5322207" cy="1908215"/>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 with on-shot:</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100-400 um resolution over 150 x 150 mm</a:t>
            </a:r>
            <a:r>
              <a:rPr lang="en-GB" sz="1400" baseline="30000" dirty="0">
                <a:solidFill>
                  <a:srgbClr val="626262"/>
                </a:solidFill>
                <a:latin typeface="Arial" panose="020B0604020202020204" pitchFamily="34" charset="0"/>
                <a:cs typeface="Arial" panose="020B0604020202020204" pitchFamily="34" charset="0"/>
              </a:rPr>
              <a:t>2 </a:t>
            </a:r>
            <a:r>
              <a:rPr lang="en-GB" sz="1400" dirty="0">
                <a:solidFill>
                  <a:srgbClr val="626262"/>
                </a:solidFill>
                <a:latin typeface="Arial" panose="020B0604020202020204" pitchFamily="34" charset="0"/>
                <a:cs typeface="Arial" panose="020B0604020202020204" pitchFamily="34" charset="0"/>
              </a:rPr>
              <a:t>active FOV </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~10% absorbed energy at 10 MeV (for 5 mm thick system)</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1 mm thick system equivalent sensitivity to commercial FOP with approximately 3x better resolution</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5 mm thick system approximately an order of magnitude higher sensitivity (E&gt;1 MeV) with equivalent resolution</a:t>
            </a:r>
          </a:p>
        </p:txBody>
      </p:sp>
      <p:pic>
        <p:nvPicPr>
          <p:cNvPr id="5" name="Picture 4" descr="A collage of diagrams and diagrams&#10;&#10;Description automatically generated">
            <a:extLst>
              <a:ext uri="{FF2B5EF4-FFF2-40B4-BE49-F238E27FC236}">
                <a16:creationId xmlns:a16="http://schemas.microsoft.com/office/drawing/2014/main" id="{7C9AFFD0-3706-6870-5956-E77B4E46FBF3}"/>
              </a:ext>
            </a:extLst>
          </p:cNvPr>
          <p:cNvPicPr>
            <a:picLocks noChangeAspect="1"/>
          </p:cNvPicPr>
          <p:nvPr/>
        </p:nvPicPr>
        <p:blipFill rotWithShape="1">
          <a:blip r:embed="rId2"/>
          <a:srcRect l="47667"/>
          <a:stretch/>
        </p:blipFill>
        <p:spPr>
          <a:xfrm>
            <a:off x="156028" y="1028535"/>
            <a:ext cx="5322207" cy="5571390"/>
          </a:xfrm>
          <a:prstGeom prst="rect">
            <a:avLst/>
          </a:prstGeom>
        </p:spPr>
      </p:pic>
      <p:pic>
        <p:nvPicPr>
          <p:cNvPr id="6" name="Picture 5" descr="A diagram of a rectangular object&#10;&#10;Description automatically generated">
            <a:extLst>
              <a:ext uri="{FF2B5EF4-FFF2-40B4-BE49-F238E27FC236}">
                <a16:creationId xmlns:a16="http://schemas.microsoft.com/office/drawing/2014/main" id="{06C2060E-9E90-A799-F25A-78D9F778F25D}"/>
              </a:ext>
            </a:extLst>
          </p:cNvPr>
          <p:cNvPicPr>
            <a:picLocks noChangeAspect="1"/>
          </p:cNvPicPr>
          <p:nvPr/>
        </p:nvPicPr>
        <p:blipFill>
          <a:blip r:embed="rId3"/>
          <a:stretch>
            <a:fillRect/>
          </a:stretch>
        </p:blipFill>
        <p:spPr>
          <a:xfrm>
            <a:off x="5419049" y="1907415"/>
            <a:ext cx="3105384" cy="2183426"/>
          </a:xfrm>
          <a:prstGeom prst="rect">
            <a:avLst/>
          </a:prstGeom>
        </p:spPr>
      </p:pic>
      <p:pic>
        <p:nvPicPr>
          <p:cNvPr id="7" name="Picture 6">
            <a:extLst>
              <a:ext uri="{FF2B5EF4-FFF2-40B4-BE49-F238E27FC236}">
                <a16:creationId xmlns:a16="http://schemas.microsoft.com/office/drawing/2014/main" id="{11A9C356-E16E-2E30-8C9F-3E135695B763}"/>
              </a:ext>
            </a:extLst>
          </p:cNvPr>
          <p:cNvPicPr>
            <a:picLocks noChangeAspect="1"/>
          </p:cNvPicPr>
          <p:nvPr/>
        </p:nvPicPr>
        <p:blipFill>
          <a:blip r:embed="rId4"/>
          <a:stretch>
            <a:fillRect/>
          </a:stretch>
        </p:blipFill>
        <p:spPr>
          <a:xfrm>
            <a:off x="7796343" y="0"/>
            <a:ext cx="4395657" cy="1800400"/>
          </a:xfrm>
          <a:prstGeom prst="rect">
            <a:avLst/>
          </a:prstGeom>
        </p:spPr>
      </p:pic>
      <p:pic>
        <p:nvPicPr>
          <p:cNvPr id="9" name="Picture 8">
            <a:extLst>
              <a:ext uri="{FF2B5EF4-FFF2-40B4-BE49-F238E27FC236}">
                <a16:creationId xmlns:a16="http://schemas.microsoft.com/office/drawing/2014/main" id="{1E7EDF05-5443-3689-262B-C1870D8F199B}"/>
              </a:ext>
            </a:extLst>
          </p:cNvPr>
          <p:cNvPicPr>
            <a:picLocks noChangeAspect="1"/>
          </p:cNvPicPr>
          <p:nvPr/>
        </p:nvPicPr>
        <p:blipFill>
          <a:blip r:embed="rId5"/>
          <a:stretch>
            <a:fillRect/>
          </a:stretch>
        </p:blipFill>
        <p:spPr>
          <a:xfrm>
            <a:off x="8524433" y="2026095"/>
            <a:ext cx="3511539" cy="2064746"/>
          </a:xfrm>
          <a:prstGeom prst="rect">
            <a:avLst/>
          </a:prstGeom>
        </p:spPr>
      </p:pic>
    </p:spTree>
    <p:extLst>
      <p:ext uri="{BB962C8B-B14F-4D97-AF65-F5344CB8AC3E}">
        <p14:creationId xmlns:p14="http://schemas.microsoft.com/office/powerpoint/2010/main" val="1334614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3A34019-8F61-A660-AE8B-53727C595C15}"/>
              </a:ext>
            </a:extLst>
          </p:cNvPr>
          <p:cNvSpPr/>
          <p:nvPr/>
        </p:nvSpPr>
        <p:spPr>
          <a:xfrm>
            <a:off x="7810959" y="5827923"/>
            <a:ext cx="4381041" cy="1030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31FB95F-53C7-98AC-DE12-54CE46A1710A}"/>
              </a:ext>
            </a:extLst>
          </p:cNvPr>
          <p:cNvSpPr/>
          <p:nvPr/>
        </p:nvSpPr>
        <p:spPr>
          <a:xfrm>
            <a:off x="5475194" y="2689245"/>
            <a:ext cx="4172823" cy="1985159"/>
          </a:xfrm>
          <a:prstGeom prst="rect">
            <a:avLst/>
          </a:prstGeom>
          <a:gradFill flip="none" rotWithShape="1">
            <a:gsLst>
              <a:gs pos="100000">
                <a:srgbClr val="FFFFFF">
                  <a:alpha val="0"/>
                </a:srgbClr>
              </a:gs>
              <a:gs pos="13000">
                <a:schemeClr val="accent6">
                  <a:lumMod val="40000"/>
                  <a:lumOff val="60000"/>
                </a:schemeClr>
              </a:gs>
              <a:gs pos="74000">
                <a:schemeClr val="accent6">
                  <a:lumMod val="40000"/>
                  <a:lumOff val="60000"/>
                </a:schemeClr>
              </a:gs>
            </a:gsLst>
            <a:path path="rect">
              <a:fillToRect l="50000" t="50000" r="50000" b="50000"/>
            </a:path>
            <a:tileRect/>
          </a:grad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X-rays:</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High spatial resolution &lt;100 keV</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Wide FOV (&gt;150mm) imaging across energy domains</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High efficiency 100 keV imaging</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~keV resolution spectroscopy up to 600 keV</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Spectral fitting up to 100s MeV</a:t>
            </a:r>
          </a:p>
        </p:txBody>
      </p:sp>
      <p:sp>
        <p:nvSpPr>
          <p:cNvPr id="7" name="Rectangle 6">
            <a:extLst>
              <a:ext uri="{FF2B5EF4-FFF2-40B4-BE49-F238E27FC236}">
                <a16:creationId xmlns:a16="http://schemas.microsoft.com/office/drawing/2014/main" id="{2BE538C8-445F-ED9E-4BA9-A6CE1CEAF579}"/>
              </a:ext>
            </a:extLst>
          </p:cNvPr>
          <p:cNvSpPr/>
          <p:nvPr/>
        </p:nvSpPr>
        <p:spPr>
          <a:xfrm>
            <a:off x="5475195" y="459786"/>
            <a:ext cx="4172823" cy="1400383"/>
          </a:xfrm>
          <a:prstGeom prst="rect">
            <a:avLst/>
          </a:prstGeom>
          <a:gradFill flip="none" rotWithShape="1">
            <a:gsLst>
              <a:gs pos="100000">
                <a:srgbClr val="FFFFFF">
                  <a:alpha val="0"/>
                </a:srgbClr>
              </a:gs>
              <a:gs pos="74000">
                <a:srgbClr val="F8715A">
                  <a:alpha val="25000"/>
                </a:srgbClr>
              </a:gs>
              <a:gs pos="0">
                <a:srgbClr val="F8715A">
                  <a:alpha val="25098"/>
                </a:srgbClr>
              </a:gs>
            </a:gsLst>
            <a:path path="rect">
              <a:fillToRect l="50000" t="50000" r="50000" b="50000"/>
            </a:path>
            <a:tileRect/>
          </a:gradFill>
        </p:spPr>
        <p:txBody>
          <a:bodyPr wrap="square">
            <a:spAutoFit/>
          </a:bodyPr>
          <a:lstStyle/>
          <a:p>
            <a:pPr fontAlgn="base">
              <a:spcAft>
                <a:spcPts val="600"/>
              </a:spcAft>
            </a:pPr>
            <a:r>
              <a:rPr lang="en-GB" sz="1400" b="1" dirty="0">
                <a:solidFill>
                  <a:srgbClr val="626262"/>
                </a:solidFill>
                <a:latin typeface="Arial" panose="020B0604020202020204" pitchFamily="34" charset="0"/>
                <a:cs typeface="Arial" panose="020B0604020202020204" pitchFamily="34" charset="0"/>
              </a:rPr>
              <a:t>Protons / Ions:</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&lt;100 MeV Thomson spectroscopy </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3-Layer </a:t>
            </a:r>
            <a:r>
              <a:rPr lang="en-GB" sz="1400" dirty="0" err="1">
                <a:solidFill>
                  <a:srgbClr val="626262"/>
                </a:solidFill>
                <a:latin typeface="Arial" panose="020B0604020202020204" pitchFamily="34" charset="0"/>
                <a:cs typeface="Arial" panose="020B0604020202020204" pitchFamily="34" charset="0"/>
              </a:rPr>
              <a:t>spectro</a:t>
            </a:r>
            <a:r>
              <a:rPr lang="en-GB" sz="1400" dirty="0">
                <a:solidFill>
                  <a:srgbClr val="626262"/>
                </a:solidFill>
                <a:latin typeface="Arial" panose="020B0604020202020204" pitchFamily="34" charset="0"/>
                <a:cs typeface="Arial" panose="020B0604020202020204" pitchFamily="34" charset="0"/>
              </a:rPr>
              <a:t>-spatial monitor as “active-RCF”</a:t>
            </a:r>
          </a:p>
          <a:p>
            <a:pPr marL="285750" indent="-285750" fontAlgn="base">
              <a:spcAft>
                <a:spcPts val="600"/>
              </a:spcAft>
              <a:buFont typeface="Arial" panose="020B0604020202020204" pitchFamily="34" charset="0"/>
              <a:buChar char="•"/>
            </a:pPr>
            <a:endParaRPr lang="en-GB" sz="1400" dirty="0">
              <a:solidFill>
                <a:srgbClr val="626262"/>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472DB1A-0E4C-708A-9E01-78F2759A09B3}"/>
              </a:ext>
            </a:extLst>
          </p:cNvPr>
          <p:cNvSpPr/>
          <p:nvPr/>
        </p:nvSpPr>
        <p:spPr>
          <a:xfrm>
            <a:off x="5475194" y="1766220"/>
            <a:ext cx="4172824" cy="892552"/>
          </a:xfrm>
          <a:prstGeom prst="rect">
            <a:avLst/>
          </a:prstGeom>
          <a:gradFill flip="none" rotWithShape="1">
            <a:gsLst>
              <a:gs pos="100000">
                <a:srgbClr val="FFFFFF">
                  <a:alpha val="0"/>
                </a:srgbClr>
              </a:gs>
              <a:gs pos="13000">
                <a:srgbClr val="626262">
                  <a:alpha val="35000"/>
                </a:srgbClr>
              </a:gs>
              <a:gs pos="74000">
                <a:srgbClr val="626262">
                  <a:alpha val="25000"/>
                </a:srgbClr>
              </a:gs>
            </a:gsLst>
            <a:path path="rect">
              <a:fillToRect l="50000" t="50000" r="50000" b="50000"/>
            </a:path>
            <a:tileRect/>
          </a:gradFill>
        </p:spPr>
        <p:txBody>
          <a:bodyPr wrap="square">
            <a:spAutoFit/>
          </a:bodyPr>
          <a:lstStyle/>
          <a:p>
            <a:pPr fontAlgn="base">
              <a:spcAft>
                <a:spcPts val="600"/>
              </a:spcAft>
            </a:pPr>
            <a:r>
              <a:rPr lang="en-GB" sz="1400" b="1" dirty="0">
                <a:solidFill>
                  <a:srgbClr val="626262"/>
                </a:solidFill>
                <a:latin typeface="Arial" panose="020B0604020202020204" pitchFamily="34" charset="0"/>
                <a:cs typeface="Arial" panose="020B0604020202020204" pitchFamily="34" charset="0"/>
              </a:rPr>
              <a:t>Neutrons:</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Time gated imaging with fast CH scintillator</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High temporal resolution </a:t>
            </a:r>
            <a:r>
              <a:rPr lang="en-GB" sz="1400" dirty="0" err="1">
                <a:solidFill>
                  <a:srgbClr val="626262"/>
                </a:solidFill>
                <a:latin typeface="Arial" panose="020B0604020202020204" pitchFamily="34" charset="0"/>
                <a:cs typeface="Arial" panose="020B0604020202020204" pitchFamily="34" charset="0"/>
              </a:rPr>
              <a:t>nTOF</a:t>
            </a:r>
            <a:endParaRPr lang="en-GB" sz="1400" dirty="0">
              <a:solidFill>
                <a:srgbClr val="626262"/>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25C74DD-6E59-CE57-F70B-855AD4E88E5A}"/>
              </a:ext>
            </a:extLst>
          </p:cNvPr>
          <p:cNvSpPr/>
          <p:nvPr/>
        </p:nvSpPr>
        <p:spPr>
          <a:xfrm>
            <a:off x="5475195" y="4674404"/>
            <a:ext cx="4172823" cy="2062103"/>
          </a:xfrm>
          <a:prstGeom prst="rect">
            <a:avLst/>
          </a:prstGeom>
          <a:gradFill flip="none" rotWithShape="1">
            <a:gsLst>
              <a:gs pos="100000">
                <a:srgbClr val="FFFFFF">
                  <a:alpha val="0"/>
                </a:srgbClr>
              </a:gs>
              <a:gs pos="13000">
                <a:schemeClr val="accent1">
                  <a:lumMod val="40000"/>
                  <a:lumOff val="60000"/>
                </a:schemeClr>
              </a:gs>
              <a:gs pos="74000">
                <a:schemeClr val="accent1">
                  <a:lumMod val="40000"/>
                  <a:lumOff val="60000"/>
                </a:schemeClr>
              </a:gs>
            </a:gsLst>
            <a:path path="rect">
              <a:fillToRect l="50000" t="50000" r="50000" b="50000"/>
            </a:path>
            <a:tileRect/>
          </a:gradFill>
        </p:spPr>
        <p:txBody>
          <a:bodyPr wrap="square">
            <a:spAutoFit/>
          </a:bodyPr>
          <a:lstStyle/>
          <a:p>
            <a:pPr fontAlgn="base">
              <a:spcAft>
                <a:spcPts val="600"/>
              </a:spcAft>
            </a:pPr>
            <a:r>
              <a:rPr lang="en-GB" sz="1400" b="1" dirty="0">
                <a:solidFill>
                  <a:srgbClr val="626262"/>
                </a:solidFill>
                <a:latin typeface="Arial" panose="020B0604020202020204" pitchFamily="34" charset="0"/>
                <a:cs typeface="Arial" panose="020B0604020202020204" pitchFamily="34" charset="0"/>
              </a:rPr>
              <a:t>Electrons:</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Compact &lt;100 MeV spectroscopy</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 level 0.5-10 GeV spectroscopy</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Beam pointing/distribution monitors in line</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Electron beamline optics</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Non-invasive charge measurements</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Longitudinal characterisation via CTR</a:t>
            </a:r>
          </a:p>
        </p:txBody>
      </p:sp>
      <p:sp>
        <p:nvSpPr>
          <p:cNvPr id="12" name="TextBox 11">
            <a:extLst>
              <a:ext uri="{FF2B5EF4-FFF2-40B4-BE49-F238E27FC236}">
                <a16:creationId xmlns:a16="http://schemas.microsoft.com/office/drawing/2014/main" id="{704608E0-5C1A-0F8F-D568-2A44120E1697}"/>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Summary</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5E04AEEE-E84B-0672-3846-428E207524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169" y="5897991"/>
            <a:ext cx="2828089" cy="722970"/>
          </a:xfrm>
          <a:prstGeom prst="rect">
            <a:avLst/>
          </a:prstGeom>
        </p:spPr>
      </p:pic>
      <p:pic>
        <p:nvPicPr>
          <p:cNvPr id="16" name="Picture 15">
            <a:extLst>
              <a:ext uri="{FF2B5EF4-FFF2-40B4-BE49-F238E27FC236}">
                <a16:creationId xmlns:a16="http://schemas.microsoft.com/office/drawing/2014/main" id="{414D8748-D8C4-DF7A-3A4C-18FD3E91BFB1}"/>
              </a:ext>
            </a:extLst>
          </p:cNvPr>
          <p:cNvPicPr>
            <a:picLocks noChangeAspect="1"/>
          </p:cNvPicPr>
          <p:nvPr/>
        </p:nvPicPr>
        <p:blipFill>
          <a:blip r:embed="rId3"/>
          <a:stretch>
            <a:fillRect/>
          </a:stretch>
        </p:blipFill>
        <p:spPr>
          <a:xfrm>
            <a:off x="10244160" y="1663408"/>
            <a:ext cx="1582403" cy="1193867"/>
          </a:xfrm>
          <a:prstGeom prst="rect">
            <a:avLst/>
          </a:prstGeom>
        </p:spPr>
      </p:pic>
      <p:cxnSp>
        <p:nvCxnSpPr>
          <p:cNvPr id="17" name="Straight Arrow Connector 16">
            <a:extLst>
              <a:ext uri="{FF2B5EF4-FFF2-40B4-BE49-F238E27FC236}">
                <a16:creationId xmlns:a16="http://schemas.microsoft.com/office/drawing/2014/main" id="{55FBEF16-228B-F5D2-1EAE-55CFB9BF3DBA}"/>
              </a:ext>
            </a:extLst>
          </p:cNvPr>
          <p:cNvCxnSpPr>
            <a:cxnSpLocks/>
            <a:stCxn id="33" idx="6"/>
          </p:cNvCxnSpPr>
          <p:nvPr/>
        </p:nvCxnSpPr>
        <p:spPr>
          <a:xfrm>
            <a:off x="10570050" y="2277991"/>
            <a:ext cx="726918" cy="464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4F485A6-4935-8841-EBA2-7074E0B1FBB6}"/>
              </a:ext>
            </a:extLst>
          </p:cNvPr>
          <p:cNvCxnSpPr>
            <a:cxnSpLocks/>
            <a:stCxn id="33" idx="7"/>
          </p:cNvCxnSpPr>
          <p:nvPr/>
        </p:nvCxnSpPr>
        <p:spPr>
          <a:xfrm flipV="1">
            <a:off x="10562142" y="2174714"/>
            <a:ext cx="1426326" cy="84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B0F0E3D-019B-9B3B-5059-52DEC3CED0BB}"/>
              </a:ext>
            </a:extLst>
          </p:cNvPr>
          <p:cNvCxnSpPr>
            <a:cxnSpLocks/>
            <a:stCxn id="33" idx="6"/>
          </p:cNvCxnSpPr>
          <p:nvPr/>
        </p:nvCxnSpPr>
        <p:spPr>
          <a:xfrm>
            <a:off x="10570050" y="2277991"/>
            <a:ext cx="1417230" cy="103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A588B81-66AA-CDF7-0661-80071CE12B26}"/>
              </a:ext>
            </a:extLst>
          </p:cNvPr>
          <p:cNvCxnSpPr>
            <a:cxnSpLocks/>
          </p:cNvCxnSpPr>
          <p:nvPr/>
        </p:nvCxnSpPr>
        <p:spPr>
          <a:xfrm>
            <a:off x="10543050" y="2313051"/>
            <a:ext cx="277305" cy="487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60C4B8D-D78E-90DF-796C-0D43CD01EB69}"/>
              </a:ext>
            </a:extLst>
          </p:cNvPr>
          <p:cNvCxnSpPr>
            <a:cxnSpLocks/>
          </p:cNvCxnSpPr>
          <p:nvPr/>
        </p:nvCxnSpPr>
        <p:spPr>
          <a:xfrm flipH="1">
            <a:off x="10328198" y="2284460"/>
            <a:ext cx="187852" cy="204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4563D34-EA21-7473-0940-4D79A0F0C348}"/>
              </a:ext>
            </a:extLst>
          </p:cNvPr>
          <p:cNvCxnSpPr>
            <a:cxnSpLocks/>
            <a:stCxn id="33" idx="0"/>
          </p:cNvCxnSpPr>
          <p:nvPr/>
        </p:nvCxnSpPr>
        <p:spPr>
          <a:xfrm flipH="1" flipV="1">
            <a:off x="10457824" y="1930744"/>
            <a:ext cx="85226" cy="320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EDA7CC6-3A70-01C7-766C-21FB4556F10C}"/>
              </a:ext>
            </a:extLst>
          </p:cNvPr>
          <p:cNvCxnSpPr>
            <a:cxnSpLocks/>
            <a:stCxn id="33" idx="0"/>
          </p:cNvCxnSpPr>
          <p:nvPr/>
        </p:nvCxnSpPr>
        <p:spPr>
          <a:xfrm flipV="1">
            <a:off x="10543050" y="1791345"/>
            <a:ext cx="760405" cy="459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BDC448C-AF03-11A1-9BB5-B739313C3D5A}"/>
              </a:ext>
            </a:extLst>
          </p:cNvPr>
          <p:cNvCxnSpPr>
            <a:cxnSpLocks/>
          </p:cNvCxnSpPr>
          <p:nvPr/>
        </p:nvCxnSpPr>
        <p:spPr>
          <a:xfrm flipV="1">
            <a:off x="11272398" y="1949836"/>
            <a:ext cx="216464" cy="792883"/>
          </a:xfrm>
          <a:prstGeom prst="straightConnector1">
            <a:avLst/>
          </a:prstGeom>
          <a:ln>
            <a:solidFill>
              <a:srgbClr val="1E5DF8">
                <a:alpha val="5098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354390A-0768-2784-A1E0-4D9F74202E83}"/>
              </a:ext>
            </a:extLst>
          </p:cNvPr>
          <p:cNvCxnSpPr>
            <a:cxnSpLocks/>
            <a:endCxn id="16" idx="1"/>
          </p:cNvCxnSpPr>
          <p:nvPr/>
        </p:nvCxnSpPr>
        <p:spPr>
          <a:xfrm flipH="1">
            <a:off x="10244160" y="1949836"/>
            <a:ext cx="1237180" cy="310506"/>
          </a:xfrm>
          <a:prstGeom prst="straightConnector1">
            <a:avLst/>
          </a:prstGeom>
          <a:ln>
            <a:solidFill>
              <a:srgbClr val="1E5DF8">
                <a:alpha val="5098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CAA6F71-5882-1C01-DECC-E19E54891EF0}"/>
              </a:ext>
            </a:extLst>
          </p:cNvPr>
          <p:cNvCxnSpPr>
            <a:cxnSpLocks/>
            <a:stCxn id="16" idx="1"/>
          </p:cNvCxnSpPr>
          <p:nvPr/>
        </p:nvCxnSpPr>
        <p:spPr>
          <a:xfrm>
            <a:off x="10244160" y="2260342"/>
            <a:ext cx="1685851" cy="52709"/>
          </a:xfrm>
          <a:prstGeom prst="straightConnector1">
            <a:avLst/>
          </a:prstGeom>
          <a:ln>
            <a:solidFill>
              <a:srgbClr val="1E5DF8">
                <a:alpha val="5098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892164D-C402-4012-D86D-4D207C9F9730}"/>
              </a:ext>
            </a:extLst>
          </p:cNvPr>
          <p:cNvCxnSpPr>
            <a:cxnSpLocks/>
          </p:cNvCxnSpPr>
          <p:nvPr/>
        </p:nvCxnSpPr>
        <p:spPr>
          <a:xfrm flipV="1">
            <a:off x="10820355" y="2188833"/>
            <a:ext cx="1105354" cy="605243"/>
          </a:xfrm>
          <a:prstGeom prst="straightConnector1">
            <a:avLst/>
          </a:prstGeom>
          <a:ln>
            <a:solidFill>
              <a:srgbClr val="1E5DF8">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4D2F135-D126-AC1C-97AA-6F64E5DAD457}"/>
              </a:ext>
            </a:extLst>
          </p:cNvPr>
          <p:cNvCxnSpPr>
            <a:cxnSpLocks/>
          </p:cNvCxnSpPr>
          <p:nvPr/>
        </p:nvCxnSpPr>
        <p:spPr>
          <a:xfrm flipV="1">
            <a:off x="10348631" y="2362807"/>
            <a:ext cx="1635535" cy="132060"/>
          </a:xfrm>
          <a:prstGeom prst="straightConnector1">
            <a:avLst/>
          </a:prstGeom>
          <a:ln>
            <a:solidFill>
              <a:srgbClr val="1E5DF8">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7B7378D-C12D-BE13-EADF-05E9E2BD3E23}"/>
              </a:ext>
            </a:extLst>
          </p:cNvPr>
          <p:cNvCxnSpPr>
            <a:cxnSpLocks/>
          </p:cNvCxnSpPr>
          <p:nvPr/>
        </p:nvCxnSpPr>
        <p:spPr>
          <a:xfrm>
            <a:off x="10457824" y="1940981"/>
            <a:ext cx="1526342" cy="518038"/>
          </a:xfrm>
          <a:prstGeom prst="straightConnector1">
            <a:avLst/>
          </a:prstGeom>
          <a:ln>
            <a:solidFill>
              <a:srgbClr val="1E5DF8">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CFE2A0B-F71E-C6D4-4024-C275C0F18A81}"/>
              </a:ext>
            </a:extLst>
          </p:cNvPr>
          <p:cNvCxnSpPr>
            <a:cxnSpLocks/>
          </p:cNvCxnSpPr>
          <p:nvPr/>
        </p:nvCxnSpPr>
        <p:spPr>
          <a:xfrm>
            <a:off x="11296968" y="1810437"/>
            <a:ext cx="295342" cy="697683"/>
          </a:xfrm>
          <a:prstGeom prst="straightConnector1">
            <a:avLst/>
          </a:prstGeom>
          <a:ln>
            <a:solidFill>
              <a:srgbClr val="1E5DF8">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6AD104C-0D37-5947-4904-ECD1AE7817EB}"/>
              </a:ext>
            </a:extLst>
          </p:cNvPr>
          <p:cNvCxnSpPr>
            <a:cxnSpLocks/>
          </p:cNvCxnSpPr>
          <p:nvPr/>
        </p:nvCxnSpPr>
        <p:spPr>
          <a:xfrm flipH="1" flipV="1">
            <a:off x="10283495" y="2387151"/>
            <a:ext cx="1288480" cy="101877"/>
          </a:xfrm>
          <a:prstGeom prst="straightConnector1">
            <a:avLst/>
          </a:prstGeom>
          <a:ln>
            <a:solidFill>
              <a:srgbClr val="1E5DF8">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DAAEA66-A572-F767-5672-A6C90E8823D6}"/>
              </a:ext>
            </a:extLst>
          </p:cNvPr>
          <p:cNvCxnSpPr>
            <a:cxnSpLocks/>
          </p:cNvCxnSpPr>
          <p:nvPr/>
        </p:nvCxnSpPr>
        <p:spPr>
          <a:xfrm flipV="1">
            <a:off x="10283495" y="2113886"/>
            <a:ext cx="1727671" cy="272152"/>
          </a:xfrm>
          <a:prstGeom prst="straightConnector1">
            <a:avLst/>
          </a:prstGeom>
          <a:ln>
            <a:solidFill>
              <a:srgbClr val="1E5DF8">
                <a:alpha val="50196"/>
              </a:srgbClr>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D0062EEF-6BB2-158F-A146-AF5644C287F5}"/>
              </a:ext>
            </a:extLst>
          </p:cNvPr>
          <p:cNvSpPr/>
          <p:nvPr/>
        </p:nvSpPr>
        <p:spPr>
          <a:xfrm>
            <a:off x="10516050" y="2250991"/>
            <a:ext cx="54000" cy="54000"/>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A screenshot of a computer screen&#10;&#10;Description automatically generated">
            <a:extLst>
              <a:ext uri="{FF2B5EF4-FFF2-40B4-BE49-F238E27FC236}">
                <a16:creationId xmlns:a16="http://schemas.microsoft.com/office/drawing/2014/main" id="{B9A931E9-EF4C-DCE4-D75A-6001F40185C7}"/>
              </a:ext>
            </a:extLst>
          </p:cNvPr>
          <p:cNvPicPr>
            <a:picLocks noChangeAspect="1"/>
          </p:cNvPicPr>
          <p:nvPr/>
        </p:nvPicPr>
        <p:blipFill>
          <a:blip r:embed="rId4"/>
          <a:stretch>
            <a:fillRect/>
          </a:stretch>
        </p:blipFill>
        <p:spPr>
          <a:xfrm rot="5400000">
            <a:off x="10650544" y="116534"/>
            <a:ext cx="873080" cy="2018847"/>
          </a:xfrm>
          <a:prstGeom prst="rect">
            <a:avLst/>
          </a:prstGeom>
        </p:spPr>
      </p:pic>
      <p:pic>
        <p:nvPicPr>
          <p:cNvPr id="35" name="Picture 34" descr="A diagram of a rectangular object&#10;&#10;Description automatically generated">
            <a:extLst>
              <a:ext uri="{FF2B5EF4-FFF2-40B4-BE49-F238E27FC236}">
                <a16:creationId xmlns:a16="http://schemas.microsoft.com/office/drawing/2014/main" id="{686DC74B-DD83-3403-7E40-7D510D8D40AD}"/>
              </a:ext>
            </a:extLst>
          </p:cNvPr>
          <p:cNvPicPr>
            <a:picLocks noChangeAspect="1"/>
          </p:cNvPicPr>
          <p:nvPr/>
        </p:nvPicPr>
        <p:blipFill>
          <a:blip r:embed="rId5"/>
          <a:stretch>
            <a:fillRect/>
          </a:stretch>
        </p:blipFill>
        <p:spPr>
          <a:xfrm>
            <a:off x="9675018" y="2904689"/>
            <a:ext cx="2516982" cy="1769715"/>
          </a:xfrm>
          <a:prstGeom prst="rect">
            <a:avLst/>
          </a:prstGeom>
        </p:spPr>
      </p:pic>
      <p:pic>
        <p:nvPicPr>
          <p:cNvPr id="36" name="Picture 35">
            <a:extLst>
              <a:ext uri="{FF2B5EF4-FFF2-40B4-BE49-F238E27FC236}">
                <a16:creationId xmlns:a16="http://schemas.microsoft.com/office/drawing/2014/main" id="{D0C92F48-6F83-7082-C447-D2FFFEDBB47D}"/>
              </a:ext>
            </a:extLst>
          </p:cNvPr>
          <p:cNvPicPr>
            <a:picLocks noChangeAspect="1"/>
          </p:cNvPicPr>
          <p:nvPr/>
        </p:nvPicPr>
        <p:blipFill>
          <a:blip r:embed="rId6"/>
          <a:stretch>
            <a:fillRect/>
          </a:stretch>
        </p:blipFill>
        <p:spPr>
          <a:xfrm>
            <a:off x="9813536" y="4711531"/>
            <a:ext cx="2219431" cy="1769715"/>
          </a:xfrm>
          <a:prstGeom prst="rect">
            <a:avLst/>
          </a:prstGeom>
        </p:spPr>
      </p:pic>
      <p:sp>
        <p:nvSpPr>
          <p:cNvPr id="37" name="Rectangle 36">
            <a:extLst>
              <a:ext uri="{FF2B5EF4-FFF2-40B4-BE49-F238E27FC236}">
                <a16:creationId xmlns:a16="http://schemas.microsoft.com/office/drawing/2014/main" id="{AD6D835D-E149-8E71-26AD-7FD7FB70A5A0}"/>
              </a:ext>
            </a:extLst>
          </p:cNvPr>
          <p:cNvSpPr/>
          <p:nvPr/>
        </p:nvSpPr>
        <p:spPr>
          <a:xfrm>
            <a:off x="365437" y="1441404"/>
            <a:ext cx="4772056" cy="4154984"/>
          </a:xfrm>
          <a:prstGeom prst="rect">
            <a:avLst/>
          </a:prstGeom>
        </p:spPr>
        <p:txBody>
          <a:bodyPr wrap="square">
            <a:spAutoFit/>
          </a:bodyPr>
          <a:lstStyle/>
          <a:p>
            <a:pPr marL="285750" indent="-285750" fontAlgn="base">
              <a:spcAft>
                <a:spcPts val="600"/>
              </a:spcAft>
              <a:buFont typeface="Arial" panose="020B0604020202020204" pitchFamily="34" charset="0"/>
              <a:buChar char="•"/>
              <a:defRPr/>
            </a:pPr>
            <a:r>
              <a:rPr lang="en-GB" dirty="0">
                <a:solidFill>
                  <a:srgbClr val="626262"/>
                </a:solidFill>
                <a:latin typeface="Arial" panose="020B0604020202020204" pitchFamily="34" charset="0"/>
                <a:cs typeface="Arial" panose="020B0604020202020204" pitchFamily="34" charset="0"/>
              </a:rPr>
              <a:t>Providing a comprehensive suite of detectors and diagnostics to cover base needs from the user/industrial community</a:t>
            </a:r>
          </a:p>
          <a:p>
            <a:pPr marL="285750" indent="-285750" fontAlgn="base">
              <a:spcAft>
                <a:spcPts val="600"/>
              </a:spcAft>
              <a:buFont typeface="Arial" panose="020B0604020202020204" pitchFamily="34" charset="0"/>
              <a:buChar char="•"/>
              <a:defRPr/>
            </a:pPr>
            <a:r>
              <a:rPr lang="en-GB" dirty="0">
                <a:solidFill>
                  <a:srgbClr val="626262"/>
                </a:solidFill>
                <a:latin typeface="Arial" panose="020B0604020202020204" pitchFamily="34" charset="0"/>
                <a:cs typeface="Arial" panose="020B0604020202020204" pitchFamily="34" charset="0"/>
              </a:rPr>
              <a:t>Laser input conditions, plasma/target evolution, and emitted radiation diagnostics.</a:t>
            </a:r>
          </a:p>
          <a:p>
            <a:pPr marL="285750" indent="-285750" fontAlgn="base">
              <a:spcAft>
                <a:spcPts val="600"/>
              </a:spcAft>
              <a:buFont typeface="Arial" panose="020B0604020202020204" pitchFamily="34" charset="0"/>
              <a:buChar char="•"/>
              <a:defRPr/>
            </a:pPr>
            <a:endParaRPr lang="en-GB" dirty="0">
              <a:solidFill>
                <a:srgbClr val="626262"/>
              </a:solidFill>
              <a:latin typeface="Arial" panose="020B0604020202020204" pitchFamily="34" charset="0"/>
              <a:cs typeface="Arial" panose="020B0604020202020204" pitchFamily="34" charset="0"/>
            </a:endParaRPr>
          </a:p>
          <a:p>
            <a:pPr marL="285750" indent="-285750" fontAlgn="base">
              <a:spcAft>
                <a:spcPts val="600"/>
              </a:spcAft>
              <a:buFont typeface="Arial" panose="020B0604020202020204" pitchFamily="34" charset="0"/>
              <a:buChar char="•"/>
              <a:defRPr/>
            </a:pPr>
            <a:r>
              <a:rPr lang="en-GB" dirty="0">
                <a:solidFill>
                  <a:srgbClr val="626262"/>
                </a:solidFill>
                <a:latin typeface="Arial" panose="020B0604020202020204" pitchFamily="34" charset="0"/>
                <a:cs typeface="Arial" panose="020B0604020202020204" pitchFamily="34" charset="0"/>
              </a:rPr>
              <a:t>Highlights:</a:t>
            </a:r>
          </a:p>
          <a:p>
            <a:pPr marL="742950" lvl="1" indent="-285750" fontAlgn="base">
              <a:spcAft>
                <a:spcPts val="600"/>
              </a:spcAft>
              <a:buFont typeface="Arial" panose="020B0604020202020204" pitchFamily="34" charset="0"/>
              <a:buChar char="•"/>
              <a:defRPr/>
            </a:pPr>
            <a:r>
              <a:rPr lang="en-GB" dirty="0">
                <a:solidFill>
                  <a:srgbClr val="626262"/>
                </a:solidFill>
                <a:latin typeface="Arial" panose="020B0604020202020204" pitchFamily="34" charset="0"/>
                <a:cs typeface="Arial" panose="020B0604020202020204" pitchFamily="34" charset="0"/>
              </a:rPr>
              <a:t>Sub-micron system for 100 keV betatron</a:t>
            </a:r>
          </a:p>
          <a:p>
            <a:pPr marL="742950" lvl="1" indent="-285750" fontAlgn="base">
              <a:spcAft>
                <a:spcPts val="600"/>
              </a:spcAft>
              <a:buFont typeface="Arial" panose="020B0604020202020204" pitchFamily="34" charset="0"/>
              <a:buChar char="•"/>
              <a:defRPr/>
            </a:pPr>
            <a:r>
              <a:rPr lang="en-GB" dirty="0">
                <a:solidFill>
                  <a:srgbClr val="626262"/>
                </a:solidFill>
                <a:latin typeface="Arial" panose="020B0604020202020204" pitchFamily="34" charset="0"/>
                <a:cs typeface="Arial" panose="020B0604020202020204" pitchFamily="34" charset="0"/>
              </a:rPr>
              <a:t>&lt;200 um system for 1-10 MeV x-rays</a:t>
            </a:r>
          </a:p>
          <a:p>
            <a:pPr marL="742950" lvl="1" indent="-285750" fontAlgn="base">
              <a:spcAft>
                <a:spcPts val="600"/>
              </a:spcAft>
              <a:buFont typeface="Arial" panose="020B0604020202020204" pitchFamily="34" charset="0"/>
              <a:buChar char="•"/>
              <a:defRPr/>
            </a:pPr>
            <a:r>
              <a:rPr lang="en-GB" dirty="0">
                <a:solidFill>
                  <a:srgbClr val="626262"/>
                </a:solidFill>
                <a:latin typeface="Arial" panose="020B0604020202020204" pitchFamily="34" charset="0"/>
                <a:cs typeface="Arial" panose="020B0604020202020204" pitchFamily="34" charset="0"/>
              </a:rPr>
              <a:t>Longitudinal and emissivity diagnostics for electron optimisation</a:t>
            </a:r>
          </a:p>
        </p:txBody>
      </p:sp>
    </p:spTree>
    <p:extLst>
      <p:ext uri="{BB962C8B-B14F-4D97-AF65-F5344CB8AC3E}">
        <p14:creationId xmlns:p14="http://schemas.microsoft.com/office/powerpoint/2010/main" val="1033087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5400" dirty="0"/>
              <a:t>Extra Slides</a:t>
            </a:r>
          </a:p>
        </p:txBody>
      </p:sp>
    </p:spTree>
    <p:extLst>
      <p:ext uri="{BB962C8B-B14F-4D97-AF65-F5344CB8AC3E}">
        <p14:creationId xmlns:p14="http://schemas.microsoft.com/office/powerpoint/2010/main" val="1507251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5400" dirty="0"/>
              <a:t>Project Scope</a:t>
            </a: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758511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9BC08E-EFDC-04C9-AD92-0AFB73E35CC8}"/>
              </a:ext>
            </a:extLst>
          </p:cNvPr>
          <p:cNvPicPr>
            <a:picLocks noChangeAspect="1"/>
          </p:cNvPicPr>
          <p:nvPr/>
        </p:nvPicPr>
        <p:blipFill>
          <a:blip r:embed="rId3"/>
          <a:stretch>
            <a:fillRect/>
          </a:stretch>
        </p:blipFill>
        <p:spPr>
          <a:xfrm>
            <a:off x="549499" y="5111767"/>
            <a:ext cx="11378731" cy="1110673"/>
          </a:xfrm>
          <a:prstGeom prst="rect">
            <a:avLst/>
          </a:prstGeom>
        </p:spPr>
      </p:pic>
      <p:sp>
        <p:nvSpPr>
          <p:cNvPr id="5" name="Rectangle 4">
            <a:extLst>
              <a:ext uri="{FF2B5EF4-FFF2-40B4-BE49-F238E27FC236}">
                <a16:creationId xmlns:a16="http://schemas.microsoft.com/office/drawing/2014/main" id="{67C774C0-AABF-BB79-C1D2-DFB016061F64}"/>
              </a:ext>
            </a:extLst>
          </p:cNvPr>
          <p:cNvSpPr/>
          <p:nvPr/>
        </p:nvSpPr>
        <p:spPr>
          <a:xfrm>
            <a:off x="1176014" y="4254418"/>
            <a:ext cx="6008400" cy="503999"/>
          </a:xfrm>
          <a:prstGeom prst="rect">
            <a:avLst/>
          </a:prstGeom>
          <a:gradFill>
            <a:gsLst>
              <a:gs pos="0">
                <a:srgbClr val="FFFFFF"/>
              </a:gs>
              <a:gs pos="13000">
                <a:srgbClr val="626262">
                  <a:alpha val="35000"/>
                </a:srgbClr>
              </a:gs>
              <a:gs pos="81000">
                <a:srgbClr val="626262">
                  <a:alpha val="25000"/>
                </a:srgbClr>
              </a:gs>
              <a:gs pos="100000">
                <a:srgbClr val="FFFFFF"/>
              </a:gs>
            </a:gsLst>
            <a:lin ang="0" scaled="0"/>
          </a:gra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Betatron Emission</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A9D87BD-CF48-E8E2-F023-91AC9B784F18}"/>
                  </a:ext>
                </a:extLst>
              </p:cNvPr>
              <p:cNvSpPr/>
              <p:nvPr/>
            </p:nvSpPr>
            <p:spPr>
              <a:xfrm>
                <a:off x="2362642" y="3624479"/>
                <a:ext cx="3981600" cy="503999"/>
              </a:xfrm>
              <a:prstGeom prst="rect">
                <a:avLst/>
              </a:prstGeom>
              <a:gradFill>
                <a:gsLst>
                  <a:gs pos="0">
                    <a:srgbClr val="FFFFFF"/>
                  </a:gs>
                  <a:gs pos="13000">
                    <a:srgbClr val="626262">
                      <a:alpha val="35000"/>
                    </a:srgbClr>
                  </a:gs>
                  <a:gs pos="81000">
                    <a:srgbClr val="626262">
                      <a:alpha val="25000"/>
                    </a:srgbClr>
                  </a:gs>
                  <a:gs pos="100000">
                    <a:srgbClr val="FFFF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Transition lines (k-</a:t>
                </a:r>
                <a14:m>
                  <m:oMath xmlns:m="http://schemas.openxmlformats.org/officeDocument/2006/math">
                    <m:r>
                      <a:rPr lang="en-GB" b="0" i="1" smtClean="0">
                        <a:solidFill>
                          <a:schemeClr val="tx1"/>
                        </a:solidFill>
                        <a:latin typeface="Cambria Math" panose="02040503050406030204" pitchFamily="18" charset="0"/>
                      </a:rPr>
                      <m:t>𝛼</m:t>
                    </m:r>
                  </m:oMath>
                </a14:m>
                <a:r>
                  <a:rPr lang="en-GB" dirty="0">
                    <a:solidFill>
                      <a:schemeClr val="tx1"/>
                    </a:solidFill>
                  </a:rPr>
                  <a:t>..)</a:t>
                </a:r>
              </a:p>
            </p:txBody>
          </p:sp>
        </mc:Choice>
        <mc:Fallback xmlns="">
          <p:sp>
            <p:nvSpPr>
              <p:cNvPr id="9" name="Rectangle 8">
                <a:extLst>
                  <a:ext uri="{FF2B5EF4-FFF2-40B4-BE49-F238E27FC236}">
                    <a16:creationId xmlns:a16="http://schemas.microsoft.com/office/drawing/2014/main" id="{0A9D87BD-CF48-E8E2-F023-91AC9B784F18}"/>
                  </a:ext>
                </a:extLst>
              </p:cNvPr>
              <p:cNvSpPr>
                <a:spLocks noRot="1" noChangeAspect="1" noMove="1" noResize="1" noEditPoints="1" noAdjustHandles="1" noChangeArrowheads="1" noChangeShapeType="1" noTextEdit="1"/>
              </p:cNvSpPr>
              <p:nvPr/>
            </p:nvSpPr>
            <p:spPr>
              <a:xfrm>
                <a:off x="2362642" y="3624479"/>
                <a:ext cx="3981600" cy="503999"/>
              </a:xfrm>
              <a:prstGeom prst="rect">
                <a:avLst/>
              </a:prstGeom>
              <a:blipFill>
                <a:blip r:embed="rId4"/>
                <a:stretch>
                  <a:fillRect b="-7500"/>
                </a:stretch>
              </a:blipFill>
              <a:ln>
                <a:noFill/>
              </a:ln>
            </p:spPr>
            <p:txBody>
              <a:bodyPr/>
              <a:lstStyle/>
              <a:p>
                <a:r>
                  <a:rPr lang="en-GB">
                    <a:noFill/>
                  </a:rPr>
                  <a:t> </a:t>
                </a:r>
              </a:p>
            </p:txBody>
          </p:sp>
        </mc:Fallback>
      </mc:AlternateContent>
      <p:sp>
        <p:nvSpPr>
          <p:cNvPr id="2" name="Rectangle 1">
            <a:extLst>
              <a:ext uri="{FF2B5EF4-FFF2-40B4-BE49-F238E27FC236}">
                <a16:creationId xmlns:a16="http://schemas.microsoft.com/office/drawing/2014/main" id="{BD251F4D-DD1E-5C48-747C-B184DC8946E1}"/>
              </a:ext>
            </a:extLst>
          </p:cNvPr>
          <p:cNvSpPr/>
          <p:nvPr/>
        </p:nvSpPr>
        <p:spPr>
          <a:xfrm>
            <a:off x="3767030" y="2994540"/>
            <a:ext cx="8161200" cy="503999"/>
          </a:xfrm>
          <a:prstGeom prst="rect">
            <a:avLst/>
          </a:prstGeom>
          <a:gradFill>
            <a:gsLst>
              <a:gs pos="0">
                <a:srgbClr val="FFFFFF"/>
              </a:gs>
              <a:gs pos="13000">
                <a:srgbClr val="626262">
                  <a:alpha val="35000"/>
                </a:srgbClr>
              </a:gs>
              <a:gs pos="81000">
                <a:srgbClr val="626262">
                  <a:alpha val="25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Bremsstrahlung</a:t>
            </a:r>
          </a:p>
        </p:txBody>
      </p:sp>
      <p:sp>
        <p:nvSpPr>
          <p:cNvPr id="3" name="Rectangle 2">
            <a:extLst>
              <a:ext uri="{FF2B5EF4-FFF2-40B4-BE49-F238E27FC236}">
                <a16:creationId xmlns:a16="http://schemas.microsoft.com/office/drawing/2014/main" id="{9292A57C-E2A4-EFD2-348D-E726DD3B7064}"/>
              </a:ext>
            </a:extLst>
          </p:cNvPr>
          <p:cNvSpPr/>
          <p:nvPr/>
        </p:nvSpPr>
        <p:spPr>
          <a:xfrm>
            <a:off x="7904459" y="2364601"/>
            <a:ext cx="4024800" cy="503999"/>
          </a:xfrm>
          <a:prstGeom prst="rect">
            <a:avLst/>
          </a:prstGeom>
          <a:gradFill>
            <a:gsLst>
              <a:gs pos="0">
                <a:srgbClr val="FFFFFF"/>
              </a:gs>
              <a:gs pos="13000">
                <a:srgbClr val="626262">
                  <a:alpha val="35000"/>
                </a:srgbClr>
              </a:gs>
              <a:gs pos="81000">
                <a:srgbClr val="626262">
                  <a:alpha val="25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ICS</a:t>
            </a:r>
          </a:p>
        </p:txBody>
      </p:sp>
      <p:sp>
        <p:nvSpPr>
          <p:cNvPr id="12" name="Rectangle 11">
            <a:extLst>
              <a:ext uri="{FF2B5EF4-FFF2-40B4-BE49-F238E27FC236}">
                <a16:creationId xmlns:a16="http://schemas.microsoft.com/office/drawing/2014/main" id="{45404C60-2153-2E94-3A2C-306E439FC604}"/>
              </a:ext>
            </a:extLst>
          </p:cNvPr>
          <p:cNvSpPr/>
          <p:nvPr/>
        </p:nvSpPr>
        <p:spPr>
          <a:xfrm>
            <a:off x="8855805" y="1734662"/>
            <a:ext cx="3074399" cy="503999"/>
          </a:xfrm>
          <a:prstGeom prst="rect">
            <a:avLst/>
          </a:prstGeom>
          <a:gradFill>
            <a:gsLst>
              <a:gs pos="0">
                <a:srgbClr val="FFFFFF"/>
              </a:gs>
              <a:gs pos="13000">
                <a:srgbClr val="7030A0">
                  <a:lumMod val="50000"/>
                  <a:lumOff val="50000"/>
                  <a:alpha val="50000"/>
                </a:srgbClr>
              </a:gs>
              <a:gs pos="81000">
                <a:srgbClr val="7030A0">
                  <a:lumMod val="50000"/>
                  <a:lumOff val="50000"/>
                  <a:alpha val="50000"/>
                </a:srgbClr>
              </a:gs>
              <a:gs pos="100000">
                <a:srgbClr val="FFFF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a:t>
            </a:r>
            <a:r>
              <a:rPr lang="en-GB" baseline="30000" dirty="0">
                <a:solidFill>
                  <a:schemeClr val="tx1"/>
                </a:solidFill>
              </a:rPr>
              <a:t>ndary</a:t>
            </a:r>
            <a:r>
              <a:rPr lang="en-GB" dirty="0">
                <a:solidFill>
                  <a:schemeClr val="tx1"/>
                </a:solidFill>
              </a:rPr>
              <a:t> Nuclear Emissions</a:t>
            </a:r>
          </a:p>
        </p:txBody>
      </p:sp>
      <p:cxnSp>
        <p:nvCxnSpPr>
          <p:cNvPr id="20" name="Straight Connector 19">
            <a:extLst>
              <a:ext uri="{FF2B5EF4-FFF2-40B4-BE49-F238E27FC236}">
                <a16:creationId xmlns:a16="http://schemas.microsoft.com/office/drawing/2014/main" id="{9A749EE8-68F6-DF9A-2141-EC71FDE77D16}"/>
              </a:ext>
            </a:extLst>
          </p:cNvPr>
          <p:cNvCxnSpPr>
            <a:cxnSpLocks/>
          </p:cNvCxnSpPr>
          <p:nvPr/>
        </p:nvCxnSpPr>
        <p:spPr>
          <a:xfrm flipV="1">
            <a:off x="8227733" y="1104722"/>
            <a:ext cx="0" cy="504000"/>
          </a:xfrm>
          <a:prstGeom prst="line">
            <a:avLst/>
          </a:prstGeom>
          <a:ln>
            <a:solidFill>
              <a:srgbClr val="626262"/>
            </a:solidFill>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4589A199-97E8-1EBB-0DDC-B0429CADE5C6}"/>
              </a:ext>
            </a:extLst>
          </p:cNvPr>
          <p:cNvSpPr txBox="1"/>
          <p:nvPr/>
        </p:nvSpPr>
        <p:spPr>
          <a:xfrm>
            <a:off x="8227733" y="1162399"/>
            <a:ext cx="2152320" cy="369332"/>
          </a:xfrm>
          <a:prstGeom prst="rect">
            <a:avLst/>
          </a:prstGeom>
          <a:noFill/>
        </p:spPr>
        <p:txBody>
          <a:bodyPr wrap="none" rtlCol="0">
            <a:spAutoFit/>
          </a:bodyPr>
          <a:lstStyle/>
          <a:p>
            <a:r>
              <a:rPr lang="en-GB" dirty="0"/>
              <a:t>Positron Annihilation</a:t>
            </a:r>
          </a:p>
        </p:txBody>
      </p:sp>
      <p:sp>
        <p:nvSpPr>
          <p:cNvPr id="6" name="Rectangle 5">
            <a:extLst>
              <a:ext uri="{FF2B5EF4-FFF2-40B4-BE49-F238E27FC236}">
                <a16:creationId xmlns:a16="http://schemas.microsoft.com/office/drawing/2014/main" id="{C32106FB-0E58-BDAD-489E-D291DF81024C}"/>
              </a:ext>
            </a:extLst>
          </p:cNvPr>
          <p:cNvSpPr/>
          <p:nvPr/>
        </p:nvSpPr>
        <p:spPr>
          <a:xfrm>
            <a:off x="5307738" y="474784"/>
            <a:ext cx="6622466" cy="503999"/>
          </a:xfrm>
          <a:prstGeom prst="rect">
            <a:avLst/>
          </a:prstGeom>
          <a:gradFill>
            <a:gsLst>
              <a:gs pos="0">
                <a:srgbClr val="FFFFFF"/>
              </a:gs>
              <a:gs pos="13000">
                <a:srgbClr val="626262">
                  <a:alpha val="35000"/>
                </a:srgbClr>
              </a:gs>
              <a:gs pos="81000">
                <a:srgbClr val="626262">
                  <a:alpha val="25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DLA Induced X-rays</a:t>
            </a:r>
          </a:p>
        </p:txBody>
      </p:sp>
      <p:sp>
        <p:nvSpPr>
          <p:cNvPr id="8" name="Rectangle 7">
            <a:extLst>
              <a:ext uri="{FF2B5EF4-FFF2-40B4-BE49-F238E27FC236}">
                <a16:creationId xmlns:a16="http://schemas.microsoft.com/office/drawing/2014/main" id="{4E3063DB-CE9F-EFBA-3C5A-483829875439}"/>
              </a:ext>
            </a:extLst>
          </p:cNvPr>
          <p:cNvSpPr/>
          <p:nvPr/>
        </p:nvSpPr>
        <p:spPr>
          <a:xfrm>
            <a:off x="479998" y="4884358"/>
            <a:ext cx="2572086" cy="503999"/>
          </a:xfrm>
          <a:prstGeom prst="rect">
            <a:avLst/>
          </a:prstGeom>
          <a:gradFill>
            <a:gsLst>
              <a:gs pos="13000">
                <a:srgbClr val="626262">
                  <a:alpha val="35000"/>
                </a:srgbClr>
              </a:gs>
              <a:gs pos="81000">
                <a:srgbClr val="626262">
                  <a:alpha val="25000"/>
                </a:srgbClr>
              </a:gs>
              <a:gs pos="100000">
                <a:srgbClr val="FFFFFF"/>
              </a:gs>
            </a:gsLst>
            <a:lin ang="0" scaled="0"/>
          </a:gra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HHG</a:t>
            </a:r>
          </a:p>
        </p:txBody>
      </p:sp>
      <p:sp>
        <p:nvSpPr>
          <p:cNvPr id="11" name="TextBox 10">
            <a:extLst>
              <a:ext uri="{FF2B5EF4-FFF2-40B4-BE49-F238E27FC236}">
                <a16:creationId xmlns:a16="http://schemas.microsoft.com/office/drawing/2014/main" id="{BC5E64A8-7D6D-7702-A139-4B5223DF91CC}"/>
              </a:ext>
            </a:extLst>
          </p:cNvPr>
          <p:cNvSpPr txBox="1"/>
          <p:nvPr/>
        </p:nvSpPr>
        <p:spPr>
          <a:xfrm>
            <a:off x="7184414" y="780142"/>
            <a:ext cx="2831818" cy="261610"/>
          </a:xfrm>
          <a:prstGeom prst="rect">
            <a:avLst/>
          </a:prstGeom>
          <a:noFill/>
        </p:spPr>
        <p:txBody>
          <a:bodyPr wrap="square">
            <a:spAutoFit/>
          </a:bodyPr>
          <a:lstStyle/>
          <a:p>
            <a:r>
              <a:rPr lang="en-GB" sz="1100" dirty="0"/>
              <a:t>T. Wang, Phys. Rev. Applied 13, 054024 (2020) </a:t>
            </a:r>
          </a:p>
        </p:txBody>
      </p:sp>
      <p:sp>
        <p:nvSpPr>
          <p:cNvPr id="14" name="TextBox 13">
            <a:extLst>
              <a:ext uri="{FF2B5EF4-FFF2-40B4-BE49-F238E27FC236}">
                <a16:creationId xmlns:a16="http://schemas.microsoft.com/office/drawing/2014/main" id="{AC254465-D3A4-D07F-2EA6-52BC007BAA97}"/>
              </a:ext>
            </a:extLst>
          </p:cNvPr>
          <p:cNvSpPr txBox="1"/>
          <p:nvPr/>
        </p:nvSpPr>
        <p:spPr>
          <a:xfrm>
            <a:off x="445844" y="5171889"/>
            <a:ext cx="2909455" cy="261610"/>
          </a:xfrm>
          <a:prstGeom prst="rect">
            <a:avLst/>
          </a:prstGeom>
          <a:noFill/>
        </p:spPr>
        <p:txBody>
          <a:bodyPr wrap="square">
            <a:spAutoFit/>
          </a:bodyPr>
          <a:lstStyle/>
          <a:p>
            <a:r>
              <a:rPr lang="en-GB" sz="1100" dirty="0"/>
              <a:t>T. </a:t>
            </a:r>
            <a:r>
              <a:rPr lang="en-GB" sz="1100" dirty="0" err="1"/>
              <a:t>Popmintchev</a:t>
            </a:r>
            <a:r>
              <a:rPr lang="en-GB" sz="1100" dirty="0"/>
              <a:t>, et al. </a:t>
            </a:r>
            <a:r>
              <a:rPr lang="en-GB" sz="1100" i="1" dirty="0"/>
              <a:t>Science</a:t>
            </a:r>
            <a:r>
              <a:rPr lang="en-GB" sz="1100" dirty="0"/>
              <a:t> 336.6086 (2012)</a:t>
            </a:r>
          </a:p>
        </p:txBody>
      </p:sp>
      <p:sp>
        <p:nvSpPr>
          <p:cNvPr id="15" name="Rectangle 14">
            <a:extLst>
              <a:ext uri="{FF2B5EF4-FFF2-40B4-BE49-F238E27FC236}">
                <a16:creationId xmlns:a16="http://schemas.microsoft.com/office/drawing/2014/main" id="{BBD3D1F9-3364-FB90-9AE7-147410A701D1}"/>
              </a:ext>
            </a:extLst>
          </p:cNvPr>
          <p:cNvSpPr/>
          <p:nvPr/>
        </p:nvSpPr>
        <p:spPr>
          <a:xfrm>
            <a:off x="8156827" y="1104301"/>
            <a:ext cx="141810" cy="503999"/>
          </a:xfrm>
          <a:prstGeom prst="rect">
            <a:avLst/>
          </a:prstGeom>
          <a:gradFill>
            <a:gsLst>
              <a:gs pos="0">
                <a:srgbClr val="FFFFFF"/>
              </a:gs>
              <a:gs pos="13000">
                <a:srgbClr val="626262">
                  <a:alpha val="35000"/>
                </a:srgbClr>
              </a:gs>
              <a:gs pos="81000">
                <a:srgbClr val="626262">
                  <a:alpha val="25000"/>
                </a:srgbClr>
              </a:gs>
              <a:gs pos="100000">
                <a:srgbClr val="FFFF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TextBox 16">
            <a:extLst>
              <a:ext uri="{FF2B5EF4-FFF2-40B4-BE49-F238E27FC236}">
                <a16:creationId xmlns:a16="http://schemas.microsoft.com/office/drawing/2014/main" id="{1587FAFE-FC15-1FEF-B02A-5C50E1A164B2}"/>
              </a:ext>
            </a:extLst>
          </p:cNvPr>
          <p:cNvSpPr txBox="1"/>
          <p:nvPr/>
        </p:nvSpPr>
        <p:spPr>
          <a:xfrm>
            <a:off x="8272704" y="1393168"/>
            <a:ext cx="4830618" cy="253916"/>
          </a:xfrm>
          <a:prstGeom prst="rect">
            <a:avLst/>
          </a:prstGeom>
          <a:noFill/>
        </p:spPr>
        <p:txBody>
          <a:bodyPr wrap="square">
            <a:spAutoFit/>
          </a:bodyPr>
          <a:lstStyle/>
          <a:p>
            <a:r>
              <a:rPr lang="en-GB" sz="1050" dirty="0"/>
              <a:t>R. J., Murphy, et al. </a:t>
            </a:r>
            <a:r>
              <a:rPr lang="en-GB" sz="1050" i="1" dirty="0" err="1"/>
              <a:t>Astrophys</a:t>
            </a:r>
            <a:r>
              <a:rPr lang="en-GB" sz="1050" i="1" dirty="0"/>
              <a:t>. Journal Supp. Series </a:t>
            </a:r>
            <a:r>
              <a:rPr lang="en-GB" sz="1050" dirty="0"/>
              <a:t>161.2 (2005)</a:t>
            </a:r>
          </a:p>
        </p:txBody>
      </p:sp>
      <p:sp>
        <p:nvSpPr>
          <p:cNvPr id="22" name="TextBox 21">
            <a:extLst>
              <a:ext uri="{FF2B5EF4-FFF2-40B4-BE49-F238E27FC236}">
                <a16:creationId xmlns:a16="http://schemas.microsoft.com/office/drawing/2014/main" id="{C65F5055-1ED7-38BC-02F5-0F2C2D9A2A6E}"/>
              </a:ext>
            </a:extLst>
          </p:cNvPr>
          <p:cNvSpPr txBox="1"/>
          <p:nvPr/>
        </p:nvSpPr>
        <p:spPr>
          <a:xfrm>
            <a:off x="8951812" y="2022700"/>
            <a:ext cx="3087254" cy="261610"/>
          </a:xfrm>
          <a:prstGeom prst="rect">
            <a:avLst/>
          </a:prstGeom>
          <a:noFill/>
        </p:spPr>
        <p:txBody>
          <a:bodyPr wrap="square">
            <a:spAutoFit/>
          </a:bodyPr>
          <a:lstStyle/>
          <a:p>
            <a:r>
              <a:rPr lang="en-GB" sz="1100" dirty="0"/>
              <a:t>M.M Günther, </a:t>
            </a:r>
            <a:r>
              <a:rPr lang="en-GB" sz="1100" i="1" dirty="0"/>
              <a:t>et al.</a:t>
            </a:r>
            <a:r>
              <a:rPr lang="en-GB" sz="1100" dirty="0"/>
              <a:t> </a:t>
            </a:r>
            <a:r>
              <a:rPr lang="en-GB" sz="1100" i="1" dirty="0"/>
              <a:t>Nat </a:t>
            </a:r>
            <a:r>
              <a:rPr lang="en-GB" sz="1100" i="1" dirty="0" err="1"/>
              <a:t>Commun</a:t>
            </a:r>
            <a:r>
              <a:rPr lang="en-GB" sz="1100" dirty="0"/>
              <a:t> </a:t>
            </a:r>
            <a:r>
              <a:rPr lang="en-GB" sz="1100" b="1" dirty="0"/>
              <a:t>13</a:t>
            </a:r>
            <a:r>
              <a:rPr lang="en-GB" sz="1100" dirty="0"/>
              <a:t>, 170 (2022). </a:t>
            </a:r>
          </a:p>
        </p:txBody>
      </p:sp>
      <p:sp>
        <p:nvSpPr>
          <p:cNvPr id="23" name="TextBox 22">
            <a:extLst>
              <a:ext uri="{FF2B5EF4-FFF2-40B4-BE49-F238E27FC236}">
                <a16:creationId xmlns:a16="http://schemas.microsoft.com/office/drawing/2014/main" id="{CB376691-1725-3F1E-F303-A9A4AA222FD0}"/>
              </a:ext>
            </a:extLst>
          </p:cNvPr>
          <p:cNvSpPr txBox="1"/>
          <p:nvPr/>
        </p:nvSpPr>
        <p:spPr>
          <a:xfrm>
            <a:off x="8695404" y="2651712"/>
            <a:ext cx="2863073" cy="261610"/>
          </a:xfrm>
          <a:prstGeom prst="rect">
            <a:avLst/>
          </a:prstGeom>
          <a:noFill/>
        </p:spPr>
        <p:txBody>
          <a:bodyPr wrap="square">
            <a:spAutoFit/>
          </a:bodyPr>
          <a:lstStyle/>
          <a:p>
            <a:r>
              <a:rPr lang="en-GB" sz="1100" dirty="0"/>
              <a:t>H-E Tsai, et al. </a:t>
            </a:r>
            <a:r>
              <a:rPr lang="en-GB" sz="1100" i="1" dirty="0"/>
              <a:t>Physics of Plasmas</a:t>
            </a:r>
            <a:r>
              <a:rPr lang="en-GB" sz="1100" dirty="0"/>
              <a:t> 22.2 (2015).</a:t>
            </a:r>
          </a:p>
        </p:txBody>
      </p:sp>
      <p:sp>
        <p:nvSpPr>
          <p:cNvPr id="24" name="TextBox 23">
            <a:extLst>
              <a:ext uri="{FF2B5EF4-FFF2-40B4-BE49-F238E27FC236}">
                <a16:creationId xmlns:a16="http://schemas.microsoft.com/office/drawing/2014/main" id="{FC3F0B1D-717A-0DFA-57F1-96AA437486E1}"/>
              </a:ext>
            </a:extLst>
          </p:cNvPr>
          <p:cNvSpPr txBox="1"/>
          <p:nvPr/>
        </p:nvSpPr>
        <p:spPr>
          <a:xfrm>
            <a:off x="8346934" y="2308884"/>
            <a:ext cx="3560012" cy="261610"/>
          </a:xfrm>
          <a:prstGeom prst="rect">
            <a:avLst/>
          </a:prstGeom>
          <a:noFill/>
        </p:spPr>
        <p:txBody>
          <a:bodyPr wrap="square">
            <a:spAutoFit/>
          </a:bodyPr>
          <a:lstStyle/>
          <a:p>
            <a:r>
              <a:rPr lang="en-GB" sz="1100" dirty="0"/>
              <a:t>F </a:t>
            </a:r>
            <a:r>
              <a:rPr lang="en-GB" sz="1100" dirty="0" err="1"/>
              <a:t>Mackenroth</a:t>
            </a:r>
            <a:r>
              <a:rPr lang="en-GB" sz="1100" dirty="0"/>
              <a:t>, et al. </a:t>
            </a:r>
            <a:r>
              <a:rPr lang="en-GB" sz="1100" i="1" dirty="0"/>
              <a:t>Physical Review E</a:t>
            </a:r>
            <a:r>
              <a:rPr lang="en-GB" sz="1100" dirty="0"/>
              <a:t> 99.3 (2019): 033205.</a:t>
            </a:r>
          </a:p>
        </p:txBody>
      </p:sp>
      <p:sp>
        <p:nvSpPr>
          <p:cNvPr id="25" name="TextBox 24">
            <a:extLst>
              <a:ext uri="{FF2B5EF4-FFF2-40B4-BE49-F238E27FC236}">
                <a16:creationId xmlns:a16="http://schemas.microsoft.com/office/drawing/2014/main" id="{904CB197-9DB0-66EC-E0CF-02AA2DF8C059}"/>
              </a:ext>
            </a:extLst>
          </p:cNvPr>
          <p:cNvSpPr txBox="1"/>
          <p:nvPr/>
        </p:nvSpPr>
        <p:spPr>
          <a:xfrm>
            <a:off x="2718605" y="3909617"/>
            <a:ext cx="3269673" cy="261610"/>
          </a:xfrm>
          <a:prstGeom prst="rect">
            <a:avLst/>
          </a:prstGeom>
          <a:noFill/>
        </p:spPr>
        <p:txBody>
          <a:bodyPr wrap="square">
            <a:spAutoFit/>
          </a:bodyPr>
          <a:lstStyle/>
          <a:p>
            <a:r>
              <a:rPr lang="en-GB" sz="1100" dirty="0"/>
              <a:t>P. </a:t>
            </a:r>
            <a:r>
              <a:rPr lang="en-GB" sz="1100" dirty="0" err="1"/>
              <a:t>Neumayer</a:t>
            </a:r>
            <a:r>
              <a:rPr lang="en-GB" sz="1100" dirty="0"/>
              <a:t>, et al. </a:t>
            </a:r>
            <a:r>
              <a:rPr lang="en-GB" sz="1100" i="1" dirty="0"/>
              <a:t>Physics of plasmas</a:t>
            </a:r>
            <a:r>
              <a:rPr lang="en-GB" sz="1100" dirty="0"/>
              <a:t> 17.10 (2010).</a:t>
            </a:r>
          </a:p>
        </p:txBody>
      </p:sp>
      <p:sp>
        <p:nvSpPr>
          <p:cNvPr id="26" name="TextBox 25">
            <a:extLst>
              <a:ext uri="{FF2B5EF4-FFF2-40B4-BE49-F238E27FC236}">
                <a16:creationId xmlns:a16="http://schemas.microsoft.com/office/drawing/2014/main" id="{408914F8-2A7F-2876-AE54-22B25F249E86}"/>
              </a:ext>
            </a:extLst>
          </p:cNvPr>
          <p:cNvSpPr txBox="1"/>
          <p:nvPr/>
        </p:nvSpPr>
        <p:spPr>
          <a:xfrm>
            <a:off x="6153999" y="2949818"/>
            <a:ext cx="3387262" cy="261610"/>
          </a:xfrm>
          <a:prstGeom prst="rect">
            <a:avLst/>
          </a:prstGeom>
          <a:noFill/>
        </p:spPr>
        <p:txBody>
          <a:bodyPr wrap="square">
            <a:spAutoFit/>
          </a:bodyPr>
          <a:lstStyle/>
          <a:p>
            <a:r>
              <a:rPr lang="en-GB" sz="1100" dirty="0"/>
              <a:t>S. </a:t>
            </a:r>
            <a:r>
              <a:rPr lang="en-GB" sz="1100" dirty="0" err="1"/>
              <a:t>Cipiccia</a:t>
            </a:r>
            <a:r>
              <a:rPr lang="en-GB" sz="1100" dirty="0"/>
              <a:t>, et al. </a:t>
            </a:r>
            <a:r>
              <a:rPr lang="en-GB" sz="1100" i="1" dirty="0"/>
              <a:t>Journal of Applied Physics</a:t>
            </a:r>
            <a:r>
              <a:rPr lang="en-GB" sz="1100" dirty="0"/>
              <a:t> 111.6 (2012).</a:t>
            </a:r>
          </a:p>
        </p:txBody>
      </p:sp>
      <p:sp>
        <p:nvSpPr>
          <p:cNvPr id="27" name="TextBox 26">
            <a:extLst>
              <a:ext uri="{FF2B5EF4-FFF2-40B4-BE49-F238E27FC236}">
                <a16:creationId xmlns:a16="http://schemas.microsoft.com/office/drawing/2014/main" id="{B044FF31-3686-AEC8-8424-FA505D94D42C}"/>
              </a:ext>
            </a:extLst>
          </p:cNvPr>
          <p:cNvSpPr txBox="1"/>
          <p:nvPr/>
        </p:nvSpPr>
        <p:spPr>
          <a:xfrm>
            <a:off x="6153999" y="3289971"/>
            <a:ext cx="3560012" cy="261610"/>
          </a:xfrm>
          <a:prstGeom prst="rect">
            <a:avLst/>
          </a:prstGeom>
          <a:noFill/>
        </p:spPr>
        <p:txBody>
          <a:bodyPr wrap="square">
            <a:spAutoFit/>
          </a:bodyPr>
          <a:lstStyle/>
          <a:p>
            <a:r>
              <a:rPr lang="en-GB" sz="1100" dirty="0"/>
              <a:t>R. D. Edwards, et al. </a:t>
            </a:r>
            <a:r>
              <a:rPr lang="en-GB" sz="1100" i="1" dirty="0"/>
              <a:t>Applied Physics Letters</a:t>
            </a:r>
            <a:r>
              <a:rPr lang="en-GB" sz="1100" dirty="0"/>
              <a:t> 80.12 (2002)</a:t>
            </a:r>
          </a:p>
        </p:txBody>
      </p:sp>
      <p:sp>
        <p:nvSpPr>
          <p:cNvPr id="28" name="TextBox 27">
            <a:extLst>
              <a:ext uri="{FF2B5EF4-FFF2-40B4-BE49-F238E27FC236}">
                <a16:creationId xmlns:a16="http://schemas.microsoft.com/office/drawing/2014/main" id="{CED893EE-682A-78B1-3D26-6AAD85F2CC5F}"/>
              </a:ext>
            </a:extLst>
          </p:cNvPr>
          <p:cNvSpPr txBox="1"/>
          <p:nvPr/>
        </p:nvSpPr>
        <p:spPr>
          <a:xfrm>
            <a:off x="1751630" y="4552243"/>
            <a:ext cx="6096000" cy="261610"/>
          </a:xfrm>
          <a:prstGeom prst="rect">
            <a:avLst/>
          </a:prstGeom>
          <a:noFill/>
        </p:spPr>
        <p:txBody>
          <a:bodyPr wrap="square">
            <a:spAutoFit/>
          </a:bodyPr>
          <a:lstStyle/>
          <a:p>
            <a:r>
              <a:rPr lang="en-GB" sz="1100" dirty="0"/>
              <a:t>F. Albert, and A. G. R. Thomas. </a:t>
            </a:r>
            <a:r>
              <a:rPr lang="en-GB" sz="1100" i="1" dirty="0"/>
              <a:t>Plasma Physics and Controlled Fusion</a:t>
            </a:r>
            <a:r>
              <a:rPr lang="en-GB" sz="1100" dirty="0"/>
              <a:t> 58.10 (2016)</a:t>
            </a:r>
          </a:p>
        </p:txBody>
      </p:sp>
      <p:sp>
        <p:nvSpPr>
          <p:cNvPr id="4" name="TextBox 3">
            <a:extLst>
              <a:ext uri="{FF2B5EF4-FFF2-40B4-BE49-F238E27FC236}">
                <a16:creationId xmlns:a16="http://schemas.microsoft.com/office/drawing/2014/main" id="{1645CFD6-BB76-12EC-BD35-9B3B6D6C24E8}"/>
              </a:ext>
            </a:extLst>
          </p:cNvPr>
          <p:cNvSpPr txBox="1"/>
          <p:nvPr/>
        </p:nvSpPr>
        <p:spPr>
          <a:xfrm>
            <a:off x="1518462" y="382204"/>
            <a:ext cx="984803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X-ray sources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93113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02233-144C-0A7A-35EC-92C2A18A7FB0}"/>
              </a:ext>
            </a:extLst>
          </p:cNvPr>
          <p:cNvPicPr>
            <a:picLocks noChangeAspect="1"/>
          </p:cNvPicPr>
          <p:nvPr/>
        </p:nvPicPr>
        <p:blipFill>
          <a:blip r:embed="rId3"/>
          <a:stretch>
            <a:fillRect/>
          </a:stretch>
        </p:blipFill>
        <p:spPr>
          <a:xfrm>
            <a:off x="567084" y="5259782"/>
            <a:ext cx="11378731" cy="1110673"/>
          </a:xfrm>
          <a:prstGeom prst="rect">
            <a:avLst/>
          </a:prstGeom>
        </p:spPr>
      </p:pic>
      <p:sp>
        <p:nvSpPr>
          <p:cNvPr id="4" name="Rectangle 3">
            <a:extLst>
              <a:ext uri="{FF2B5EF4-FFF2-40B4-BE49-F238E27FC236}">
                <a16:creationId xmlns:a16="http://schemas.microsoft.com/office/drawing/2014/main" id="{4F31C212-8F64-8EE6-87CB-553E6E68AB05}"/>
              </a:ext>
            </a:extLst>
          </p:cNvPr>
          <p:cNvSpPr/>
          <p:nvPr/>
        </p:nvSpPr>
        <p:spPr>
          <a:xfrm>
            <a:off x="572658" y="1096406"/>
            <a:ext cx="5634041" cy="4535136"/>
          </a:xfrm>
          <a:prstGeom prst="rect">
            <a:avLst/>
          </a:prstGeom>
          <a:solidFill>
            <a:schemeClr val="accent2">
              <a:lumMod val="60000"/>
              <a:lumOff val="4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18994D4-9289-498A-5F97-CB65647DA9AE}"/>
              </a:ext>
            </a:extLst>
          </p:cNvPr>
          <p:cNvSpPr/>
          <p:nvPr/>
        </p:nvSpPr>
        <p:spPr>
          <a:xfrm>
            <a:off x="6206699" y="1096405"/>
            <a:ext cx="2651760" cy="4535135"/>
          </a:xfrm>
          <a:prstGeom prst="rect">
            <a:avLst/>
          </a:prstGeom>
          <a:solidFill>
            <a:schemeClr val="accent6">
              <a:lumMod val="60000"/>
              <a:lumOff val="4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45830EE-DED2-2B42-9D5A-B67EEDFCC5A1}"/>
              </a:ext>
            </a:extLst>
          </p:cNvPr>
          <p:cNvSpPr/>
          <p:nvPr/>
        </p:nvSpPr>
        <p:spPr>
          <a:xfrm>
            <a:off x="8873978" y="1096405"/>
            <a:ext cx="3045460" cy="4535135"/>
          </a:xfrm>
          <a:prstGeom prst="rect">
            <a:avLst/>
          </a:prstGeom>
          <a:solidFill>
            <a:schemeClr val="accent3">
              <a:lumMod val="40000"/>
              <a:lumOff val="6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lumMod val="75000"/>
                </a:schemeClr>
              </a:solidFill>
            </a:endParaRPr>
          </a:p>
        </p:txBody>
      </p:sp>
      <p:sp>
        <p:nvSpPr>
          <p:cNvPr id="8" name="TextBox 7">
            <a:extLst>
              <a:ext uri="{FF2B5EF4-FFF2-40B4-BE49-F238E27FC236}">
                <a16:creationId xmlns:a16="http://schemas.microsoft.com/office/drawing/2014/main" id="{8A159A09-F39E-09D3-193F-C05F18DA3FA7}"/>
              </a:ext>
            </a:extLst>
          </p:cNvPr>
          <p:cNvSpPr txBox="1"/>
          <p:nvPr/>
        </p:nvSpPr>
        <p:spPr>
          <a:xfrm>
            <a:off x="7219629" y="5323765"/>
            <a:ext cx="1656415" cy="307777"/>
          </a:xfrm>
          <a:prstGeom prst="rect">
            <a:avLst/>
          </a:prstGeom>
          <a:noFill/>
        </p:spPr>
        <p:txBody>
          <a:bodyPr wrap="none" rtlCol="0">
            <a:spAutoFit/>
          </a:bodyPr>
          <a:lstStyle/>
          <a:p>
            <a:r>
              <a:rPr lang="en-GB" sz="1400" b="1" dirty="0">
                <a:solidFill>
                  <a:schemeClr val="accent6">
                    <a:lumMod val="75000"/>
                  </a:schemeClr>
                </a:solidFill>
              </a:rPr>
              <a:t>Compton Scattering</a:t>
            </a:r>
          </a:p>
        </p:txBody>
      </p:sp>
      <p:sp>
        <p:nvSpPr>
          <p:cNvPr id="9" name="TextBox 8">
            <a:extLst>
              <a:ext uri="{FF2B5EF4-FFF2-40B4-BE49-F238E27FC236}">
                <a16:creationId xmlns:a16="http://schemas.microsoft.com/office/drawing/2014/main" id="{4B47B6B4-C57D-EF16-6944-AF7FEDF01835}"/>
              </a:ext>
            </a:extLst>
          </p:cNvPr>
          <p:cNvSpPr txBox="1"/>
          <p:nvPr/>
        </p:nvSpPr>
        <p:spPr>
          <a:xfrm>
            <a:off x="10621643" y="5323765"/>
            <a:ext cx="1336328" cy="307777"/>
          </a:xfrm>
          <a:prstGeom prst="rect">
            <a:avLst/>
          </a:prstGeom>
          <a:noFill/>
        </p:spPr>
        <p:txBody>
          <a:bodyPr wrap="none" rtlCol="0">
            <a:spAutoFit/>
          </a:bodyPr>
          <a:lstStyle/>
          <a:p>
            <a:r>
              <a:rPr lang="en-GB" sz="1400" b="1" dirty="0">
                <a:solidFill>
                  <a:schemeClr val="accent3">
                    <a:lumMod val="75000"/>
                  </a:schemeClr>
                </a:solidFill>
              </a:rPr>
              <a:t>Pair Production</a:t>
            </a:r>
          </a:p>
        </p:txBody>
      </p:sp>
      <p:sp>
        <p:nvSpPr>
          <p:cNvPr id="13" name="Rectangle 12">
            <a:extLst>
              <a:ext uri="{FF2B5EF4-FFF2-40B4-BE49-F238E27FC236}">
                <a16:creationId xmlns:a16="http://schemas.microsoft.com/office/drawing/2014/main" id="{D92C79F8-F76D-8D11-51AA-0ECAF2D70D4A}"/>
              </a:ext>
            </a:extLst>
          </p:cNvPr>
          <p:cNvSpPr/>
          <p:nvPr/>
        </p:nvSpPr>
        <p:spPr>
          <a:xfrm>
            <a:off x="4168293" y="4054684"/>
            <a:ext cx="2152800" cy="251999"/>
          </a:xfrm>
          <a:prstGeom prst="rect">
            <a:avLst/>
          </a:prstGeom>
          <a:gradFill>
            <a:gsLst>
              <a:gs pos="0">
                <a:srgbClr val="FFFFFF">
                  <a:alpha val="0"/>
                </a:srgbClr>
              </a:gs>
              <a:gs pos="13000">
                <a:srgbClr val="626262">
                  <a:alpha val="35000"/>
                </a:srgbClr>
              </a:gs>
              <a:gs pos="81000">
                <a:srgbClr val="626262">
                  <a:alpha val="25000"/>
                </a:srgbClr>
              </a:gs>
              <a:gs pos="100000">
                <a:srgbClr val="FFFFFF">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200" dirty="0">
                <a:solidFill>
                  <a:schemeClr val="tx1"/>
                </a:solidFill>
              </a:rPr>
              <a:t>Transmissive</a:t>
            </a:r>
          </a:p>
          <a:p>
            <a:pPr algn="ctr"/>
            <a:endParaRPr lang="en-GB" sz="1200" dirty="0">
              <a:solidFill>
                <a:schemeClr val="tx1"/>
              </a:solidFill>
            </a:endParaRPr>
          </a:p>
        </p:txBody>
      </p:sp>
      <p:sp>
        <p:nvSpPr>
          <p:cNvPr id="15" name="Rectangle 14">
            <a:extLst>
              <a:ext uri="{FF2B5EF4-FFF2-40B4-BE49-F238E27FC236}">
                <a16:creationId xmlns:a16="http://schemas.microsoft.com/office/drawing/2014/main" id="{DA272561-D469-C341-3652-08A79B454419}"/>
              </a:ext>
            </a:extLst>
          </p:cNvPr>
          <p:cNvSpPr/>
          <p:nvPr/>
        </p:nvSpPr>
        <p:spPr>
          <a:xfrm>
            <a:off x="3767030" y="3025340"/>
            <a:ext cx="8161200" cy="503999"/>
          </a:xfrm>
          <a:prstGeom prst="rect">
            <a:avLst/>
          </a:prstGeom>
          <a:gradFill>
            <a:gsLst>
              <a:gs pos="0">
                <a:srgbClr val="FFFFFF">
                  <a:alpha val="0"/>
                </a:srgbClr>
              </a:gs>
              <a:gs pos="13000">
                <a:srgbClr val="626262">
                  <a:alpha val="35000"/>
                </a:srgbClr>
              </a:gs>
              <a:gs pos="81000">
                <a:srgbClr val="626262">
                  <a:alpha val="25000"/>
                </a:srgbClr>
              </a:gs>
              <a:gs pos="100000">
                <a:srgbClr val="FFFFFF">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Transmission/Absorption Spectroscopy</a:t>
            </a:r>
          </a:p>
        </p:txBody>
      </p:sp>
      <p:sp>
        <p:nvSpPr>
          <p:cNvPr id="16" name="Rectangle 15">
            <a:extLst>
              <a:ext uri="{FF2B5EF4-FFF2-40B4-BE49-F238E27FC236}">
                <a16:creationId xmlns:a16="http://schemas.microsoft.com/office/drawing/2014/main" id="{017EBA7D-7C75-3DC5-AD10-BAE77980D5F8}"/>
              </a:ext>
            </a:extLst>
          </p:cNvPr>
          <p:cNvSpPr/>
          <p:nvPr/>
        </p:nvSpPr>
        <p:spPr>
          <a:xfrm>
            <a:off x="9655378" y="2372963"/>
            <a:ext cx="2272852" cy="503999"/>
          </a:xfrm>
          <a:prstGeom prst="rect">
            <a:avLst/>
          </a:prstGeom>
          <a:gradFill>
            <a:gsLst>
              <a:gs pos="0">
                <a:srgbClr val="FFFFFF">
                  <a:alpha val="0"/>
                </a:srgbClr>
              </a:gs>
              <a:gs pos="13000">
                <a:srgbClr val="626262">
                  <a:alpha val="35000"/>
                </a:srgbClr>
              </a:gs>
              <a:gs pos="81000">
                <a:srgbClr val="626262">
                  <a:alpha val="25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Activation</a:t>
            </a:r>
          </a:p>
        </p:txBody>
      </p:sp>
      <p:sp>
        <p:nvSpPr>
          <p:cNvPr id="24" name="Rectangle 23">
            <a:extLst>
              <a:ext uri="{FF2B5EF4-FFF2-40B4-BE49-F238E27FC236}">
                <a16:creationId xmlns:a16="http://schemas.microsoft.com/office/drawing/2014/main" id="{57981625-8D37-9042-25FD-FCA3B322D8FF}"/>
              </a:ext>
            </a:extLst>
          </p:cNvPr>
          <p:cNvSpPr/>
          <p:nvPr/>
        </p:nvSpPr>
        <p:spPr>
          <a:xfrm>
            <a:off x="3287545" y="2407013"/>
            <a:ext cx="3981600" cy="503999"/>
          </a:xfrm>
          <a:prstGeom prst="rect">
            <a:avLst/>
          </a:prstGeom>
          <a:gradFill>
            <a:gsLst>
              <a:gs pos="0">
                <a:srgbClr val="FFFFFF">
                  <a:alpha val="0"/>
                </a:srgbClr>
              </a:gs>
              <a:gs pos="13000">
                <a:srgbClr val="626262">
                  <a:alpha val="35000"/>
                </a:srgbClr>
              </a:gs>
              <a:gs pos="81000">
                <a:srgbClr val="626262">
                  <a:alpha val="25000"/>
                </a:srgbClr>
              </a:gs>
              <a:gs pos="100000">
                <a:srgbClr val="FFFFFF">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Single Hit Spectroscopy</a:t>
            </a:r>
          </a:p>
        </p:txBody>
      </p:sp>
      <p:sp>
        <p:nvSpPr>
          <p:cNvPr id="25" name="Rectangle 24">
            <a:extLst>
              <a:ext uri="{FF2B5EF4-FFF2-40B4-BE49-F238E27FC236}">
                <a16:creationId xmlns:a16="http://schemas.microsoft.com/office/drawing/2014/main" id="{5F522D92-AAA2-CB8C-CA8E-D840B926F5DD}"/>
              </a:ext>
            </a:extLst>
          </p:cNvPr>
          <p:cNvSpPr/>
          <p:nvPr/>
        </p:nvSpPr>
        <p:spPr>
          <a:xfrm>
            <a:off x="8571886" y="1734684"/>
            <a:ext cx="3356344" cy="503999"/>
          </a:xfrm>
          <a:prstGeom prst="rect">
            <a:avLst/>
          </a:prstGeom>
          <a:gradFill>
            <a:gsLst>
              <a:gs pos="0">
                <a:srgbClr val="FFFFFF">
                  <a:alpha val="0"/>
                </a:srgbClr>
              </a:gs>
              <a:gs pos="13000">
                <a:srgbClr val="626262">
                  <a:alpha val="35000"/>
                </a:srgbClr>
              </a:gs>
              <a:gs pos="81000">
                <a:srgbClr val="626262">
                  <a:alpha val="25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Compton Recoil</a:t>
            </a:r>
          </a:p>
        </p:txBody>
      </p:sp>
      <p:sp>
        <p:nvSpPr>
          <p:cNvPr id="26" name="Rectangle 25">
            <a:extLst>
              <a:ext uri="{FF2B5EF4-FFF2-40B4-BE49-F238E27FC236}">
                <a16:creationId xmlns:a16="http://schemas.microsoft.com/office/drawing/2014/main" id="{0592FF3A-5D10-4E9C-60F3-8B370A245443}"/>
              </a:ext>
            </a:extLst>
          </p:cNvPr>
          <p:cNvSpPr/>
          <p:nvPr/>
        </p:nvSpPr>
        <p:spPr>
          <a:xfrm>
            <a:off x="11451061" y="1152117"/>
            <a:ext cx="464288" cy="503999"/>
          </a:xfrm>
          <a:prstGeom prst="rect">
            <a:avLst/>
          </a:prstGeom>
          <a:gradFill>
            <a:gsLst>
              <a:gs pos="0">
                <a:srgbClr val="FFFFFF">
                  <a:alpha val="0"/>
                </a:srgbClr>
              </a:gs>
              <a:gs pos="13000">
                <a:srgbClr val="626262">
                  <a:alpha val="35000"/>
                </a:srgbClr>
              </a:gs>
              <a:gs pos="81000">
                <a:srgbClr val="626262">
                  <a:alpha val="25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 name="TextBox 27">
            <a:extLst>
              <a:ext uri="{FF2B5EF4-FFF2-40B4-BE49-F238E27FC236}">
                <a16:creationId xmlns:a16="http://schemas.microsoft.com/office/drawing/2014/main" id="{6344358D-97EE-3ABE-017C-F5908F3A1C44}"/>
              </a:ext>
            </a:extLst>
          </p:cNvPr>
          <p:cNvSpPr txBox="1"/>
          <p:nvPr/>
        </p:nvSpPr>
        <p:spPr>
          <a:xfrm>
            <a:off x="9307715" y="1219450"/>
            <a:ext cx="2607634" cy="369332"/>
          </a:xfrm>
          <a:prstGeom prst="rect">
            <a:avLst/>
          </a:prstGeom>
          <a:noFill/>
        </p:spPr>
        <p:txBody>
          <a:bodyPr wrap="square">
            <a:spAutoFit/>
          </a:bodyPr>
          <a:lstStyle/>
          <a:p>
            <a:pPr algn="ctr"/>
            <a:r>
              <a:rPr lang="en-GB" dirty="0">
                <a:solidFill>
                  <a:schemeClr val="tx1"/>
                </a:solidFill>
              </a:rPr>
              <a:t>Cascade Detection</a:t>
            </a:r>
          </a:p>
        </p:txBody>
      </p:sp>
      <p:sp>
        <p:nvSpPr>
          <p:cNvPr id="30" name="TextBox 29">
            <a:extLst>
              <a:ext uri="{FF2B5EF4-FFF2-40B4-BE49-F238E27FC236}">
                <a16:creationId xmlns:a16="http://schemas.microsoft.com/office/drawing/2014/main" id="{AB69B96D-4253-C743-316F-501AC9F70C40}"/>
              </a:ext>
            </a:extLst>
          </p:cNvPr>
          <p:cNvSpPr txBox="1"/>
          <p:nvPr/>
        </p:nvSpPr>
        <p:spPr>
          <a:xfrm>
            <a:off x="8728983" y="1990647"/>
            <a:ext cx="4989326" cy="276999"/>
          </a:xfrm>
          <a:prstGeom prst="rect">
            <a:avLst/>
          </a:prstGeom>
          <a:noFill/>
        </p:spPr>
        <p:txBody>
          <a:bodyPr wrap="square">
            <a:spAutoFit/>
          </a:bodyPr>
          <a:lstStyle/>
          <a:p>
            <a:r>
              <a:rPr lang="en-GB" sz="1200" dirty="0"/>
              <a:t>Kojima </a:t>
            </a:r>
            <a:r>
              <a:rPr lang="en-GB" sz="1200" i="1" dirty="0"/>
              <a:t>et al. </a:t>
            </a:r>
            <a:r>
              <a:rPr lang="en-GB" sz="1200" dirty="0"/>
              <a:t>Rev. Sci. </a:t>
            </a:r>
            <a:r>
              <a:rPr lang="en-GB" sz="1200" dirty="0" err="1"/>
              <a:t>Instrum</a:t>
            </a:r>
            <a:r>
              <a:rPr lang="en-GB" sz="1200" dirty="0"/>
              <a:t>. 87, 043502 (2016)</a:t>
            </a:r>
          </a:p>
        </p:txBody>
      </p:sp>
      <p:sp>
        <p:nvSpPr>
          <p:cNvPr id="32" name="Rectangle 31">
            <a:extLst>
              <a:ext uri="{FF2B5EF4-FFF2-40B4-BE49-F238E27FC236}">
                <a16:creationId xmlns:a16="http://schemas.microsoft.com/office/drawing/2014/main" id="{1012AD10-1E61-69B0-68D4-49E7B00A0F35}"/>
              </a:ext>
            </a:extLst>
          </p:cNvPr>
          <p:cNvSpPr/>
          <p:nvPr/>
        </p:nvSpPr>
        <p:spPr>
          <a:xfrm>
            <a:off x="1775966" y="4306623"/>
            <a:ext cx="2977200" cy="251999"/>
          </a:xfrm>
          <a:prstGeom prst="rect">
            <a:avLst/>
          </a:prstGeom>
          <a:gradFill>
            <a:gsLst>
              <a:gs pos="0">
                <a:srgbClr val="FFFFFF">
                  <a:alpha val="0"/>
                </a:srgbClr>
              </a:gs>
              <a:gs pos="13000">
                <a:srgbClr val="626262">
                  <a:alpha val="35000"/>
                </a:srgbClr>
              </a:gs>
              <a:gs pos="81000">
                <a:srgbClr val="626262">
                  <a:alpha val="25000"/>
                </a:srgbClr>
              </a:gs>
              <a:gs pos="100000">
                <a:srgbClr val="FFFFFF">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GB" sz="1200" dirty="0">
              <a:solidFill>
                <a:schemeClr val="tx1"/>
              </a:solidFill>
            </a:endParaRPr>
          </a:p>
          <a:p>
            <a:pPr algn="ctr"/>
            <a:r>
              <a:rPr lang="en-GB" sz="1200" dirty="0">
                <a:solidFill>
                  <a:schemeClr val="tx1"/>
                </a:solidFill>
              </a:rPr>
              <a:t>Reflective</a:t>
            </a:r>
          </a:p>
        </p:txBody>
      </p:sp>
      <p:sp>
        <p:nvSpPr>
          <p:cNvPr id="31" name="TextBox 30">
            <a:extLst>
              <a:ext uri="{FF2B5EF4-FFF2-40B4-BE49-F238E27FC236}">
                <a16:creationId xmlns:a16="http://schemas.microsoft.com/office/drawing/2014/main" id="{27731D90-14E7-CD6C-F16D-FA0CBED3135F}"/>
              </a:ext>
            </a:extLst>
          </p:cNvPr>
          <p:cNvSpPr txBox="1"/>
          <p:nvPr/>
        </p:nvSpPr>
        <p:spPr>
          <a:xfrm>
            <a:off x="2234285" y="4121957"/>
            <a:ext cx="3981600" cy="369332"/>
          </a:xfrm>
          <a:prstGeom prst="rect">
            <a:avLst/>
          </a:prstGeom>
          <a:noFill/>
        </p:spPr>
        <p:txBody>
          <a:bodyPr wrap="square">
            <a:spAutoFit/>
          </a:bodyPr>
          <a:lstStyle/>
          <a:p>
            <a:pPr algn="ctr"/>
            <a:r>
              <a:rPr lang="en-GB" dirty="0">
                <a:solidFill>
                  <a:schemeClr val="tx1"/>
                </a:solidFill>
              </a:rPr>
              <a:t>Bragg Crystal Refraction</a:t>
            </a:r>
          </a:p>
        </p:txBody>
      </p:sp>
      <p:sp>
        <p:nvSpPr>
          <p:cNvPr id="34" name="Rectangle 33">
            <a:extLst>
              <a:ext uri="{FF2B5EF4-FFF2-40B4-BE49-F238E27FC236}">
                <a16:creationId xmlns:a16="http://schemas.microsoft.com/office/drawing/2014/main" id="{AD39EABE-8DF3-A302-13A5-3A2ECA767D15}"/>
              </a:ext>
            </a:extLst>
          </p:cNvPr>
          <p:cNvSpPr/>
          <p:nvPr/>
        </p:nvSpPr>
        <p:spPr>
          <a:xfrm>
            <a:off x="3261664" y="3539734"/>
            <a:ext cx="2977200" cy="251999"/>
          </a:xfrm>
          <a:prstGeom prst="rect">
            <a:avLst/>
          </a:prstGeom>
          <a:gradFill>
            <a:gsLst>
              <a:gs pos="0">
                <a:srgbClr val="FFFFFF">
                  <a:alpha val="0"/>
                </a:srgbClr>
              </a:gs>
              <a:gs pos="13000">
                <a:srgbClr val="626262">
                  <a:alpha val="35000"/>
                </a:srgbClr>
              </a:gs>
              <a:gs pos="81000">
                <a:srgbClr val="626262">
                  <a:alpha val="25000"/>
                </a:srgbClr>
              </a:gs>
              <a:gs pos="100000">
                <a:srgbClr val="FFFFFF">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Ross-Pair Differential Spectroscopy</a:t>
            </a:r>
          </a:p>
        </p:txBody>
      </p:sp>
      <p:sp>
        <p:nvSpPr>
          <p:cNvPr id="37" name="Rectangle 36">
            <a:extLst>
              <a:ext uri="{FF2B5EF4-FFF2-40B4-BE49-F238E27FC236}">
                <a16:creationId xmlns:a16="http://schemas.microsoft.com/office/drawing/2014/main" id="{1F21A4B4-0548-EA43-C686-286251E1DFA4}"/>
              </a:ext>
            </a:extLst>
          </p:cNvPr>
          <p:cNvSpPr/>
          <p:nvPr/>
        </p:nvSpPr>
        <p:spPr>
          <a:xfrm>
            <a:off x="549499" y="4821513"/>
            <a:ext cx="3830169" cy="503999"/>
          </a:xfrm>
          <a:prstGeom prst="rect">
            <a:avLst/>
          </a:prstGeom>
          <a:gradFill>
            <a:gsLst>
              <a:gs pos="0">
                <a:srgbClr val="FFFFFF">
                  <a:alpha val="0"/>
                </a:srgbClr>
              </a:gs>
              <a:gs pos="13000">
                <a:srgbClr val="626262">
                  <a:alpha val="35000"/>
                </a:srgbClr>
              </a:gs>
              <a:gs pos="81000">
                <a:srgbClr val="626262">
                  <a:alpha val="25000"/>
                </a:srgbClr>
              </a:gs>
              <a:gs pos="100000">
                <a:srgbClr val="FFFFFF">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Talbot/Fresnel Grating Spectroscopy</a:t>
            </a:r>
            <a:endParaRPr lang="en-GB" i="1" dirty="0">
              <a:solidFill>
                <a:schemeClr val="tx1"/>
              </a:solidFill>
            </a:endParaRPr>
          </a:p>
        </p:txBody>
      </p:sp>
      <p:sp>
        <p:nvSpPr>
          <p:cNvPr id="39" name="TextBox 38">
            <a:extLst>
              <a:ext uri="{FF2B5EF4-FFF2-40B4-BE49-F238E27FC236}">
                <a16:creationId xmlns:a16="http://schemas.microsoft.com/office/drawing/2014/main" id="{DE9AF963-F643-95FC-D989-6F29EC8EEE39}"/>
              </a:ext>
            </a:extLst>
          </p:cNvPr>
          <p:cNvSpPr txBox="1"/>
          <p:nvPr/>
        </p:nvSpPr>
        <p:spPr>
          <a:xfrm>
            <a:off x="891674" y="4760593"/>
            <a:ext cx="3081682" cy="276999"/>
          </a:xfrm>
          <a:prstGeom prst="rect">
            <a:avLst/>
          </a:prstGeom>
          <a:noFill/>
        </p:spPr>
        <p:txBody>
          <a:bodyPr wrap="square">
            <a:spAutoFit/>
          </a:bodyPr>
          <a:lstStyle/>
          <a:p>
            <a:r>
              <a:rPr lang="en-GB" sz="1200" dirty="0"/>
              <a:t>C. </a:t>
            </a:r>
            <a:r>
              <a:rPr lang="en-GB" sz="1200" dirty="0" err="1"/>
              <a:t>Svetina</a:t>
            </a:r>
            <a:r>
              <a:rPr lang="en-GB" sz="1200" dirty="0"/>
              <a:t>, </a:t>
            </a:r>
            <a:r>
              <a:rPr lang="en-GB" sz="1200" i="1" dirty="0"/>
              <a:t>et al.</a:t>
            </a:r>
            <a:r>
              <a:rPr lang="en-GB" sz="1200" dirty="0"/>
              <a:t> Opt. Lett. </a:t>
            </a:r>
            <a:r>
              <a:rPr lang="en-GB" sz="1200" b="1" dirty="0"/>
              <a:t>44</a:t>
            </a:r>
            <a:r>
              <a:rPr lang="en-GB" sz="1200" dirty="0"/>
              <a:t>, 574-577 (2019) </a:t>
            </a:r>
          </a:p>
        </p:txBody>
      </p:sp>
      <p:sp>
        <p:nvSpPr>
          <p:cNvPr id="42" name="TextBox 41">
            <a:extLst>
              <a:ext uri="{FF2B5EF4-FFF2-40B4-BE49-F238E27FC236}">
                <a16:creationId xmlns:a16="http://schemas.microsoft.com/office/drawing/2014/main" id="{F50342F2-C726-6935-1B4F-9E2BAEA9E74E}"/>
              </a:ext>
            </a:extLst>
          </p:cNvPr>
          <p:cNvSpPr txBox="1"/>
          <p:nvPr/>
        </p:nvSpPr>
        <p:spPr>
          <a:xfrm>
            <a:off x="5406932" y="4035525"/>
            <a:ext cx="2977200" cy="276999"/>
          </a:xfrm>
          <a:prstGeom prst="rect">
            <a:avLst/>
          </a:prstGeom>
          <a:noFill/>
        </p:spPr>
        <p:txBody>
          <a:bodyPr wrap="square">
            <a:spAutoFit/>
          </a:bodyPr>
          <a:lstStyle/>
          <a:p>
            <a:r>
              <a:rPr lang="en-GB" sz="1200" dirty="0"/>
              <a:t>J Seely. RSI. 93, 093529 (2022)</a:t>
            </a:r>
          </a:p>
        </p:txBody>
      </p:sp>
      <p:sp>
        <p:nvSpPr>
          <p:cNvPr id="44" name="TextBox 43">
            <a:extLst>
              <a:ext uri="{FF2B5EF4-FFF2-40B4-BE49-F238E27FC236}">
                <a16:creationId xmlns:a16="http://schemas.microsoft.com/office/drawing/2014/main" id="{2D8C95A5-27D8-736F-A376-BBD75D43A46A}"/>
              </a:ext>
            </a:extLst>
          </p:cNvPr>
          <p:cNvSpPr txBox="1"/>
          <p:nvPr/>
        </p:nvSpPr>
        <p:spPr>
          <a:xfrm>
            <a:off x="549499" y="4304829"/>
            <a:ext cx="2556348" cy="276999"/>
          </a:xfrm>
          <a:prstGeom prst="rect">
            <a:avLst/>
          </a:prstGeom>
          <a:noFill/>
        </p:spPr>
        <p:txBody>
          <a:bodyPr wrap="square">
            <a:spAutoFit/>
          </a:bodyPr>
          <a:lstStyle/>
          <a:p>
            <a:r>
              <a:rPr lang="en-GB" sz="1200" dirty="0"/>
              <a:t>K. W. Hill</a:t>
            </a:r>
            <a:r>
              <a:rPr lang="en-GB" sz="1200" i="1" dirty="0"/>
              <a:t> et al. </a:t>
            </a:r>
            <a:r>
              <a:rPr lang="en-GB" sz="1200" dirty="0"/>
              <a:t>RSI</a:t>
            </a:r>
            <a:r>
              <a:rPr lang="en-GB" sz="1200" i="1" dirty="0"/>
              <a:t>.</a:t>
            </a:r>
            <a:r>
              <a:rPr lang="en-GB" sz="1200" dirty="0"/>
              <a:t> 87, 11E344 (2016)</a:t>
            </a:r>
          </a:p>
        </p:txBody>
      </p:sp>
      <p:sp>
        <p:nvSpPr>
          <p:cNvPr id="46" name="TextBox 45">
            <a:extLst>
              <a:ext uri="{FF2B5EF4-FFF2-40B4-BE49-F238E27FC236}">
                <a16:creationId xmlns:a16="http://schemas.microsoft.com/office/drawing/2014/main" id="{BACB734F-2664-E771-AD94-479BF32B24D9}"/>
              </a:ext>
            </a:extLst>
          </p:cNvPr>
          <p:cNvSpPr txBox="1"/>
          <p:nvPr/>
        </p:nvSpPr>
        <p:spPr>
          <a:xfrm>
            <a:off x="1161507" y="3561037"/>
            <a:ext cx="2605523" cy="261610"/>
          </a:xfrm>
          <a:prstGeom prst="rect">
            <a:avLst/>
          </a:prstGeom>
          <a:noFill/>
        </p:spPr>
        <p:txBody>
          <a:bodyPr wrap="square">
            <a:spAutoFit/>
          </a:bodyPr>
          <a:lstStyle/>
          <a:p>
            <a:r>
              <a:rPr lang="en-GB" sz="1100" dirty="0"/>
              <a:t>Maddox, B. R., et al. RSI</a:t>
            </a:r>
            <a:r>
              <a:rPr lang="en-GB" sz="1100" i="1" dirty="0"/>
              <a:t> </a:t>
            </a:r>
            <a:r>
              <a:rPr lang="en-GB" sz="1100" dirty="0"/>
              <a:t>82.2 (2011).</a:t>
            </a:r>
          </a:p>
        </p:txBody>
      </p:sp>
      <p:sp>
        <p:nvSpPr>
          <p:cNvPr id="48" name="TextBox 47">
            <a:extLst>
              <a:ext uri="{FF2B5EF4-FFF2-40B4-BE49-F238E27FC236}">
                <a16:creationId xmlns:a16="http://schemas.microsoft.com/office/drawing/2014/main" id="{1FC30AF7-8E54-09AA-0B09-D8CC1441BA6D}"/>
              </a:ext>
            </a:extLst>
          </p:cNvPr>
          <p:cNvSpPr txBox="1"/>
          <p:nvPr/>
        </p:nvSpPr>
        <p:spPr>
          <a:xfrm>
            <a:off x="5194773" y="3339555"/>
            <a:ext cx="2252640" cy="261610"/>
          </a:xfrm>
          <a:prstGeom prst="rect">
            <a:avLst/>
          </a:prstGeom>
          <a:noFill/>
        </p:spPr>
        <p:txBody>
          <a:bodyPr wrap="square">
            <a:spAutoFit/>
          </a:bodyPr>
          <a:lstStyle/>
          <a:p>
            <a:r>
              <a:rPr lang="en-GB" sz="1100" dirty="0"/>
              <a:t>Chen, C. D., et al. RSI 79.10 (2008).</a:t>
            </a:r>
          </a:p>
        </p:txBody>
      </p:sp>
      <p:sp>
        <p:nvSpPr>
          <p:cNvPr id="51" name="TextBox 50">
            <a:extLst>
              <a:ext uri="{FF2B5EF4-FFF2-40B4-BE49-F238E27FC236}">
                <a16:creationId xmlns:a16="http://schemas.microsoft.com/office/drawing/2014/main" id="{FFD321BB-4483-3B8A-E4CC-25E9FD741D97}"/>
              </a:ext>
            </a:extLst>
          </p:cNvPr>
          <p:cNvSpPr txBox="1"/>
          <p:nvPr/>
        </p:nvSpPr>
        <p:spPr>
          <a:xfrm>
            <a:off x="7447413" y="2983428"/>
            <a:ext cx="2208412" cy="261610"/>
          </a:xfrm>
          <a:prstGeom prst="rect">
            <a:avLst/>
          </a:prstGeom>
          <a:noFill/>
        </p:spPr>
        <p:txBody>
          <a:bodyPr wrap="square">
            <a:spAutoFit/>
          </a:bodyPr>
          <a:lstStyle/>
          <a:p>
            <a:r>
              <a:rPr lang="en-GB" sz="1100" dirty="0" err="1"/>
              <a:t>Rusby</a:t>
            </a:r>
            <a:r>
              <a:rPr lang="en-GB" sz="1100" dirty="0"/>
              <a:t>, D. R., et al. RSI</a:t>
            </a:r>
            <a:r>
              <a:rPr lang="en-GB" sz="1100" i="1" dirty="0"/>
              <a:t> </a:t>
            </a:r>
            <a:r>
              <a:rPr lang="en-GB" sz="1100" dirty="0"/>
              <a:t>89.7 (2018).</a:t>
            </a:r>
          </a:p>
        </p:txBody>
      </p:sp>
      <p:sp>
        <p:nvSpPr>
          <p:cNvPr id="53" name="TextBox 52">
            <a:extLst>
              <a:ext uri="{FF2B5EF4-FFF2-40B4-BE49-F238E27FC236}">
                <a16:creationId xmlns:a16="http://schemas.microsoft.com/office/drawing/2014/main" id="{FE18CF67-2947-6696-1D67-7088CC726182}"/>
              </a:ext>
            </a:extLst>
          </p:cNvPr>
          <p:cNvSpPr txBox="1"/>
          <p:nvPr/>
        </p:nvSpPr>
        <p:spPr>
          <a:xfrm>
            <a:off x="9380522" y="3309641"/>
            <a:ext cx="2336385" cy="261610"/>
          </a:xfrm>
          <a:prstGeom prst="rect">
            <a:avLst/>
          </a:prstGeom>
          <a:noFill/>
        </p:spPr>
        <p:txBody>
          <a:bodyPr wrap="square">
            <a:spAutoFit/>
          </a:bodyPr>
          <a:lstStyle/>
          <a:p>
            <a:r>
              <a:rPr lang="en-GB" sz="1100" dirty="0" err="1"/>
              <a:t>Behm</a:t>
            </a:r>
            <a:r>
              <a:rPr lang="en-GB" sz="1100" dirty="0"/>
              <a:t>, K. T., et al. RSI 89.11 (2018).</a:t>
            </a:r>
          </a:p>
        </p:txBody>
      </p:sp>
      <p:sp>
        <p:nvSpPr>
          <p:cNvPr id="55" name="TextBox 54">
            <a:extLst>
              <a:ext uri="{FF2B5EF4-FFF2-40B4-BE49-F238E27FC236}">
                <a16:creationId xmlns:a16="http://schemas.microsoft.com/office/drawing/2014/main" id="{57189460-535B-8F5D-6907-85B6B28D8C9B}"/>
              </a:ext>
            </a:extLst>
          </p:cNvPr>
          <p:cNvSpPr txBox="1"/>
          <p:nvPr/>
        </p:nvSpPr>
        <p:spPr>
          <a:xfrm>
            <a:off x="3792165" y="2715714"/>
            <a:ext cx="3229533" cy="261610"/>
          </a:xfrm>
          <a:prstGeom prst="rect">
            <a:avLst/>
          </a:prstGeom>
          <a:noFill/>
        </p:spPr>
        <p:txBody>
          <a:bodyPr wrap="square">
            <a:spAutoFit/>
          </a:bodyPr>
          <a:lstStyle/>
          <a:p>
            <a:r>
              <a:rPr lang="en-GB" sz="1100" dirty="0"/>
              <a:t>Rakowski </a:t>
            </a:r>
            <a:r>
              <a:rPr lang="en-GB" sz="1100" i="1" dirty="0"/>
              <a:t>et al. </a:t>
            </a:r>
            <a:r>
              <a:rPr lang="en-GB" sz="1100" dirty="0"/>
              <a:t>Scientific REPORTS | 7: 16603 (2017)</a:t>
            </a:r>
          </a:p>
        </p:txBody>
      </p:sp>
      <p:sp>
        <p:nvSpPr>
          <p:cNvPr id="60" name="TextBox 59">
            <a:extLst>
              <a:ext uri="{FF2B5EF4-FFF2-40B4-BE49-F238E27FC236}">
                <a16:creationId xmlns:a16="http://schemas.microsoft.com/office/drawing/2014/main" id="{8DF0041F-1E83-C0BA-703B-0C878E807112}"/>
              </a:ext>
            </a:extLst>
          </p:cNvPr>
          <p:cNvSpPr txBox="1"/>
          <p:nvPr/>
        </p:nvSpPr>
        <p:spPr>
          <a:xfrm>
            <a:off x="9307551" y="1426683"/>
            <a:ext cx="7022306" cy="261610"/>
          </a:xfrm>
          <a:prstGeom prst="rect">
            <a:avLst/>
          </a:prstGeom>
          <a:noFill/>
        </p:spPr>
        <p:txBody>
          <a:bodyPr wrap="square">
            <a:spAutoFit/>
          </a:bodyPr>
          <a:lstStyle/>
          <a:p>
            <a:r>
              <a:rPr lang="en-GB" sz="1100" dirty="0"/>
              <a:t>R. J. </a:t>
            </a:r>
            <a:r>
              <a:rPr lang="en-GB" sz="1100" dirty="0" err="1"/>
              <a:t>Protheroe</a:t>
            </a:r>
            <a:r>
              <a:rPr lang="en-GB" sz="1100" dirty="0"/>
              <a:t>, MNRAS 221.4 (1986): 769-788</a:t>
            </a:r>
          </a:p>
        </p:txBody>
      </p:sp>
      <p:sp>
        <p:nvSpPr>
          <p:cNvPr id="62" name="TextBox 61">
            <a:extLst>
              <a:ext uri="{FF2B5EF4-FFF2-40B4-BE49-F238E27FC236}">
                <a16:creationId xmlns:a16="http://schemas.microsoft.com/office/drawing/2014/main" id="{D51DACFB-BE8F-10BD-F479-A4474660C541}"/>
              </a:ext>
            </a:extLst>
          </p:cNvPr>
          <p:cNvSpPr txBox="1"/>
          <p:nvPr/>
        </p:nvSpPr>
        <p:spPr>
          <a:xfrm>
            <a:off x="9446933" y="2669511"/>
            <a:ext cx="3839134" cy="261610"/>
          </a:xfrm>
          <a:prstGeom prst="rect">
            <a:avLst/>
          </a:prstGeom>
          <a:noFill/>
        </p:spPr>
        <p:txBody>
          <a:bodyPr wrap="square">
            <a:spAutoFit/>
          </a:bodyPr>
          <a:lstStyle/>
          <a:p>
            <a:r>
              <a:rPr lang="en-GB" sz="1100" dirty="0"/>
              <a:t>M. I. K. </a:t>
            </a:r>
            <a:r>
              <a:rPr lang="en-GB" sz="1100" dirty="0" err="1"/>
              <a:t>Santala</a:t>
            </a:r>
            <a:r>
              <a:rPr lang="en-GB" sz="1100" dirty="0"/>
              <a:t>, et al. </a:t>
            </a:r>
            <a:r>
              <a:rPr lang="en-GB" sz="1100" i="1" dirty="0"/>
              <a:t>APL </a:t>
            </a:r>
            <a:r>
              <a:rPr lang="en-GB" sz="1100" dirty="0"/>
              <a:t>78.1 (2001)</a:t>
            </a:r>
          </a:p>
        </p:txBody>
      </p:sp>
      <p:sp>
        <p:nvSpPr>
          <p:cNvPr id="7" name="TextBox 6">
            <a:extLst>
              <a:ext uri="{FF2B5EF4-FFF2-40B4-BE49-F238E27FC236}">
                <a16:creationId xmlns:a16="http://schemas.microsoft.com/office/drawing/2014/main" id="{986D5EB4-2F63-0D9D-89C5-684E4826F279}"/>
              </a:ext>
            </a:extLst>
          </p:cNvPr>
          <p:cNvSpPr txBox="1"/>
          <p:nvPr/>
        </p:nvSpPr>
        <p:spPr>
          <a:xfrm>
            <a:off x="565932" y="5323765"/>
            <a:ext cx="1231299" cy="307777"/>
          </a:xfrm>
          <a:prstGeom prst="rect">
            <a:avLst/>
          </a:prstGeom>
          <a:noFill/>
        </p:spPr>
        <p:txBody>
          <a:bodyPr wrap="none" rtlCol="0">
            <a:spAutoFit/>
          </a:bodyPr>
          <a:lstStyle/>
          <a:p>
            <a:r>
              <a:rPr lang="en-GB" sz="1400" b="1" dirty="0">
                <a:solidFill>
                  <a:schemeClr val="accent2">
                    <a:lumMod val="75000"/>
                  </a:schemeClr>
                </a:solidFill>
              </a:rPr>
              <a:t>Photo-electric</a:t>
            </a:r>
          </a:p>
        </p:txBody>
      </p:sp>
      <p:sp>
        <p:nvSpPr>
          <p:cNvPr id="11" name="TextBox 10">
            <a:extLst>
              <a:ext uri="{FF2B5EF4-FFF2-40B4-BE49-F238E27FC236}">
                <a16:creationId xmlns:a16="http://schemas.microsoft.com/office/drawing/2014/main" id="{E93403FB-8DD7-C7F3-177B-BDD57C596D09}"/>
              </a:ext>
            </a:extLst>
          </p:cNvPr>
          <p:cNvSpPr txBox="1"/>
          <p:nvPr/>
        </p:nvSpPr>
        <p:spPr>
          <a:xfrm>
            <a:off x="1518462" y="382204"/>
            <a:ext cx="984803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X-ray Characterisation – Spectral Techniques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403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984803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X-ray Characterisation – Spectral (10-300 keV)</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7D25884-40E9-3615-B102-EECBDF2A5EB5}"/>
              </a:ext>
            </a:extLst>
          </p:cNvPr>
          <p:cNvSpPr/>
          <p:nvPr/>
        </p:nvSpPr>
        <p:spPr>
          <a:xfrm>
            <a:off x="8221437" y="1501591"/>
            <a:ext cx="3737280" cy="2339102"/>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 with on-shot:</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Spectral characterisation between ~10 keV and 500 keV critical energy</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&lt;% resolution (for betatron spectral shape) across energy range</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”At-rep” analysis routine for incident single  temperature</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~Hz level analysis routine for complex spectral shapes</a:t>
            </a:r>
          </a:p>
        </p:txBody>
      </p:sp>
      <p:sp>
        <p:nvSpPr>
          <p:cNvPr id="2" name="Rectangle 1">
            <a:extLst>
              <a:ext uri="{FF2B5EF4-FFF2-40B4-BE49-F238E27FC236}">
                <a16:creationId xmlns:a16="http://schemas.microsoft.com/office/drawing/2014/main" id="{108E0B31-0BF3-9619-D74C-33024B0561E4}"/>
              </a:ext>
            </a:extLst>
          </p:cNvPr>
          <p:cNvSpPr/>
          <p:nvPr/>
        </p:nvSpPr>
        <p:spPr>
          <a:xfrm>
            <a:off x="8221437" y="4109134"/>
            <a:ext cx="3224988" cy="2200602"/>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Develop towards: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”At-rep” analysis routine for incident complex spectra</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“Anomaly” detection for “unknown” spectral features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ML-reconstruction</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Optimised scintillator patterns</a:t>
            </a:r>
          </a:p>
          <a:p>
            <a:pPr fontAlgn="base">
              <a:spcAft>
                <a:spcPts val="600"/>
              </a:spcAft>
              <a:defRPr/>
            </a:pPr>
            <a:endParaRPr lang="en-GB" sz="1400" dirty="0">
              <a:solidFill>
                <a:srgbClr val="62626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610F5E0-C135-1AB6-3662-24E8827C6570}"/>
              </a:ext>
            </a:extLst>
          </p:cNvPr>
          <p:cNvPicPr>
            <a:picLocks noChangeAspect="1"/>
          </p:cNvPicPr>
          <p:nvPr/>
        </p:nvPicPr>
        <p:blipFill rotWithShape="1">
          <a:blip r:embed="rId2"/>
          <a:srcRect r="42990"/>
          <a:stretch/>
        </p:blipFill>
        <p:spPr>
          <a:xfrm>
            <a:off x="4406974" y="3237450"/>
            <a:ext cx="3737280" cy="3351141"/>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DDA7D24-E23D-6325-55C2-AFB4B9F4AC76}"/>
                  </a:ext>
                </a:extLst>
              </p:cNvPr>
              <p:cNvSpPr/>
              <p:nvPr/>
            </p:nvSpPr>
            <p:spPr>
              <a:xfrm>
                <a:off x="244169" y="1270808"/>
                <a:ext cx="8325609" cy="2062103"/>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Broadband spectral characterisation:</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Triple axis linear absorption spectrometer</a:t>
                </a:r>
              </a:p>
              <a:p>
                <a:pPr marL="285750" indent="-285750" fontAlgn="base">
                  <a:spcAft>
                    <a:spcPts val="600"/>
                  </a:spcAft>
                  <a:buFont typeface="Arial" panose="020B0604020202020204" pitchFamily="34" charset="0"/>
                  <a:buChar char="•"/>
                  <a:defRPr/>
                </a:pPr>
                <a:r>
                  <a:rPr kumimoji="0" lang="en-GB" sz="14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High efficiency</a:t>
                </a:r>
                <a:r>
                  <a:rPr lang="en-GB" sz="1400" dirty="0">
                    <a:solidFill>
                      <a:srgbClr val="626262"/>
                    </a:solidFill>
                    <a:latin typeface="Arial" panose="020B0604020202020204" pitchFamily="34" charset="0"/>
                    <a:cs typeface="Arial" panose="020B0604020202020204" pitchFamily="34" charset="0"/>
                  </a:rPr>
                  <a:t> measure of incident radiation with minor angle (</a:t>
                </a:r>
                <a14:m>
                  <m:oMath xmlns:m="http://schemas.openxmlformats.org/officeDocument/2006/math">
                    <m:sSub>
                      <m:sSubPr>
                        <m:ctrlPr>
                          <a:rPr lang="en-GB" sz="1400" b="0" i="1" smtClean="0">
                            <a:solidFill>
                              <a:srgbClr val="626262"/>
                            </a:solidFill>
                            <a:latin typeface="Cambria Math" panose="02040503050406030204" pitchFamily="18" charset="0"/>
                            <a:cs typeface="Arial" panose="020B0604020202020204" pitchFamily="34" charset="0"/>
                          </a:rPr>
                        </m:ctrlPr>
                      </m:sSubPr>
                      <m:e>
                        <m:r>
                          <a:rPr lang="en-GB" sz="1400" b="0" i="1" smtClean="0">
                            <a:solidFill>
                              <a:srgbClr val="626262"/>
                            </a:solidFill>
                            <a:latin typeface="Cambria Math" panose="02040503050406030204" pitchFamily="18" charset="0"/>
                            <a:cs typeface="Arial" panose="020B0604020202020204" pitchFamily="34" charset="0"/>
                          </a:rPr>
                          <m:t>𝜃</m:t>
                        </m:r>
                      </m:e>
                      <m:sub>
                        <m:r>
                          <a:rPr lang="en-GB" sz="1400" b="0" i="1" smtClean="0">
                            <a:solidFill>
                              <a:srgbClr val="626262"/>
                            </a:solidFill>
                            <a:latin typeface="Cambria Math" panose="02040503050406030204" pitchFamily="18" charset="0"/>
                            <a:cs typeface="Arial" panose="020B0604020202020204" pitchFamily="34" charset="0"/>
                          </a:rPr>
                          <m:t>𝐿𝐴𝑆</m:t>
                        </m:r>
                      </m:sub>
                    </m:sSub>
                    <m:r>
                      <a:rPr lang="en-GB" sz="1400" b="0" i="1" smtClean="0">
                        <a:solidFill>
                          <a:srgbClr val="626262"/>
                        </a:solidFill>
                        <a:latin typeface="Cambria Math" panose="02040503050406030204" pitchFamily="18" charset="0"/>
                        <a:cs typeface="Arial" panose="020B0604020202020204" pitchFamily="34" charset="0"/>
                      </a:rPr>
                      <m:t> </m:t>
                    </m:r>
                  </m:oMath>
                </a14:m>
                <a:r>
                  <a:rPr lang="en-GB" sz="1400" dirty="0">
                    <a:solidFill>
                      <a:srgbClr val="626262"/>
                    </a:solidFill>
                    <a:latin typeface="Arial" panose="020B0604020202020204" pitchFamily="34" charset="0"/>
                    <a:cs typeface="Arial" panose="020B0604020202020204" pitchFamily="34" charset="0"/>
                  </a:rPr>
                  <a:t>) between each carriage.</a:t>
                </a:r>
              </a:p>
              <a:p>
                <a:pPr marL="285750" indent="-285750" fontAlgn="base">
                  <a:spcAft>
                    <a:spcPts val="600"/>
                  </a:spcAft>
                  <a:buFont typeface="Arial" panose="020B0604020202020204" pitchFamily="34" charset="0"/>
                  <a:buChar char="•"/>
                  <a:defRPr/>
                </a:pPr>
                <a:r>
                  <a:rPr kumimoji="0" lang="en-GB" sz="14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Either:</a:t>
                </a:r>
              </a:p>
              <a:p>
                <a:pPr marL="742950" lvl="1"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Angular variation from fixed pattern offset</a:t>
                </a:r>
              </a:p>
              <a:p>
                <a:pPr marL="742950" lvl="1"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Spectral region change when </a:t>
                </a:r>
                <a14:m>
                  <m:oMath xmlns:m="http://schemas.openxmlformats.org/officeDocument/2006/math">
                    <m:sSub>
                      <m:sSubPr>
                        <m:ctrlPr>
                          <a:rPr lang="en-GB" sz="1400" b="0" i="1" smtClean="0">
                            <a:solidFill>
                              <a:srgbClr val="626262"/>
                            </a:solidFill>
                            <a:latin typeface="Cambria Math" panose="02040503050406030204" pitchFamily="18" charset="0"/>
                            <a:cs typeface="Arial" panose="020B0604020202020204" pitchFamily="34" charset="0"/>
                          </a:rPr>
                        </m:ctrlPr>
                      </m:sSubPr>
                      <m:e>
                        <m:r>
                          <a:rPr lang="en-GB" sz="1400" b="0" i="1" smtClean="0">
                            <a:solidFill>
                              <a:srgbClr val="626262"/>
                            </a:solidFill>
                            <a:latin typeface="Cambria Math" panose="02040503050406030204" pitchFamily="18" charset="0"/>
                            <a:cs typeface="Arial" panose="020B0604020202020204" pitchFamily="34" charset="0"/>
                          </a:rPr>
                          <m:t>𝜃</m:t>
                        </m:r>
                      </m:e>
                      <m:sub>
                        <m:r>
                          <a:rPr lang="en-GB" sz="1400" b="0" i="1" smtClean="0">
                            <a:solidFill>
                              <a:srgbClr val="626262"/>
                            </a:solidFill>
                            <a:latin typeface="Cambria Math" panose="02040503050406030204" pitchFamily="18" charset="0"/>
                            <a:cs typeface="Arial" panose="020B0604020202020204" pitchFamily="34" charset="0"/>
                          </a:rPr>
                          <m:t>𝑥</m:t>
                        </m:r>
                      </m:sub>
                    </m:sSub>
                    <m:r>
                      <a:rPr lang="en-GB" sz="1400" b="0" i="1" smtClean="0">
                        <a:solidFill>
                          <a:srgbClr val="626262"/>
                        </a:solidFill>
                        <a:latin typeface="Cambria Math" panose="02040503050406030204" pitchFamily="18" charset="0"/>
                        <a:cs typeface="Arial" panose="020B0604020202020204" pitchFamily="34" charset="0"/>
                      </a:rPr>
                      <m:t>≫</m:t>
                    </m:r>
                    <m:sSub>
                      <m:sSubPr>
                        <m:ctrlPr>
                          <a:rPr lang="en-GB" sz="1400" b="0" i="1" smtClean="0">
                            <a:solidFill>
                              <a:srgbClr val="626262"/>
                            </a:solidFill>
                            <a:latin typeface="Cambria Math" panose="02040503050406030204" pitchFamily="18" charset="0"/>
                            <a:cs typeface="Arial" panose="020B0604020202020204" pitchFamily="34" charset="0"/>
                          </a:rPr>
                        </m:ctrlPr>
                      </m:sSubPr>
                      <m:e>
                        <m:r>
                          <a:rPr lang="en-GB" sz="1400" b="0" i="1" smtClean="0">
                            <a:solidFill>
                              <a:srgbClr val="626262"/>
                            </a:solidFill>
                            <a:latin typeface="Cambria Math" panose="02040503050406030204" pitchFamily="18" charset="0"/>
                            <a:cs typeface="Arial" panose="020B0604020202020204" pitchFamily="34" charset="0"/>
                          </a:rPr>
                          <m:t>𝜃</m:t>
                        </m:r>
                      </m:e>
                      <m:sub>
                        <m:r>
                          <a:rPr lang="en-GB" sz="1400" b="0" i="1" smtClean="0">
                            <a:solidFill>
                              <a:srgbClr val="626262"/>
                            </a:solidFill>
                            <a:latin typeface="Cambria Math" panose="02040503050406030204" pitchFamily="18" charset="0"/>
                            <a:cs typeface="Arial" panose="020B0604020202020204" pitchFamily="34" charset="0"/>
                          </a:rPr>
                          <m:t>𝐿𝐴𝑆</m:t>
                        </m:r>
                      </m:sub>
                    </m:sSub>
                  </m:oMath>
                </a14:m>
                <a:endParaRPr kumimoji="0" lang="en-GB" sz="14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endParaRPr lang="en-GB" sz="1400" dirty="0">
                  <a:solidFill>
                    <a:srgbClr val="626262"/>
                  </a:solidFill>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0DDA7D24-E23D-6325-55C2-AFB4B9F4AC76}"/>
                  </a:ext>
                </a:extLst>
              </p:cNvPr>
              <p:cNvSpPr>
                <a:spLocks noRot="1" noChangeAspect="1" noMove="1" noResize="1" noEditPoints="1" noAdjustHandles="1" noChangeArrowheads="1" noChangeShapeType="1" noTextEdit="1"/>
              </p:cNvSpPr>
              <p:nvPr/>
            </p:nvSpPr>
            <p:spPr>
              <a:xfrm>
                <a:off x="244169" y="1270808"/>
                <a:ext cx="8325609" cy="2062103"/>
              </a:xfrm>
              <a:prstGeom prst="rect">
                <a:avLst/>
              </a:prstGeom>
              <a:blipFill>
                <a:blip r:embed="rId3"/>
                <a:stretch>
                  <a:fillRect l="-305"/>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C270DD15-741F-D995-3E9D-EE0614032DDF}"/>
              </a:ext>
            </a:extLst>
          </p:cNvPr>
          <p:cNvPicPr>
            <a:picLocks noChangeAspect="1"/>
          </p:cNvPicPr>
          <p:nvPr/>
        </p:nvPicPr>
        <p:blipFill>
          <a:blip r:embed="rId4"/>
          <a:stretch>
            <a:fillRect/>
          </a:stretch>
        </p:blipFill>
        <p:spPr>
          <a:xfrm>
            <a:off x="65314" y="3630965"/>
            <a:ext cx="4264478" cy="2890824"/>
          </a:xfrm>
          <a:prstGeom prst="rect">
            <a:avLst/>
          </a:prstGeom>
        </p:spPr>
      </p:pic>
      <p:sp>
        <p:nvSpPr>
          <p:cNvPr id="8" name="TextBox 7">
            <a:extLst>
              <a:ext uri="{FF2B5EF4-FFF2-40B4-BE49-F238E27FC236}">
                <a16:creationId xmlns:a16="http://schemas.microsoft.com/office/drawing/2014/main" id="{CB43DE29-C007-DE75-C06F-06472536F27D}"/>
              </a:ext>
            </a:extLst>
          </p:cNvPr>
          <p:cNvSpPr txBox="1"/>
          <p:nvPr/>
        </p:nvSpPr>
        <p:spPr>
          <a:xfrm>
            <a:off x="2297744" y="5988792"/>
            <a:ext cx="1406154" cy="261610"/>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sz="1100" dirty="0">
                <a:solidFill>
                  <a:srgbClr val="C00000"/>
                </a:solidFill>
              </a:rPr>
              <a:t>Synthetic data</a:t>
            </a:r>
          </a:p>
        </p:txBody>
      </p:sp>
      <p:sp>
        <p:nvSpPr>
          <p:cNvPr id="9" name="TextBox 8">
            <a:extLst>
              <a:ext uri="{FF2B5EF4-FFF2-40B4-BE49-F238E27FC236}">
                <a16:creationId xmlns:a16="http://schemas.microsoft.com/office/drawing/2014/main" id="{76F99CB6-0FDC-5784-23A5-B69F40B7F074}"/>
              </a:ext>
            </a:extLst>
          </p:cNvPr>
          <p:cNvSpPr txBox="1"/>
          <p:nvPr/>
        </p:nvSpPr>
        <p:spPr>
          <a:xfrm>
            <a:off x="2923638" y="5586600"/>
            <a:ext cx="1406154" cy="261610"/>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sz="1100" dirty="0">
                <a:solidFill>
                  <a:schemeClr val="bg1"/>
                </a:solidFill>
              </a:rPr>
              <a:t>180 keV</a:t>
            </a:r>
          </a:p>
        </p:txBody>
      </p:sp>
      <p:sp>
        <p:nvSpPr>
          <p:cNvPr id="10" name="TextBox 9">
            <a:extLst>
              <a:ext uri="{FF2B5EF4-FFF2-40B4-BE49-F238E27FC236}">
                <a16:creationId xmlns:a16="http://schemas.microsoft.com/office/drawing/2014/main" id="{47C5B496-0A8A-2AE1-70C8-DB15AE03C79F}"/>
              </a:ext>
            </a:extLst>
          </p:cNvPr>
          <p:cNvSpPr txBox="1"/>
          <p:nvPr/>
        </p:nvSpPr>
        <p:spPr>
          <a:xfrm>
            <a:off x="2923638" y="4227072"/>
            <a:ext cx="1406154" cy="261610"/>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sz="1100" dirty="0">
                <a:solidFill>
                  <a:schemeClr val="bg1"/>
                </a:solidFill>
              </a:rPr>
              <a:t>180 keV</a:t>
            </a:r>
          </a:p>
        </p:txBody>
      </p:sp>
      <p:sp>
        <p:nvSpPr>
          <p:cNvPr id="11" name="TextBox 10">
            <a:extLst>
              <a:ext uri="{FF2B5EF4-FFF2-40B4-BE49-F238E27FC236}">
                <a16:creationId xmlns:a16="http://schemas.microsoft.com/office/drawing/2014/main" id="{A2E014C6-C041-B542-D3AA-6BB96FEC1C81}"/>
              </a:ext>
            </a:extLst>
          </p:cNvPr>
          <p:cNvSpPr txBox="1"/>
          <p:nvPr/>
        </p:nvSpPr>
        <p:spPr>
          <a:xfrm>
            <a:off x="2923638" y="4913021"/>
            <a:ext cx="1406154" cy="261610"/>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sz="1100" dirty="0">
                <a:solidFill>
                  <a:schemeClr val="bg1"/>
                </a:solidFill>
              </a:rPr>
              <a:t>200 keV</a:t>
            </a:r>
          </a:p>
        </p:txBody>
      </p:sp>
    </p:spTree>
    <p:extLst>
      <p:ext uri="{BB962C8B-B14F-4D97-AF65-F5344CB8AC3E}">
        <p14:creationId xmlns:p14="http://schemas.microsoft.com/office/powerpoint/2010/main" val="3007906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Laser </a:t>
            </a:r>
            <a:r>
              <a:rPr kumimoji="0" lang="en-GB" sz="3600" b="1" i="0" u="none" strike="noStrike" kern="1200" cap="none" spc="-150" normalizeH="0" baseline="0" dirty="0">
                <a:ln>
                  <a:noFill/>
                </a:ln>
                <a:solidFill>
                  <a:srgbClr val="2E2D62"/>
                </a:solidFill>
                <a:effectLst/>
                <a:uLnTx/>
                <a:uFillTx/>
                <a:latin typeface="Arial" panose="020B0604020202020204" pitchFamily="34" charset="0"/>
                <a:ea typeface="+mn-ea"/>
                <a:cs typeface="Arial" panose="020B0604020202020204" pitchFamily="34" charset="0"/>
              </a:rPr>
              <a:t>characterisation diagnostics</a:t>
            </a: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 </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2DE5E348-B57C-AABB-5216-DD259FFAD609}"/>
              </a:ext>
            </a:extLst>
          </p:cNvPr>
          <p:cNvPicPr>
            <a:picLocks noChangeAspect="1"/>
          </p:cNvPicPr>
          <p:nvPr/>
        </p:nvPicPr>
        <p:blipFill>
          <a:blip r:embed="rId2"/>
          <a:stretch>
            <a:fillRect/>
          </a:stretch>
        </p:blipFill>
        <p:spPr>
          <a:xfrm>
            <a:off x="1518462" y="2146849"/>
            <a:ext cx="7124700" cy="3402501"/>
          </a:xfrm>
          <a:prstGeom prst="rect">
            <a:avLst/>
          </a:prstGeom>
        </p:spPr>
      </p:pic>
      <p:sp>
        <p:nvSpPr>
          <p:cNvPr id="6" name="TextBox 5">
            <a:extLst>
              <a:ext uri="{FF2B5EF4-FFF2-40B4-BE49-F238E27FC236}">
                <a16:creationId xmlns:a16="http://schemas.microsoft.com/office/drawing/2014/main" id="{392B344C-4F14-6BAA-8A74-D7A36E304B32}"/>
              </a:ext>
            </a:extLst>
          </p:cNvPr>
          <p:cNvSpPr txBox="1"/>
          <p:nvPr/>
        </p:nvSpPr>
        <p:spPr>
          <a:xfrm>
            <a:off x="1518462" y="5781714"/>
            <a:ext cx="1768840" cy="738664"/>
          </a:xfrm>
          <a:prstGeom prst="rect">
            <a:avLst/>
          </a:prstGeom>
          <a:noFill/>
        </p:spPr>
        <p:txBody>
          <a:bodyPr wrap="square" rtlCol="0">
            <a:spAutoFit/>
          </a:bodyPr>
          <a:lstStyle/>
          <a:p>
            <a:r>
              <a:rPr lang="en-GB" sz="1400" dirty="0">
                <a:solidFill>
                  <a:srgbClr val="626262"/>
                </a:solidFill>
                <a:latin typeface="Arial" panose="020B0604020202020204" pitchFamily="34" charset="0"/>
                <a:cs typeface="Arial" panose="020B0604020202020204" pitchFamily="34" charset="0"/>
              </a:rPr>
              <a:t>Laser monitor via leaked through final turning mirror </a:t>
            </a:r>
          </a:p>
        </p:txBody>
      </p:sp>
      <p:sp>
        <p:nvSpPr>
          <p:cNvPr id="7" name="TextBox 6">
            <a:extLst>
              <a:ext uri="{FF2B5EF4-FFF2-40B4-BE49-F238E27FC236}">
                <a16:creationId xmlns:a16="http://schemas.microsoft.com/office/drawing/2014/main" id="{6D204CE9-E38C-FF60-14A3-DD9ED9DD9212}"/>
              </a:ext>
            </a:extLst>
          </p:cNvPr>
          <p:cNvSpPr txBox="1"/>
          <p:nvPr/>
        </p:nvSpPr>
        <p:spPr>
          <a:xfrm>
            <a:off x="0" y="2345409"/>
            <a:ext cx="1695450" cy="523220"/>
          </a:xfrm>
          <a:prstGeom prst="rect">
            <a:avLst/>
          </a:prstGeom>
          <a:noFill/>
        </p:spPr>
        <p:txBody>
          <a:bodyPr wrap="square" rtlCol="0">
            <a:spAutoFit/>
          </a:bodyPr>
          <a:lstStyle>
            <a:defPPr>
              <a:defRPr lang="en-US"/>
            </a:defPPr>
            <a:lvl1pPr>
              <a:defRPr sz="1400">
                <a:solidFill>
                  <a:srgbClr val="626262"/>
                </a:solidFill>
                <a:latin typeface="Arial" panose="020B0604020202020204" pitchFamily="34" charset="0"/>
                <a:cs typeface="Arial" panose="020B0604020202020204" pitchFamily="34" charset="0"/>
              </a:defRPr>
            </a:lvl1pPr>
          </a:lstStyle>
          <a:p>
            <a:r>
              <a:rPr lang="en-GB" dirty="0"/>
              <a:t>Highly reflective for CW and alignment</a:t>
            </a:r>
          </a:p>
        </p:txBody>
      </p:sp>
      <p:sp>
        <p:nvSpPr>
          <p:cNvPr id="8" name="TextBox 7">
            <a:extLst>
              <a:ext uri="{FF2B5EF4-FFF2-40B4-BE49-F238E27FC236}">
                <a16:creationId xmlns:a16="http://schemas.microsoft.com/office/drawing/2014/main" id="{18C3D258-834D-7393-3F84-B45ABCA97013}"/>
              </a:ext>
            </a:extLst>
          </p:cNvPr>
          <p:cNvSpPr txBox="1"/>
          <p:nvPr/>
        </p:nvSpPr>
        <p:spPr>
          <a:xfrm>
            <a:off x="34925" y="4399710"/>
            <a:ext cx="1625600" cy="523220"/>
          </a:xfrm>
          <a:prstGeom prst="rect">
            <a:avLst/>
          </a:prstGeom>
          <a:noFill/>
        </p:spPr>
        <p:txBody>
          <a:bodyPr wrap="square" rtlCol="0">
            <a:spAutoFit/>
          </a:bodyPr>
          <a:lstStyle>
            <a:defPPr>
              <a:defRPr lang="en-US"/>
            </a:defPPr>
            <a:lvl1pPr>
              <a:defRPr sz="1400">
                <a:solidFill>
                  <a:srgbClr val="626262"/>
                </a:solidFill>
                <a:latin typeface="Arial" panose="020B0604020202020204" pitchFamily="34" charset="0"/>
                <a:cs typeface="Arial" panose="020B0604020202020204" pitchFamily="34" charset="0"/>
              </a:defRPr>
            </a:lvl1pPr>
          </a:lstStyle>
          <a:p>
            <a:r>
              <a:rPr lang="en-GB" dirty="0"/>
              <a:t>AR coating at 800 for full power</a:t>
            </a:r>
          </a:p>
        </p:txBody>
      </p:sp>
      <p:sp>
        <p:nvSpPr>
          <p:cNvPr id="9" name="TextBox 8">
            <a:extLst>
              <a:ext uri="{FF2B5EF4-FFF2-40B4-BE49-F238E27FC236}">
                <a16:creationId xmlns:a16="http://schemas.microsoft.com/office/drawing/2014/main" id="{D7D220AE-CD07-5465-8B17-F1600A2D761B}"/>
              </a:ext>
            </a:extLst>
          </p:cNvPr>
          <p:cNvSpPr txBox="1"/>
          <p:nvPr/>
        </p:nvSpPr>
        <p:spPr>
          <a:xfrm>
            <a:off x="1700709" y="1458016"/>
            <a:ext cx="1989274" cy="523220"/>
          </a:xfrm>
          <a:prstGeom prst="rect">
            <a:avLst/>
          </a:prstGeom>
          <a:noFill/>
        </p:spPr>
        <p:txBody>
          <a:bodyPr wrap="square" rtlCol="0">
            <a:spAutoFit/>
          </a:bodyPr>
          <a:lstStyle>
            <a:defPPr>
              <a:defRPr lang="en-US"/>
            </a:defPPr>
            <a:lvl1pPr>
              <a:defRPr sz="1400">
                <a:solidFill>
                  <a:srgbClr val="626262"/>
                </a:solidFill>
                <a:latin typeface="Arial" panose="020B0604020202020204" pitchFamily="34" charset="0"/>
                <a:cs typeface="Arial" panose="020B0604020202020204" pitchFamily="34" charset="0"/>
              </a:defRPr>
            </a:lvl1pPr>
          </a:lstStyle>
          <a:p>
            <a:r>
              <a:rPr lang="en-GB" dirty="0"/>
              <a:t>NF/FF for stabilisation/ pilot beam</a:t>
            </a:r>
          </a:p>
        </p:txBody>
      </p:sp>
      <p:sp>
        <p:nvSpPr>
          <p:cNvPr id="10" name="TextBox 9">
            <a:extLst>
              <a:ext uri="{FF2B5EF4-FFF2-40B4-BE49-F238E27FC236}">
                <a16:creationId xmlns:a16="http://schemas.microsoft.com/office/drawing/2014/main" id="{48A5C63C-2555-0760-8EC7-431DD5727771}"/>
              </a:ext>
            </a:extLst>
          </p:cNvPr>
          <p:cNvSpPr txBox="1"/>
          <p:nvPr/>
        </p:nvSpPr>
        <p:spPr>
          <a:xfrm>
            <a:off x="6203950" y="1535632"/>
            <a:ext cx="2063750" cy="523220"/>
          </a:xfrm>
          <a:prstGeom prst="rect">
            <a:avLst/>
          </a:prstGeom>
          <a:noFill/>
        </p:spPr>
        <p:txBody>
          <a:bodyPr wrap="square" rtlCol="0">
            <a:spAutoFit/>
          </a:bodyPr>
          <a:lstStyle>
            <a:defPPr>
              <a:defRPr lang="en-US"/>
            </a:defPPr>
            <a:lvl1pPr>
              <a:defRPr sz="1400">
                <a:solidFill>
                  <a:srgbClr val="626262"/>
                </a:solidFill>
                <a:latin typeface="Arial" panose="020B0604020202020204" pitchFamily="34" charset="0"/>
                <a:cs typeface="Arial" panose="020B0604020202020204" pitchFamily="34" charset="0"/>
              </a:defRPr>
            </a:lvl1pPr>
          </a:lstStyle>
          <a:p>
            <a:r>
              <a:rPr lang="en-GB" dirty="0"/>
              <a:t>Wavefront monitor and NF/FF for main beam</a:t>
            </a:r>
          </a:p>
        </p:txBody>
      </p:sp>
      <p:sp>
        <p:nvSpPr>
          <p:cNvPr id="12" name="TextBox 11">
            <a:extLst>
              <a:ext uri="{FF2B5EF4-FFF2-40B4-BE49-F238E27FC236}">
                <a16:creationId xmlns:a16="http://schemas.microsoft.com/office/drawing/2014/main" id="{625E1591-9AE3-315D-780E-7A60A1691E57}"/>
              </a:ext>
            </a:extLst>
          </p:cNvPr>
          <p:cNvSpPr txBox="1"/>
          <p:nvPr/>
        </p:nvSpPr>
        <p:spPr>
          <a:xfrm>
            <a:off x="4439647" y="5781714"/>
            <a:ext cx="1768840" cy="738664"/>
          </a:xfrm>
          <a:prstGeom prst="rect">
            <a:avLst/>
          </a:prstGeom>
          <a:noFill/>
        </p:spPr>
        <p:txBody>
          <a:bodyPr wrap="square" rtlCol="0">
            <a:spAutoFit/>
          </a:bodyPr>
          <a:lstStyle/>
          <a:p>
            <a:r>
              <a:rPr lang="en-GB" sz="1400" dirty="0">
                <a:solidFill>
                  <a:srgbClr val="626262"/>
                </a:solidFill>
                <a:latin typeface="Arial" panose="020B0604020202020204" pitchFamily="34" charset="0"/>
                <a:cs typeface="Arial" panose="020B0604020202020204" pitchFamily="34" charset="0"/>
              </a:rPr>
              <a:t>Wedge to minimise ghosts/secondary surface reflections</a:t>
            </a:r>
          </a:p>
        </p:txBody>
      </p:sp>
      <p:sp>
        <p:nvSpPr>
          <p:cNvPr id="13" name="Rectangle 12">
            <a:extLst>
              <a:ext uri="{FF2B5EF4-FFF2-40B4-BE49-F238E27FC236}">
                <a16:creationId xmlns:a16="http://schemas.microsoft.com/office/drawing/2014/main" id="{87D25884-40E9-3615-B102-EECBDF2A5EB5}"/>
              </a:ext>
            </a:extLst>
          </p:cNvPr>
          <p:cNvSpPr/>
          <p:nvPr/>
        </p:nvSpPr>
        <p:spPr>
          <a:xfrm>
            <a:off x="8932087" y="3109435"/>
            <a:ext cx="3224988" cy="1477328"/>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 with on-shot:</a:t>
            </a:r>
            <a:endParaRPr lang="en-GB" sz="1400" dirty="0">
              <a:solidFill>
                <a:srgbClr val="626262"/>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Laser energy (NF integral)</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Beam footprint (NF uniformity)</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Pointing (FF centroid)</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Wavefront (Zernike modes)</a:t>
            </a:r>
          </a:p>
        </p:txBody>
      </p:sp>
      <p:sp>
        <p:nvSpPr>
          <p:cNvPr id="15" name="Rectangle 14">
            <a:extLst>
              <a:ext uri="{FF2B5EF4-FFF2-40B4-BE49-F238E27FC236}">
                <a16:creationId xmlns:a16="http://schemas.microsoft.com/office/drawing/2014/main" id="{A0A75CCA-8587-3BEE-D0B3-2F3504351C7B}"/>
              </a:ext>
            </a:extLst>
          </p:cNvPr>
          <p:cNvSpPr/>
          <p:nvPr/>
        </p:nvSpPr>
        <p:spPr>
          <a:xfrm>
            <a:off x="8967012" y="57633"/>
            <a:ext cx="3224988" cy="1400383"/>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From upstairs:</a:t>
            </a:r>
            <a:endParaRPr lang="en-GB" sz="1400" dirty="0">
              <a:solidFill>
                <a:srgbClr val="626262"/>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Pulse duration (SPIDER)</a:t>
            </a:r>
          </a:p>
          <a:p>
            <a:pPr marL="800100" lvl="1" indent="-34290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Pick off reference to whole beam characterisation</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SOD, TOD terms </a:t>
            </a:r>
          </a:p>
        </p:txBody>
      </p:sp>
      <p:sp>
        <p:nvSpPr>
          <p:cNvPr id="16" name="TextBox 15">
            <a:extLst>
              <a:ext uri="{FF2B5EF4-FFF2-40B4-BE49-F238E27FC236}">
                <a16:creationId xmlns:a16="http://schemas.microsoft.com/office/drawing/2014/main" id="{C2F9783F-EF7D-E58F-BD89-48A45ED6174A}"/>
              </a:ext>
            </a:extLst>
          </p:cNvPr>
          <p:cNvSpPr txBox="1"/>
          <p:nvPr/>
        </p:nvSpPr>
        <p:spPr>
          <a:xfrm>
            <a:off x="4304164" y="1458016"/>
            <a:ext cx="1285605" cy="307777"/>
          </a:xfrm>
          <a:prstGeom prst="rect">
            <a:avLst/>
          </a:prstGeom>
          <a:noFill/>
        </p:spPr>
        <p:txBody>
          <a:bodyPr wrap="square" rtlCol="0">
            <a:spAutoFit/>
          </a:bodyPr>
          <a:lstStyle>
            <a:defPPr>
              <a:defRPr lang="en-US"/>
            </a:defPPr>
            <a:lvl1pPr>
              <a:defRPr sz="1400">
                <a:solidFill>
                  <a:srgbClr val="626262"/>
                </a:solidFill>
                <a:latin typeface="Arial" panose="020B0604020202020204" pitchFamily="34" charset="0"/>
                <a:cs typeface="Arial" panose="020B0604020202020204" pitchFamily="34" charset="0"/>
              </a:defRPr>
            </a:lvl1pPr>
          </a:lstStyle>
          <a:p>
            <a:r>
              <a:rPr lang="en-GB" dirty="0"/>
              <a:t>Spectrometer</a:t>
            </a:r>
          </a:p>
        </p:txBody>
      </p:sp>
    </p:spTree>
    <p:extLst>
      <p:ext uri="{BB962C8B-B14F-4D97-AF65-F5344CB8AC3E}">
        <p14:creationId xmlns:p14="http://schemas.microsoft.com/office/powerpoint/2010/main" val="1667906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984803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Electron beam emission – Emissivity</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7D25884-40E9-3615-B102-EECBDF2A5EB5}"/>
              </a:ext>
            </a:extLst>
          </p:cNvPr>
          <p:cNvSpPr/>
          <p:nvPr/>
        </p:nvSpPr>
        <p:spPr>
          <a:xfrm>
            <a:off x="8598712" y="2216149"/>
            <a:ext cx="3224988" cy="1323439"/>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 with ability to:</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Vary quadrupole position and monitor impact on the spatial profile of the beam</a:t>
            </a:r>
          </a:p>
          <a:p>
            <a:pPr fontAlgn="base">
              <a:spcAft>
                <a:spcPts val="600"/>
              </a:spcAft>
              <a:defRPr/>
            </a:pPr>
            <a:endParaRPr lang="en-GB" sz="1400" dirty="0">
              <a:solidFill>
                <a:srgbClr val="626262"/>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08E0B31-0BF3-9619-D74C-33024B0561E4}"/>
              </a:ext>
            </a:extLst>
          </p:cNvPr>
          <p:cNvSpPr/>
          <p:nvPr/>
        </p:nvSpPr>
        <p:spPr>
          <a:xfrm>
            <a:off x="8548671" y="3998277"/>
            <a:ext cx="3224988" cy="1538883"/>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Develop towards: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Active methods for focus and emissivity scanning of quadrupoles as routine.</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10x permanent quad set for long-distance focus</a:t>
            </a:r>
          </a:p>
        </p:txBody>
      </p:sp>
      <p:pic>
        <p:nvPicPr>
          <p:cNvPr id="3" name="Picture 2">
            <a:extLst>
              <a:ext uri="{FF2B5EF4-FFF2-40B4-BE49-F238E27FC236}">
                <a16:creationId xmlns:a16="http://schemas.microsoft.com/office/drawing/2014/main" id="{DF2A65B6-5339-E363-8E07-CED54B2DB329}"/>
              </a:ext>
            </a:extLst>
          </p:cNvPr>
          <p:cNvPicPr>
            <a:picLocks noChangeAspect="1"/>
          </p:cNvPicPr>
          <p:nvPr/>
        </p:nvPicPr>
        <p:blipFill>
          <a:blip r:embed="rId2"/>
          <a:stretch>
            <a:fillRect/>
          </a:stretch>
        </p:blipFill>
        <p:spPr>
          <a:xfrm>
            <a:off x="418341" y="4470556"/>
            <a:ext cx="2790214" cy="2127250"/>
          </a:xfrm>
          <a:prstGeom prst="rect">
            <a:avLst/>
          </a:prstGeom>
        </p:spPr>
      </p:pic>
      <p:sp>
        <p:nvSpPr>
          <p:cNvPr id="5" name="TextBox 4">
            <a:extLst>
              <a:ext uri="{FF2B5EF4-FFF2-40B4-BE49-F238E27FC236}">
                <a16:creationId xmlns:a16="http://schemas.microsoft.com/office/drawing/2014/main" id="{34484181-4483-2DE9-C2C2-045AA4E5F356}"/>
              </a:ext>
            </a:extLst>
          </p:cNvPr>
          <p:cNvSpPr txBox="1"/>
          <p:nvPr/>
        </p:nvSpPr>
        <p:spPr>
          <a:xfrm>
            <a:off x="612486" y="4101224"/>
            <a:ext cx="2790214" cy="307777"/>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b="0" dirty="0"/>
              <a:t>Floor dictated by plasma mirror </a:t>
            </a:r>
          </a:p>
        </p:txBody>
      </p:sp>
      <p:pic>
        <p:nvPicPr>
          <p:cNvPr id="6" name="Picture 5">
            <a:extLst>
              <a:ext uri="{FF2B5EF4-FFF2-40B4-BE49-F238E27FC236}">
                <a16:creationId xmlns:a16="http://schemas.microsoft.com/office/drawing/2014/main" id="{76A6D051-AE8D-C37D-0E32-1651064B3B23}"/>
              </a:ext>
            </a:extLst>
          </p:cNvPr>
          <p:cNvPicPr>
            <a:picLocks noChangeAspect="1"/>
          </p:cNvPicPr>
          <p:nvPr/>
        </p:nvPicPr>
        <p:blipFill>
          <a:blip r:embed="rId3"/>
          <a:stretch>
            <a:fillRect/>
          </a:stretch>
        </p:blipFill>
        <p:spPr>
          <a:xfrm>
            <a:off x="4363271" y="1175889"/>
            <a:ext cx="3586938" cy="2860129"/>
          </a:xfrm>
          <a:prstGeom prst="rect">
            <a:avLst/>
          </a:prstGeom>
        </p:spPr>
      </p:pic>
      <p:sp>
        <p:nvSpPr>
          <p:cNvPr id="7" name="TextBox 6">
            <a:extLst>
              <a:ext uri="{FF2B5EF4-FFF2-40B4-BE49-F238E27FC236}">
                <a16:creationId xmlns:a16="http://schemas.microsoft.com/office/drawing/2014/main" id="{40AC9680-8743-A98F-16B8-A5DD828233C8}"/>
              </a:ext>
            </a:extLst>
          </p:cNvPr>
          <p:cNvSpPr txBox="1"/>
          <p:nvPr/>
        </p:nvSpPr>
        <p:spPr>
          <a:xfrm>
            <a:off x="4808991" y="4096013"/>
            <a:ext cx="2790214" cy="523220"/>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b="0" dirty="0"/>
              <a:t>Permanent high-field quadrupole to capture/control electron beam</a:t>
            </a:r>
          </a:p>
        </p:txBody>
      </p:sp>
      <p:pic>
        <p:nvPicPr>
          <p:cNvPr id="9" name="Picture 8">
            <a:extLst>
              <a:ext uri="{FF2B5EF4-FFF2-40B4-BE49-F238E27FC236}">
                <a16:creationId xmlns:a16="http://schemas.microsoft.com/office/drawing/2014/main" id="{E2E20B3F-AA7F-7F97-A40B-8DDA7817B52D}"/>
              </a:ext>
            </a:extLst>
          </p:cNvPr>
          <p:cNvPicPr>
            <a:picLocks noChangeAspect="1" noChangeArrowheads="1"/>
          </p:cNvPicPr>
          <p:nvPr/>
        </p:nvPicPr>
        <p:blipFill>
          <a:blip r:embed="rId4" cstate="print"/>
          <a:srcRect/>
          <a:stretch>
            <a:fillRect/>
          </a:stretch>
        </p:blipFill>
        <p:spPr bwMode="auto">
          <a:xfrm>
            <a:off x="59855" y="1175889"/>
            <a:ext cx="3971925" cy="1162050"/>
          </a:xfrm>
          <a:prstGeom prst="rect">
            <a:avLst/>
          </a:prstGeom>
          <a:noFill/>
          <a:ln w="9525">
            <a:noFill/>
            <a:miter lim="800000"/>
            <a:headEnd/>
            <a:tailEnd/>
          </a:ln>
        </p:spPr>
      </p:pic>
      <p:sp>
        <p:nvSpPr>
          <p:cNvPr id="10" name="TextBox 9">
            <a:extLst>
              <a:ext uri="{FF2B5EF4-FFF2-40B4-BE49-F238E27FC236}">
                <a16:creationId xmlns:a16="http://schemas.microsoft.com/office/drawing/2014/main" id="{9A2AFDD0-E9D2-442C-3F1F-6AB465240C2E}"/>
              </a:ext>
            </a:extLst>
          </p:cNvPr>
          <p:cNvSpPr txBox="1"/>
          <p:nvPr/>
        </p:nvSpPr>
        <p:spPr>
          <a:xfrm>
            <a:off x="2294011" y="2350000"/>
            <a:ext cx="1204561" cy="338554"/>
          </a:xfrm>
          <a:prstGeom prst="rect">
            <a:avLst/>
          </a:prstGeom>
          <a:noFill/>
        </p:spPr>
        <p:txBody>
          <a:bodyPr wrap="none" rtlCol="0">
            <a:spAutoFit/>
          </a:bodyPr>
          <a:lstStyle/>
          <a:p>
            <a:r>
              <a:rPr lang="en-US" sz="1600" dirty="0">
                <a:latin typeface="Tahoma" pitchFamily="34" charset="0"/>
                <a:ea typeface="Tahoma" pitchFamily="34" charset="0"/>
                <a:cs typeface="Tahoma" pitchFamily="34" charset="0"/>
              </a:rPr>
              <a:t>Monitor (2)</a:t>
            </a:r>
          </a:p>
        </p:txBody>
      </p:sp>
      <p:sp>
        <p:nvSpPr>
          <p:cNvPr id="11" name="TextBox 10">
            <a:extLst>
              <a:ext uri="{FF2B5EF4-FFF2-40B4-BE49-F238E27FC236}">
                <a16:creationId xmlns:a16="http://schemas.microsoft.com/office/drawing/2014/main" id="{D39B9B89-072D-D0CC-3AAA-AAB938454275}"/>
              </a:ext>
            </a:extLst>
          </p:cNvPr>
          <p:cNvSpPr txBox="1"/>
          <p:nvPr/>
        </p:nvSpPr>
        <p:spPr>
          <a:xfrm>
            <a:off x="675478" y="2350318"/>
            <a:ext cx="998991" cy="338554"/>
          </a:xfrm>
          <a:prstGeom prst="rect">
            <a:avLst/>
          </a:prstGeom>
          <a:noFill/>
        </p:spPr>
        <p:txBody>
          <a:bodyPr wrap="none" rtlCol="0">
            <a:spAutoFit/>
          </a:bodyPr>
          <a:lstStyle/>
          <a:p>
            <a:r>
              <a:rPr lang="en-US" sz="1600" dirty="0">
                <a:latin typeface="Tahoma" pitchFamily="34" charset="0"/>
                <a:ea typeface="Tahoma" pitchFamily="34" charset="0"/>
                <a:cs typeface="Tahoma" pitchFamily="34" charset="0"/>
              </a:rPr>
              <a:t>Quad (1)</a:t>
            </a:r>
          </a:p>
        </p:txBody>
      </p:sp>
      <p:pic>
        <p:nvPicPr>
          <p:cNvPr id="12" name="Picture 3">
            <a:extLst>
              <a:ext uri="{FF2B5EF4-FFF2-40B4-BE49-F238E27FC236}">
                <a16:creationId xmlns:a16="http://schemas.microsoft.com/office/drawing/2014/main" id="{47C73BF2-8755-2F2F-34AB-C40585570C16}"/>
              </a:ext>
            </a:extLst>
          </p:cNvPr>
          <p:cNvPicPr>
            <a:picLocks noChangeAspect="1" noChangeArrowheads="1"/>
          </p:cNvPicPr>
          <p:nvPr/>
        </p:nvPicPr>
        <p:blipFill>
          <a:blip r:embed="rId5" cstate="print"/>
          <a:srcRect/>
          <a:stretch>
            <a:fillRect/>
          </a:stretch>
        </p:blipFill>
        <p:spPr bwMode="auto">
          <a:xfrm>
            <a:off x="59855" y="2900865"/>
            <a:ext cx="3777780" cy="879853"/>
          </a:xfrm>
          <a:prstGeom prst="rect">
            <a:avLst/>
          </a:prstGeom>
          <a:noFill/>
          <a:ln w="9525">
            <a:noFill/>
            <a:miter lim="800000"/>
            <a:headEnd/>
            <a:tailEnd/>
          </a:ln>
        </p:spPr>
      </p:pic>
      <p:pic>
        <p:nvPicPr>
          <p:cNvPr id="14" name="Picture 13">
            <a:extLst>
              <a:ext uri="{FF2B5EF4-FFF2-40B4-BE49-F238E27FC236}">
                <a16:creationId xmlns:a16="http://schemas.microsoft.com/office/drawing/2014/main" id="{F7374D5E-4554-3784-95AB-EE30BD0BD0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589" t="13348"/>
          <a:stretch/>
        </p:blipFill>
        <p:spPr bwMode="auto">
          <a:xfrm>
            <a:off x="4158021" y="4619233"/>
            <a:ext cx="3224988" cy="2090499"/>
          </a:xfrm>
          <a:prstGeom prst="rect">
            <a:avLst/>
          </a:prstGeom>
          <a:noFill/>
        </p:spPr>
      </p:pic>
    </p:spTree>
    <p:extLst>
      <p:ext uri="{BB962C8B-B14F-4D97-AF65-F5344CB8AC3E}">
        <p14:creationId xmlns:p14="http://schemas.microsoft.com/office/powerpoint/2010/main" val="1658086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Laser </a:t>
            </a:r>
            <a:r>
              <a:rPr kumimoji="0" lang="en-GB" sz="3600" b="1" i="0" u="none" strike="noStrike" kern="1200" cap="none" spc="-150" normalizeH="0" baseline="0" dirty="0">
                <a:ln>
                  <a:noFill/>
                </a:ln>
                <a:solidFill>
                  <a:srgbClr val="2E2D62"/>
                </a:solidFill>
                <a:effectLst/>
                <a:uLnTx/>
                <a:uFillTx/>
                <a:latin typeface="Arial" panose="020B0604020202020204" pitchFamily="34" charset="0"/>
                <a:ea typeface="+mn-ea"/>
                <a:cs typeface="Arial" panose="020B0604020202020204" pitchFamily="34" charset="0"/>
              </a:rPr>
              <a:t>characterisation diagnostics</a:t>
            </a: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 </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392B344C-4F14-6BAA-8A74-D7A36E304B32}"/>
              </a:ext>
            </a:extLst>
          </p:cNvPr>
          <p:cNvSpPr txBox="1"/>
          <p:nvPr/>
        </p:nvSpPr>
        <p:spPr>
          <a:xfrm>
            <a:off x="10245440" y="1754666"/>
            <a:ext cx="1768840" cy="738664"/>
          </a:xfrm>
          <a:prstGeom prst="rect">
            <a:avLst/>
          </a:prstGeom>
          <a:noFill/>
        </p:spPr>
        <p:txBody>
          <a:bodyPr wrap="square" rtlCol="0">
            <a:spAutoFit/>
          </a:bodyPr>
          <a:lstStyle/>
          <a:p>
            <a:r>
              <a:rPr lang="en-GB" sz="1400" dirty="0">
                <a:solidFill>
                  <a:srgbClr val="626262"/>
                </a:solidFill>
                <a:latin typeface="Arial" panose="020B0604020202020204" pitchFamily="34" charset="0"/>
                <a:cs typeface="Arial" panose="020B0604020202020204" pitchFamily="34" charset="0"/>
              </a:rPr>
              <a:t>Laser monitor via leaked through final turning mirror </a:t>
            </a:r>
          </a:p>
        </p:txBody>
      </p:sp>
      <p:sp>
        <p:nvSpPr>
          <p:cNvPr id="7" name="TextBox 6">
            <a:extLst>
              <a:ext uri="{FF2B5EF4-FFF2-40B4-BE49-F238E27FC236}">
                <a16:creationId xmlns:a16="http://schemas.microsoft.com/office/drawing/2014/main" id="{6D204CE9-E38C-FF60-14A3-DD9ED9DD9212}"/>
              </a:ext>
            </a:extLst>
          </p:cNvPr>
          <p:cNvSpPr txBox="1"/>
          <p:nvPr/>
        </p:nvSpPr>
        <p:spPr>
          <a:xfrm>
            <a:off x="9992436" y="4103061"/>
            <a:ext cx="1695450" cy="523220"/>
          </a:xfrm>
          <a:prstGeom prst="rect">
            <a:avLst/>
          </a:prstGeom>
          <a:noFill/>
        </p:spPr>
        <p:txBody>
          <a:bodyPr wrap="square" rtlCol="0">
            <a:spAutoFit/>
          </a:bodyPr>
          <a:lstStyle>
            <a:defPPr>
              <a:defRPr lang="en-US"/>
            </a:defPPr>
            <a:lvl1pPr>
              <a:defRPr sz="1400">
                <a:solidFill>
                  <a:srgbClr val="626262"/>
                </a:solidFill>
                <a:latin typeface="Arial" panose="020B0604020202020204" pitchFamily="34" charset="0"/>
                <a:cs typeface="Arial" panose="020B0604020202020204" pitchFamily="34" charset="0"/>
              </a:defRPr>
            </a:lvl1pPr>
          </a:lstStyle>
          <a:p>
            <a:r>
              <a:rPr lang="en-GB" dirty="0"/>
              <a:t>Highly reflective for CW and alignment</a:t>
            </a:r>
          </a:p>
        </p:txBody>
      </p:sp>
      <p:sp>
        <p:nvSpPr>
          <p:cNvPr id="8" name="TextBox 7">
            <a:extLst>
              <a:ext uri="{FF2B5EF4-FFF2-40B4-BE49-F238E27FC236}">
                <a16:creationId xmlns:a16="http://schemas.microsoft.com/office/drawing/2014/main" id="{18C3D258-834D-7393-3F84-B45ABCA97013}"/>
              </a:ext>
            </a:extLst>
          </p:cNvPr>
          <p:cNvSpPr txBox="1"/>
          <p:nvPr/>
        </p:nvSpPr>
        <p:spPr>
          <a:xfrm>
            <a:off x="9992436" y="3087945"/>
            <a:ext cx="1625600" cy="523220"/>
          </a:xfrm>
          <a:prstGeom prst="rect">
            <a:avLst/>
          </a:prstGeom>
          <a:noFill/>
        </p:spPr>
        <p:txBody>
          <a:bodyPr wrap="square" rtlCol="0">
            <a:spAutoFit/>
          </a:bodyPr>
          <a:lstStyle>
            <a:defPPr>
              <a:defRPr lang="en-US"/>
            </a:defPPr>
            <a:lvl1pPr>
              <a:defRPr sz="1400">
                <a:solidFill>
                  <a:srgbClr val="626262"/>
                </a:solidFill>
                <a:latin typeface="Arial" panose="020B0604020202020204" pitchFamily="34" charset="0"/>
                <a:cs typeface="Arial" panose="020B0604020202020204" pitchFamily="34" charset="0"/>
              </a:defRPr>
            </a:lvl1pPr>
          </a:lstStyle>
          <a:p>
            <a:r>
              <a:rPr lang="en-GB" dirty="0"/>
              <a:t>AR coating at 800 for full power</a:t>
            </a:r>
          </a:p>
        </p:txBody>
      </p:sp>
      <p:sp>
        <p:nvSpPr>
          <p:cNvPr id="10" name="TextBox 9">
            <a:extLst>
              <a:ext uri="{FF2B5EF4-FFF2-40B4-BE49-F238E27FC236}">
                <a16:creationId xmlns:a16="http://schemas.microsoft.com/office/drawing/2014/main" id="{48A5C63C-2555-0760-8EC7-431DD5727771}"/>
              </a:ext>
            </a:extLst>
          </p:cNvPr>
          <p:cNvSpPr txBox="1"/>
          <p:nvPr/>
        </p:nvSpPr>
        <p:spPr>
          <a:xfrm>
            <a:off x="4864358" y="5935250"/>
            <a:ext cx="2063750" cy="523220"/>
          </a:xfrm>
          <a:prstGeom prst="rect">
            <a:avLst/>
          </a:prstGeom>
          <a:noFill/>
        </p:spPr>
        <p:txBody>
          <a:bodyPr wrap="square" rtlCol="0">
            <a:spAutoFit/>
          </a:bodyPr>
          <a:lstStyle>
            <a:defPPr>
              <a:defRPr lang="en-US"/>
            </a:defPPr>
            <a:lvl1pPr>
              <a:defRPr sz="1400">
                <a:solidFill>
                  <a:srgbClr val="626262"/>
                </a:solidFill>
                <a:latin typeface="Arial" panose="020B0604020202020204" pitchFamily="34" charset="0"/>
                <a:cs typeface="Arial" panose="020B0604020202020204" pitchFamily="34" charset="0"/>
              </a:defRPr>
            </a:lvl1pPr>
          </a:lstStyle>
          <a:p>
            <a:r>
              <a:rPr lang="en-GB" dirty="0"/>
              <a:t>Wavefront monitor and NF/FF for main beam</a:t>
            </a:r>
          </a:p>
        </p:txBody>
      </p:sp>
      <p:sp>
        <p:nvSpPr>
          <p:cNvPr id="12" name="TextBox 11">
            <a:extLst>
              <a:ext uri="{FF2B5EF4-FFF2-40B4-BE49-F238E27FC236}">
                <a16:creationId xmlns:a16="http://schemas.microsoft.com/office/drawing/2014/main" id="{625E1591-9AE3-315D-780E-7A60A1691E57}"/>
              </a:ext>
            </a:extLst>
          </p:cNvPr>
          <p:cNvSpPr txBox="1"/>
          <p:nvPr/>
        </p:nvSpPr>
        <p:spPr>
          <a:xfrm>
            <a:off x="7989465" y="1160137"/>
            <a:ext cx="1768840" cy="738664"/>
          </a:xfrm>
          <a:prstGeom prst="rect">
            <a:avLst/>
          </a:prstGeom>
          <a:noFill/>
        </p:spPr>
        <p:txBody>
          <a:bodyPr wrap="square" rtlCol="0">
            <a:spAutoFit/>
          </a:bodyPr>
          <a:lstStyle/>
          <a:p>
            <a:r>
              <a:rPr lang="en-GB" sz="1400" dirty="0">
                <a:solidFill>
                  <a:srgbClr val="626262"/>
                </a:solidFill>
                <a:latin typeface="Arial" panose="020B0604020202020204" pitchFamily="34" charset="0"/>
                <a:cs typeface="Arial" panose="020B0604020202020204" pitchFamily="34" charset="0"/>
              </a:rPr>
              <a:t>Wedge to minimise ghosts/secondary surface reflections</a:t>
            </a:r>
          </a:p>
        </p:txBody>
      </p:sp>
      <p:sp>
        <p:nvSpPr>
          <p:cNvPr id="13" name="Rectangle 12">
            <a:extLst>
              <a:ext uri="{FF2B5EF4-FFF2-40B4-BE49-F238E27FC236}">
                <a16:creationId xmlns:a16="http://schemas.microsoft.com/office/drawing/2014/main" id="{87D25884-40E9-3615-B102-EECBDF2A5EB5}"/>
              </a:ext>
            </a:extLst>
          </p:cNvPr>
          <p:cNvSpPr/>
          <p:nvPr/>
        </p:nvSpPr>
        <p:spPr>
          <a:xfrm>
            <a:off x="69180" y="1304987"/>
            <a:ext cx="3224988" cy="1477328"/>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 with on-shot:</a:t>
            </a:r>
            <a:endParaRPr lang="en-GB" sz="1400" dirty="0">
              <a:solidFill>
                <a:srgbClr val="626262"/>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Laser energy (NF integral)</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Beam footprint (NF uniformity)</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Pointing (FF centroid)</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Wavefront (Zernike modes)</a:t>
            </a:r>
          </a:p>
        </p:txBody>
      </p:sp>
      <p:sp>
        <p:nvSpPr>
          <p:cNvPr id="2" name="TextBox 1">
            <a:extLst>
              <a:ext uri="{FF2B5EF4-FFF2-40B4-BE49-F238E27FC236}">
                <a16:creationId xmlns:a16="http://schemas.microsoft.com/office/drawing/2014/main" id="{A9DD833C-3391-C04A-994B-3FA92A4B68BE}"/>
              </a:ext>
            </a:extLst>
          </p:cNvPr>
          <p:cNvSpPr txBox="1"/>
          <p:nvPr/>
        </p:nvSpPr>
        <p:spPr>
          <a:xfrm>
            <a:off x="2238180" y="4318504"/>
            <a:ext cx="1285605" cy="307777"/>
          </a:xfrm>
          <a:prstGeom prst="rect">
            <a:avLst/>
          </a:prstGeom>
          <a:noFill/>
        </p:spPr>
        <p:txBody>
          <a:bodyPr wrap="square" rtlCol="0">
            <a:spAutoFit/>
          </a:bodyPr>
          <a:lstStyle>
            <a:defPPr>
              <a:defRPr lang="en-US"/>
            </a:defPPr>
            <a:lvl1pPr>
              <a:defRPr sz="1400">
                <a:solidFill>
                  <a:srgbClr val="626262"/>
                </a:solidFill>
                <a:latin typeface="Arial" panose="020B0604020202020204" pitchFamily="34" charset="0"/>
                <a:cs typeface="Arial" panose="020B0604020202020204" pitchFamily="34" charset="0"/>
              </a:defRPr>
            </a:lvl1pPr>
          </a:lstStyle>
          <a:p>
            <a:r>
              <a:rPr lang="en-GB" dirty="0"/>
              <a:t>Spectrometer</a:t>
            </a:r>
          </a:p>
        </p:txBody>
      </p:sp>
      <p:pic>
        <p:nvPicPr>
          <p:cNvPr id="50" name="Picture 49">
            <a:extLst>
              <a:ext uri="{FF2B5EF4-FFF2-40B4-BE49-F238E27FC236}">
                <a16:creationId xmlns:a16="http://schemas.microsoft.com/office/drawing/2014/main" id="{53F11A87-F659-685A-7D3D-07D7314C2B0E}"/>
              </a:ext>
            </a:extLst>
          </p:cNvPr>
          <p:cNvPicPr>
            <a:picLocks noChangeAspect="1"/>
          </p:cNvPicPr>
          <p:nvPr/>
        </p:nvPicPr>
        <p:blipFill>
          <a:blip r:embed="rId2"/>
          <a:stretch>
            <a:fillRect/>
          </a:stretch>
        </p:blipFill>
        <p:spPr>
          <a:xfrm>
            <a:off x="3695051" y="2043651"/>
            <a:ext cx="6466114" cy="3751221"/>
          </a:xfrm>
          <a:prstGeom prst="rect">
            <a:avLst/>
          </a:prstGeom>
        </p:spPr>
      </p:pic>
      <p:sp>
        <p:nvSpPr>
          <p:cNvPr id="9" name="TextBox 8">
            <a:extLst>
              <a:ext uri="{FF2B5EF4-FFF2-40B4-BE49-F238E27FC236}">
                <a16:creationId xmlns:a16="http://schemas.microsoft.com/office/drawing/2014/main" id="{D7D220AE-CD07-5465-8B17-F1600A2D761B}"/>
              </a:ext>
            </a:extLst>
          </p:cNvPr>
          <p:cNvSpPr txBox="1"/>
          <p:nvPr/>
        </p:nvSpPr>
        <p:spPr>
          <a:xfrm>
            <a:off x="7694555" y="5080231"/>
            <a:ext cx="2063750" cy="523220"/>
          </a:xfrm>
          <a:prstGeom prst="rect">
            <a:avLst/>
          </a:prstGeom>
          <a:noFill/>
        </p:spPr>
        <p:txBody>
          <a:bodyPr wrap="square" rtlCol="0">
            <a:spAutoFit/>
          </a:bodyPr>
          <a:lstStyle>
            <a:defPPr>
              <a:defRPr lang="en-US"/>
            </a:defPPr>
            <a:lvl1pPr>
              <a:defRPr sz="1400">
                <a:solidFill>
                  <a:srgbClr val="626262"/>
                </a:solidFill>
                <a:latin typeface="Arial" panose="020B0604020202020204" pitchFamily="34" charset="0"/>
                <a:cs typeface="Arial" panose="020B0604020202020204" pitchFamily="34" charset="0"/>
              </a:defRPr>
            </a:lvl1pPr>
          </a:lstStyle>
          <a:p>
            <a:r>
              <a:rPr lang="en-GB" dirty="0"/>
              <a:t>NF/FF for stabilisation/ pilot beam</a:t>
            </a:r>
          </a:p>
        </p:txBody>
      </p:sp>
    </p:spTree>
    <p:extLst>
      <p:ext uri="{BB962C8B-B14F-4D97-AF65-F5344CB8AC3E}">
        <p14:creationId xmlns:p14="http://schemas.microsoft.com/office/powerpoint/2010/main" val="1652074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864270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Escaping electron distribution</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BE3CBC8-EC36-B7D0-285E-C24E3EEC8318}"/>
              </a:ext>
            </a:extLst>
          </p:cNvPr>
          <p:cNvSpPr/>
          <p:nvPr/>
        </p:nvSpPr>
        <p:spPr>
          <a:xfrm>
            <a:off x="7324053" y="1366906"/>
            <a:ext cx="4640826" cy="1107996"/>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Active compact e-spec design:</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Field-tested design with configurations up to 50 MeV</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Small-throw, double-magnet, reduced field versions tested with community.</a:t>
            </a:r>
          </a:p>
        </p:txBody>
      </p:sp>
      <p:pic>
        <p:nvPicPr>
          <p:cNvPr id="5" name="Picture 4">
            <a:extLst>
              <a:ext uri="{FF2B5EF4-FFF2-40B4-BE49-F238E27FC236}">
                <a16:creationId xmlns:a16="http://schemas.microsoft.com/office/drawing/2014/main" id="{C77CCC1C-675C-CFE1-6EC1-57FD932BF18F}"/>
              </a:ext>
            </a:extLst>
          </p:cNvPr>
          <p:cNvPicPr>
            <a:picLocks noChangeAspect="1"/>
          </p:cNvPicPr>
          <p:nvPr/>
        </p:nvPicPr>
        <p:blipFill>
          <a:blip r:embed="rId2"/>
          <a:stretch>
            <a:fillRect/>
          </a:stretch>
        </p:blipFill>
        <p:spPr>
          <a:xfrm>
            <a:off x="-13146" y="1421163"/>
            <a:ext cx="3512993" cy="2307655"/>
          </a:xfrm>
          <a:prstGeom prst="rect">
            <a:avLst/>
          </a:prstGeom>
        </p:spPr>
      </p:pic>
      <p:pic>
        <p:nvPicPr>
          <p:cNvPr id="6" name="Picture 5">
            <a:extLst>
              <a:ext uri="{FF2B5EF4-FFF2-40B4-BE49-F238E27FC236}">
                <a16:creationId xmlns:a16="http://schemas.microsoft.com/office/drawing/2014/main" id="{BAD0A70D-40CF-364B-E33F-C1C07AD29452}"/>
              </a:ext>
            </a:extLst>
          </p:cNvPr>
          <p:cNvPicPr>
            <a:picLocks noChangeAspect="1"/>
          </p:cNvPicPr>
          <p:nvPr/>
        </p:nvPicPr>
        <p:blipFill>
          <a:blip r:embed="rId3"/>
          <a:stretch>
            <a:fillRect/>
          </a:stretch>
        </p:blipFill>
        <p:spPr>
          <a:xfrm>
            <a:off x="3569537" y="1374569"/>
            <a:ext cx="3371326" cy="2354249"/>
          </a:xfrm>
          <a:prstGeom prst="rect">
            <a:avLst/>
          </a:prstGeom>
        </p:spPr>
      </p:pic>
      <p:pic>
        <p:nvPicPr>
          <p:cNvPr id="8" name="Picture 7">
            <a:extLst>
              <a:ext uri="{FF2B5EF4-FFF2-40B4-BE49-F238E27FC236}">
                <a16:creationId xmlns:a16="http://schemas.microsoft.com/office/drawing/2014/main" id="{14EAD7BB-76BB-1C6C-B2D9-5DE0739A06B8}"/>
              </a:ext>
            </a:extLst>
          </p:cNvPr>
          <p:cNvPicPr>
            <a:picLocks noChangeAspect="1"/>
          </p:cNvPicPr>
          <p:nvPr/>
        </p:nvPicPr>
        <p:blipFill>
          <a:blip r:embed="rId4"/>
          <a:stretch>
            <a:fillRect/>
          </a:stretch>
        </p:blipFill>
        <p:spPr>
          <a:xfrm>
            <a:off x="57064" y="4003675"/>
            <a:ext cx="3573237" cy="2573776"/>
          </a:xfrm>
          <a:prstGeom prst="rect">
            <a:avLst/>
          </a:prstGeom>
        </p:spPr>
      </p:pic>
      <p:sp>
        <p:nvSpPr>
          <p:cNvPr id="9" name="Rectangle 8">
            <a:extLst>
              <a:ext uri="{FF2B5EF4-FFF2-40B4-BE49-F238E27FC236}">
                <a16:creationId xmlns:a16="http://schemas.microsoft.com/office/drawing/2014/main" id="{01E48405-9AE3-E983-9DBE-5CAC25129081}"/>
              </a:ext>
            </a:extLst>
          </p:cNvPr>
          <p:cNvSpPr/>
          <p:nvPr/>
        </p:nvSpPr>
        <p:spPr>
          <a:xfrm>
            <a:off x="8051641" y="3755594"/>
            <a:ext cx="3669276" cy="1107996"/>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3-4x chassis with variable internals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Calibrated and known configurations to work up to 100 MeV </a:t>
            </a:r>
          </a:p>
        </p:txBody>
      </p:sp>
      <p:sp>
        <p:nvSpPr>
          <p:cNvPr id="10" name="Rectangle 9">
            <a:extLst>
              <a:ext uri="{FF2B5EF4-FFF2-40B4-BE49-F238E27FC236}">
                <a16:creationId xmlns:a16="http://schemas.microsoft.com/office/drawing/2014/main" id="{F2533467-9001-820F-7082-F2DAC27D82C5}"/>
              </a:ext>
            </a:extLst>
          </p:cNvPr>
          <p:cNvSpPr/>
          <p:nvPr/>
        </p:nvSpPr>
        <p:spPr>
          <a:xfrm>
            <a:off x="8065916" y="5083290"/>
            <a:ext cx="3669276" cy="815608"/>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Develop towards: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Spectro-spatial developments with coded-aperture/complex pinhole </a:t>
            </a:r>
          </a:p>
        </p:txBody>
      </p:sp>
      <p:pic>
        <p:nvPicPr>
          <p:cNvPr id="11" name="Picture 10">
            <a:extLst>
              <a:ext uri="{FF2B5EF4-FFF2-40B4-BE49-F238E27FC236}">
                <a16:creationId xmlns:a16="http://schemas.microsoft.com/office/drawing/2014/main" id="{BB84CBA7-0EB2-72F3-0BE7-7FACF7BD3D40}"/>
              </a:ext>
            </a:extLst>
          </p:cNvPr>
          <p:cNvPicPr>
            <a:picLocks noChangeAspect="1"/>
          </p:cNvPicPr>
          <p:nvPr/>
        </p:nvPicPr>
        <p:blipFill>
          <a:blip r:embed="rId5"/>
          <a:stretch>
            <a:fillRect/>
          </a:stretch>
        </p:blipFill>
        <p:spPr>
          <a:xfrm>
            <a:off x="3630301" y="4071883"/>
            <a:ext cx="3897596" cy="2573777"/>
          </a:xfrm>
          <a:prstGeom prst="rect">
            <a:avLst/>
          </a:prstGeom>
        </p:spPr>
      </p:pic>
    </p:spTree>
    <p:extLst>
      <p:ext uri="{BB962C8B-B14F-4D97-AF65-F5344CB8AC3E}">
        <p14:creationId xmlns:p14="http://schemas.microsoft.com/office/powerpoint/2010/main" val="3262579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F833D16-58B1-332D-CB88-844677851627}"/>
              </a:ext>
            </a:extLst>
          </p:cNvPr>
          <p:cNvPicPr>
            <a:picLocks noChangeAspect="1"/>
          </p:cNvPicPr>
          <p:nvPr/>
        </p:nvPicPr>
        <p:blipFill>
          <a:blip r:embed="rId2"/>
          <a:stretch>
            <a:fillRect/>
          </a:stretch>
        </p:blipFill>
        <p:spPr>
          <a:xfrm>
            <a:off x="177285" y="3324941"/>
            <a:ext cx="3886200" cy="2105423"/>
          </a:xfrm>
          <a:prstGeom prst="rect">
            <a:avLst/>
          </a:prstGeom>
        </p:spPr>
      </p:pic>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984803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X-ray Characterisation – Spectral (10-600 keV)</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7D25884-40E9-3615-B102-EECBDF2A5EB5}"/>
              </a:ext>
            </a:extLst>
          </p:cNvPr>
          <p:cNvSpPr/>
          <p:nvPr/>
        </p:nvSpPr>
        <p:spPr>
          <a:xfrm>
            <a:off x="4273495" y="1296936"/>
            <a:ext cx="3224988" cy="2262158"/>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 with on-shot:</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76k </a:t>
            </a:r>
            <a:r>
              <a:rPr lang="en-GB" sz="1400" dirty="0" err="1">
                <a:solidFill>
                  <a:srgbClr val="626262"/>
                </a:solidFill>
                <a:latin typeface="Arial" panose="020B0604020202020204" pitchFamily="34" charset="0"/>
                <a:cs typeface="Arial" panose="020B0604020202020204" pitchFamily="34" charset="0"/>
              </a:rPr>
              <a:t>px</a:t>
            </a:r>
            <a:r>
              <a:rPr lang="en-GB" sz="1400" dirty="0">
                <a:solidFill>
                  <a:srgbClr val="626262"/>
                </a:solidFill>
                <a:latin typeface="Arial" panose="020B0604020202020204" pitchFamily="34" charset="0"/>
                <a:cs typeface="Arial" panose="020B0604020202020204" pitchFamily="34" charset="0"/>
              </a:rPr>
              <a:t> x-ray spectrometer with ~keV resolution to 600 keV</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Target operation at 15% population to provide </a:t>
            </a:r>
            <a:r>
              <a:rPr lang="en-GB" sz="1400" dirty="0" err="1">
                <a:solidFill>
                  <a:srgbClr val="626262"/>
                </a:solidFill>
                <a:latin typeface="Arial" panose="020B0604020202020204" pitchFamily="34" charset="0"/>
                <a:cs typeface="Arial" panose="020B0604020202020204" pitchFamily="34" charset="0"/>
              </a:rPr>
              <a:t>onshot</a:t>
            </a:r>
            <a:r>
              <a:rPr lang="en-GB" sz="1400" dirty="0">
                <a:solidFill>
                  <a:srgbClr val="626262"/>
                </a:solidFill>
                <a:latin typeface="Arial" panose="020B0604020202020204" pitchFamily="34" charset="0"/>
                <a:cs typeface="Arial" panose="020B0604020202020204" pitchFamily="34" charset="0"/>
              </a:rPr>
              <a:t> characterisation of the full spectra.</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Indirect/scattering methods to reduce flux and retain spectral information</a:t>
            </a:r>
          </a:p>
        </p:txBody>
      </p:sp>
      <p:sp>
        <p:nvSpPr>
          <p:cNvPr id="2" name="Rectangle 1">
            <a:extLst>
              <a:ext uri="{FF2B5EF4-FFF2-40B4-BE49-F238E27FC236}">
                <a16:creationId xmlns:a16="http://schemas.microsoft.com/office/drawing/2014/main" id="{108E0B31-0BF3-9619-D74C-33024B0561E4}"/>
              </a:ext>
            </a:extLst>
          </p:cNvPr>
          <p:cNvSpPr/>
          <p:nvPr/>
        </p:nvSpPr>
        <p:spPr>
          <a:xfrm>
            <a:off x="8346966" y="4132747"/>
            <a:ext cx="3546958" cy="2046714"/>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Develop towards: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Spatial spectral techniques using multi-pinhole arrangements (multiple shots)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Diffractive measurements using combination of displacement and energy</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High energy calibrations for Compton backscatter</a:t>
            </a:r>
          </a:p>
        </p:txBody>
      </p:sp>
      <p:pic>
        <p:nvPicPr>
          <p:cNvPr id="3" name="Picture 2">
            <a:extLst>
              <a:ext uri="{FF2B5EF4-FFF2-40B4-BE49-F238E27FC236}">
                <a16:creationId xmlns:a16="http://schemas.microsoft.com/office/drawing/2014/main" id="{E49D957B-1A62-0652-22F6-ED81FA63DE05}"/>
              </a:ext>
            </a:extLst>
          </p:cNvPr>
          <p:cNvPicPr>
            <a:picLocks noChangeAspect="1"/>
          </p:cNvPicPr>
          <p:nvPr/>
        </p:nvPicPr>
        <p:blipFill>
          <a:blip r:embed="rId3"/>
          <a:stretch>
            <a:fillRect/>
          </a:stretch>
        </p:blipFill>
        <p:spPr>
          <a:xfrm>
            <a:off x="4668157" y="5010623"/>
            <a:ext cx="3336352" cy="1796497"/>
          </a:xfrm>
          <a:prstGeom prst="rect">
            <a:avLst/>
          </a:prstGeom>
        </p:spPr>
      </p:pic>
      <p:pic>
        <p:nvPicPr>
          <p:cNvPr id="5" name="Picture 4">
            <a:extLst>
              <a:ext uri="{FF2B5EF4-FFF2-40B4-BE49-F238E27FC236}">
                <a16:creationId xmlns:a16="http://schemas.microsoft.com/office/drawing/2014/main" id="{5DAAA58C-533F-EE1A-29E6-5342AC2725B8}"/>
              </a:ext>
            </a:extLst>
          </p:cNvPr>
          <p:cNvPicPr>
            <a:picLocks noChangeAspect="1"/>
          </p:cNvPicPr>
          <p:nvPr/>
        </p:nvPicPr>
        <p:blipFill>
          <a:blip r:embed="rId4"/>
          <a:stretch>
            <a:fillRect/>
          </a:stretch>
        </p:blipFill>
        <p:spPr>
          <a:xfrm>
            <a:off x="0" y="5010623"/>
            <a:ext cx="4711325" cy="1505458"/>
          </a:xfrm>
          <a:prstGeom prst="rect">
            <a:avLst/>
          </a:prstGeom>
        </p:spPr>
      </p:pic>
      <p:pic>
        <p:nvPicPr>
          <p:cNvPr id="6" name="Picture 5" descr="A blue and orange electronic devices&#10;&#10;Description automatically generated">
            <a:extLst>
              <a:ext uri="{FF2B5EF4-FFF2-40B4-BE49-F238E27FC236}">
                <a16:creationId xmlns:a16="http://schemas.microsoft.com/office/drawing/2014/main" id="{B8DB5B79-0DB4-E46C-B1C2-E4A4A92A4D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942" r="1664" b="8425"/>
          <a:stretch/>
        </p:blipFill>
        <p:spPr bwMode="auto">
          <a:xfrm>
            <a:off x="177285" y="1243275"/>
            <a:ext cx="3886200" cy="1945747"/>
          </a:xfrm>
          <a:prstGeom prst="rect">
            <a:avLst/>
          </a:prstGeom>
          <a:noFill/>
          <a:ln>
            <a:noFill/>
          </a:ln>
          <a:extLst>
            <a:ext uri="{53640926-AAD7-44D8-BBD7-CCE9431645EC}">
              <a14:shadowObscured xmlns:a14="http://schemas.microsoft.com/office/drawing/2010/main"/>
            </a:ext>
          </a:extLst>
        </p:spPr>
      </p:pic>
      <p:pic>
        <p:nvPicPr>
          <p:cNvPr id="81" name="Picture 80">
            <a:extLst>
              <a:ext uri="{FF2B5EF4-FFF2-40B4-BE49-F238E27FC236}">
                <a16:creationId xmlns:a16="http://schemas.microsoft.com/office/drawing/2014/main" id="{520BA11E-FEB4-D5F8-8B98-3C815E12CB91}"/>
              </a:ext>
            </a:extLst>
          </p:cNvPr>
          <p:cNvPicPr>
            <a:picLocks noChangeAspect="1"/>
          </p:cNvPicPr>
          <p:nvPr/>
        </p:nvPicPr>
        <p:blipFill>
          <a:blip r:embed="rId6"/>
          <a:stretch>
            <a:fillRect/>
          </a:stretch>
        </p:blipFill>
        <p:spPr>
          <a:xfrm>
            <a:off x="7708494" y="1614532"/>
            <a:ext cx="4098595" cy="2124766"/>
          </a:xfrm>
          <a:prstGeom prst="rect">
            <a:avLst/>
          </a:prstGeom>
        </p:spPr>
      </p:pic>
      <p:sp>
        <p:nvSpPr>
          <p:cNvPr id="83" name="TextBox 82">
            <a:extLst>
              <a:ext uri="{FF2B5EF4-FFF2-40B4-BE49-F238E27FC236}">
                <a16:creationId xmlns:a16="http://schemas.microsoft.com/office/drawing/2014/main" id="{DF298F5F-D1BE-F541-345F-2764F07966C3}"/>
              </a:ext>
            </a:extLst>
          </p:cNvPr>
          <p:cNvSpPr txBox="1"/>
          <p:nvPr/>
        </p:nvSpPr>
        <p:spPr>
          <a:xfrm>
            <a:off x="7317037" y="-24694"/>
            <a:ext cx="5092677" cy="461665"/>
          </a:xfrm>
          <a:prstGeom prst="rect">
            <a:avLst/>
          </a:prstGeom>
          <a:noFill/>
        </p:spPr>
        <p:txBody>
          <a:bodyPr wrap="square">
            <a:spAutoFit/>
          </a:bodyPr>
          <a:lstStyle/>
          <a:p>
            <a:r>
              <a:rPr lang="en-GB" sz="1200" dirty="0"/>
              <a:t>Veale, M. C., Seller, P., Wilson, M., &amp; </a:t>
            </a:r>
            <a:r>
              <a:rPr lang="en-GB" sz="1200" dirty="0" err="1"/>
              <a:t>Liotti</a:t>
            </a:r>
            <a:r>
              <a:rPr lang="en-GB" sz="1200" dirty="0"/>
              <a:t>, E. (2018). </a:t>
            </a:r>
            <a:r>
              <a:rPr lang="en-GB" sz="1200" i="1" dirty="0"/>
              <a:t>Synchrotron Radiation News</a:t>
            </a:r>
            <a:r>
              <a:rPr lang="en-GB" sz="1200" dirty="0"/>
              <a:t>, </a:t>
            </a:r>
            <a:r>
              <a:rPr lang="en-GB" sz="1200" i="1" dirty="0"/>
              <a:t>31</a:t>
            </a:r>
            <a:r>
              <a:rPr lang="en-GB" sz="1200" dirty="0"/>
              <a:t>(6), 28–32. https://</a:t>
            </a:r>
            <a:r>
              <a:rPr lang="en-GB" sz="1200" dirty="0" err="1"/>
              <a:t>doi.org</a:t>
            </a:r>
            <a:r>
              <a:rPr lang="en-GB" sz="1200" dirty="0"/>
              <a:t>/10.1080/08940886.2018.1528431</a:t>
            </a:r>
          </a:p>
        </p:txBody>
      </p:sp>
      <p:sp>
        <p:nvSpPr>
          <p:cNvPr id="7" name="TextBox 6">
            <a:extLst>
              <a:ext uri="{FF2B5EF4-FFF2-40B4-BE49-F238E27FC236}">
                <a16:creationId xmlns:a16="http://schemas.microsoft.com/office/drawing/2014/main" id="{01CE4355-816F-C8A1-751C-867AB7CDE31C}"/>
              </a:ext>
            </a:extLst>
          </p:cNvPr>
          <p:cNvSpPr txBox="1"/>
          <p:nvPr/>
        </p:nvSpPr>
        <p:spPr>
          <a:xfrm>
            <a:off x="1120009" y="11618"/>
            <a:ext cx="2321282" cy="369332"/>
          </a:xfrm>
          <a:prstGeom prst="rect">
            <a:avLst/>
          </a:prstGeom>
          <a:noFill/>
        </p:spPr>
        <p:txBody>
          <a:bodyPr wrap="square">
            <a:spAutoFit/>
          </a:bodyPr>
          <a:lstStyle/>
          <a:p>
            <a:r>
              <a:rPr lang="en-GB" dirty="0">
                <a:solidFill>
                  <a:srgbClr val="C00000"/>
                </a:solidFill>
                <a:latin typeface="Calibri"/>
                <a:cs typeface="Calibri"/>
              </a:rPr>
              <a:t>See poster tomorrow!</a:t>
            </a:r>
            <a:endParaRPr lang="en-GB" dirty="0">
              <a:solidFill>
                <a:srgbClr val="C00000"/>
              </a:solidFill>
            </a:endParaRPr>
          </a:p>
        </p:txBody>
      </p:sp>
    </p:spTree>
    <p:extLst>
      <p:ext uri="{BB962C8B-B14F-4D97-AF65-F5344CB8AC3E}">
        <p14:creationId xmlns:p14="http://schemas.microsoft.com/office/powerpoint/2010/main" val="4089091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50955-2571-C55E-93FD-BF20A8204BE6}"/>
              </a:ext>
            </a:extLst>
          </p:cNvPr>
          <p:cNvSpPr txBox="1"/>
          <p:nvPr/>
        </p:nvSpPr>
        <p:spPr>
          <a:xfrm>
            <a:off x="1518462" y="382204"/>
            <a:ext cx="984803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X-ray Characterisation – Spectral (0.3-10 </a:t>
            </a:r>
            <a:r>
              <a:rPr lang="en-GB" sz="3600" b="1" spc="-150" dirty="0">
                <a:solidFill>
                  <a:srgbClr val="2E2D62"/>
                </a:solidFill>
                <a:latin typeface="Arial" panose="020B0604020202020204" pitchFamily="34" charset="0"/>
                <a:cs typeface="Arial" panose="020B0604020202020204" pitchFamily="34" charset="0"/>
              </a:rPr>
              <a:t>M</a:t>
            </a:r>
            <a:r>
              <a:rPr kumimoji="0" lang="en-GB"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eV)</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7D25884-40E9-3615-B102-EECBDF2A5EB5}"/>
              </a:ext>
            </a:extLst>
          </p:cNvPr>
          <p:cNvSpPr/>
          <p:nvPr/>
        </p:nvSpPr>
        <p:spPr>
          <a:xfrm>
            <a:off x="8221436" y="1468934"/>
            <a:ext cx="3737280" cy="2339102"/>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Provide the users with on-shot:</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Spectral characterisation between ~100 keV and 10 MeV Boltzmann temperatures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&lt;5% resolution across energy range</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”At-rep” analysis routine for incident single  temperature</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~Hz level analysis routine for complex spectral shapes</a:t>
            </a:r>
          </a:p>
        </p:txBody>
      </p:sp>
      <p:sp>
        <p:nvSpPr>
          <p:cNvPr id="2" name="Rectangle 1">
            <a:extLst>
              <a:ext uri="{FF2B5EF4-FFF2-40B4-BE49-F238E27FC236}">
                <a16:creationId xmlns:a16="http://schemas.microsoft.com/office/drawing/2014/main" id="{108E0B31-0BF3-9619-D74C-33024B0561E4}"/>
              </a:ext>
            </a:extLst>
          </p:cNvPr>
          <p:cNvSpPr/>
          <p:nvPr/>
        </p:nvSpPr>
        <p:spPr>
          <a:xfrm>
            <a:off x="8221437" y="4109134"/>
            <a:ext cx="3224988" cy="2200602"/>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Develop towards: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”At-rep” analysis routine for incident complex spectra</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“Anomaly” detection for “unknown” spectral features</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ML-reconstruction</a:t>
            </a:r>
          </a:p>
          <a:p>
            <a:pPr marL="285750"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Optimised scintillator patterns</a:t>
            </a:r>
          </a:p>
          <a:p>
            <a:pPr fontAlgn="base">
              <a:spcAft>
                <a:spcPts val="600"/>
              </a:spcAft>
              <a:defRPr/>
            </a:pPr>
            <a:endParaRPr lang="en-GB" sz="1400" dirty="0">
              <a:solidFill>
                <a:srgbClr val="62626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610F5E0-C135-1AB6-3662-24E8827C6570}"/>
              </a:ext>
            </a:extLst>
          </p:cNvPr>
          <p:cNvPicPr>
            <a:picLocks noChangeAspect="1"/>
          </p:cNvPicPr>
          <p:nvPr/>
        </p:nvPicPr>
        <p:blipFill rotWithShape="1">
          <a:blip r:embed="rId2"/>
          <a:srcRect r="42990"/>
          <a:stretch/>
        </p:blipFill>
        <p:spPr>
          <a:xfrm>
            <a:off x="4406974" y="3237450"/>
            <a:ext cx="3737280" cy="3351141"/>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DDA7D24-E23D-6325-55C2-AFB4B9F4AC76}"/>
                  </a:ext>
                </a:extLst>
              </p:cNvPr>
              <p:cNvSpPr/>
              <p:nvPr/>
            </p:nvSpPr>
            <p:spPr>
              <a:xfrm>
                <a:off x="65314" y="1275946"/>
                <a:ext cx="5340202" cy="2277547"/>
              </a:xfrm>
              <a:prstGeom prst="rect">
                <a:avLst/>
              </a:prstGeom>
            </p:spPr>
            <p:txBody>
              <a:bodyPr wrap="square">
                <a:spAutoFit/>
              </a:bodyPr>
              <a:lstStyle/>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Broadband spectral characterisation:</a:t>
                </a:r>
              </a:p>
              <a:p>
                <a:pPr marL="742950" lvl="1"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Triple axis linear absorption spectrometer</a:t>
                </a:r>
              </a:p>
              <a:p>
                <a:pPr marL="742950" lvl="1" indent="-285750" fontAlgn="base">
                  <a:spcAft>
                    <a:spcPts val="600"/>
                  </a:spcAft>
                  <a:buFont typeface="Arial" panose="020B0604020202020204" pitchFamily="34" charset="0"/>
                  <a:buChar char="•"/>
                  <a:defRPr/>
                </a:pPr>
                <a:r>
                  <a:rPr kumimoji="0" lang="en-GB" sz="14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High efficiency</a:t>
                </a:r>
                <a:r>
                  <a:rPr lang="en-GB" sz="1400" dirty="0">
                    <a:solidFill>
                      <a:srgbClr val="626262"/>
                    </a:solidFill>
                    <a:latin typeface="Arial" panose="020B0604020202020204" pitchFamily="34" charset="0"/>
                    <a:cs typeface="Arial" panose="020B0604020202020204" pitchFamily="34" charset="0"/>
                  </a:rPr>
                  <a:t> measure of incident radiation with minor angle (</a:t>
                </a:r>
                <a14:m>
                  <m:oMath xmlns:m="http://schemas.openxmlformats.org/officeDocument/2006/math">
                    <m:sSub>
                      <m:sSubPr>
                        <m:ctrlPr>
                          <a:rPr lang="en-GB" sz="1400" b="0" i="1" smtClean="0">
                            <a:solidFill>
                              <a:srgbClr val="626262"/>
                            </a:solidFill>
                            <a:latin typeface="Cambria Math" panose="02040503050406030204" pitchFamily="18" charset="0"/>
                            <a:cs typeface="Arial" panose="020B0604020202020204" pitchFamily="34" charset="0"/>
                          </a:rPr>
                        </m:ctrlPr>
                      </m:sSubPr>
                      <m:e>
                        <m:r>
                          <a:rPr lang="en-GB" sz="1400" b="0" i="1" smtClean="0">
                            <a:solidFill>
                              <a:srgbClr val="626262"/>
                            </a:solidFill>
                            <a:latin typeface="Cambria Math" panose="02040503050406030204" pitchFamily="18" charset="0"/>
                            <a:cs typeface="Arial" panose="020B0604020202020204" pitchFamily="34" charset="0"/>
                          </a:rPr>
                          <m:t>𝜃</m:t>
                        </m:r>
                      </m:e>
                      <m:sub>
                        <m:r>
                          <a:rPr lang="en-GB" sz="1400" b="0" i="1" smtClean="0">
                            <a:solidFill>
                              <a:srgbClr val="626262"/>
                            </a:solidFill>
                            <a:latin typeface="Cambria Math" panose="02040503050406030204" pitchFamily="18" charset="0"/>
                            <a:cs typeface="Arial" panose="020B0604020202020204" pitchFamily="34" charset="0"/>
                          </a:rPr>
                          <m:t>𝐿𝐴𝑆</m:t>
                        </m:r>
                      </m:sub>
                    </m:sSub>
                    <m:r>
                      <a:rPr lang="en-GB" sz="1400" b="0" i="1" smtClean="0">
                        <a:solidFill>
                          <a:srgbClr val="626262"/>
                        </a:solidFill>
                        <a:latin typeface="Cambria Math" panose="02040503050406030204" pitchFamily="18" charset="0"/>
                        <a:cs typeface="Arial" panose="020B0604020202020204" pitchFamily="34" charset="0"/>
                      </a:rPr>
                      <m:t> </m:t>
                    </m:r>
                  </m:oMath>
                </a14:m>
                <a:r>
                  <a:rPr lang="en-GB" sz="1400" dirty="0">
                    <a:solidFill>
                      <a:srgbClr val="626262"/>
                    </a:solidFill>
                    <a:latin typeface="Arial" panose="020B0604020202020204" pitchFamily="34" charset="0"/>
                    <a:cs typeface="Arial" panose="020B0604020202020204" pitchFamily="34" charset="0"/>
                  </a:rPr>
                  <a:t>) between each carriage.</a:t>
                </a:r>
              </a:p>
              <a:p>
                <a:pPr marL="742950" lvl="1" indent="-285750" fontAlgn="base">
                  <a:spcAft>
                    <a:spcPts val="600"/>
                  </a:spcAft>
                  <a:buFont typeface="Arial" panose="020B0604020202020204" pitchFamily="34" charset="0"/>
                  <a:buChar char="•"/>
                  <a:defRPr/>
                </a:pPr>
                <a:r>
                  <a:rPr kumimoji="0" lang="en-GB" sz="14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Either:</a:t>
                </a:r>
              </a:p>
              <a:p>
                <a:pPr marL="1200150" lvl="2"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Angular variation from fixed pattern offset</a:t>
                </a:r>
              </a:p>
              <a:p>
                <a:pPr marL="1200150" lvl="2" indent="-285750" fontAlgn="base">
                  <a:spcAft>
                    <a:spcPts val="600"/>
                  </a:spcAft>
                  <a:buFont typeface="Arial" panose="020B0604020202020204" pitchFamily="34" charset="0"/>
                  <a:buChar char="•"/>
                  <a:defRPr/>
                </a:pPr>
                <a:r>
                  <a:rPr lang="en-GB" sz="1400" dirty="0">
                    <a:solidFill>
                      <a:srgbClr val="626262"/>
                    </a:solidFill>
                    <a:latin typeface="Arial" panose="020B0604020202020204" pitchFamily="34" charset="0"/>
                    <a:cs typeface="Arial" panose="020B0604020202020204" pitchFamily="34" charset="0"/>
                  </a:rPr>
                  <a:t>Spectral region change when </a:t>
                </a:r>
                <a14:m>
                  <m:oMath xmlns:m="http://schemas.openxmlformats.org/officeDocument/2006/math">
                    <m:sSub>
                      <m:sSubPr>
                        <m:ctrlPr>
                          <a:rPr lang="en-GB" sz="1400" b="0" i="1" smtClean="0">
                            <a:solidFill>
                              <a:srgbClr val="626262"/>
                            </a:solidFill>
                            <a:latin typeface="Cambria Math" panose="02040503050406030204" pitchFamily="18" charset="0"/>
                            <a:cs typeface="Arial" panose="020B0604020202020204" pitchFamily="34" charset="0"/>
                          </a:rPr>
                        </m:ctrlPr>
                      </m:sSubPr>
                      <m:e>
                        <m:r>
                          <a:rPr lang="en-GB" sz="1400" b="0" i="1" smtClean="0">
                            <a:solidFill>
                              <a:srgbClr val="626262"/>
                            </a:solidFill>
                            <a:latin typeface="Cambria Math" panose="02040503050406030204" pitchFamily="18" charset="0"/>
                            <a:cs typeface="Arial" panose="020B0604020202020204" pitchFamily="34" charset="0"/>
                          </a:rPr>
                          <m:t>𝜃</m:t>
                        </m:r>
                      </m:e>
                      <m:sub>
                        <m:r>
                          <a:rPr lang="en-GB" sz="1400" b="0" i="1" smtClean="0">
                            <a:solidFill>
                              <a:srgbClr val="626262"/>
                            </a:solidFill>
                            <a:latin typeface="Cambria Math" panose="02040503050406030204" pitchFamily="18" charset="0"/>
                            <a:cs typeface="Arial" panose="020B0604020202020204" pitchFamily="34" charset="0"/>
                          </a:rPr>
                          <m:t>𝑥</m:t>
                        </m:r>
                      </m:sub>
                    </m:sSub>
                    <m:r>
                      <a:rPr lang="en-GB" sz="1400" b="0" i="1" smtClean="0">
                        <a:solidFill>
                          <a:srgbClr val="626262"/>
                        </a:solidFill>
                        <a:latin typeface="Cambria Math" panose="02040503050406030204" pitchFamily="18" charset="0"/>
                        <a:cs typeface="Arial" panose="020B0604020202020204" pitchFamily="34" charset="0"/>
                      </a:rPr>
                      <m:t>≫</m:t>
                    </m:r>
                    <m:sSub>
                      <m:sSubPr>
                        <m:ctrlPr>
                          <a:rPr lang="en-GB" sz="1400" b="0" i="1" smtClean="0">
                            <a:solidFill>
                              <a:srgbClr val="626262"/>
                            </a:solidFill>
                            <a:latin typeface="Cambria Math" panose="02040503050406030204" pitchFamily="18" charset="0"/>
                            <a:cs typeface="Arial" panose="020B0604020202020204" pitchFamily="34" charset="0"/>
                          </a:rPr>
                        </m:ctrlPr>
                      </m:sSubPr>
                      <m:e>
                        <m:r>
                          <a:rPr lang="en-GB" sz="1400" b="0" i="1" smtClean="0">
                            <a:solidFill>
                              <a:srgbClr val="626262"/>
                            </a:solidFill>
                            <a:latin typeface="Cambria Math" panose="02040503050406030204" pitchFamily="18" charset="0"/>
                            <a:cs typeface="Arial" panose="020B0604020202020204" pitchFamily="34" charset="0"/>
                          </a:rPr>
                          <m:t>𝜃</m:t>
                        </m:r>
                      </m:e>
                      <m:sub>
                        <m:r>
                          <a:rPr lang="en-GB" sz="1400" b="0" i="1" smtClean="0">
                            <a:solidFill>
                              <a:srgbClr val="626262"/>
                            </a:solidFill>
                            <a:latin typeface="Cambria Math" panose="02040503050406030204" pitchFamily="18" charset="0"/>
                            <a:cs typeface="Arial" panose="020B0604020202020204" pitchFamily="34" charset="0"/>
                          </a:rPr>
                          <m:t>𝐿𝐴𝑆</m:t>
                        </m:r>
                      </m:sub>
                    </m:sSub>
                  </m:oMath>
                </a14:m>
                <a:endParaRPr kumimoji="0" lang="en-GB" sz="140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fontAlgn="base">
                  <a:spcAft>
                    <a:spcPts val="600"/>
                  </a:spcAf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t>
                </a:r>
                <a:endParaRPr lang="en-GB" sz="1400" dirty="0">
                  <a:solidFill>
                    <a:srgbClr val="626262"/>
                  </a:solidFill>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0DDA7D24-E23D-6325-55C2-AFB4B9F4AC76}"/>
                  </a:ext>
                </a:extLst>
              </p:cNvPr>
              <p:cNvSpPr>
                <a:spLocks noRot="1" noChangeAspect="1" noMove="1" noResize="1" noEditPoints="1" noAdjustHandles="1" noChangeArrowheads="1" noChangeShapeType="1" noTextEdit="1"/>
              </p:cNvSpPr>
              <p:nvPr/>
            </p:nvSpPr>
            <p:spPr>
              <a:xfrm>
                <a:off x="65314" y="1275946"/>
                <a:ext cx="5340202" cy="2277547"/>
              </a:xfrm>
              <a:prstGeom prst="rect">
                <a:avLst/>
              </a:prstGeom>
              <a:blipFill>
                <a:blip r:embed="rId3"/>
                <a:stretch>
                  <a:fillRect l="-475" t="-556"/>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C270DD15-741F-D995-3E9D-EE0614032DDF}"/>
              </a:ext>
            </a:extLst>
          </p:cNvPr>
          <p:cNvPicPr>
            <a:picLocks noChangeAspect="1"/>
          </p:cNvPicPr>
          <p:nvPr/>
        </p:nvPicPr>
        <p:blipFill>
          <a:blip r:embed="rId4"/>
          <a:stretch>
            <a:fillRect/>
          </a:stretch>
        </p:blipFill>
        <p:spPr>
          <a:xfrm>
            <a:off x="65314" y="3630965"/>
            <a:ext cx="4264478" cy="2890824"/>
          </a:xfrm>
          <a:prstGeom prst="rect">
            <a:avLst/>
          </a:prstGeom>
        </p:spPr>
      </p:pic>
      <p:sp>
        <p:nvSpPr>
          <p:cNvPr id="8" name="TextBox 7">
            <a:extLst>
              <a:ext uri="{FF2B5EF4-FFF2-40B4-BE49-F238E27FC236}">
                <a16:creationId xmlns:a16="http://schemas.microsoft.com/office/drawing/2014/main" id="{CB43DE29-C007-DE75-C06F-06472536F27D}"/>
              </a:ext>
            </a:extLst>
          </p:cNvPr>
          <p:cNvSpPr txBox="1"/>
          <p:nvPr/>
        </p:nvSpPr>
        <p:spPr>
          <a:xfrm>
            <a:off x="2297744" y="5988792"/>
            <a:ext cx="1406154" cy="261610"/>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sz="1100" dirty="0">
                <a:solidFill>
                  <a:srgbClr val="C00000"/>
                </a:solidFill>
              </a:rPr>
              <a:t>Synthetic data</a:t>
            </a:r>
          </a:p>
        </p:txBody>
      </p:sp>
      <p:sp>
        <p:nvSpPr>
          <p:cNvPr id="9" name="TextBox 8">
            <a:extLst>
              <a:ext uri="{FF2B5EF4-FFF2-40B4-BE49-F238E27FC236}">
                <a16:creationId xmlns:a16="http://schemas.microsoft.com/office/drawing/2014/main" id="{76F99CB6-0FDC-5784-23A5-B69F40B7F074}"/>
              </a:ext>
            </a:extLst>
          </p:cNvPr>
          <p:cNvSpPr txBox="1"/>
          <p:nvPr/>
        </p:nvSpPr>
        <p:spPr>
          <a:xfrm>
            <a:off x="2923638" y="5586600"/>
            <a:ext cx="1406154" cy="261610"/>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sz="1100" dirty="0">
                <a:solidFill>
                  <a:schemeClr val="bg1"/>
                </a:solidFill>
              </a:rPr>
              <a:t>180 keV</a:t>
            </a:r>
          </a:p>
        </p:txBody>
      </p:sp>
      <p:sp>
        <p:nvSpPr>
          <p:cNvPr id="10" name="TextBox 9">
            <a:extLst>
              <a:ext uri="{FF2B5EF4-FFF2-40B4-BE49-F238E27FC236}">
                <a16:creationId xmlns:a16="http://schemas.microsoft.com/office/drawing/2014/main" id="{47C5B496-0A8A-2AE1-70C8-DB15AE03C79F}"/>
              </a:ext>
            </a:extLst>
          </p:cNvPr>
          <p:cNvSpPr txBox="1"/>
          <p:nvPr/>
        </p:nvSpPr>
        <p:spPr>
          <a:xfrm>
            <a:off x="2923638" y="4227072"/>
            <a:ext cx="1406154" cy="261610"/>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sz="1100" dirty="0">
                <a:solidFill>
                  <a:schemeClr val="bg1"/>
                </a:solidFill>
              </a:rPr>
              <a:t>180 keV</a:t>
            </a:r>
          </a:p>
        </p:txBody>
      </p:sp>
      <p:sp>
        <p:nvSpPr>
          <p:cNvPr id="11" name="TextBox 10">
            <a:extLst>
              <a:ext uri="{FF2B5EF4-FFF2-40B4-BE49-F238E27FC236}">
                <a16:creationId xmlns:a16="http://schemas.microsoft.com/office/drawing/2014/main" id="{A2E014C6-C041-B542-D3AA-6BB96FEC1C81}"/>
              </a:ext>
            </a:extLst>
          </p:cNvPr>
          <p:cNvSpPr txBox="1"/>
          <p:nvPr/>
        </p:nvSpPr>
        <p:spPr>
          <a:xfrm>
            <a:off x="2923638" y="4913021"/>
            <a:ext cx="1406154" cy="261610"/>
          </a:xfrm>
          <a:prstGeom prst="rect">
            <a:avLst/>
          </a:prstGeom>
        </p:spPr>
        <p:txBody>
          <a:bodyPr wrap="square">
            <a:spAutoFit/>
          </a:bodyPr>
          <a:lstStyle>
            <a:defPPr>
              <a:defRPr lang="en-US"/>
            </a:defPPr>
            <a:lvl1pPr fontAlgn="base">
              <a:spcAft>
                <a:spcPts val="600"/>
              </a:spcAft>
              <a:defRPr kumimoji="0" sz="1400" b="1" i="0" u="none" strike="noStrike" cap="none" spc="0" normalizeH="0" baseline="0">
                <a:ln>
                  <a:noFill/>
                </a:ln>
                <a:solidFill>
                  <a:srgbClr val="626262"/>
                </a:solidFill>
                <a:effectLst/>
                <a:uLnTx/>
                <a:uFillTx/>
                <a:latin typeface="Arial" panose="020B0604020202020204" pitchFamily="34" charset="0"/>
                <a:cs typeface="Arial" panose="020B0604020202020204" pitchFamily="34" charset="0"/>
              </a:defRPr>
            </a:lvl1pPr>
          </a:lstStyle>
          <a:p>
            <a:r>
              <a:rPr lang="en-GB" sz="1100" dirty="0">
                <a:solidFill>
                  <a:schemeClr val="bg1"/>
                </a:solidFill>
              </a:rPr>
              <a:t>200 keV</a:t>
            </a:r>
          </a:p>
        </p:txBody>
      </p:sp>
    </p:spTree>
    <p:extLst>
      <p:ext uri="{BB962C8B-B14F-4D97-AF65-F5344CB8AC3E}">
        <p14:creationId xmlns:p14="http://schemas.microsoft.com/office/powerpoint/2010/main" val="3521600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0760C32-DEC9-6C02-191D-A37217674E7B}"/>
              </a:ext>
            </a:extLst>
          </p:cNvPr>
          <p:cNvCxnSpPr>
            <a:cxnSpLocks/>
          </p:cNvCxnSpPr>
          <p:nvPr/>
        </p:nvCxnSpPr>
        <p:spPr>
          <a:xfrm flipV="1">
            <a:off x="4408066" y="1491470"/>
            <a:ext cx="0" cy="4274385"/>
          </a:xfrm>
          <a:prstGeom prst="line">
            <a:avLst/>
          </a:prstGeom>
          <a:noFill/>
          <a:ln w="19050" cap="flat" cmpd="sng" algn="ctr">
            <a:solidFill>
              <a:sysClr val="windowText" lastClr="000000"/>
            </a:solidFill>
            <a:prstDash val="sysDash"/>
            <a:miter lim="800000"/>
          </a:ln>
          <a:effectLst/>
        </p:spPr>
      </p:cxnSp>
      <p:cxnSp>
        <p:nvCxnSpPr>
          <p:cNvPr id="8" name="Straight Connector 7">
            <a:extLst>
              <a:ext uri="{FF2B5EF4-FFF2-40B4-BE49-F238E27FC236}">
                <a16:creationId xmlns:a16="http://schemas.microsoft.com/office/drawing/2014/main" id="{A6CEB49F-CA56-22AC-5481-6FC978DBDB03}"/>
              </a:ext>
            </a:extLst>
          </p:cNvPr>
          <p:cNvCxnSpPr>
            <a:cxnSpLocks/>
          </p:cNvCxnSpPr>
          <p:nvPr/>
        </p:nvCxnSpPr>
        <p:spPr>
          <a:xfrm flipV="1">
            <a:off x="5544440" y="1491470"/>
            <a:ext cx="0" cy="4274385"/>
          </a:xfrm>
          <a:prstGeom prst="line">
            <a:avLst/>
          </a:prstGeom>
          <a:noFill/>
          <a:ln w="19050" cap="flat" cmpd="sng" algn="ctr">
            <a:solidFill>
              <a:sysClr val="windowText" lastClr="000000"/>
            </a:solidFill>
            <a:prstDash val="sysDash"/>
            <a:miter lim="800000"/>
          </a:ln>
          <a:effectLst/>
        </p:spPr>
      </p:cxnSp>
      <p:cxnSp>
        <p:nvCxnSpPr>
          <p:cNvPr id="11" name="Straight Connector 10">
            <a:extLst>
              <a:ext uri="{FF2B5EF4-FFF2-40B4-BE49-F238E27FC236}">
                <a16:creationId xmlns:a16="http://schemas.microsoft.com/office/drawing/2014/main" id="{30AAAD08-887A-4DEB-996B-20E2A117B1C9}"/>
              </a:ext>
            </a:extLst>
          </p:cNvPr>
          <p:cNvCxnSpPr>
            <a:cxnSpLocks/>
          </p:cNvCxnSpPr>
          <p:nvPr/>
        </p:nvCxnSpPr>
        <p:spPr>
          <a:xfrm flipV="1">
            <a:off x="6680814" y="1491470"/>
            <a:ext cx="0" cy="4274385"/>
          </a:xfrm>
          <a:prstGeom prst="line">
            <a:avLst/>
          </a:prstGeom>
          <a:noFill/>
          <a:ln w="19050" cap="flat" cmpd="sng" algn="ctr">
            <a:solidFill>
              <a:sysClr val="windowText" lastClr="000000"/>
            </a:solidFill>
            <a:prstDash val="sysDash"/>
            <a:miter lim="800000"/>
          </a:ln>
          <a:effectLst/>
        </p:spPr>
      </p:cxnSp>
      <p:cxnSp>
        <p:nvCxnSpPr>
          <p:cNvPr id="12" name="Straight Connector 11">
            <a:extLst>
              <a:ext uri="{FF2B5EF4-FFF2-40B4-BE49-F238E27FC236}">
                <a16:creationId xmlns:a16="http://schemas.microsoft.com/office/drawing/2014/main" id="{9C83A466-4508-6DB0-C2A1-72A0679B0781}"/>
              </a:ext>
            </a:extLst>
          </p:cNvPr>
          <p:cNvCxnSpPr>
            <a:cxnSpLocks/>
          </p:cNvCxnSpPr>
          <p:nvPr/>
        </p:nvCxnSpPr>
        <p:spPr>
          <a:xfrm flipV="1">
            <a:off x="7817188" y="1491470"/>
            <a:ext cx="0" cy="4274385"/>
          </a:xfrm>
          <a:prstGeom prst="line">
            <a:avLst/>
          </a:prstGeom>
          <a:noFill/>
          <a:ln w="19050" cap="flat" cmpd="sng" algn="ctr">
            <a:solidFill>
              <a:sysClr val="windowText" lastClr="000000"/>
            </a:solidFill>
            <a:prstDash val="sysDash"/>
            <a:miter lim="800000"/>
          </a:ln>
          <a:effectLst/>
        </p:spPr>
      </p:cxnSp>
      <p:cxnSp>
        <p:nvCxnSpPr>
          <p:cNvPr id="13" name="Straight Connector 12">
            <a:extLst>
              <a:ext uri="{FF2B5EF4-FFF2-40B4-BE49-F238E27FC236}">
                <a16:creationId xmlns:a16="http://schemas.microsoft.com/office/drawing/2014/main" id="{10392F6C-393E-D5B8-BB04-7D9F96E75339}"/>
              </a:ext>
            </a:extLst>
          </p:cNvPr>
          <p:cNvCxnSpPr>
            <a:cxnSpLocks/>
          </p:cNvCxnSpPr>
          <p:nvPr/>
        </p:nvCxnSpPr>
        <p:spPr>
          <a:xfrm flipV="1">
            <a:off x="8953562" y="1491470"/>
            <a:ext cx="0" cy="4274385"/>
          </a:xfrm>
          <a:prstGeom prst="line">
            <a:avLst/>
          </a:prstGeom>
          <a:noFill/>
          <a:ln w="19050" cap="flat" cmpd="sng" algn="ctr">
            <a:solidFill>
              <a:sysClr val="windowText" lastClr="000000"/>
            </a:solidFill>
            <a:prstDash val="sysDash"/>
            <a:miter lim="800000"/>
          </a:ln>
          <a:effectLst/>
        </p:spPr>
      </p:cxnSp>
      <p:cxnSp>
        <p:nvCxnSpPr>
          <p:cNvPr id="15" name="Straight Connector 14">
            <a:extLst>
              <a:ext uri="{FF2B5EF4-FFF2-40B4-BE49-F238E27FC236}">
                <a16:creationId xmlns:a16="http://schemas.microsoft.com/office/drawing/2014/main" id="{ACD9FFC3-8E8D-9D63-7824-EEC4A7DB8654}"/>
              </a:ext>
            </a:extLst>
          </p:cNvPr>
          <p:cNvCxnSpPr>
            <a:cxnSpLocks/>
          </p:cNvCxnSpPr>
          <p:nvPr/>
        </p:nvCxnSpPr>
        <p:spPr>
          <a:xfrm flipV="1">
            <a:off x="10089935" y="1491470"/>
            <a:ext cx="0" cy="4274385"/>
          </a:xfrm>
          <a:prstGeom prst="line">
            <a:avLst/>
          </a:prstGeom>
          <a:noFill/>
          <a:ln w="19050" cap="flat" cmpd="sng" algn="ctr">
            <a:solidFill>
              <a:sysClr val="windowText" lastClr="000000"/>
            </a:solidFill>
            <a:prstDash val="sysDash"/>
            <a:miter lim="800000"/>
          </a:ln>
          <a:effectLst/>
        </p:spPr>
      </p:cxnSp>
      <p:cxnSp>
        <p:nvCxnSpPr>
          <p:cNvPr id="4" name="Straight Arrow Connector 3">
            <a:extLst>
              <a:ext uri="{FF2B5EF4-FFF2-40B4-BE49-F238E27FC236}">
                <a16:creationId xmlns:a16="http://schemas.microsoft.com/office/drawing/2014/main" id="{D75C92FF-39D7-3FB9-A51E-F288D0B72A4D}"/>
              </a:ext>
            </a:extLst>
          </p:cNvPr>
          <p:cNvCxnSpPr>
            <a:cxnSpLocks/>
          </p:cNvCxnSpPr>
          <p:nvPr/>
        </p:nvCxnSpPr>
        <p:spPr>
          <a:xfrm>
            <a:off x="3672731" y="5765855"/>
            <a:ext cx="7218138" cy="0"/>
          </a:xfrm>
          <a:prstGeom prst="straightConnector1">
            <a:avLst/>
          </a:prstGeom>
          <a:noFill/>
          <a:ln w="19050" cap="flat" cmpd="sng" algn="ctr">
            <a:solidFill>
              <a:sysClr val="windowText" lastClr="000000"/>
            </a:solidFill>
            <a:prstDash val="solid"/>
            <a:miter lim="800000"/>
            <a:tailEnd type="triangle"/>
          </a:ln>
          <a:effectLst/>
        </p:spPr>
      </p:cxnSp>
      <p:sp>
        <p:nvSpPr>
          <p:cNvPr id="16" name="TextBox 15">
            <a:extLst>
              <a:ext uri="{FF2B5EF4-FFF2-40B4-BE49-F238E27FC236}">
                <a16:creationId xmlns:a16="http://schemas.microsoft.com/office/drawing/2014/main" id="{D7B05B18-AA27-83E2-D5F0-23DDD748A6DA}"/>
              </a:ext>
            </a:extLst>
          </p:cNvPr>
          <p:cNvSpPr txBox="1"/>
          <p:nvPr/>
        </p:nvSpPr>
        <p:spPr>
          <a:xfrm>
            <a:off x="3961354" y="1172442"/>
            <a:ext cx="83478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Concept </a:t>
            </a:r>
          </a:p>
        </p:txBody>
      </p:sp>
      <p:sp>
        <p:nvSpPr>
          <p:cNvPr id="17" name="TextBox 16">
            <a:extLst>
              <a:ext uri="{FF2B5EF4-FFF2-40B4-BE49-F238E27FC236}">
                <a16:creationId xmlns:a16="http://schemas.microsoft.com/office/drawing/2014/main" id="{8C9DB5B9-C184-91BA-7F74-3ACCB31D9A00}"/>
              </a:ext>
            </a:extLst>
          </p:cNvPr>
          <p:cNvSpPr txBox="1"/>
          <p:nvPr/>
        </p:nvSpPr>
        <p:spPr>
          <a:xfrm>
            <a:off x="5162361" y="1172443"/>
            <a:ext cx="68640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Design</a:t>
            </a:r>
          </a:p>
        </p:txBody>
      </p:sp>
      <p:sp>
        <p:nvSpPr>
          <p:cNvPr id="18" name="TextBox 17">
            <a:extLst>
              <a:ext uri="{FF2B5EF4-FFF2-40B4-BE49-F238E27FC236}">
                <a16:creationId xmlns:a16="http://schemas.microsoft.com/office/drawing/2014/main" id="{38360A9A-BF67-FB44-CA09-0AD81766929C}"/>
              </a:ext>
            </a:extLst>
          </p:cNvPr>
          <p:cNvSpPr txBox="1"/>
          <p:nvPr/>
        </p:nvSpPr>
        <p:spPr>
          <a:xfrm>
            <a:off x="6126513" y="1172444"/>
            <a:ext cx="106561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Prototyping</a:t>
            </a:r>
          </a:p>
        </p:txBody>
      </p:sp>
      <p:sp>
        <p:nvSpPr>
          <p:cNvPr id="21" name="TextBox 20">
            <a:extLst>
              <a:ext uri="{FF2B5EF4-FFF2-40B4-BE49-F238E27FC236}">
                <a16:creationId xmlns:a16="http://schemas.microsoft.com/office/drawing/2014/main" id="{05D19F54-D228-25C0-4102-797361233430}"/>
              </a:ext>
            </a:extLst>
          </p:cNvPr>
          <p:cNvSpPr txBox="1"/>
          <p:nvPr/>
        </p:nvSpPr>
        <p:spPr>
          <a:xfrm>
            <a:off x="7251056" y="1172445"/>
            <a:ext cx="115506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Procurement</a:t>
            </a:r>
          </a:p>
        </p:txBody>
      </p:sp>
      <p:sp>
        <p:nvSpPr>
          <p:cNvPr id="22" name="TextBox 21">
            <a:extLst>
              <a:ext uri="{FF2B5EF4-FFF2-40B4-BE49-F238E27FC236}">
                <a16:creationId xmlns:a16="http://schemas.microsoft.com/office/drawing/2014/main" id="{C9642FF8-EF2B-F5FF-364E-8E779DAA92F2}"/>
              </a:ext>
            </a:extLst>
          </p:cNvPr>
          <p:cNvSpPr txBox="1"/>
          <p:nvPr/>
        </p:nvSpPr>
        <p:spPr>
          <a:xfrm>
            <a:off x="8272587" y="1172445"/>
            <a:ext cx="140474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Characterisation</a:t>
            </a:r>
          </a:p>
        </p:txBody>
      </p:sp>
      <p:sp>
        <p:nvSpPr>
          <p:cNvPr id="24" name="TextBox 23">
            <a:extLst>
              <a:ext uri="{FF2B5EF4-FFF2-40B4-BE49-F238E27FC236}">
                <a16:creationId xmlns:a16="http://schemas.microsoft.com/office/drawing/2014/main" id="{54689376-5FAE-C881-4D29-B83C357A72FC}"/>
              </a:ext>
            </a:extLst>
          </p:cNvPr>
          <p:cNvSpPr txBox="1"/>
          <p:nvPr/>
        </p:nvSpPr>
        <p:spPr>
          <a:xfrm>
            <a:off x="9502154" y="1172441"/>
            <a:ext cx="131959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Commissioning</a:t>
            </a:r>
          </a:p>
        </p:txBody>
      </p:sp>
      <p:sp>
        <p:nvSpPr>
          <p:cNvPr id="25" name="TextBox 24">
            <a:extLst>
              <a:ext uri="{FF2B5EF4-FFF2-40B4-BE49-F238E27FC236}">
                <a16:creationId xmlns:a16="http://schemas.microsoft.com/office/drawing/2014/main" id="{EC7BD449-F640-EBCC-E60C-3348B4234009}"/>
              </a:ext>
            </a:extLst>
          </p:cNvPr>
          <p:cNvSpPr txBox="1"/>
          <p:nvPr/>
        </p:nvSpPr>
        <p:spPr>
          <a:xfrm>
            <a:off x="6593185" y="5788633"/>
            <a:ext cx="1333955"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rPr>
              <a:t>Development</a:t>
            </a:r>
          </a:p>
        </p:txBody>
      </p:sp>
      <p:sp>
        <p:nvSpPr>
          <p:cNvPr id="27" name="Pentagon 26">
            <a:extLst>
              <a:ext uri="{FF2B5EF4-FFF2-40B4-BE49-F238E27FC236}">
                <a16:creationId xmlns:a16="http://schemas.microsoft.com/office/drawing/2014/main" id="{B6D0C0A9-0F1E-72A0-F466-1570D7B5C6D5}"/>
              </a:ext>
            </a:extLst>
          </p:cNvPr>
          <p:cNvSpPr/>
          <p:nvPr/>
        </p:nvSpPr>
        <p:spPr>
          <a:xfrm>
            <a:off x="3830099" y="2159151"/>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Pentagon 36">
            <a:extLst>
              <a:ext uri="{FF2B5EF4-FFF2-40B4-BE49-F238E27FC236}">
                <a16:creationId xmlns:a16="http://schemas.microsoft.com/office/drawing/2014/main" id="{988601F8-146B-A198-9ADA-4BF214F21CD5}"/>
              </a:ext>
            </a:extLst>
          </p:cNvPr>
          <p:cNvSpPr/>
          <p:nvPr/>
        </p:nvSpPr>
        <p:spPr>
          <a:xfrm>
            <a:off x="4980748" y="2160004"/>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Pentagon 37">
            <a:extLst>
              <a:ext uri="{FF2B5EF4-FFF2-40B4-BE49-F238E27FC236}">
                <a16:creationId xmlns:a16="http://schemas.microsoft.com/office/drawing/2014/main" id="{6E015888-6E59-920B-D300-B74F3691F755}"/>
              </a:ext>
            </a:extLst>
          </p:cNvPr>
          <p:cNvSpPr/>
          <p:nvPr/>
        </p:nvSpPr>
        <p:spPr>
          <a:xfrm>
            <a:off x="6133376" y="2160004"/>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39" name="Pentagon 38">
            <a:extLst>
              <a:ext uri="{FF2B5EF4-FFF2-40B4-BE49-F238E27FC236}">
                <a16:creationId xmlns:a16="http://schemas.microsoft.com/office/drawing/2014/main" id="{A5BF3CC9-B0C6-321B-B4F1-7E54ACACA524}"/>
              </a:ext>
            </a:extLst>
          </p:cNvPr>
          <p:cNvSpPr/>
          <p:nvPr/>
        </p:nvSpPr>
        <p:spPr>
          <a:xfrm>
            <a:off x="7279329" y="2160004"/>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40" name="Pentagon 39">
            <a:extLst>
              <a:ext uri="{FF2B5EF4-FFF2-40B4-BE49-F238E27FC236}">
                <a16:creationId xmlns:a16="http://schemas.microsoft.com/office/drawing/2014/main" id="{A9C78220-D1E2-D214-A9FB-E97DE6452F69}"/>
              </a:ext>
            </a:extLst>
          </p:cNvPr>
          <p:cNvSpPr/>
          <p:nvPr/>
        </p:nvSpPr>
        <p:spPr>
          <a:xfrm>
            <a:off x="8425282" y="2159150"/>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Pentagon 40">
            <a:extLst>
              <a:ext uri="{FF2B5EF4-FFF2-40B4-BE49-F238E27FC236}">
                <a16:creationId xmlns:a16="http://schemas.microsoft.com/office/drawing/2014/main" id="{53D0A157-BC2A-DD00-868B-BA29D1F2BC0C}"/>
              </a:ext>
            </a:extLst>
          </p:cNvPr>
          <p:cNvSpPr/>
          <p:nvPr/>
        </p:nvSpPr>
        <p:spPr>
          <a:xfrm>
            <a:off x="9571235" y="2159150"/>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Pentagon 41">
            <a:extLst>
              <a:ext uri="{FF2B5EF4-FFF2-40B4-BE49-F238E27FC236}">
                <a16:creationId xmlns:a16="http://schemas.microsoft.com/office/drawing/2014/main" id="{D99DF73E-F496-82BD-8EE9-023DC9F3763E}"/>
              </a:ext>
            </a:extLst>
          </p:cNvPr>
          <p:cNvSpPr/>
          <p:nvPr/>
        </p:nvSpPr>
        <p:spPr>
          <a:xfrm>
            <a:off x="3830099" y="1655568"/>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Pentagon 42">
            <a:extLst>
              <a:ext uri="{FF2B5EF4-FFF2-40B4-BE49-F238E27FC236}">
                <a16:creationId xmlns:a16="http://schemas.microsoft.com/office/drawing/2014/main" id="{01FCEE25-B84A-7FEA-CD11-3529720B4D0E}"/>
              </a:ext>
            </a:extLst>
          </p:cNvPr>
          <p:cNvSpPr/>
          <p:nvPr/>
        </p:nvSpPr>
        <p:spPr>
          <a:xfrm>
            <a:off x="4980748" y="1656421"/>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Pentagon 43">
            <a:extLst>
              <a:ext uri="{FF2B5EF4-FFF2-40B4-BE49-F238E27FC236}">
                <a16:creationId xmlns:a16="http://schemas.microsoft.com/office/drawing/2014/main" id="{B259651E-0588-09BB-AF1C-8AC50E11A9E5}"/>
              </a:ext>
            </a:extLst>
          </p:cNvPr>
          <p:cNvSpPr/>
          <p:nvPr/>
        </p:nvSpPr>
        <p:spPr>
          <a:xfrm>
            <a:off x="6133376" y="1656421"/>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Pentagon 45">
            <a:extLst>
              <a:ext uri="{FF2B5EF4-FFF2-40B4-BE49-F238E27FC236}">
                <a16:creationId xmlns:a16="http://schemas.microsoft.com/office/drawing/2014/main" id="{7163305F-5996-BA12-39AA-BAB186994F76}"/>
              </a:ext>
            </a:extLst>
          </p:cNvPr>
          <p:cNvSpPr/>
          <p:nvPr/>
        </p:nvSpPr>
        <p:spPr>
          <a:xfrm>
            <a:off x="8425282" y="165556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Pentagon 46">
            <a:extLst>
              <a:ext uri="{FF2B5EF4-FFF2-40B4-BE49-F238E27FC236}">
                <a16:creationId xmlns:a16="http://schemas.microsoft.com/office/drawing/2014/main" id="{2F392CA6-8AA2-EB8D-5C6D-CDE68E063199}"/>
              </a:ext>
            </a:extLst>
          </p:cNvPr>
          <p:cNvSpPr/>
          <p:nvPr/>
        </p:nvSpPr>
        <p:spPr>
          <a:xfrm>
            <a:off x="9571235" y="165556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Pentagon 47">
            <a:extLst>
              <a:ext uri="{FF2B5EF4-FFF2-40B4-BE49-F238E27FC236}">
                <a16:creationId xmlns:a16="http://schemas.microsoft.com/office/drawing/2014/main" id="{023B39AC-6677-EE77-3AD7-2BBCAC633728}"/>
              </a:ext>
            </a:extLst>
          </p:cNvPr>
          <p:cNvSpPr/>
          <p:nvPr/>
        </p:nvSpPr>
        <p:spPr>
          <a:xfrm>
            <a:off x="3830099" y="2662734"/>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Pentagon 48">
            <a:extLst>
              <a:ext uri="{FF2B5EF4-FFF2-40B4-BE49-F238E27FC236}">
                <a16:creationId xmlns:a16="http://schemas.microsoft.com/office/drawing/2014/main" id="{DE83194E-9041-32A6-AA84-2EF17E1A7C94}"/>
              </a:ext>
            </a:extLst>
          </p:cNvPr>
          <p:cNvSpPr/>
          <p:nvPr/>
        </p:nvSpPr>
        <p:spPr>
          <a:xfrm>
            <a:off x="4980748" y="2663587"/>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Pentagon 52">
            <a:extLst>
              <a:ext uri="{FF2B5EF4-FFF2-40B4-BE49-F238E27FC236}">
                <a16:creationId xmlns:a16="http://schemas.microsoft.com/office/drawing/2014/main" id="{927024BD-F87A-1B9A-FE0E-3AC14507FF4F}"/>
              </a:ext>
            </a:extLst>
          </p:cNvPr>
          <p:cNvSpPr/>
          <p:nvPr/>
        </p:nvSpPr>
        <p:spPr>
          <a:xfrm>
            <a:off x="6133376" y="2663587"/>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Pentagon 58">
            <a:extLst>
              <a:ext uri="{FF2B5EF4-FFF2-40B4-BE49-F238E27FC236}">
                <a16:creationId xmlns:a16="http://schemas.microsoft.com/office/drawing/2014/main" id="{5489B5C1-D07D-6147-47F0-41BE272B495D}"/>
              </a:ext>
            </a:extLst>
          </p:cNvPr>
          <p:cNvSpPr/>
          <p:nvPr/>
        </p:nvSpPr>
        <p:spPr>
          <a:xfrm>
            <a:off x="7279329" y="266358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Pentagon 61">
            <a:extLst>
              <a:ext uri="{FF2B5EF4-FFF2-40B4-BE49-F238E27FC236}">
                <a16:creationId xmlns:a16="http://schemas.microsoft.com/office/drawing/2014/main" id="{348364C7-5AD6-1814-268D-8BE55D5F2B7E}"/>
              </a:ext>
            </a:extLst>
          </p:cNvPr>
          <p:cNvSpPr/>
          <p:nvPr/>
        </p:nvSpPr>
        <p:spPr>
          <a:xfrm>
            <a:off x="8425282" y="2662733"/>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Pentagon 62">
            <a:extLst>
              <a:ext uri="{FF2B5EF4-FFF2-40B4-BE49-F238E27FC236}">
                <a16:creationId xmlns:a16="http://schemas.microsoft.com/office/drawing/2014/main" id="{BCD2E499-D8FF-8A29-5659-06840D1F1A2A}"/>
              </a:ext>
            </a:extLst>
          </p:cNvPr>
          <p:cNvSpPr/>
          <p:nvPr/>
        </p:nvSpPr>
        <p:spPr>
          <a:xfrm>
            <a:off x="9571235" y="2662733"/>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Pentagon 64">
            <a:extLst>
              <a:ext uri="{FF2B5EF4-FFF2-40B4-BE49-F238E27FC236}">
                <a16:creationId xmlns:a16="http://schemas.microsoft.com/office/drawing/2014/main" id="{29EAA2B9-ECA2-B802-BC16-74BD1D1D457C}"/>
              </a:ext>
            </a:extLst>
          </p:cNvPr>
          <p:cNvSpPr/>
          <p:nvPr/>
        </p:nvSpPr>
        <p:spPr>
          <a:xfrm>
            <a:off x="3846356" y="4424358"/>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Pentagon 66">
            <a:extLst>
              <a:ext uri="{FF2B5EF4-FFF2-40B4-BE49-F238E27FC236}">
                <a16:creationId xmlns:a16="http://schemas.microsoft.com/office/drawing/2014/main" id="{D246CAD5-4423-8DEF-1AD7-783C11279340}"/>
              </a:ext>
            </a:extLst>
          </p:cNvPr>
          <p:cNvSpPr/>
          <p:nvPr/>
        </p:nvSpPr>
        <p:spPr>
          <a:xfrm>
            <a:off x="4997005" y="4425211"/>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Pentagon 67">
            <a:extLst>
              <a:ext uri="{FF2B5EF4-FFF2-40B4-BE49-F238E27FC236}">
                <a16:creationId xmlns:a16="http://schemas.microsoft.com/office/drawing/2014/main" id="{0BA4C5F5-1C9B-29BC-0118-F3132B1B77C9}"/>
              </a:ext>
            </a:extLst>
          </p:cNvPr>
          <p:cNvSpPr/>
          <p:nvPr/>
        </p:nvSpPr>
        <p:spPr>
          <a:xfrm>
            <a:off x="6149633" y="4425211"/>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70" name="Pentagon 69">
            <a:extLst>
              <a:ext uri="{FF2B5EF4-FFF2-40B4-BE49-F238E27FC236}">
                <a16:creationId xmlns:a16="http://schemas.microsoft.com/office/drawing/2014/main" id="{7E4B76F2-0454-D2B7-39C8-6C75E96D18E8}"/>
              </a:ext>
            </a:extLst>
          </p:cNvPr>
          <p:cNvSpPr/>
          <p:nvPr/>
        </p:nvSpPr>
        <p:spPr>
          <a:xfrm>
            <a:off x="7295586" y="4425211"/>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Pentagon 70">
            <a:extLst>
              <a:ext uri="{FF2B5EF4-FFF2-40B4-BE49-F238E27FC236}">
                <a16:creationId xmlns:a16="http://schemas.microsoft.com/office/drawing/2014/main" id="{5898E352-403E-4804-4868-A78C8FDC69F4}"/>
              </a:ext>
            </a:extLst>
          </p:cNvPr>
          <p:cNvSpPr/>
          <p:nvPr/>
        </p:nvSpPr>
        <p:spPr>
          <a:xfrm>
            <a:off x="8441539" y="442435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Pentagon 71">
            <a:extLst>
              <a:ext uri="{FF2B5EF4-FFF2-40B4-BE49-F238E27FC236}">
                <a16:creationId xmlns:a16="http://schemas.microsoft.com/office/drawing/2014/main" id="{5BE7FA87-75F2-7DE0-63FD-EA9CBE870843}"/>
              </a:ext>
            </a:extLst>
          </p:cNvPr>
          <p:cNvSpPr/>
          <p:nvPr/>
        </p:nvSpPr>
        <p:spPr>
          <a:xfrm>
            <a:off x="9587492" y="442435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Pentagon 73">
            <a:extLst>
              <a:ext uri="{FF2B5EF4-FFF2-40B4-BE49-F238E27FC236}">
                <a16:creationId xmlns:a16="http://schemas.microsoft.com/office/drawing/2014/main" id="{09459BBC-F5EF-80D3-22E0-6672B61B06CB}"/>
              </a:ext>
            </a:extLst>
          </p:cNvPr>
          <p:cNvSpPr/>
          <p:nvPr/>
        </p:nvSpPr>
        <p:spPr>
          <a:xfrm>
            <a:off x="3846356" y="3920775"/>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Pentagon 74">
            <a:extLst>
              <a:ext uri="{FF2B5EF4-FFF2-40B4-BE49-F238E27FC236}">
                <a16:creationId xmlns:a16="http://schemas.microsoft.com/office/drawing/2014/main" id="{351B04DB-D6F0-053A-40EA-9E0E81C4B9AC}"/>
              </a:ext>
            </a:extLst>
          </p:cNvPr>
          <p:cNvSpPr/>
          <p:nvPr/>
        </p:nvSpPr>
        <p:spPr>
          <a:xfrm>
            <a:off x="4997005" y="3921628"/>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78" name="Pentagon 77">
            <a:extLst>
              <a:ext uri="{FF2B5EF4-FFF2-40B4-BE49-F238E27FC236}">
                <a16:creationId xmlns:a16="http://schemas.microsoft.com/office/drawing/2014/main" id="{C5D3FB9E-C1D8-EC2F-F5BE-740D9311AA9E}"/>
              </a:ext>
            </a:extLst>
          </p:cNvPr>
          <p:cNvSpPr/>
          <p:nvPr/>
        </p:nvSpPr>
        <p:spPr>
          <a:xfrm>
            <a:off x="6149633" y="3921628"/>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79" name="Pentagon 78">
            <a:extLst>
              <a:ext uri="{FF2B5EF4-FFF2-40B4-BE49-F238E27FC236}">
                <a16:creationId xmlns:a16="http://schemas.microsoft.com/office/drawing/2014/main" id="{6A095EA1-6A93-7BE9-CC95-845AF54BD5B9}"/>
              </a:ext>
            </a:extLst>
          </p:cNvPr>
          <p:cNvSpPr/>
          <p:nvPr/>
        </p:nvSpPr>
        <p:spPr>
          <a:xfrm>
            <a:off x="7295586" y="3921628"/>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80" name="Pentagon 79">
            <a:extLst>
              <a:ext uri="{FF2B5EF4-FFF2-40B4-BE49-F238E27FC236}">
                <a16:creationId xmlns:a16="http://schemas.microsoft.com/office/drawing/2014/main" id="{B392BBD4-E056-8FFB-9F9D-C91947291089}"/>
              </a:ext>
            </a:extLst>
          </p:cNvPr>
          <p:cNvSpPr/>
          <p:nvPr/>
        </p:nvSpPr>
        <p:spPr>
          <a:xfrm>
            <a:off x="8441539" y="3920774"/>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Pentagon 80">
            <a:extLst>
              <a:ext uri="{FF2B5EF4-FFF2-40B4-BE49-F238E27FC236}">
                <a16:creationId xmlns:a16="http://schemas.microsoft.com/office/drawing/2014/main" id="{5549AB54-AFEA-03E8-9360-5E85733AD7B0}"/>
              </a:ext>
            </a:extLst>
          </p:cNvPr>
          <p:cNvSpPr/>
          <p:nvPr/>
        </p:nvSpPr>
        <p:spPr>
          <a:xfrm>
            <a:off x="9587492" y="3920774"/>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Pentagon 82">
            <a:extLst>
              <a:ext uri="{FF2B5EF4-FFF2-40B4-BE49-F238E27FC236}">
                <a16:creationId xmlns:a16="http://schemas.microsoft.com/office/drawing/2014/main" id="{F4D5D894-7D90-DD91-556D-CD2B35C44AEA}"/>
              </a:ext>
            </a:extLst>
          </p:cNvPr>
          <p:cNvSpPr/>
          <p:nvPr/>
        </p:nvSpPr>
        <p:spPr>
          <a:xfrm>
            <a:off x="3846356" y="4927941"/>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Pentagon 83">
            <a:extLst>
              <a:ext uri="{FF2B5EF4-FFF2-40B4-BE49-F238E27FC236}">
                <a16:creationId xmlns:a16="http://schemas.microsoft.com/office/drawing/2014/main" id="{EA501E2C-3AF1-BB78-22FB-F2EF5764CB8D}"/>
              </a:ext>
            </a:extLst>
          </p:cNvPr>
          <p:cNvSpPr/>
          <p:nvPr/>
        </p:nvSpPr>
        <p:spPr>
          <a:xfrm>
            <a:off x="4997005" y="4928794"/>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86" name="Pentagon 85">
            <a:extLst>
              <a:ext uri="{FF2B5EF4-FFF2-40B4-BE49-F238E27FC236}">
                <a16:creationId xmlns:a16="http://schemas.microsoft.com/office/drawing/2014/main" id="{E350C198-C502-F075-851A-D040DAF3578D}"/>
              </a:ext>
            </a:extLst>
          </p:cNvPr>
          <p:cNvSpPr/>
          <p:nvPr/>
        </p:nvSpPr>
        <p:spPr>
          <a:xfrm>
            <a:off x="6149633" y="4928794"/>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Pentagon 86">
            <a:extLst>
              <a:ext uri="{FF2B5EF4-FFF2-40B4-BE49-F238E27FC236}">
                <a16:creationId xmlns:a16="http://schemas.microsoft.com/office/drawing/2014/main" id="{50ED6FA1-77DF-649A-BC07-43CBA733ED95}"/>
              </a:ext>
            </a:extLst>
          </p:cNvPr>
          <p:cNvSpPr/>
          <p:nvPr/>
        </p:nvSpPr>
        <p:spPr>
          <a:xfrm>
            <a:off x="7295586" y="4928794"/>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Pentagon 87">
            <a:extLst>
              <a:ext uri="{FF2B5EF4-FFF2-40B4-BE49-F238E27FC236}">
                <a16:creationId xmlns:a16="http://schemas.microsoft.com/office/drawing/2014/main" id="{03934E73-5865-B15C-AEE1-1CAE4C417A4A}"/>
              </a:ext>
            </a:extLst>
          </p:cNvPr>
          <p:cNvSpPr/>
          <p:nvPr/>
        </p:nvSpPr>
        <p:spPr>
          <a:xfrm>
            <a:off x="8441539" y="4927940"/>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Pentagon 88">
            <a:extLst>
              <a:ext uri="{FF2B5EF4-FFF2-40B4-BE49-F238E27FC236}">
                <a16:creationId xmlns:a16="http://schemas.microsoft.com/office/drawing/2014/main" id="{EE520A52-7E7B-FA47-6737-70DCA27FA427}"/>
              </a:ext>
            </a:extLst>
          </p:cNvPr>
          <p:cNvSpPr/>
          <p:nvPr/>
        </p:nvSpPr>
        <p:spPr>
          <a:xfrm>
            <a:off x="9587492" y="4927940"/>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Pentagon 89">
            <a:extLst>
              <a:ext uri="{FF2B5EF4-FFF2-40B4-BE49-F238E27FC236}">
                <a16:creationId xmlns:a16="http://schemas.microsoft.com/office/drawing/2014/main" id="{061F90F6-0737-766F-F525-6C170C799F9C}"/>
              </a:ext>
            </a:extLst>
          </p:cNvPr>
          <p:cNvSpPr/>
          <p:nvPr/>
        </p:nvSpPr>
        <p:spPr>
          <a:xfrm>
            <a:off x="3846356" y="5425250"/>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Pentagon 91">
            <a:extLst>
              <a:ext uri="{FF2B5EF4-FFF2-40B4-BE49-F238E27FC236}">
                <a16:creationId xmlns:a16="http://schemas.microsoft.com/office/drawing/2014/main" id="{4711F786-9732-7BBA-8D5C-0BBADD77D800}"/>
              </a:ext>
            </a:extLst>
          </p:cNvPr>
          <p:cNvSpPr/>
          <p:nvPr/>
        </p:nvSpPr>
        <p:spPr>
          <a:xfrm>
            <a:off x="4997005" y="5426103"/>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Pentagon 92">
            <a:extLst>
              <a:ext uri="{FF2B5EF4-FFF2-40B4-BE49-F238E27FC236}">
                <a16:creationId xmlns:a16="http://schemas.microsoft.com/office/drawing/2014/main" id="{B5CF81D9-AA5C-FE5E-E0B6-4056C874096A}"/>
              </a:ext>
            </a:extLst>
          </p:cNvPr>
          <p:cNvSpPr/>
          <p:nvPr/>
        </p:nvSpPr>
        <p:spPr>
          <a:xfrm>
            <a:off x="6149633" y="5426103"/>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95" name="Pentagon 94">
            <a:extLst>
              <a:ext uri="{FF2B5EF4-FFF2-40B4-BE49-F238E27FC236}">
                <a16:creationId xmlns:a16="http://schemas.microsoft.com/office/drawing/2014/main" id="{949DF70F-AD7C-8A9D-AE95-39FFAB34A256}"/>
              </a:ext>
            </a:extLst>
          </p:cNvPr>
          <p:cNvSpPr/>
          <p:nvPr/>
        </p:nvSpPr>
        <p:spPr>
          <a:xfrm>
            <a:off x="7295586" y="5426103"/>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Pentagon 95">
            <a:extLst>
              <a:ext uri="{FF2B5EF4-FFF2-40B4-BE49-F238E27FC236}">
                <a16:creationId xmlns:a16="http://schemas.microsoft.com/office/drawing/2014/main" id="{B38AD1C0-5B6F-EE5A-BF6C-99269A9F91FC}"/>
              </a:ext>
            </a:extLst>
          </p:cNvPr>
          <p:cNvSpPr/>
          <p:nvPr/>
        </p:nvSpPr>
        <p:spPr>
          <a:xfrm>
            <a:off x="8441539" y="5425249"/>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Pentagon 97">
            <a:extLst>
              <a:ext uri="{FF2B5EF4-FFF2-40B4-BE49-F238E27FC236}">
                <a16:creationId xmlns:a16="http://schemas.microsoft.com/office/drawing/2014/main" id="{867C68C4-FE32-9F45-1DF0-5C55D2A2E8F4}"/>
              </a:ext>
            </a:extLst>
          </p:cNvPr>
          <p:cNvSpPr/>
          <p:nvPr/>
        </p:nvSpPr>
        <p:spPr>
          <a:xfrm>
            <a:off x="9587492" y="5425249"/>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8AE7092E-5BAE-0267-2A98-A81E641590A8}"/>
              </a:ext>
            </a:extLst>
          </p:cNvPr>
          <p:cNvSpPr txBox="1"/>
          <p:nvPr/>
        </p:nvSpPr>
        <p:spPr>
          <a:xfrm>
            <a:off x="627777" y="4558608"/>
            <a:ext cx="1319785"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rPr>
              <a:t>Spectroscopy</a:t>
            </a:r>
          </a:p>
        </p:txBody>
      </p:sp>
      <p:sp>
        <p:nvSpPr>
          <p:cNvPr id="101" name="TextBox 100">
            <a:extLst>
              <a:ext uri="{FF2B5EF4-FFF2-40B4-BE49-F238E27FC236}">
                <a16:creationId xmlns:a16="http://schemas.microsoft.com/office/drawing/2014/main" id="{F8F67CA4-C9FA-6A4B-8E0A-72BAFBE6A1C9}"/>
              </a:ext>
            </a:extLst>
          </p:cNvPr>
          <p:cNvSpPr txBox="1"/>
          <p:nvPr/>
        </p:nvSpPr>
        <p:spPr>
          <a:xfrm>
            <a:off x="741128" y="1988581"/>
            <a:ext cx="862737"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rPr>
              <a:t>Imaging</a:t>
            </a:r>
          </a:p>
        </p:txBody>
      </p:sp>
      <p:sp>
        <p:nvSpPr>
          <p:cNvPr id="102" name="TextBox 101">
            <a:extLst>
              <a:ext uri="{FF2B5EF4-FFF2-40B4-BE49-F238E27FC236}">
                <a16:creationId xmlns:a16="http://schemas.microsoft.com/office/drawing/2014/main" id="{67F04055-E7B1-3714-6DE7-96D678E9D8BE}"/>
              </a:ext>
            </a:extLst>
          </p:cNvPr>
          <p:cNvSpPr txBox="1"/>
          <p:nvPr/>
        </p:nvSpPr>
        <p:spPr>
          <a:xfrm>
            <a:off x="2298649" y="1524115"/>
            <a:ext cx="116051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Sub-micron,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&lt;100 keV x-ray </a:t>
            </a:r>
          </a:p>
        </p:txBody>
      </p:sp>
      <p:sp>
        <p:nvSpPr>
          <p:cNvPr id="103" name="TextBox 102">
            <a:extLst>
              <a:ext uri="{FF2B5EF4-FFF2-40B4-BE49-F238E27FC236}">
                <a16:creationId xmlns:a16="http://schemas.microsoft.com/office/drawing/2014/main" id="{53D9C246-5101-FFCF-1ED2-12D4740C52A9}"/>
              </a:ext>
            </a:extLst>
          </p:cNvPr>
          <p:cNvSpPr txBox="1"/>
          <p:nvPr/>
        </p:nvSpPr>
        <p:spPr>
          <a:xfrm>
            <a:off x="2293817" y="2055007"/>
            <a:ext cx="104547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MeV Imager,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MeV x-ray </a:t>
            </a:r>
          </a:p>
        </p:txBody>
      </p:sp>
      <p:sp>
        <p:nvSpPr>
          <p:cNvPr id="104" name="TextBox 103">
            <a:extLst>
              <a:ext uri="{FF2B5EF4-FFF2-40B4-BE49-F238E27FC236}">
                <a16:creationId xmlns:a16="http://schemas.microsoft.com/office/drawing/2014/main" id="{B282A4F9-4C3B-4E3B-AD16-E7FDD09C3BD8}"/>
              </a:ext>
            </a:extLst>
          </p:cNvPr>
          <p:cNvSpPr txBox="1"/>
          <p:nvPr/>
        </p:nvSpPr>
        <p:spPr>
          <a:xfrm>
            <a:off x="2298649" y="2516672"/>
            <a:ext cx="126803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Multi-modal,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&gt;100 keV x-ray, N</a:t>
            </a:r>
          </a:p>
        </p:txBody>
      </p:sp>
      <p:sp>
        <p:nvSpPr>
          <p:cNvPr id="105" name="TextBox 104">
            <a:extLst>
              <a:ext uri="{FF2B5EF4-FFF2-40B4-BE49-F238E27FC236}">
                <a16:creationId xmlns:a16="http://schemas.microsoft.com/office/drawing/2014/main" id="{FF4B3095-9256-0D19-92A7-3C4BFB20A700}"/>
              </a:ext>
            </a:extLst>
          </p:cNvPr>
          <p:cNvSpPr txBox="1"/>
          <p:nvPr/>
        </p:nvSpPr>
        <p:spPr>
          <a:xfrm>
            <a:off x="2269213" y="3781601"/>
            <a:ext cx="116051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Bayer Mask</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&lt;100 keV x-ray </a:t>
            </a:r>
          </a:p>
        </p:txBody>
      </p:sp>
      <p:sp>
        <p:nvSpPr>
          <p:cNvPr id="106" name="TextBox 105">
            <a:extLst>
              <a:ext uri="{FF2B5EF4-FFF2-40B4-BE49-F238E27FC236}">
                <a16:creationId xmlns:a16="http://schemas.microsoft.com/office/drawing/2014/main" id="{13138398-6602-5F73-A8EA-8F3A80F65E9B}"/>
              </a:ext>
            </a:extLst>
          </p:cNvPr>
          <p:cNvSpPr txBox="1"/>
          <p:nvPr/>
        </p:nvSpPr>
        <p:spPr>
          <a:xfrm>
            <a:off x="2264381" y="4312493"/>
            <a:ext cx="87793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LAS,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MeV x-ray </a:t>
            </a:r>
          </a:p>
        </p:txBody>
      </p:sp>
      <p:sp>
        <p:nvSpPr>
          <p:cNvPr id="107" name="TextBox 106">
            <a:extLst>
              <a:ext uri="{FF2B5EF4-FFF2-40B4-BE49-F238E27FC236}">
                <a16:creationId xmlns:a16="http://schemas.microsoft.com/office/drawing/2014/main" id="{4576CF78-E283-832F-5409-B336C0AC0556}"/>
              </a:ext>
            </a:extLst>
          </p:cNvPr>
          <p:cNvSpPr txBox="1"/>
          <p:nvPr/>
        </p:nvSpPr>
        <p:spPr>
          <a:xfrm>
            <a:off x="2269213" y="4774158"/>
            <a:ext cx="146867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a:ln>
                  <a:noFill/>
                </a:ln>
                <a:solidFill>
                  <a:prstClr val="black"/>
                </a:solidFill>
                <a:effectLst/>
                <a:uLnTx/>
                <a:uFillTx/>
              </a:rPr>
              <a:t>nTOF</a:t>
            </a:r>
            <a:endParaRPr kumimoji="0" lang="en-GB" sz="1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&lt; 100 MeV Neutron </a:t>
            </a:r>
          </a:p>
        </p:txBody>
      </p:sp>
      <p:sp>
        <p:nvSpPr>
          <p:cNvPr id="108" name="TextBox 107">
            <a:extLst>
              <a:ext uri="{FF2B5EF4-FFF2-40B4-BE49-F238E27FC236}">
                <a16:creationId xmlns:a16="http://schemas.microsoft.com/office/drawing/2014/main" id="{67E292EC-4215-0385-09B8-3771199F688B}"/>
              </a:ext>
            </a:extLst>
          </p:cNvPr>
          <p:cNvSpPr txBox="1"/>
          <p:nvPr/>
        </p:nvSpPr>
        <p:spPr>
          <a:xfrm>
            <a:off x="2250751" y="5221121"/>
            <a:ext cx="83388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THz</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0.1-50 </a:t>
            </a:r>
            <a:r>
              <a:rPr kumimoji="0" lang="en-GB" sz="1200" b="0" i="1" u="none" strike="noStrike" kern="0" cap="none" spc="0" normalizeH="0" baseline="0" noProof="0" dirty="0" err="1">
                <a:ln>
                  <a:noFill/>
                </a:ln>
                <a:solidFill>
                  <a:prstClr val="black"/>
                </a:solidFill>
                <a:effectLst/>
                <a:uLnTx/>
                <a:uFillTx/>
              </a:rPr>
              <a:t>Thz</a:t>
            </a:r>
            <a:endParaRPr kumimoji="0" lang="en-GB" sz="1200" b="0" i="1" u="none" strike="noStrike" kern="0" cap="none" spc="0" normalizeH="0" baseline="0" noProof="0" dirty="0">
              <a:ln>
                <a:noFill/>
              </a:ln>
              <a:solidFill>
                <a:prstClr val="black"/>
              </a:solidFill>
              <a:effectLst/>
              <a:uLnTx/>
              <a:uFillTx/>
            </a:endParaRPr>
          </a:p>
        </p:txBody>
      </p:sp>
      <p:sp>
        <p:nvSpPr>
          <p:cNvPr id="118" name="Pentagon 117">
            <a:extLst>
              <a:ext uri="{FF2B5EF4-FFF2-40B4-BE49-F238E27FC236}">
                <a16:creationId xmlns:a16="http://schemas.microsoft.com/office/drawing/2014/main" id="{8CCBD638-7128-9E40-3E0F-A58815123321}"/>
              </a:ext>
            </a:extLst>
          </p:cNvPr>
          <p:cNvSpPr/>
          <p:nvPr/>
        </p:nvSpPr>
        <p:spPr>
          <a:xfrm>
            <a:off x="7274840" y="1649095"/>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9DDB5E-199F-FD2D-8523-B3A6A3B6C4A5}"/>
              </a:ext>
            </a:extLst>
          </p:cNvPr>
          <p:cNvSpPr txBox="1"/>
          <p:nvPr/>
        </p:nvSpPr>
        <p:spPr>
          <a:xfrm>
            <a:off x="1518463" y="382204"/>
            <a:ext cx="534588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Status at 2021 ISTAC</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8522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6859ACE3-025D-37D4-ABA1-DA57B71FCFF2}"/>
              </a:ext>
            </a:extLst>
          </p:cNvPr>
          <p:cNvPicPr>
            <a:picLocks noChangeAspect="1"/>
          </p:cNvPicPr>
          <p:nvPr/>
        </p:nvPicPr>
        <p:blipFill>
          <a:blip r:embed="rId3"/>
          <a:stretch>
            <a:fillRect/>
          </a:stretch>
        </p:blipFill>
        <p:spPr>
          <a:xfrm>
            <a:off x="2821126" y="1768354"/>
            <a:ext cx="6480467" cy="3791693"/>
          </a:xfrm>
          <a:prstGeom prst="rect">
            <a:avLst/>
          </a:prstGeom>
        </p:spPr>
      </p:pic>
      <p:pic>
        <p:nvPicPr>
          <p:cNvPr id="59" name="Picture 58">
            <a:extLst>
              <a:ext uri="{FF2B5EF4-FFF2-40B4-BE49-F238E27FC236}">
                <a16:creationId xmlns:a16="http://schemas.microsoft.com/office/drawing/2014/main" id="{88CEF441-2F64-5F40-4123-F92555080340}"/>
              </a:ext>
            </a:extLst>
          </p:cNvPr>
          <p:cNvPicPr>
            <a:picLocks noChangeAspect="1"/>
          </p:cNvPicPr>
          <p:nvPr/>
        </p:nvPicPr>
        <p:blipFill>
          <a:blip r:embed="rId4"/>
          <a:stretch>
            <a:fillRect/>
          </a:stretch>
        </p:blipFill>
        <p:spPr>
          <a:xfrm>
            <a:off x="150579" y="934500"/>
            <a:ext cx="3682867" cy="1458798"/>
          </a:xfrm>
          <a:prstGeom prst="rect">
            <a:avLst/>
          </a:prstGeom>
        </p:spPr>
      </p:pic>
      <p:sp>
        <p:nvSpPr>
          <p:cNvPr id="2" name="TextBox 1">
            <a:extLst>
              <a:ext uri="{FF2B5EF4-FFF2-40B4-BE49-F238E27FC236}">
                <a16:creationId xmlns:a16="http://schemas.microsoft.com/office/drawing/2014/main" id="{DE4628A6-25F2-D455-9C3C-060D64B27822}"/>
              </a:ext>
            </a:extLst>
          </p:cNvPr>
          <p:cNvSpPr txBox="1"/>
          <p:nvPr/>
        </p:nvSpPr>
        <p:spPr>
          <a:xfrm>
            <a:off x="1518463" y="382204"/>
            <a:ext cx="534588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What is required?</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782A103C-CF2E-1E5F-9AEF-713F9EF53987}"/>
              </a:ext>
            </a:extLst>
          </p:cNvPr>
          <p:cNvSpPr/>
          <p:nvPr/>
        </p:nvSpPr>
        <p:spPr>
          <a:xfrm>
            <a:off x="7391252" y="3789297"/>
            <a:ext cx="3997865" cy="1184940"/>
          </a:xfrm>
          <a:prstGeom prst="rect">
            <a:avLst/>
          </a:prstGeom>
          <a:gradFill flip="none" rotWithShape="1">
            <a:gsLst>
              <a:gs pos="100000">
                <a:srgbClr val="FFFFFF">
                  <a:alpha val="0"/>
                </a:srgbClr>
              </a:gs>
              <a:gs pos="13000">
                <a:schemeClr val="accent6">
                  <a:lumMod val="40000"/>
                  <a:lumOff val="60000"/>
                </a:schemeClr>
              </a:gs>
              <a:gs pos="74000">
                <a:schemeClr val="accent6">
                  <a:lumMod val="40000"/>
                  <a:lumOff val="60000"/>
                </a:schemeClr>
              </a:gs>
            </a:gsLst>
            <a:path path="rect">
              <a:fillToRect l="50000" t="50000" r="50000" b="50000"/>
            </a:path>
            <a:tileRect/>
          </a:grad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X-rays:</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10 keV to 100 MeV detection</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Source-limited spatial resolution at 100 keV</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Efficient detection at high energies</a:t>
            </a:r>
          </a:p>
        </p:txBody>
      </p:sp>
      <p:sp>
        <p:nvSpPr>
          <p:cNvPr id="24" name="Rectangle 23">
            <a:extLst>
              <a:ext uri="{FF2B5EF4-FFF2-40B4-BE49-F238E27FC236}">
                <a16:creationId xmlns:a16="http://schemas.microsoft.com/office/drawing/2014/main" id="{BEBC48B8-7401-5F63-4F6E-E577390CF0F3}"/>
              </a:ext>
            </a:extLst>
          </p:cNvPr>
          <p:cNvSpPr/>
          <p:nvPr/>
        </p:nvSpPr>
        <p:spPr>
          <a:xfrm>
            <a:off x="193542" y="5062869"/>
            <a:ext cx="4841166" cy="1184940"/>
          </a:xfrm>
          <a:prstGeom prst="rect">
            <a:avLst/>
          </a:prstGeom>
          <a:gradFill flip="none" rotWithShape="1">
            <a:gsLst>
              <a:gs pos="100000">
                <a:srgbClr val="FFFFFF">
                  <a:alpha val="0"/>
                </a:srgbClr>
              </a:gs>
              <a:gs pos="74000">
                <a:srgbClr val="F8715A">
                  <a:alpha val="25000"/>
                </a:srgbClr>
              </a:gs>
              <a:gs pos="0">
                <a:srgbClr val="F8715A">
                  <a:alpha val="25098"/>
                </a:srgbClr>
              </a:gs>
            </a:gsLst>
            <a:path path="rect">
              <a:fillToRect l="50000" t="50000" r="50000" b="50000"/>
            </a:path>
            <a:tileRect/>
          </a:gradFill>
        </p:spPr>
        <p:txBody>
          <a:bodyPr wrap="square">
            <a:spAutoFit/>
          </a:bodyPr>
          <a:lstStyle/>
          <a:p>
            <a:pPr fontAlgn="base">
              <a:spcAft>
                <a:spcPts val="600"/>
              </a:spcAft>
            </a:pPr>
            <a:r>
              <a:rPr lang="en-GB" sz="1400" b="1" dirty="0">
                <a:solidFill>
                  <a:srgbClr val="626262"/>
                </a:solidFill>
                <a:latin typeface="Arial" panose="020B0604020202020204" pitchFamily="34" charset="0"/>
                <a:cs typeface="Arial" panose="020B0604020202020204" pitchFamily="34" charset="0"/>
              </a:rPr>
              <a:t>Protons / Ions:</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1 to 100 MeV/u detection</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Active replacement for RCF (</a:t>
            </a:r>
            <a:r>
              <a:rPr lang="en-GB" sz="1400" dirty="0" err="1">
                <a:solidFill>
                  <a:srgbClr val="626262"/>
                </a:solidFill>
                <a:latin typeface="Arial" panose="020B0604020202020204" pitchFamily="34" charset="0"/>
                <a:cs typeface="Arial" panose="020B0604020202020204" pitchFamily="34" charset="0"/>
              </a:rPr>
              <a:t>spectro</a:t>
            </a:r>
            <a:r>
              <a:rPr lang="en-GB" sz="1400" dirty="0">
                <a:solidFill>
                  <a:srgbClr val="626262"/>
                </a:solidFill>
                <a:latin typeface="Arial" panose="020B0604020202020204" pitchFamily="34" charset="0"/>
                <a:cs typeface="Arial" panose="020B0604020202020204" pitchFamily="34" charset="0"/>
              </a:rPr>
              <a:t>-spatial imaging)</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High dynamic range spectrometer</a:t>
            </a:r>
          </a:p>
        </p:txBody>
      </p:sp>
      <p:sp>
        <p:nvSpPr>
          <p:cNvPr id="25" name="Rectangle 24">
            <a:extLst>
              <a:ext uri="{FF2B5EF4-FFF2-40B4-BE49-F238E27FC236}">
                <a16:creationId xmlns:a16="http://schemas.microsoft.com/office/drawing/2014/main" id="{AC3D93FE-B103-7327-8D25-60E3E4EC0489}"/>
              </a:ext>
            </a:extLst>
          </p:cNvPr>
          <p:cNvSpPr/>
          <p:nvPr/>
        </p:nvSpPr>
        <p:spPr>
          <a:xfrm>
            <a:off x="221286" y="2488053"/>
            <a:ext cx="3997865" cy="1184940"/>
          </a:xfrm>
          <a:prstGeom prst="rect">
            <a:avLst/>
          </a:prstGeom>
          <a:gradFill flip="none" rotWithShape="1">
            <a:gsLst>
              <a:gs pos="100000">
                <a:srgbClr val="FFFFFF">
                  <a:alpha val="0"/>
                </a:srgbClr>
              </a:gs>
              <a:gs pos="13000">
                <a:srgbClr val="626262">
                  <a:alpha val="35000"/>
                </a:srgbClr>
              </a:gs>
              <a:gs pos="74000">
                <a:srgbClr val="626262">
                  <a:alpha val="25000"/>
                </a:srgbClr>
              </a:gs>
            </a:gsLst>
            <a:path path="rect">
              <a:fillToRect l="50000" t="50000" r="50000" b="50000"/>
            </a:path>
            <a:tileRect/>
          </a:gradFill>
        </p:spPr>
        <p:txBody>
          <a:bodyPr wrap="square">
            <a:spAutoFit/>
          </a:bodyPr>
          <a:lstStyle/>
          <a:p>
            <a:pPr fontAlgn="base">
              <a:spcAft>
                <a:spcPts val="600"/>
              </a:spcAft>
            </a:pPr>
            <a:r>
              <a:rPr lang="en-GB" sz="1400" b="1" dirty="0">
                <a:solidFill>
                  <a:srgbClr val="626262"/>
                </a:solidFill>
                <a:latin typeface="Arial" panose="020B0604020202020204" pitchFamily="34" charset="0"/>
                <a:cs typeface="Arial" panose="020B0604020202020204" pitchFamily="34" charset="0"/>
              </a:rPr>
              <a:t>Neutrons:</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Epithermal to Fast detection</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100 </a:t>
            </a:r>
            <a:r>
              <a:rPr lang="en-GB" sz="1400" dirty="0" err="1">
                <a:solidFill>
                  <a:srgbClr val="626262"/>
                </a:solidFill>
                <a:latin typeface="Arial" panose="020B0604020202020204" pitchFamily="34" charset="0"/>
                <a:cs typeface="Arial" panose="020B0604020202020204" pitchFamily="34" charset="0"/>
              </a:rPr>
              <a:t>ps</a:t>
            </a:r>
            <a:r>
              <a:rPr lang="en-GB" sz="1400" dirty="0">
                <a:solidFill>
                  <a:srgbClr val="626262"/>
                </a:solidFill>
                <a:latin typeface="Arial" panose="020B0604020202020204" pitchFamily="34" charset="0"/>
                <a:cs typeface="Arial" panose="020B0604020202020204" pitchFamily="34" charset="0"/>
              </a:rPr>
              <a:t> temporal resolution</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Discretion from x-rays</a:t>
            </a:r>
          </a:p>
        </p:txBody>
      </p:sp>
      <p:sp>
        <p:nvSpPr>
          <p:cNvPr id="26" name="Rectangle 25">
            <a:extLst>
              <a:ext uri="{FF2B5EF4-FFF2-40B4-BE49-F238E27FC236}">
                <a16:creationId xmlns:a16="http://schemas.microsoft.com/office/drawing/2014/main" id="{F074A6AF-EBC1-A484-8417-3854B3D343E8}"/>
              </a:ext>
            </a:extLst>
          </p:cNvPr>
          <p:cNvSpPr/>
          <p:nvPr/>
        </p:nvSpPr>
        <p:spPr>
          <a:xfrm>
            <a:off x="5577233" y="1334190"/>
            <a:ext cx="6223324" cy="1184940"/>
          </a:xfrm>
          <a:prstGeom prst="rect">
            <a:avLst/>
          </a:prstGeom>
          <a:gradFill flip="none" rotWithShape="1">
            <a:gsLst>
              <a:gs pos="100000">
                <a:srgbClr val="FFFFFF">
                  <a:alpha val="0"/>
                </a:srgbClr>
              </a:gs>
              <a:gs pos="13000">
                <a:schemeClr val="accent1">
                  <a:lumMod val="40000"/>
                  <a:lumOff val="60000"/>
                </a:schemeClr>
              </a:gs>
              <a:gs pos="74000">
                <a:schemeClr val="accent1">
                  <a:lumMod val="40000"/>
                  <a:lumOff val="60000"/>
                </a:schemeClr>
              </a:gs>
            </a:gsLst>
            <a:path path="rect">
              <a:fillToRect l="50000" t="50000" r="50000" b="50000"/>
            </a:path>
            <a:tileRect/>
          </a:gradFill>
        </p:spPr>
        <p:txBody>
          <a:bodyPr wrap="square">
            <a:spAutoFit/>
          </a:bodyPr>
          <a:lstStyle/>
          <a:p>
            <a:pPr fontAlgn="base">
              <a:spcAft>
                <a:spcPts val="600"/>
              </a:spcAft>
            </a:pPr>
            <a:r>
              <a:rPr lang="en-GB" sz="1400" b="1" dirty="0">
                <a:solidFill>
                  <a:srgbClr val="626262"/>
                </a:solidFill>
                <a:latin typeface="Arial" panose="020B0604020202020204" pitchFamily="34" charset="0"/>
                <a:cs typeface="Arial" panose="020B0604020202020204" pitchFamily="34" charset="0"/>
              </a:rPr>
              <a:t>Electrons:</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&lt;100 MeV (EA2) to 10 GeV (EA1)</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Charge, emissivity, spectral characterisation all required to high quality</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Wide angular/spatial information for EA2</a:t>
            </a:r>
          </a:p>
        </p:txBody>
      </p:sp>
      <p:pic>
        <p:nvPicPr>
          <p:cNvPr id="56" name="Picture 55">
            <a:extLst>
              <a:ext uri="{FF2B5EF4-FFF2-40B4-BE49-F238E27FC236}">
                <a16:creationId xmlns:a16="http://schemas.microsoft.com/office/drawing/2014/main" id="{69807D8E-4613-CE68-836D-C4827314B5BB}"/>
              </a:ext>
            </a:extLst>
          </p:cNvPr>
          <p:cNvPicPr>
            <a:picLocks noChangeAspect="1"/>
          </p:cNvPicPr>
          <p:nvPr/>
        </p:nvPicPr>
        <p:blipFill>
          <a:blip r:embed="rId5"/>
          <a:stretch>
            <a:fillRect/>
          </a:stretch>
        </p:blipFill>
        <p:spPr>
          <a:xfrm>
            <a:off x="6317176" y="4947162"/>
            <a:ext cx="5071941" cy="1225771"/>
          </a:xfrm>
          <a:prstGeom prst="rect">
            <a:avLst/>
          </a:prstGeom>
        </p:spPr>
      </p:pic>
      <p:pic>
        <p:nvPicPr>
          <p:cNvPr id="58" name="Picture 57">
            <a:extLst>
              <a:ext uri="{FF2B5EF4-FFF2-40B4-BE49-F238E27FC236}">
                <a16:creationId xmlns:a16="http://schemas.microsoft.com/office/drawing/2014/main" id="{8F819264-364C-A7CE-5A81-AFC84FB21735}"/>
              </a:ext>
            </a:extLst>
          </p:cNvPr>
          <p:cNvPicPr>
            <a:picLocks noChangeAspect="1"/>
          </p:cNvPicPr>
          <p:nvPr/>
        </p:nvPicPr>
        <p:blipFill>
          <a:blip r:embed="rId6"/>
          <a:stretch>
            <a:fillRect/>
          </a:stretch>
        </p:blipFill>
        <p:spPr>
          <a:xfrm>
            <a:off x="322162" y="3740061"/>
            <a:ext cx="3158502" cy="1305260"/>
          </a:xfrm>
          <a:prstGeom prst="rect">
            <a:avLst/>
          </a:prstGeom>
        </p:spPr>
      </p:pic>
      <p:sp>
        <p:nvSpPr>
          <p:cNvPr id="60" name="TextBox 59">
            <a:extLst>
              <a:ext uri="{FF2B5EF4-FFF2-40B4-BE49-F238E27FC236}">
                <a16:creationId xmlns:a16="http://schemas.microsoft.com/office/drawing/2014/main" id="{EB13743C-54ED-92D3-E454-52970716973E}"/>
              </a:ext>
            </a:extLst>
          </p:cNvPr>
          <p:cNvSpPr txBox="1"/>
          <p:nvPr/>
        </p:nvSpPr>
        <p:spPr>
          <a:xfrm>
            <a:off x="0" y="2306477"/>
            <a:ext cx="3316077" cy="307777"/>
          </a:xfrm>
          <a:prstGeom prst="rect">
            <a:avLst/>
          </a:prstGeom>
          <a:noFill/>
        </p:spPr>
        <p:txBody>
          <a:bodyPr wrap="square">
            <a:spAutoFit/>
          </a:bodyPr>
          <a:lstStyle/>
          <a:p>
            <a:r>
              <a:rPr lang="en-GB" sz="1400" dirty="0"/>
              <a:t>J. Won </a:t>
            </a:r>
            <a:r>
              <a:rPr lang="en-GB" sz="1400" i="1" dirty="0"/>
              <a:t>et al. </a:t>
            </a:r>
            <a:r>
              <a:rPr lang="en-GB" sz="1400" dirty="0" err="1"/>
              <a:t>Nucl</a:t>
            </a:r>
            <a:r>
              <a:rPr lang="en-GB" sz="1400" dirty="0"/>
              <a:t>. Fusion 63 (2023) 066031</a:t>
            </a:r>
          </a:p>
        </p:txBody>
      </p:sp>
      <p:sp>
        <p:nvSpPr>
          <p:cNvPr id="62" name="TextBox 61">
            <a:extLst>
              <a:ext uri="{FF2B5EF4-FFF2-40B4-BE49-F238E27FC236}">
                <a16:creationId xmlns:a16="http://schemas.microsoft.com/office/drawing/2014/main" id="{A8D12307-06CA-4E4B-3F6C-C0137534CCC9}"/>
              </a:ext>
            </a:extLst>
          </p:cNvPr>
          <p:cNvSpPr txBox="1"/>
          <p:nvPr/>
        </p:nvSpPr>
        <p:spPr>
          <a:xfrm>
            <a:off x="262380" y="6309363"/>
            <a:ext cx="5117491" cy="307777"/>
          </a:xfrm>
          <a:prstGeom prst="rect">
            <a:avLst/>
          </a:prstGeom>
          <a:noFill/>
        </p:spPr>
        <p:txBody>
          <a:bodyPr wrap="square">
            <a:spAutoFit/>
          </a:bodyPr>
          <a:lstStyle/>
          <a:p>
            <a:r>
              <a:rPr lang="en-GB" sz="1400" dirty="0"/>
              <a:t>M. </a:t>
            </a:r>
            <a:r>
              <a:rPr lang="en-GB" sz="1400" dirty="0" err="1"/>
              <a:t>Schollmeier</a:t>
            </a:r>
            <a:r>
              <a:rPr lang="en-GB" sz="1400" dirty="0"/>
              <a:t>, </a:t>
            </a:r>
            <a:r>
              <a:rPr lang="en-GB" sz="1400" i="1" dirty="0"/>
              <a:t>et al. Rev. Sci. </a:t>
            </a:r>
            <a:r>
              <a:rPr lang="en-GB" sz="1400" i="1" dirty="0" err="1"/>
              <a:t>Instrum</a:t>
            </a:r>
            <a:r>
              <a:rPr lang="en-GB" sz="1400" i="1" dirty="0"/>
              <a:t>.</a:t>
            </a:r>
            <a:r>
              <a:rPr lang="en-GB" sz="1400" dirty="0"/>
              <a:t> 1 April 2014; 85 (4): 043305</a:t>
            </a:r>
          </a:p>
        </p:txBody>
      </p:sp>
      <p:sp>
        <p:nvSpPr>
          <p:cNvPr id="1027" name="TextBox 1026">
            <a:extLst>
              <a:ext uri="{FF2B5EF4-FFF2-40B4-BE49-F238E27FC236}">
                <a16:creationId xmlns:a16="http://schemas.microsoft.com/office/drawing/2014/main" id="{67653AFA-8A82-06E1-76B8-753E11D25651}"/>
              </a:ext>
            </a:extLst>
          </p:cNvPr>
          <p:cNvSpPr txBox="1"/>
          <p:nvPr/>
        </p:nvSpPr>
        <p:spPr>
          <a:xfrm>
            <a:off x="6317176" y="6186253"/>
            <a:ext cx="3531007" cy="276999"/>
          </a:xfrm>
          <a:prstGeom prst="rect">
            <a:avLst/>
          </a:prstGeom>
          <a:noFill/>
        </p:spPr>
        <p:txBody>
          <a:bodyPr wrap="square">
            <a:spAutoFit/>
          </a:bodyPr>
          <a:lstStyle/>
          <a:p>
            <a:r>
              <a:rPr lang="en-GB" sz="1200" dirty="0"/>
              <a:t>C. D. Armstrong, et al. Front. Phys. </a:t>
            </a:r>
            <a:r>
              <a:rPr lang="en-GB" sz="1200" b="1" dirty="0"/>
              <a:t>(11)</a:t>
            </a:r>
            <a:r>
              <a:rPr lang="en-GB" sz="1200" dirty="0"/>
              <a:t> (2023): 28-30.</a:t>
            </a:r>
          </a:p>
        </p:txBody>
      </p:sp>
      <p:pic>
        <p:nvPicPr>
          <p:cNvPr id="1030" name="Picture 1029">
            <a:extLst>
              <a:ext uri="{FF2B5EF4-FFF2-40B4-BE49-F238E27FC236}">
                <a16:creationId xmlns:a16="http://schemas.microsoft.com/office/drawing/2014/main" id="{C4E69DE9-FC85-1DEA-D0E8-2555DCAA6992}"/>
              </a:ext>
            </a:extLst>
          </p:cNvPr>
          <p:cNvPicPr>
            <a:picLocks noChangeAspect="1"/>
          </p:cNvPicPr>
          <p:nvPr/>
        </p:nvPicPr>
        <p:blipFill rotWithShape="1">
          <a:blip r:embed="rId7"/>
          <a:srcRect b="44057"/>
          <a:stretch/>
        </p:blipFill>
        <p:spPr>
          <a:xfrm>
            <a:off x="6428949" y="56265"/>
            <a:ext cx="5763051" cy="1203278"/>
          </a:xfrm>
          <a:prstGeom prst="rect">
            <a:avLst/>
          </a:prstGeom>
        </p:spPr>
      </p:pic>
      <p:sp>
        <p:nvSpPr>
          <p:cNvPr id="1032" name="TextBox 1031">
            <a:extLst>
              <a:ext uri="{FF2B5EF4-FFF2-40B4-BE49-F238E27FC236}">
                <a16:creationId xmlns:a16="http://schemas.microsoft.com/office/drawing/2014/main" id="{26D1A55B-8D3A-A6E0-7DC9-EEE4F6DB5D70}"/>
              </a:ext>
            </a:extLst>
          </p:cNvPr>
          <p:cNvSpPr txBox="1"/>
          <p:nvPr/>
        </p:nvSpPr>
        <p:spPr>
          <a:xfrm>
            <a:off x="8853146" y="1180302"/>
            <a:ext cx="3306152" cy="307777"/>
          </a:xfrm>
          <a:prstGeom prst="rect">
            <a:avLst/>
          </a:prstGeom>
          <a:noFill/>
        </p:spPr>
        <p:txBody>
          <a:bodyPr wrap="square">
            <a:spAutoFit/>
          </a:bodyPr>
          <a:lstStyle/>
          <a:p>
            <a:r>
              <a:rPr lang="en-GB" sz="1400" dirty="0"/>
              <a:t>A. R. Maier, et al. </a:t>
            </a:r>
            <a:r>
              <a:rPr lang="en-GB" sz="1400" i="1" dirty="0"/>
              <a:t>PRX</a:t>
            </a:r>
            <a:r>
              <a:rPr lang="en-GB" sz="1400" dirty="0"/>
              <a:t> 10.3 (2020): 031039.</a:t>
            </a:r>
          </a:p>
        </p:txBody>
      </p:sp>
    </p:spTree>
    <p:extLst>
      <p:ext uri="{BB962C8B-B14F-4D97-AF65-F5344CB8AC3E}">
        <p14:creationId xmlns:p14="http://schemas.microsoft.com/office/powerpoint/2010/main" val="286692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D75C92FF-39D7-3FB9-A51E-F288D0B72A4D}"/>
              </a:ext>
            </a:extLst>
          </p:cNvPr>
          <p:cNvCxnSpPr>
            <a:cxnSpLocks/>
          </p:cNvCxnSpPr>
          <p:nvPr/>
        </p:nvCxnSpPr>
        <p:spPr>
          <a:xfrm>
            <a:off x="3672731" y="5765855"/>
            <a:ext cx="7218138" cy="0"/>
          </a:xfrm>
          <a:prstGeom prst="straightConnector1">
            <a:avLst/>
          </a:prstGeom>
          <a:noFill/>
          <a:ln w="19050" cap="flat" cmpd="sng" algn="ctr">
            <a:solidFill>
              <a:sysClr val="windowText" lastClr="000000"/>
            </a:solidFill>
            <a:prstDash val="solid"/>
            <a:miter lim="800000"/>
            <a:tailEnd type="triangle"/>
          </a:ln>
          <a:effectLst/>
        </p:spPr>
      </p:cxnSp>
      <p:cxnSp>
        <p:nvCxnSpPr>
          <p:cNvPr id="7" name="Straight Connector 6">
            <a:extLst>
              <a:ext uri="{FF2B5EF4-FFF2-40B4-BE49-F238E27FC236}">
                <a16:creationId xmlns:a16="http://schemas.microsoft.com/office/drawing/2014/main" id="{B0760C32-DEC9-6C02-191D-A37217674E7B}"/>
              </a:ext>
            </a:extLst>
          </p:cNvPr>
          <p:cNvCxnSpPr>
            <a:cxnSpLocks/>
          </p:cNvCxnSpPr>
          <p:nvPr/>
        </p:nvCxnSpPr>
        <p:spPr>
          <a:xfrm flipV="1">
            <a:off x="4408066" y="1491470"/>
            <a:ext cx="0" cy="4274385"/>
          </a:xfrm>
          <a:prstGeom prst="line">
            <a:avLst/>
          </a:prstGeom>
          <a:noFill/>
          <a:ln w="19050" cap="flat" cmpd="sng" algn="ctr">
            <a:solidFill>
              <a:sysClr val="windowText" lastClr="000000"/>
            </a:solidFill>
            <a:prstDash val="sysDash"/>
            <a:miter lim="800000"/>
          </a:ln>
          <a:effectLst/>
        </p:spPr>
      </p:cxnSp>
      <p:cxnSp>
        <p:nvCxnSpPr>
          <p:cNvPr id="8" name="Straight Connector 7">
            <a:extLst>
              <a:ext uri="{FF2B5EF4-FFF2-40B4-BE49-F238E27FC236}">
                <a16:creationId xmlns:a16="http://schemas.microsoft.com/office/drawing/2014/main" id="{A6CEB49F-CA56-22AC-5481-6FC978DBDB03}"/>
              </a:ext>
            </a:extLst>
          </p:cNvPr>
          <p:cNvCxnSpPr>
            <a:cxnSpLocks/>
          </p:cNvCxnSpPr>
          <p:nvPr/>
        </p:nvCxnSpPr>
        <p:spPr>
          <a:xfrm flipV="1">
            <a:off x="5544440" y="1491470"/>
            <a:ext cx="0" cy="4274385"/>
          </a:xfrm>
          <a:prstGeom prst="line">
            <a:avLst/>
          </a:prstGeom>
          <a:noFill/>
          <a:ln w="19050" cap="flat" cmpd="sng" algn="ctr">
            <a:solidFill>
              <a:sysClr val="windowText" lastClr="000000"/>
            </a:solidFill>
            <a:prstDash val="sysDash"/>
            <a:miter lim="800000"/>
          </a:ln>
          <a:effectLst/>
        </p:spPr>
      </p:cxnSp>
      <p:cxnSp>
        <p:nvCxnSpPr>
          <p:cNvPr id="11" name="Straight Connector 10">
            <a:extLst>
              <a:ext uri="{FF2B5EF4-FFF2-40B4-BE49-F238E27FC236}">
                <a16:creationId xmlns:a16="http://schemas.microsoft.com/office/drawing/2014/main" id="{30AAAD08-887A-4DEB-996B-20E2A117B1C9}"/>
              </a:ext>
            </a:extLst>
          </p:cNvPr>
          <p:cNvCxnSpPr>
            <a:cxnSpLocks/>
          </p:cNvCxnSpPr>
          <p:nvPr/>
        </p:nvCxnSpPr>
        <p:spPr>
          <a:xfrm flipV="1">
            <a:off x="6680814" y="1491470"/>
            <a:ext cx="0" cy="4274385"/>
          </a:xfrm>
          <a:prstGeom prst="line">
            <a:avLst/>
          </a:prstGeom>
          <a:noFill/>
          <a:ln w="19050" cap="flat" cmpd="sng" algn="ctr">
            <a:solidFill>
              <a:sysClr val="windowText" lastClr="000000"/>
            </a:solidFill>
            <a:prstDash val="sysDash"/>
            <a:miter lim="800000"/>
          </a:ln>
          <a:effectLst/>
        </p:spPr>
      </p:cxnSp>
      <p:cxnSp>
        <p:nvCxnSpPr>
          <p:cNvPr id="12" name="Straight Connector 11">
            <a:extLst>
              <a:ext uri="{FF2B5EF4-FFF2-40B4-BE49-F238E27FC236}">
                <a16:creationId xmlns:a16="http://schemas.microsoft.com/office/drawing/2014/main" id="{9C83A466-4508-6DB0-C2A1-72A0679B0781}"/>
              </a:ext>
            </a:extLst>
          </p:cNvPr>
          <p:cNvCxnSpPr>
            <a:cxnSpLocks/>
          </p:cNvCxnSpPr>
          <p:nvPr/>
        </p:nvCxnSpPr>
        <p:spPr>
          <a:xfrm flipV="1">
            <a:off x="7817188" y="1491470"/>
            <a:ext cx="0" cy="4274385"/>
          </a:xfrm>
          <a:prstGeom prst="line">
            <a:avLst/>
          </a:prstGeom>
          <a:noFill/>
          <a:ln w="19050" cap="flat" cmpd="sng" algn="ctr">
            <a:solidFill>
              <a:sysClr val="windowText" lastClr="000000"/>
            </a:solidFill>
            <a:prstDash val="sysDash"/>
            <a:miter lim="800000"/>
          </a:ln>
          <a:effectLst/>
        </p:spPr>
      </p:cxnSp>
      <p:cxnSp>
        <p:nvCxnSpPr>
          <p:cNvPr id="13" name="Straight Connector 12">
            <a:extLst>
              <a:ext uri="{FF2B5EF4-FFF2-40B4-BE49-F238E27FC236}">
                <a16:creationId xmlns:a16="http://schemas.microsoft.com/office/drawing/2014/main" id="{10392F6C-393E-D5B8-BB04-7D9F96E75339}"/>
              </a:ext>
            </a:extLst>
          </p:cNvPr>
          <p:cNvCxnSpPr>
            <a:cxnSpLocks/>
          </p:cNvCxnSpPr>
          <p:nvPr/>
        </p:nvCxnSpPr>
        <p:spPr>
          <a:xfrm flipV="1">
            <a:off x="8953562" y="1491470"/>
            <a:ext cx="0" cy="4274385"/>
          </a:xfrm>
          <a:prstGeom prst="line">
            <a:avLst/>
          </a:prstGeom>
          <a:noFill/>
          <a:ln w="19050" cap="flat" cmpd="sng" algn="ctr">
            <a:solidFill>
              <a:sysClr val="windowText" lastClr="000000"/>
            </a:solidFill>
            <a:prstDash val="sysDash"/>
            <a:miter lim="800000"/>
          </a:ln>
          <a:effectLst/>
        </p:spPr>
      </p:cxnSp>
      <p:cxnSp>
        <p:nvCxnSpPr>
          <p:cNvPr id="15" name="Straight Connector 14">
            <a:extLst>
              <a:ext uri="{FF2B5EF4-FFF2-40B4-BE49-F238E27FC236}">
                <a16:creationId xmlns:a16="http://schemas.microsoft.com/office/drawing/2014/main" id="{ACD9FFC3-8E8D-9D63-7824-EEC4A7DB8654}"/>
              </a:ext>
            </a:extLst>
          </p:cNvPr>
          <p:cNvCxnSpPr>
            <a:cxnSpLocks/>
          </p:cNvCxnSpPr>
          <p:nvPr/>
        </p:nvCxnSpPr>
        <p:spPr>
          <a:xfrm flipV="1">
            <a:off x="10089935" y="1491470"/>
            <a:ext cx="0" cy="4274385"/>
          </a:xfrm>
          <a:prstGeom prst="line">
            <a:avLst/>
          </a:prstGeom>
          <a:noFill/>
          <a:ln w="19050" cap="flat" cmpd="sng" algn="ctr">
            <a:solidFill>
              <a:sysClr val="windowText" lastClr="000000"/>
            </a:solidFill>
            <a:prstDash val="sysDash"/>
            <a:miter lim="800000"/>
          </a:ln>
          <a:effectLst/>
        </p:spPr>
      </p:cxnSp>
      <p:sp>
        <p:nvSpPr>
          <p:cNvPr id="16" name="TextBox 15">
            <a:extLst>
              <a:ext uri="{FF2B5EF4-FFF2-40B4-BE49-F238E27FC236}">
                <a16:creationId xmlns:a16="http://schemas.microsoft.com/office/drawing/2014/main" id="{D7B05B18-AA27-83E2-D5F0-23DDD748A6DA}"/>
              </a:ext>
            </a:extLst>
          </p:cNvPr>
          <p:cNvSpPr txBox="1"/>
          <p:nvPr/>
        </p:nvSpPr>
        <p:spPr>
          <a:xfrm>
            <a:off x="3961354" y="1172442"/>
            <a:ext cx="83478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Concept </a:t>
            </a:r>
          </a:p>
        </p:txBody>
      </p:sp>
      <p:sp>
        <p:nvSpPr>
          <p:cNvPr id="17" name="TextBox 16">
            <a:extLst>
              <a:ext uri="{FF2B5EF4-FFF2-40B4-BE49-F238E27FC236}">
                <a16:creationId xmlns:a16="http://schemas.microsoft.com/office/drawing/2014/main" id="{8C9DB5B9-C184-91BA-7F74-3ACCB31D9A00}"/>
              </a:ext>
            </a:extLst>
          </p:cNvPr>
          <p:cNvSpPr txBox="1"/>
          <p:nvPr/>
        </p:nvSpPr>
        <p:spPr>
          <a:xfrm>
            <a:off x="5162361" y="1172443"/>
            <a:ext cx="68640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Design</a:t>
            </a:r>
          </a:p>
        </p:txBody>
      </p:sp>
      <p:sp>
        <p:nvSpPr>
          <p:cNvPr id="18" name="TextBox 17">
            <a:extLst>
              <a:ext uri="{FF2B5EF4-FFF2-40B4-BE49-F238E27FC236}">
                <a16:creationId xmlns:a16="http://schemas.microsoft.com/office/drawing/2014/main" id="{38360A9A-BF67-FB44-CA09-0AD81766929C}"/>
              </a:ext>
            </a:extLst>
          </p:cNvPr>
          <p:cNvSpPr txBox="1"/>
          <p:nvPr/>
        </p:nvSpPr>
        <p:spPr>
          <a:xfrm>
            <a:off x="6126513" y="1172444"/>
            <a:ext cx="106561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Prototyping</a:t>
            </a:r>
          </a:p>
        </p:txBody>
      </p:sp>
      <p:sp>
        <p:nvSpPr>
          <p:cNvPr id="21" name="TextBox 20">
            <a:extLst>
              <a:ext uri="{FF2B5EF4-FFF2-40B4-BE49-F238E27FC236}">
                <a16:creationId xmlns:a16="http://schemas.microsoft.com/office/drawing/2014/main" id="{05D19F54-D228-25C0-4102-797361233430}"/>
              </a:ext>
            </a:extLst>
          </p:cNvPr>
          <p:cNvSpPr txBox="1"/>
          <p:nvPr/>
        </p:nvSpPr>
        <p:spPr>
          <a:xfrm>
            <a:off x="7251056" y="1172445"/>
            <a:ext cx="115506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Procurement</a:t>
            </a:r>
          </a:p>
        </p:txBody>
      </p:sp>
      <p:sp>
        <p:nvSpPr>
          <p:cNvPr id="22" name="TextBox 21">
            <a:extLst>
              <a:ext uri="{FF2B5EF4-FFF2-40B4-BE49-F238E27FC236}">
                <a16:creationId xmlns:a16="http://schemas.microsoft.com/office/drawing/2014/main" id="{C9642FF8-EF2B-F5FF-364E-8E779DAA92F2}"/>
              </a:ext>
            </a:extLst>
          </p:cNvPr>
          <p:cNvSpPr txBox="1"/>
          <p:nvPr/>
        </p:nvSpPr>
        <p:spPr>
          <a:xfrm>
            <a:off x="8272587" y="1172445"/>
            <a:ext cx="140474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Characterisation</a:t>
            </a:r>
          </a:p>
        </p:txBody>
      </p:sp>
      <p:sp>
        <p:nvSpPr>
          <p:cNvPr id="24" name="TextBox 23">
            <a:extLst>
              <a:ext uri="{FF2B5EF4-FFF2-40B4-BE49-F238E27FC236}">
                <a16:creationId xmlns:a16="http://schemas.microsoft.com/office/drawing/2014/main" id="{54689376-5FAE-C881-4D29-B83C357A72FC}"/>
              </a:ext>
            </a:extLst>
          </p:cNvPr>
          <p:cNvSpPr txBox="1"/>
          <p:nvPr/>
        </p:nvSpPr>
        <p:spPr>
          <a:xfrm>
            <a:off x="9502154" y="1172441"/>
            <a:ext cx="131959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Commissioning</a:t>
            </a:r>
          </a:p>
        </p:txBody>
      </p:sp>
      <p:sp>
        <p:nvSpPr>
          <p:cNvPr id="25" name="TextBox 24">
            <a:extLst>
              <a:ext uri="{FF2B5EF4-FFF2-40B4-BE49-F238E27FC236}">
                <a16:creationId xmlns:a16="http://schemas.microsoft.com/office/drawing/2014/main" id="{EC7BD449-F640-EBCC-E60C-3348B4234009}"/>
              </a:ext>
            </a:extLst>
          </p:cNvPr>
          <p:cNvSpPr txBox="1"/>
          <p:nvPr/>
        </p:nvSpPr>
        <p:spPr>
          <a:xfrm>
            <a:off x="6593185" y="5788633"/>
            <a:ext cx="1333955"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rPr>
              <a:t>Development</a:t>
            </a:r>
          </a:p>
        </p:txBody>
      </p:sp>
      <p:sp>
        <p:nvSpPr>
          <p:cNvPr id="27" name="Pentagon 26">
            <a:extLst>
              <a:ext uri="{FF2B5EF4-FFF2-40B4-BE49-F238E27FC236}">
                <a16:creationId xmlns:a16="http://schemas.microsoft.com/office/drawing/2014/main" id="{B6D0C0A9-0F1E-72A0-F466-1570D7B5C6D5}"/>
              </a:ext>
            </a:extLst>
          </p:cNvPr>
          <p:cNvSpPr/>
          <p:nvPr/>
        </p:nvSpPr>
        <p:spPr>
          <a:xfrm>
            <a:off x="3830099" y="2159151"/>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Pentagon 36">
            <a:extLst>
              <a:ext uri="{FF2B5EF4-FFF2-40B4-BE49-F238E27FC236}">
                <a16:creationId xmlns:a16="http://schemas.microsoft.com/office/drawing/2014/main" id="{988601F8-146B-A198-9ADA-4BF214F21CD5}"/>
              </a:ext>
            </a:extLst>
          </p:cNvPr>
          <p:cNvSpPr/>
          <p:nvPr/>
        </p:nvSpPr>
        <p:spPr>
          <a:xfrm>
            <a:off x="4980748" y="2160004"/>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Pentagon 37">
            <a:extLst>
              <a:ext uri="{FF2B5EF4-FFF2-40B4-BE49-F238E27FC236}">
                <a16:creationId xmlns:a16="http://schemas.microsoft.com/office/drawing/2014/main" id="{6E015888-6E59-920B-D300-B74F3691F755}"/>
              </a:ext>
            </a:extLst>
          </p:cNvPr>
          <p:cNvSpPr/>
          <p:nvPr/>
        </p:nvSpPr>
        <p:spPr>
          <a:xfrm>
            <a:off x="6133376" y="2160004"/>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39" name="Pentagon 38">
            <a:extLst>
              <a:ext uri="{FF2B5EF4-FFF2-40B4-BE49-F238E27FC236}">
                <a16:creationId xmlns:a16="http://schemas.microsoft.com/office/drawing/2014/main" id="{A5BF3CC9-B0C6-321B-B4F1-7E54ACACA524}"/>
              </a:ext>
            </a:extLst>
          </p:cNvPr>
          <p:cNvSpPr/>
          <p:nvPr/>
        </p:nvSpPr>
        <p:spPr>
          <a:xfrm>
            <a:off x="7279329" y="2160004"/>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40" name="Pentagon 39">
            <a:extLst>
              <a:ext uri="{FF2B5EF4-FFF2-40B4-BE49-F238E27FC236}">
                <a16:creationId xmlns:a16="http://schemas.microsoft.com/office/drawing/2014/main" id="{A9C78220-D1E2-D214-A9FB-E97DE6452F69}"/>
              </a:ext>
            </a:extLst>
          </p:cNvPr>
          <p:cNvSpPr/>
          <p:nvPr/>
        </p:nvSpPr>
        <p:spPr>
          <a:xfrm>
            <a:off x="8425282" y="2159150"/>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Pentagon 40">
            <a:extLst>
              <a:ext uri="{FF2B5EF4-FFF2-40B4-BE49-F238E27FC236}">
                <a16:creationId xmlns:a16="http://schemas.microsoft.com/office/drawing/2014/main" id="{53D0A157-BC2A-DD00-868B-BA29D1F2BC0C}"/>
              </a:ext>
            </a:extLst>
          </p:cNvPr>
          <p:cNvSpPr/>
          <p:nvPr/>
        </p:nvSpPr>
        <p:spPr>
          <a:xfrm>
            <a:off x="9571235" y="2159150"/>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Pentagon 41">
            <a:extLst>
              <a:ext uri="{FF2B5EF4-FFF2-40B4-BE49-F238E27FC236}">
                <a16:creationId xmlns:a16="http://schemas.microsoft.com/office/drawing/2014/main" id="{D99DF73E-F496-82BD-8EE9-023DC9F3763E}"/>
              </a:ext>
            </a:extLst>
          </p:cNvPr>
          <p:cNvSpPr/>
          <p:nvPr/>
        </p:nvSpPr>
        <p:spPr>
          <a:xfrm>
            <a:off x="3830099" y="1655568"/>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Pentagon 42">
            <a:extLst>
              <a:ext uri="{FF2B5EF4-FFF2-40B4-BE49-F238E27FC236}">
                <a16:creationId xmlns:a16="http://schemas.microsoft.com/office/drawing/2014/main" id="{01FCEE25-B84A-7FEA-CD11-3529720B4D0E}"/>
              </a:ext>
            </a:extLst>
          </p:cNvPr>
          <p:cNvSpPr/>
          <p:nvPr/>
        </p:nvSpPr>
        <p:spPr>
          <a:xfrm>
            <a:off x="4980748" y="1656421"/>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Pentagon 43">
            <a:extLst>
              <a:ext uri="{FF2B5EF4-FFF2-40B4-BE49-F238E27FC236}">
                <a16:creationId xmlns:a16="http://schemas.microsoft.com/office/drawing/2014/main" id="{B259651E-0588-09BB-AF1C-8AC50E11A9E5}"/>
              </a:ext>
            </a:extLst>
          </p:cNvPr>
          <p:cNvSpPr/>
          <p:nvPr/>
        </p:nvSpPr>
        <p:spPr>
          <a:xfrm>
            <a:off x="6133376" y="1656421"/>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Pentagon 44">
            <a:extLst>
              <a:ext uri="{FF2B5EF4-FFF2-40B4-BE49-F238E27FC236}">
                <a16:creationId xmlns:a16="http://schemas.microsoft.com/office/drawing/2014/main" id="{9D1C11FF-5482-62B7-0497-667345B38FCB}"/>
              </a:ext>
            </a:extLst>
          </p:cNvPr>
          <p:cNvSpPr/>
          <p:nvPr/>
        </p:nvSpPr>
        <p:spPr>
          <a:xfrm>
            <a:off x="7279329" y="1656421"/>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46" name="Pentagon 45">
            <a:extLst>
              <a:ext uri="{FF2B5EF4-FFF2-40B4-BE49-F238E27FC236}">
                <a16:creationId xmlns:a16="http://schemas.microsoft.com/office/drawing/2014/main" id="{7163305F-5996-BA12-39AA-BAB186994F76}"/>
              </a:ext>
            </a:extLst>
          </p:cNvPr>
          <p:cNvSpPr/>
          <p:nvPr/>
        </p:nvSpPr>
        <p:spPr>
          <a:xfrm>
            <a:off x="8425282" y="165556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Pentagon 46">
            <a:extLst>
              <a:ext uri="{FF2B5EF4-FFF2-40B4-BE49-F238E27FC236}">
                <a16:creationId xmlns:a16="http://schemas.microsoft.com/office/drawing/2014/main" id="{2F392CA6-8AA2-EB8D-5C6D-CDE68E063199}"/>
              </a:ext>
            </a:extLst>
          </p:cNvPr>
          <p:cNvSpPr/>
          <p:nvPr/>
        </p:nvSpPr>
        <p:spPr>
          <a:xfrm>
            <a:off x="9571235" y="165556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Pentagon 47">
            <a:extLst>
              <a:ext uri="{FF2B5EF4-FFF2-40B4-BE49-F238E27FC236}">
                <a16:creationId xmlns:a16="http://schemas.microsoft.com/office/drawing/2014/main" id="{023B39AC-6677-EE77-3AD7-2BBCAC633728}"/>
              </a:ext>
            </a:extLst>
          </p:cNvPr>
          <p:cNvSpPr/>
          <p:nvPr/>
        </p:nvSpPr>
        <p:spPr>
          <a:xfrm>
            <a:off x="3830099" y="2662734"/>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Pentagon 48">
            <a:extLst>
              <a:ext uri="{FF2B5EF4-FFF2-40B4-BE49-F238E27FC236}">
                <a16:creationId xmlns:a16="http://schemas.microsoft.com/office/drawing/2014/main" id="{DE83194E-9041-32A6-AA84-2EF17E1A7C94}"/>
              </a:ext>
            </a:extLst>
          </p:cNvPr>
          <p:cNvSpPr/>
          <p:nvPr/>
        </p:nvSpPr>
        <p:spPr>
          <a:xfrm>
            <a:off x="4980748" y="2663587"/>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Pentagon 52">
            <a:extLst>
              <a:ext uri="{FF2B5EF4-FFF2-40B4-BE49-F238E27FC236}">
                <a16:creationId xmlns:a16="http://schemas.microsoft.com/office/drawing/2014/main" id="{927024BD-F87A-1B9A-FE0E-3AC14507FF4F}"/>
              </a:ext>
            </a:extLst>
          </p:cNvPr>
          <p:cNvSpPr/>
          <p:nvPr/>
        </p:nvSpPr>
        <p:spPr>
          <a:xfrm>
            <a:off x="6133376" y="2663587"/>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Pentagon 58">
            <a:extLst>
              <a:ext uri="{FF2B5EF4-FFF2-40B4-BE49-F238E27FC236}">
                <a16:creationId xmlns:a16="http://schemas.microsoft.com/office/drawing/2014/main" id="{5489B5C1-D07D-6147-47F0-41BE272B495D}"/>
              </a:ext>
            </a:extLst>
          </p:cNvPr>
          <p:cNvSpPr/>
          <p:nvPr/>
        </p:nvSpPr>
        <p:spPr>
          <a:xfrm>
            <a:off x="7279329" y="266358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Pentagon 61">
            <a:extLst>
              <a:ext uri="{FF2B5EF4-FFF2-40B4-BE49-F238E27FC236}">
                <a16:creationId xmlns:a16="http://schemas.microsoft.com/office/drawing/2014/main" id="{348364C7-5AD6-1814-268D-8BE55D5F2B7E}"/>
              </a:ext>
            </a:extLst>
          </p:cNvPr>
          <p:cNvSpPr/>
          <p:nvPr/>
        </p:nvSpPr>
        <p:spPr>
          <a:xfrm>
            <a:off x="8425282" y="2662733"/>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Pentagon 62">
            <a:extLst>
              <a:ext uri="{FF2B5EF4-FFF2-40B4-BE49-F238E27FC236}">
                <a16:creationId xmlns:a16="http://schemas.microsoft.com/office/drawing/2014/main" id="{BCD2E499-D8FF-8A29-5659-06840D1F1A2A}"/>
              </a:ext>
            </a:extLst>
          </p:cNvPr>
          <p:cNvSpPr/>
          <p:nvPr/>
        </p:nvSpPr>
        <p:spPr>
          <a:xfrm>
            <a:off x="9571235" y="2662733"/>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Pentagon 64">
            <a:extLst>
              <a:ext uri="{FF2B5EF4-FFF2-40B4-BE49-F238E27FC236}">
                <a16:creationId xmlns:a16="http://schemas.microsoft.com/office/drawing/2014/main" id="{29EAA2B9-ECA2-B802-BC16-74BD1D1D457C}"/>
              </a:ext>
            </a:extLst>
          </p:cNvPr>
          <p:cNvSpPr/>
          <p:nvPr/>
        </p:nvSpPr>
        <p:spPr>
          <a:xfrm>
            <a:off x="3846356" y="4424358"/>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Pentagon 66">
            <a:extLst>
              <a:ext uri="{FF2B5EF4-FFF2-40B4-BE49-F238E27FC236}">
                <a16:creationId xmlns:a16="http://schemas.microsoft.com/office/drawing/2014/main" id="{D246CAD5-4423-8DEF-1AD7-783C11279340}"/>
              </a:ext>
            </a:extLst>
          </p:cNvPr>
          <p:cNvSpPr/>
          <p:nvPr/>
        </p:nvSpPr>
        <p:spPr>
          <a:xfrm>
            <a:off x="4997005" y="4425211"/>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Pentagon 67">
            <a:extLst>
              <a:ext uri="{FF2B5EF4-FFF2-40B4-BE49-F238E27FC236}">
                <a16:creationId xmlns:a16="http://schemas.microsoft.com/office/drawing/2014/main" id="{0BA4C5F5-1C9B-29BC-0118-F3132B1B77C9}"/>
              </a:ext>
            </a:extLst>
          </p:cNvPr>
          <p:cNvSpPr/>
          <p:nvPr/>
        </p:nvSpPr>
        <p:spPr>
          <a:xfrm>
            <a:off x="6149633" y="4425211"/>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70" name="Pentagon 69">
            <a:extLst>
              <a:ext uri="{FF2B5EF4-FFF2-40B4-BE49-F238E27FC236}">
                <a16:creationId xmlns:a16="http://schemas.microsoft.com/office/drawing/2014/main" id="{7E4B76F2-0454-D2B7-39C8-6C75E96D18E8}"/>
              </a:ext>
            </a:extLst>
          </p:cNvPr>
          <p:cNvSpPr/>
          <p:nvPr/>
        </p:nvSpPr>
        <p:spPr>
          <a:xfrm>
            <a:off x="7295586" y="4425211"/>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Pentagon 70">
            <a:extLst>
              <a:ext uri="{FF2B5EF4-FFF2-40B4-BE49-F238E27FC236}">
                <a16:creationId xmlns:a16="http://schemas.microsoft.com/office/drawing/2014/main" id="{5898E352-403E-4804-4868-A78C8FDC69F4}"/>
              </a:ext>
            </a:extLst>
          </p:cNvPr>
          <p:cNvSpPr/>
          <p:nvPr/>
        </p:nvSpPr>
        <p:spPr>
          <a:xfrm>
            <a:off x="8441539" y="442435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Pentagon 71">
            <a:extLst>
              <a:ext uri="{FF2B5EF4-FFF2-40B4-BE49-F238E27FC236}">
                <a16:creationId xmlns:a16="http://schemas.microsoft.com/office/drawing/2014/main" id="{5BE7FA87-75F2-7DE0-63FD-EA9CBE870843}"/>
              </a:ext>
            </a:extLst>
          </p:cNvPr>
          <p:cNvSpPr/>
          <p:nvPr/>
        </p:nvSpPr>
        <p:spPr>
          <a:xfrm>
            <a:off x="9587492" y="4424357"/>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Pentagon 73">
            <a:extLst>
              <a:ext uri="{FF2B5EF4-FFF2-40B4-BE49-F238E27FC236}">
                <a16:creationId xmlns:a16="http://schemas.microsoft.com/office/drawing/2014/main" id="{09459BBC-F5EF-80D3-22E0-6672B61B06CB}"/>
              </a:ext>
            </a:extLst>
          </p:cNvPr>
          <p:cNvSpPr/>
          <p:nvPr/>
        </p:nvSpPr>
        <p:spPr>
          <a:xfrm>
            <a:off x="3846356" y="3920775"/>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Pentagon 74">
            <a:extLst>
              <a:ext uri="{FF2B5EF4-FFF2-40B4-BE49-F238E27FC236}">
                <a16:creationId xmlns:a16="http://schemas.microsoft.com/office/drawing/2014/main" id="{351B04DB-D6F0-053A-40EA-9E0E81C4B9AC}"/>
              </a:ext>
            </a:extLst>
          </p:cNvPr>
          <p:cNvSpPr/>
          <p:nvPr/>
        </p:nvSpPr>
        <p:spPr>
          <a:xfrm>
            <a:off x="4997005" y="3921628"/>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78" name="Pentagon 77">
            <a:extLst>
              <a:ext uri="{FF2B5EF4-FFF2-40B4-BE49-F238E27FC236}">
                <a16:creationId xmlns:a16="http://schemas.microsoft.com/office/drawing/2014/main" id="{C5D3FB9E-C1D8-EC2F-F5BE-740D9311AA9E}"/>
              </a:ext>
            </a:extLst>
          </p:cNvPr>
          <p:cNvSpPr/>
          <p:nvPr/>
        </p:nvSpPr>
        <p:spPr>
          <a:xfrm>
            <a:off x="6149633" y="3921628"/>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79" name="Pentagon 78">
            <a:extLst>
              <a:ext uri="{FF2B5EF4-FFF2-40B4-BE49-F238E27FC236}">
                <a16:creationId xmlns:a16="http://schemas.microsoft.com/office/drawing/2014/main" id="{6A095EA1-6A93-7BE9-CC95-845AF54BD5B9}"/>
              </a:ext>
            </a:extLst>
          </p:cNvPr>
          <p:cNvSpPr/>
          <p:nvPr/>
        </p:nvSpPr>
        <p:spPr>
          <a:xfrm>
            <a:off x="7295586" y="3921628"/>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80" name="Pentagon 79">
            <a:extLst>
              <a:ext uri="{FF2B5EF4-FFF2-40B4-BE49-F238E27FC236}">
                <a16:creationId xmlns:a16="http://schemas.microsoft.com/office/drawing/2014/main" id="{B392BBD4-E056-8FFB-9F9D-C91947291089}"/>
              </a:ext>
            </a:extLst>
          </p:cNvPr>
          <p:cNvSpPr/>
          <p:nvPr/>
        </p:nvSpPr>
        <p:spPr>
          <a:xfrm>
            <a:off x="8441539" y="3920774"/>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Pentagon 80">
            <a:extLst>
              <a:ext uri="{FF2B5EF4-FFF2-40B4-BE49-F238E27FC236}">
                <a16:creationId xmlns:a16="http://schemas.microsoft.com/office/drawing/2014/main" id="{5549AB54-AFEA-03E8-9360-5E85733AD7B0}"/>
              </a:ext>
            </a:extLst>
          </p:cNvPr>
          <p:cNvSpPr/>
          <p:nvPr/>
        </p:nvSpPr>
        <p:spPr>
          <a:xfrm>
            <a:off x="9587492" y="3920774"/>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Pentagon 82">
            <a:extLst>
              <a:ext uri="{FF2B5EF4-FFF2-40B4-BE49-F238E27FC236}">
                <a16:creationId xmlns:a16="http://schemas.microsoft.com/office/drawing/2014/main" id="{F4D5D894-7D90-DD91-556D-CD2B35C44AEA}"/>
              </a:ext>
            </a:extLst>
          </p:cNvPr>
          <p:cNvSpPr/>
          <p:nvPr/>
        </p:nvSpPr>
        <p:spPr>
          <a:xfrm>
            <a:off x="3846356" y="4927941"/>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Pentagon 83">
            <a:extLst>
              <a:ext uri="{FF2B5EF4-FFF2-40B4-BE49-F238E27FC236}">
                <a16:creationId xmlns:a16="http://schemas.microsoft.com/office/drawing/2014/main" id="{EA501E2C-3AF1-BB78-22FB-F2EF5764CB8D}"/>
              </a:ext>
            </a:extLst>
          </p:cNvPr>
          <p:cNvSpPr/>
          <p:nvPr/>
        </p:nvSpPr>
        <p:spPr>
          <a:xfrm>
            <a:off x="4997005" y="4928794"/>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86" name="Pentagon 85">
            <a:extLst>
              <a:ext uri="{FF2B5EF4-FFF2-40B4-BE49-F238E27FC236}">
                <a16:creationId xmlns:a16="http://schemas.microsoft.com/office/drawing/2014/main" id="{E350C198-C502-F075-851A-D040DAF3578D}"/>
              </a:ext>
            </a:extLst>
          </p:cNvPr>
          <p:cNvSpPr/>
          <p:nvPr/>
        </p:nvSpPr>
        <p:spPr>
          <a:xfrm>
            <a:off x="6149633" y="4928794"/>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Pentagon 86">
            <a:extLst>
              <a:ext uri="{FF2B5EF4-FFF2-40B4-BE49-F238E27FC236}">
                <a16:creationId xmlns:a16="http://schemas.microsoft.com/office/drawing/2014/main" id="{50ED6FA1-77DF-649A-BC07-43CBA733ED95}"/>
              </a:ext>
            </a:extLst>
          </p:cNvPr>
          <p:cNvSpPr/>
          <p:nvPr/>
        </p:nvSpPr>
        <p:spPr>
          <a:xfrm>
            <a:off x="7295586" y="4928794"/>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Pentagon 87">
            <a:extLst>
              <a:ext uri="{FF2B5EF4-FFF2-40B4-BE49-F238E27FC236}">
                <a16:creationId xmlns:a16="http://schemas.microsoft.com/office/drawing/2014/main" id="{03934E73-5865-B15C-AEE1-1CAE4C417A4A}"/>
              </a:ext>
            </a:extLst>
          </p:cNvPr>
          <p:cNvSpPr/>
          <p:nvPr/>
        </p:nvSpPr>
        <p:spPr>
          <a:xfrm>
            <a:off x="8441539" y="4927940"/>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Pentagon 88">
            <a:extLst>
              <a:ext uri="{FF2B5EF4-FFF2-40B4-BE49-F238E27FC236}">
                <a16:creationId xmlns:a16="http://schemas.microsoft.com/office/drawing/2014/main" id="{EE520A52-7E7B-FA47-6737-70DCA27FA427}"/>
              </a:ext>
            </a:extLst>
          </p:cNvPr>
          <p:cNvSpPr/>
          <p:nvPr/>
        </p:nvSpPr>
        <p:spPr>
          <a:xfrm>
            <a:off x="9587492" y="4927940"/>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Pentagon 89">
            <a:extLst>
              <a:ext uri="{FF2B5EF4-FFF2-40B4-BE49-F238E27FC236}">
                <a16:creationId xmlns:a16="http://schemas.microsoft.com/office/drawing/2014/main" id="{061F90F6-0737-766F-F525-6C170C799F9C}"/>
              </a:ext>
            </a:extLst>
          </p:cNvPr>
          <p:cNvSpPr/>
          <p:nvPr/>
        </p:nvSpPr>
        <p:spPr>
          <a:xfrm>
            <a:off x="3846356" y="5425250"/>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92" name="Pentagon 91">
            <a:extLst>
              <a:ext uri="{FF2B5EF4-FFF2-40B4-BE49-F238E27FC236}">
                <a16:creationId xmlns:a16="http://schemas.microsoft.com/office/drawing/2014/main" id="{4711F786-9732-7BBA-8D5C-0BBADD77D800}"/>
              </a:ext>
            </a:extLst>
          </p:cNvPr>
          <p:cNvSpPr/>
          <p:nvPr/>
        </p:nvSpPr>
        <p:spPr>
          <a:xfrm>
            <a:off x="4997005" y="5426103"/>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Pentagon 92">
            <a:extLst>
              <a:ext uri="{FF2B5EF4-FFF2-40B4-BE49-F238E27FC236}">
                <a16:creationId xmlns:a16="http://schemas.microsoft.com/office/drawing/2014/main" id="{B5CF81D9-AA5C-FE5E-E0B6-4056C874096A}"/>
              </a:ext>
            </a:extLst>
          </p:cNvPr>
          <p:cNvSpPr/>
          <p:nvPr/>
        </p:nvSpPr>
        <p:spPr>
          <a:xfrm>
            <a:off x="6149633" y="5426103"/>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95" name="Pentagon 94">
            <a:extLst>
              <a:ext uri="{FF2B5EF4-FFF2-40B4-BE49-F238E27FC236}">
                <a16:creationId xmlns:a16="http://schemas.microsoft.com/office/drawing/2014/main" id="{949DF70F-AD7C-8A9D-AE95-39FFAB34A256}"/>
              </a:ext>
            </a:extLst>
          </p:cNvPr>
          <p:cNvSpPr/>
          <p:nvPr/>
        </p:nvSpPr>
        <p:spPr>
          <a:xfrm>
            <a:off x="7295586" y="5426103"/>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Pentagon 95">
            <a:extLst>
              <a:ext uri="{FF2B5EF4-FFF2-40B4-BE49-F238E27FC236}">
                <a16:creationId xmlns:a16="http://schemas.microsoft.com/office/drawing/2014/main" id="{B38AD1C0-5B6F-EE5A-BF6C-99269A9F91FC}"/>
              </a:ext>
            </a:extLst>
          </p:cNvPr>
          <p:cNvSpPr/>
          <p:nvPr/>
        </p:nvSpPr>
        <p:spPr>
          <a:xfrm>
            <a:off x="8441539" y="5425249"/>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Pentagon 97">
            <a:extLst>
              <a:ext uri="{FF2B5EF4-FFF2-40B4-BE49-F238E27FC236}">
                <a16:creationId xmlns:a16="http://schemas.microsoft.com/office/drawing/2014/main" id="{867C68C4-FE32-9F45-1DF0-5C55D2A2E8F4}"/>
              </a:ext>
            </a:extLst>
          </p:cNvPr>
          <p:cNvSpPr/>
          <p:nvPr/>
        </p:nvSpPr>
        <p:spPr>
          <a:xfrm>
            <a:off x="9587492" y="5425249"/>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8AE7092E-5BAE-0267-2A98-A81E641590A8}"/>
              </a:ext>
            </a:extLst>
          </p:cNvPr>
          <p:cNvSpPr txBox="1"/>
          <p:nvPr/>
        </p:nvSpPr>
        <p:spPr>
          <a:xfrm>
            <a:off x="627777" y="4558608"/>
            <a:ext cx="1319785"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rPr>
              <a:t>Spectroscopy</a:t>
            </a:r>
          </a:p>
        </p:txBody>
      </p:sp>
      <p:sp>
        <p:nvSpPr>
          <p:cNvPr id="101" name="TextBox 100">
            <a:extLst>
              <a:ext uri="{FF2B5EF4-FFF2-40B4-BE49-F238E27FC236}">
                <a16:creationId xmlns:a16="http://schemas.microsoft.com/office/drawing/2014/main" id="{F8F67CA4-C9FA-6A4B-8E0A-72BAFBE6A1C9}"/>
              </a:ext>
            </a:extLst>
          </p:cNvPr>
          <p:cNvSpPr txBox="1"/>
          <p:nvPr/>
        </p:nvSpPr>
        <p:spPr>
          <a:xfrm>
            <a:off x="741128" y="1988581"/>
            <a:ext cx="862737"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rPr>
              <a:t>Imaging</a:t>
            </a:r>
          </a:p>
        </p:txBody>
      </p:sp>
      <p:sp>
        <p:nvSpPr>
          <p:cNvPr id="102" name="TextBox 101">
            <a:extLst>
              <a:ext uri="{FF2B5EF4-FFF2-40B4-BE49-F238E27FC236}">
                <a16:creationId xmlns:a16="http://schemas.microsoft.com/office/drawing/2014/main" id="{67F04055-E7B1-3714-6DE7-96D678E9D8BE}"/>
              </a:ext>
            </a:extLst>
          </p:cNvPr>
          <p:cNvSpPr txBox="1"/>
          <p:nvPr/>
        </p:nvSpPr>
        <p:spPr>
          <a:xfrm>
            <a:off x="2298649" y="1524115"/>
            <a:ext cx="116051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Sub-micron,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&lt;100 keV x-ray </a:t>
            </a:r>
          </a:p>
        </p:txBody>
      </p:sp>
      <p:sp>
        <p:nvSpPr>
          <p:cNvPr id="103" name="TextBox 102">
            <a:extLst>
              <a:ext uri="{FF2B5EF4-FFF2-40B4-BE49-F238E27FC236}">
                <a16:creationId xmlns:a16="http://schemas.microsoft.com/office/drawing/2014/main" id="{53D9C246-5101-FFCF-1ED2-12D4740C52A9}"/>
              </a:ext>
            </a:extLst>
          </p:cNvPr>
          <p:cNvSpPr txBox="1"/>
          <p:nvPr/>
        </p:nvSpPr>
        <p:spPr>
          <a:xfrm>
            <a:off x="2293817" y="2055007"/>
            <a:ext cx="104547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MeV Imager,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MeV x-ray </a:t>
            </a:r>
          </a:p>
        </p:txBody>
      </p:sp>
      <p:sp>
        <p:nvSpPr>
          <p:cNvPr id="104" name="TextBox 103">
            <a:extLst>
              <a:ext uri="{FF2B5EF4-FFF2-40B4-BE49-F238E27FC236}">
                <a16:creationId xmlns:a16="http://schemas.microsoft.com/office/drawing/2014/main" id="{B282A4F9-4C3B-4E3B-AD16-E7FDD09C3BD8}"/>
              </a:ext>
            </a:extLst>
          </p:cNvPr>
          <p:cNvSpPr txBox="1"/>
          <p:nvPr/>
        </p:nvSpPr>
        <p:spPr>
          <a:xfrm>
            <a:off x="2298649" y="2516672"/>
            <a:ext cx="126803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Multi-modal,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&gt;100 keV x-ray, N</a:t>
            </a:r>
          </a:p>
        </p:txBody>
      </p:sp>
      <p:sp>
        <p:nvSpPr>
          <p:cNvPr id="105" name="TextBox 104">
            <a:extLst>
              <a:ext uri="{FF2B5EF4-FFF2-40B4-BE49-F238E27FC236}">
                <a16:creationId xmlns:a16="http://schemas.microsoft.com/office/drawing/2014/main" id="{FF4B3095-9256-0D19-92A7-3C4BFB20A700}"/>
              </a:ext>
            </a:extLst>
          </p:cNvPr>
          <p:cNvSpPr txBox="1"/>
          <p:nvPr/>
        </p:nvSpPr>
        <p:spPr>
          <a:xfrm>
            <a:off x="2269213" y="3781601"/>
            <a:ext cx="116051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Bayer Mask</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&lt;100 keV x-ray </a:t>
            </a:r>
          </a:p>
        </p:txBody>
      </p:sp>
      <p:sp>
        <p:nvSpPr>
          <p:cNvPr id="106" name="TextBox 105">
            <a:extLst>
              <a:ext uri="{FF2B5EF4-FFF2-40B4-BE49-F238E27FC236}">
                <a16:creationId xmlns:a16="http://schemas.microsoft.com/office/drawing/2014/main" id="{13138398-6602-5F73-A8EA-8F3A80F65E9B}"/>
              </a:ext>
            </a:extLst>
          </p:cNvPr>
          <p:cNvSpPr txBox="1"/>
          <p:nvPr/>
        </p:nvSpPr>
        <p:spPr>
          <a:xfrm>
            <a:off x="2264381" y="4312493"/>
            <a:ext cx="87793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LAS,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MeV x-ray </a:t>
            </a:r>
          </a:p>
        </p:txBody>
      </p:sp>
      <p:sp>
        <p:nvSpPr>
          <p:cNvPr id="107" name="TextBox 106">
            <a:extLst>
              <a:ext uri="{FF2B5EF4-FFF2-40B4-BE49-F238E27FC236}">
                <a16:creationId xmlns:a16="http://schemas.microsoft.com/office/drawing/2014/main" id="{4576CF78-E283-832F-5409-B336C0AC0556}"/>
              </a:ext>
            </a:extLst>
          </p:cNvPr>
          <p:cNvSpPr txBox="1"/>
          <p:nvPr/>
        </p:nvSpPr>
        <p:spPr>
          <a:xfrm>
            <a:off x="2269213" y="4774158"/>
            <a:ext cx="146867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a:ln>
                  <a:noFill/>
                </a:ln>
                <a:solidFill>
                  <a:prstClr val="black"/>
                </a:solidFill>
                <a:effectLst/>
                <a:uLnTx/>
                <a:uFillTx/>
              </a:rPr>
              <a:t>nTOF</a:t>
            </a:r>
            <a:endParaRPr kumimoji="0" lang="en-GB" sz="1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&lt; 100 MeV Neutron </a:t>
            </a:r>
          </a:p>
        </p:txBody>
      </p:sp>
      <p:sp>
        <p:nvSpPr>
          <p:cNvPr id="108" name="TextBox 107">
            <a:extLst>
              <a:ext uri="{FF2B5EF4-FFF2-40B4-BE49-F238E27FC236}">
                <a16:creationId xmlns:a16="http://schemas.microsoft.com/office/drawing/2014/main" id="{67E292EC-4215-0385-09B8-3771199F688B}"/>
              </a:ext>
            </a:extLst>
          </p:cNvPr>
          <p:cNvSpPr txBox="1"/>
          <p:nvPr/>
        </p:nvSpPr>
        <p:spPr>
          <a:xfrm>
            <a:off x="2250751" y="5221121"/>
            <a:ext cx="83388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THz</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0.1-50 </a:t>
            </a:r>
            <a:r>
              <a:rPr kumimoji="0" lang="en-GB" sz="1200" b="0" i="1" u="none" strike="noStrike" kern="0" cap="none" spc="0" normalizeH="0" baseline="0" noProof="0" dirty="0" err="1">
                <a:ln>
                  <a:noFill/>
                </a:ln>
                <a:solidFill>
                  <a:prstClr val="black"/>
                </a:solidFill>
                <a:effectLst/>
                <a:uLnTx/>
                <a:uFillTx/>
              </a:rPr>
              <a:t>Thz</a:t>
            </a:r>
            <a:endParaRPr kumimoji="0" lang="en-GB" sz="1200" b="0" i="1" u="none" strike="noStrike" kern="0" cap="none" spc="0" normalizeH="0" baseline="0" noProof="0" dirty="0">
              <a:ln>
                <a:noFill/>
              </a:ln>
              <a:solidFill>
                <a:prstClr val="black"/>
              </a:solidFill>
              <a:effectLst/>
              <a:uLnTx/>
              <a:uFillTx/>
            </a:endParaRPr>
          </a:p>
        </p:txBody>
      </p:sp>
      <p:sp>
        <p:nvSpPr>
          <p:cNvPr id="109" name="Pentagon 108">
            <a:extLst>
              <a:ext uri="{FF2B5EF4-FFF2-40B4-BE49-F238E27FC236}">
                <a16:creationId xmlns:a16="http://schemas.microsoft.com/office/drawing/2014/main" id="{59E2DED6-C952-C63D-DA1B-2306FBD590D8}"/>
              </a:ext>
            </a:extLst>
          </p:cNvPr>
          <p:cNvSpPr/>
          <p:nvPr/>
        </p:nvSpPr>
        <p:spPr>
          <a:xfrm>
            <a:off x="3820515" y="3144539"/>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Pentagon 109">
            <a:extLst>
              <a:ext uri="{FF2B5EF4-FFF2-40B4-BE49-F238E27FC236}">
                <a16:creationId xmlns:a16="http://schemas.microsoft.com/office/drawing/2014/main" id="{D91737A6-58A7-4BE6-706B-42B20DEAD59A}"/>
              </a:ext>
            </a:extLst>
          </p:cNvPr>
          <p:cNvSpPr/>
          <p:nvPr/>
        </p:nvSpPr>
        <p:spPr>
          <a:xfrm>
            <a:off x="4971164" y="3145392"/>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Pentagon 110">
            <a:extLst>
              <a:ext uri="{FF2B5EF4-FFF2-40B4-BE49-F238E27FC236}">
                <a16:creationId xmlns:a16="http://schemas.microsoft.com/office/drawing/2014/main" id="{AC530DBE-D205-7EF4-3BDC-53F7C7435C00}"/>
              </a:ext>
            </a:extLst>
          </p:cNvPr>
          <p:cNvSpPr/>
          <p:nvPr/>
        </p:nvSpPr>
        <p:spPr>
          <a:xfrm>
            <a:off x="6123792" y="3145392"/>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112" name="Pentagon 111">
            <a:extLst>
              <a:ext uri="{FF2B5EF4-FFF2-40B4-BE49-F238E27FC236}">
                <a16:creationId xmlns:a16="http://schemas.microsoft.com/office/drawing/2014/main" id="{D494E76D-99C5-34A5-816D-899B796D9198}"/>
              </a:ext>
            </a:extLst>
          </p:cNvPr>
          <p:cNvSpPr/>
          <p:nvPr/>
        </p:nvSpPr>
        <p:spPr>
          <a:xfrm>
            <a:off x="7269745" y="3145392"/>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113" name="Pentagon 112">
            <a:extLst>
              <a:ext uri="{FF2B5EF4-FFF2-40B4-BE49-F238E27FC236}">
                <a16:creationId xmlns:a16="http://schemas.microsoft.com/office/drawing/2014/main" id="{9405BE3A-1B25-27C7-0292-8B6F88542F1D}"/>
              </a:ext>
            </a:extLst>
          </p:cNvPr>
          <p:cNvSpPr/>
          <p:nvPr/>
        </p:nvSpPr>
        <p:spPr>
          <a:xfrm>
            <a:off x="8415698" y="3144538"/>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115" name="Pentagon 114">
            <a:extLst>
              <a:ext uri="{FF2B5EF4-FFF2-40B4-BE49-F238E27FC236}">
                <a16:creationId xmlns:a16="http://schemas.microsoft.com/office/drawing/2014/main" id="{A7759857-A403-4B14-3BBA-A52C9E27AD62}"/>
              </a:ext>
            </a:extLst>
          </p:cNvPr>
          <p:cNvSpPr/>
          <p:nvPr/>
        </p:nvSpPr>
        <p:spPr>
          <a:xfrm>
            <a:off x="9561651" y="3144538"/>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a:extLst>
              <a:ext uri="{FF2B5EF4-FFF2-40B4-BE49-F238E27FC236}">
                <a16:creationId xmlns:a16="http://schemas.microsoft.com/office/drawing/2014/main" id="{238EB322-2349-EF38-10F2-712C82C9B592}"/>
              </a:ext>
            </a:extLst>
          </p:cNvPr>
          <p:cNvSpPr txBox="1"/>
          <p:nvPr/>
        </p:nvSpPr>
        <p:spPr>
          <a:xfrm>
            <a:off x="2289065" y="2998477"/>
            <a:ext cx="133241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0000"/>
                </a:solidFill>
                <a:effectLst/>
                <a:uLnTx/>
                <a:uFillTx/>
              </a:rPr>
              <a:t>Large Area Panel,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srgbClr val="FF0000"/>
                </a:solidFill>
                <a:effectLst/>
                <a:uLnTx/>
                <a:uFillTx/>
              </a:rPr>
              <a:t>High sensitivity</a:t>
            </a:r>
          </a:p>
        </p:txBody>
      </p:sp>
      <p:sp>
        <p:nvSpPr>
          <p:cNvPr id="118" name="Pentagon 117">
            <a:extLst>
              <a:ext uri="{FF2B5EF4-FFF2-40B4-BE49-F238E27FC236}">
                <a16:creationId xmlns:a16="http://schemas.microsoft.com/office/drawing/2014/main" id="{8CCBD638-7128-9E40-3E0F-A58815123321}"/>
              </a:ext>
            </a:extLst>
          </p:cNvPr>
          <p:cNvSpPr/>
          <p:nvPr/>
        </p:nvSpPr>
        <p:spPr>
          <a:xfrm>
            <a:off x="8432539" y="1659048"/>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9BB0175-3AB2-F8D2-0934-AF49BD8CA351}"/>
              </a:ext>
            </a:extLst>
          </p:cNvPr>
          <p:cNvSpPr txBox="1"/>
          <p:nvPr/>
        </p:nvSpPr>
        <p:spPr>
          <a:xfrm>
            <a:off x="1518463" y="382204"/>
            <a:ext cx="534588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Status at 2022 ISTAC</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55844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B92BEE4-567F-524A-539C-B8FEC969F382}"/>
              </a:ext>
            </a:extLst>
          </p:cNvPr>
          <p:cNvSpPr/>
          <p:nvPr/>
        </p:nvSpPr>
        <p:spPr>
          <a:xfrm>
            <a:off x="8613321" y="6129188"/>
            <a:ext cx="3578679" cy="7288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Arrow Connector 3">
            <a:extLst>
              <a:ext uri="{FF2B5EF4-FFF2-40B4-BE49-F238E27FC236}">
                <a16:creationId xmlns:a16="http://schemas.microsoft.com/office/drawing/2014/main" id="{D75C92FF-39D7-3FB9-A51E-F288D0B72A4D}"/>
              </a:ext>
            </a:extLst>
          </p:cNvPr>
          <p:cNvCxnSpPr>
            <a:cxnSpLocks/>
          </p:cNvCxnSpPr>
          <p:nvPr/>
        </p:nvCxnSpPr>
        <p:spPr>
          <a:xfrm>
            <a:off x="3733286" y="6520994"/>
            <a:ext cx="7218138" cy="0"/>
          </a:xfrm>
          <a:prstGeom prst="straightConnector1">
            <a:avLst/>
          </a:prstGeom>
          <a:noFill/>
          <a:ln w="19050" cap="flat" cmpd="sng" algn="ctr">
            <a:solidFill>
              <a:sysClr val="windowText" lastClr="000000"/>
            </a:solidFill>
            <a:prstDash val="solid"/>
            <a:miter lim="800000"/>
            <a:tailEnd type="triangle"/>
          </a:ln>
          <a:effectLst/>
        </p:spPr>
      </p:cxnSp>
      <p:cxnSp>
        <p:nvCxnSpPr>
          <p:cNvPr id="7" name="Straight Connector 6">
            <a:extLst>
              <a:ext uri="{FF2B5EF4-FFF2-40B4-BE49-F238E27FC236}">
                <a16:creationId xmlns:a16="http://schemas.microsoft.com/office/drawing/2014/main" id="{B0760C32-DEC9-6C02-191D-A37217674E7B}"/>
              </a:ext>
            </a:extLst>
          </p:cNvPr>
          <p:cNvCxnSpPr>
            <a:cxnSpLocks/>
          </p:cNvCxnSpPr>
          <p:nvPr/>
        </p:nvCxnSpPr>
        <p:spPr>
          <a:xfrm flipV="1">
            <a:off x="4408066" y="1491468"/>
            <a:ext cx="0" cy="5040000"/>
          </a:xfrm>
          <a:prstGeom prst="line">
            <a:avLst/>
          </a:prstGeom>
          <a:noFill/>
          <a:ln w="19050" cap="flat" cmpd="sng" algn="ctr">
            <a:solidFill>
              <a:sysClr val="windowText" lastClr="000000"/>
            </a:solidFill>
            <a:prstDash val="sysDash"/>
            <a:miter lim="800000"/>
          </a:ln>
          <a:effectLst/>
        </p:spPr>
      </p:cxnSp>
      <p:cxnSp>
        <p:nvCxnSpPr>
          <p:cNvPr id="8" name="Straight Connector 7">
            <a:extLst>
              <a:ext uri="{FF2B5EF4-FFF2-40B4-BE49-F238E27FC236}">
                <a16:creationId xmlns:a16="http://schemas.microsoft.com/office/drawing/2014/main" id="{A6CEB49F-CA56-22AC-5481-6FC978DBDB03}"/>
              </a:ext>
            </a:extLst>
          </p:cNvPr>
          <p:cNvCxnSpPr>
            <a:cxnSpLocks/>
          </p:cNvCxnSpPr>
          <p:nvPr/>
        </p:nvCxnSpPr>
        <p:spPr>
          <a:xfrm flipV="1">
            <a:off x="5544440" y="1491469"/>
            <a:ext cx="0" cy="5031798"/>
          </a:xfrm>
          <a:prstGeom prst="line">
            <a:avLst/>
          </a:prstGeom>
          <a:noFill/>
          <a:ln w="19050" cap="flat" cmpd="sng" algn="ctr">
            <a:solidFill>
              <a:sysClr val="windowText" lastClr="000000"/>
            </a:solidFill>
            <a:prstDash val="sysDash"/>
            <a:miter lim="800000"/>
          </a:ln>
          <a:effectLst/>
        </p:spPr>
      </p:cxnSp>
      <p:cxnSp>
        <p:nvCxnSpPr>
          <p:cNvPr id="11" name="Straight Connector 10">
            <a:extLst>
              <a:ext uri="{FF2B5EF4-FFF2-40B4-BE49-F238E27FC236}">
                <a16:creationId xmlns:a16="http://schemas.microsoft.com/office/drawing/2014/main" id="{30AAAD08-887A-4DEB-996B-20E2A117B1C9}"/>
              </a:ext>
            </a:extLst>
          </p:cNvPr>
          <p:cNvCxnSpPr>
            <a:cxnSpLocks/>
          </p:cNvCxnSpPr>
          <p:nvPr/>
        </p:nvCxnSpPr>
        <p:spPr>
          <a:xfrm flipV="1">
            <a:off x="6680814" y="1491468"/>
            <a:ext cx="0" cy="5040000"/>
          </a:xfrm>
          <a:prstGeom prst="line">
            <a:avLst/>
          </a:prstGeom>
          <a:noFill/>
          <a:ln w="19050" cap="flat" cmpd="sng" algn="ctr">
            <a:solidFill>
              <a:sysClr val="windowText" lastClr="000000"/>
            </a:solidFill>
            <a:prstDash val="sysDash"/>
            <a:miter lim="800000"/>
          </a:ln>
          <a:effectLst/>
        </p:spPr>
      </p:cxnSp>
      <p:cxnSp>
        <p:nvCxnSpPr>
          <p:cNvPr id="12" name="Straight Connector 11">
            <a:extLst>
              <a:ext uri="{FF2B5EF4-FFF2-40B4-BE49-F238E27FC236}">
                <a16:creationId xmlns:a16="http://schemas.microsoft.com/office/drawing/2014/main" id="{9C83A466-4508-6DB0-C2A1-72A0679B0781}"/>
              </a:ext>
            </a:extLst>
          </p:cNvPr>
          <p:cNvCxnSpPr>
            <a:cxnSpLocks/>
          </p:cNvCxnSpPr>
          <p:nvPr/>
        </p:nvCxnSpPr>
        <p:spPr>
          <a:xfrm flipV="1">
            <a:off x="7817188" y="1491468"/>
            <a:ext cx="0" cy="5040000"/>
          </a:xfrm>
          <a:prstGeom prst="line">
            <a:avLst/>
          </a:prstGeom>
          <a:noFill/>
          <a:ln w="19050" cap="flat" cmpd="sng" algn="ctr">
            <a:solidFill>
              <a:sysClr val="windowText" lastClr="000000"/>
            </a:solidFill>
            <a:prstDash val="sysDash"/>
            <a:miter lim="800000"/>
          </a:ln>
          <a:effectLst/>
        </p:spPr>
      </p:cxnSp>
      <p:cxnSp>
        <p:nvCxnSpPr>
          <p:cNvPr id="13" name="Straight Connector 12">
            <a:extLst>
              <a:ext uri="{FF2B5EF4-FFF2-40B4-BE49-F238E27FC236}">
                <a16:creationId xmlns:a16="http://schemas.microsoft.com/office/drawing/2014/main" id="{10392F6C-393E-D5B8-BB04-7D9F96E75339}"/>
              </a:ext>
            </a:extLst>
          </p:cNvPr>
          <p:cNvCxnSpPr>
            <a:cxnSpLocks/>
          </p:cNvCxnSpPr>
          <p:nvPr/>
        </p:nvCxnSpPr>
        <p:spPr>
          <a:xfrm flipV="1">
            <a:off x="8953562" y="1491468"/>
            <a:ext cx="0" cy="5040000"/>
          </a:xfrm>
          <a:prstGeom prst="line">
            <a:avLst/>
          </a:prstGeom>
          <a:noFill/>
          <a:ln w="19050" cap="flat" cmpd="sng" algn="ctr">
            <a:solidFill>
              <a:sysClr val="windowText" lastClr="000000"/>
            </a:solidFill>
            <a:prstDash val="sysDash"/>
            <a:miter lim="800000"/>
          </a:ln>
          <a:effectLst/>
        </p:spPr>
      </p:cxnSp>
      <p:cxnSp>
        <p:nvCxnSpPr>
          <p:cNvPr id="15" name="Straight Connector 14">
            <a:extLst>
              <a:ext uri="{FF2B5EF4-FFF2-40B4-BE49-F238E27FC236}">
                <a16:creationId xmlns:a16="http://schemas.microsoft.com/office/drawing/2014/main" id="{ACD9FFC3-8E8D-9D63-7824-EEC4A7DB8654}"/>
              </a:ext>
            </a:extLst>
          </p:cNvPr>
          <p:cNvCxnSpPr>
            <a:cxnSpLocks/>
          </p:cNvCxnSpPr>
          <p:nvPr/>
        </p:nvCxnSpPr>
        <p:spPr>
          <a:xfrm flipV="1">
            <a:off x="10089935" y="1491468"/>
            <a:ext cx="0" cy="5040000"/>
          </a:xfrm>
          <a:prstGeom prst="line">
            <a:avLst/>
          </a:prstGeom>
          <a:noFill/>
          <a:ln w="19050" cap="flat" cmpd="sng" algn="ctr">
            <a:solidFill>
              <a:sysClr val="windowText" lastClr="000000"/>
            </a:solidFill>
            <a:prstDash val="sysDash"/>
            <a:miter lim="800000"/>
          </a:ln>
          <a:effectLst/>
        </p:spPr>
      </p:cxnSp>
      <p:sp>
        <p:nvSpPr>
          <p:cNvPr id="16" name="TextBox 15">
            <a:extLst>
              <a:ext uri="{FF2B5EF4-FFF2-40B4-BE49-F238E27FC236}">
                <a16:creationId xmlns:a16="http://schemas.microsoft.com/office/drawing/2014/main" id="{D7B05B18-AA27-83E2-D5F0-23DDD748A6DA}"/>
              </a:ext>
            </a:extLst>
          </p:cNvPr>
          <p:cNvSpPr txBox="1"/>
          <p:nvPr/>
        </p:nvSpPr>
        <p:spPr>
          <a:xfrm>
            <a:off x="3961354" y="1172441"/>
            <a:ext cx="83478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Concept </a:t>
            </a:r>
          </a:p>
        </p:txBody>
      </p:sp>
      <p:sp>
        <p:nvSpPr>
          <p:cNvPr id="17" name="TextBox 16">
            <a:extLst>
              <a:ext uri="{FF2B5EF4-FFF2-40B4-BE49-F238E27FC236}">
                <a16:creationId xmlns:a16="http://schemas.microsoft.com/office/drawing/2014/main" id="{8C9DB5B9-C184-91BA-7F74-3ACCB31D9A00}"/>
              </a:ext>
            </a:extLst>
          </p:cNvPr>
          <p:cNvSpPr txBox="1"/>
          <p:nvPr/>
        </p:nvSpPr>
        <p:spPr>
          <a:xfrm>
            <a:off x="5162361" y="1172442"/>
            <a:ext cx="68640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Design</a:t>
            </a:r>
          </a:p>
        </p:txBody>
      </p:sp>
      <p:sp>
        <p:nvSpPr>
          <p:cNvPr id="18" name="TextBox 17">
            <a:extLst>
              <a:ext uri="{FF2B5EF4-FFF2-40B4-BE49-F238E27FC236}">
                <a16:creationId xmlns:a16="http://schemas.microsoft.com/office/drawing/2014/main" id="{38360A9A-BF67-FB44-CA09-0AD81766929C}"/>
              </a:ext>
            </a:extLst>
          </p:cNvPr>
          <p:cNvSpPr txBox="1"/>
          <p:nvPr/>
        </p:nvSpPr>
        <p:spPr>
          <a:xfrm>
            <a:off x="6126513" y="1172443"/>
            <a:ext cx="106561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Prototyping</a:t>
            </a:r>
          </a:p>
        </p:txBody>
      </p:sp>
      <p:sp>
        <p:nvSpPr>
          <p:cNvPr id="21" name="TextBox 20">
            <a:extLst>
              <a:ext uri="{FF2B5EF4-FFF2-40B4-BE49-F238E27FC236}">
                <a16:creationId xmlns:a16="http://schemas.microsoft.com/office/drawing/2014/main" id="{05D19F54-D228-25C0-4102-797361233430}"/>
              </a:ext>
            </a:extLst>
          </p:cNvPr>
          <p:cNvSpPr txBox="1"/>
          <p:nvPr/>
        </p:nvSpPr>
        <p:spPr>
          <a:xfrm>
            <a:off x="7251056" y="1172444"/>
            <a:ext cx="115506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Procurement</a:t>
            </a:r>
          </a:p>
        </p:txBody>
      </p:sp>
      <p:sp>
        <p:nvSpPr>
          <p:cNvPr id="22" name="TextBox 21">
            <a:extLst>
              <a:ext uri="{FF2B5EF4-FFF2-40B4-BE49-F238E27FC236}">
                <a16:creationId xmlns:a16="http://schemas.microsoft.com/office/drawing/2014/main" id="{C9642FF8-EF2B-F5FF-364E-8E779DAA92F2}"/>
              </a:ext>
            </a:extLst>
          </p:cNvPr>
          <p:cNvSpPr txBox="1"/>
          <p:nvPr/>
        </p:nvSpPr>
        <p:spPr>
          <a:xfrm>
            <a:off x="8272587" y="1172444"/>
            <a:ext cx="140474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Characterisation</a:t>
            </a:r>
          </a:p>
        </p:txBody>
      </p:sp>
      <p:sp>
        <p:nvSpPr>
          <p:cNvPr id="24" name="TextBox 23">
            <a:extLst>
              <a:ext uri="{FF2B5EF4-FFF2-40B4-BE49-F238E27FC236}">
                <a16:creationId xmlns:a16="http://schemas.microsoft.com/office/drawing/2014/main" id="{54689376-5FAE-C881-4D29-B83C357A72FC}"/>
              </a:ext>
            </a:extLst>
          </p:cNvPr>
          <p:cNvSpPr txBox="1"/>
          <p:nvPr/>
        </p:nvSpPr>
        <p:spPr>
          <a:xfrm>
            <a:off x="9502154" y="1172440"/>
            <a:ext cx="131959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Commissioning</a:t>
            </a:r>
          </a:p>
        </p:txBody>
      </p:sp>
      <p:sp>
        <p:nvSpPr>
          <p:cNvPr id="25" name="TextBox 24">
            <a:extLst>
              <a:ext uri="{FF2B5EF4-FFF2-40B4-BE49-F238E27FC236}">
                <a16:creationId xmlns:a16="http://schemas.microsoft.com/office/drawing/2014/main" id="{EC7BD449-F640-EBCC-E60C-3348B4234009}"/>
              </a:ext>
            </a:extLst>
          </p:cNvPr>
          <p:cNvSpPr txBox="1"/>
          <p:nvPr/>
        </p:nvSpPr>
        <p:spPr>
          <a:xfrm>
            <a:off x="6602767" y="6500471"/>
            <a:ext cx="1333955"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rPr>
              <a:t>Development</a:t>
            </a:r>
          </a:p>
        </p:txBody>
      </p:sp>
      <p:sp>
        <p:nvSpPr>
          <p:cNvPr id="27" name="Pentagon 26">
            <a:extLst>
              <a:ext uri="{FF2B5EF4-FFF2-40B4-BE49-F238E27FC236}">
                <a16:creationId xmlns:a16="http://schemas.microsoft.com/office/drawing/2014/main" id="{B6D0C0A9-0F1E-72A0-F466-1570D7B5C6D5}"/>
              </a:ext>
            </a:extLst>
          </p:cNvPr>
          <p:cNvSpPr/>
          <p:nvPr/>
        </p:nvSpPr>
        <p:spPr>
          <a:xfrm>
            <a:off x="3830099" y="2159150"/>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Pentagon 36">
            <a:extLst>
              <a:ext uri="{FF2B5EF4-FFF2-40B4-BE49-F238E27FC236}">
                <a16:creationId xmlns:a16="http://schemas.microsoft.com/office/drawing/2014/main" id="{988601F8-146B-A198-9ADA-4BF214F21CD5}"/>
              </a:ext>
            </a:extLst>
          </p:cNvPr>
          <p:cNvSpPr/>
          <p:nvPr/>
        </p:nvSpPr>
        <p:spPr>
          <a:xfrm>
            <a:off x="4980748" y="2160003"/>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Pentagon 37">
            <a:extLst>
              <a:ext uri="{FF2B5EF4-FFF2-40B4-BE49-F238E27FC236}">
                <a16:creationId xmlns:a16="http://schemas.microsoft.com/office/drawing/2014/main" id="{6E015888-6E59-920B-D300-B74F3691F755}"/>
              </a:ext>
            </a:extLst>
          </p:cNvPr>
          <p:cNvSpPr/>
          <p:nvPr/>
        </p:nvSpPr>
        <p:spPr>
          <a:xfrm>
            <a:off x="6133376" y="2160003"/>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39" name="Pentagon 38">
            <a:extLst>
              <a:ext uri="{FF2B5EF4-FFF2-40B4-BE49-F238E27FC236}">
                <a16:creationId xmlns:a16="http://schemas.microsoft.com/office/drawing/2014/main" id="{A5BF3CC9-B0C6-321B-B4F1-7E54ACACA524}"/>
              </a:ext>
            </a:extLst>
          </p:cNvPr>
          <p:cNvSpPr/>
          <p:nvPr/>
        </p:nvSpPr>
        <p:spPr>
          <a:xfrm>
            <a:off x="7279329" y="2160003"/>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40" name="Pentagon 39">
            <a:extLst>
              <a:ext uri="{FF2B5EF4-FFF2-40B4-BE49-F238E27FC236}">
                <a16:creationId xmlns:a16="http://schemas.microsoft.com/office/drawing/2014/main" id="{A9C78220-D1E2-D214-A9FB-E97DE6452F69}"/>
              </a:ext>
            </a:extLst>
          </p:cNvPr>
          <p:cNvSpPr/>
          <p:nvPr/>
        </p:nvSpPr>
        <p:spPr>
          <a:xfrm>
            <a:off x="8425282" y="2159149"/>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41" name="Pentagon 40">
            <a:extLst>
              <a:ext uri="{FF2B5EF4-FFF2-40B4-BE49-F238E27FC236}">
                <a16:creationId xmlns:a16="http://schemas.microsoft.com/office/drawing/2014/main" id="{53D0A157-BC2A-DD00-868B-BA29D1F2BC0C}"/>
              </a:ext>
            </a:extLst>
          </p:cNvPr>
          <p:cNvSpPr/>
          <p:nvPr/>
        </p:nvSpPr>
        <p:spPr>
          <a:xfrm>
            <a:off x="9571235" y="2159149"/>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Pentagon 41">
            <a:extLst>
              <a:ext uri="{FF2B5EF4-FFF2-40B4-BE49-F238E27FC236}">
                <a16:creationId xmlns:a16="http://schemas.microsoft.com/office/drawing/2014/main" id="{D99DF73E-F496-82BD-8EE9-023DC9F3763E}"/>
              </a:ext>
            </a:extLst>
          </p:cNvPr>
          <p:cNvSpPr/>
          <p:nvPr/>
        </p:nvSpPr>
        <p:spPr>
          <a:xfrm>
            <a:off x="3830099" y="1655567"/>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Pentagon 42">
            <a:extLst>
              <a:ext uri="{FF2B5EF4-FFF2-40B4-BE49-F238E27FC236}">
                <a16:creationId xmlns:a16="http://schemas.microsoft.com/office/drawing/2014/main" id="{01FCEE25-B84A-7FEA-CD11-3529720B4D0E}"/>
              </a:ext>
            </a:extLst>
          </p:cNvPr>
          <p:cNvSpPr/>
          <p:nvPr/>
        </p:nvSpPr>
        <p:spPr>
          <a:xfrm>
            <a:off x="4980748" y="1656420"/>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Pentagon 43">
            <a:extLst>
              <a:ext uri="{FF2B5EF4-FFF2-40B4-BE49-F238E27FC236}">
                <a16:creationId xmlns:a16="http://schemas.microsoft.com/office/drawing/2014/main" id="{B259651E-0588-09BB-AF1C-8AC50E11A9E5}"/>
              </a:ext>
            </a:extLst>
          </p:cNvPr>
          <p:cNvSpPr/>
          <p:nvPr/>
        </p:nvSpPr>
        <p:spPr>
          <a:xfrm>
            <a:off x="6133376" y="1656420"/>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Pentagon 44">
            <a:extLst>
              <a:ext uri="{FF2B5EF4-FFF2-40B4-BE49-F238E27FC236}">
                <a16:creationId xmlns:a16="http://schemas.microsoft.com/office/drawing/2014/main" id="{9D1C11FF-5482-62B7-0497-667345B38FCB}"/>
              </a:ext>
            </a:extLst>
          </p:cNvPr>
          <p:cNvSpPr/>
          <p:nvPr/>
        </p:nvSpPr>
        <p:spPr>
          <a:xfrm>
            <a:off x="7279329" y="1656420"/>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46" name="Pentagon 45">
            <a:extLst>
              <a:ext uri="{FF2B5EF4-FFF2-40B4-BE49-F238E27FC236}">
                <a16:creationId xmlns:a16="http://schemas.microsoft.com/office/drawing/2014/main" id="{7163305F-5996-BA12-39AA-BAB186994F76}"/>
              </a:ext>
            </a:extLst>
          </p:cNvPr>
          <p:cNvSpPr/>
          <p:nvPr/>
        </p:nvSpPr>
        <p:spPr>
          <a:xfrm>
            <a:off x="8425282" y="1655566"/>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Pentagon 46">
            <a:extLst>
              <a:ext uri="{FF2B5EF4-FFF2-40B4-BE49-F238E27FC236}">
                <a16:creationId xmlns:a16="http://schemas.microsoft.com/office/drawing/2014/main" id="{2F392CA6-8AA2-EB8D-5C6D-CDE68E063199}"/>
              </a:ext>
            </a:extLst>
          </p:cNvPr>
          <p:cNvSpPr/>
          <p:nvPr/>
        </p:nvSpPr>
        <p:spPr>
          <a:xfrm>
            <a:off x="9571235" y="1655566"/>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Pentagon 47">
            <a:extLst>
              <a:ext uri="{FF2B5EF4-FFF2-40B4-BE49-F238E27FC236}">
                <a16:creationId xmlns:a16="http://schemas.microsoft.com/office/drawing/2014/main" id="{023B39AC-6677-EE77-3AD7-2BBCAC633728}"/>
              </a:ext>
            </a:extLst>
          </p:cNvPr>
          <p:cNvSpPr/>
          <p:nvPr/>
        </p:nvSpPr>
        <p:spPr>
          <a:xfrm>
            <a:off x="3830099" y="2662733"/>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Pentagon 48">
            <a:extLst>
              <a:ext uri="{FF2B5EF4-FFF2-40B4-BE49-F238E27FC236}">
                <a16:creationId xmlns:a16="http://schemas.microsoft.com/office/drawing/2014/main" id="{DE83194E-9041-32A6-AA84-2EF17E1A7C94}"/>
              </a:ext>
            </a:extLst>
          </p:cNvPr>
          <p:cNvSpPr/>
          <p:nvPr/>
        </p:nvSpPr>
        <p:spPr>
          <a:xfrm>
            <a:off x="4980748" y="2663586"/>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Pentagon 52">
            <a:extLst>
              <a:ext uri="{FF2B5EF4-FFF2-40B4-BE49-F238E27FC236}">
                <a16:creationId xmlns:a16="http://schemas.microsoft.com/office/drawing/2014/main" id="{927024BD-F87A-1B9A-FE0E-3AC14507FF4F}"/>
              </a:ext>
            </a:extLst>
          </p:cNvPr>
          <p:cNvSpPr/>
          <p:nvPr/>
        </p:nvSpPr>
        <p:spPr>
          <a:xfrm>
            <a:off x="6133376" y="2663586"/>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59" name="Pentagon 58">
            <a:extLst>
              <a:ext uri="{FF2B5EF4-FFF2-40B4-BE49-F238E27FC236}">
                <a16:creationId xmlns:a16="http://schemas.microsoft.com/office/drawing/2014/main" id="{5489B5C1-D07D-6147-47F0-41BE272B495D}"/>
              </a:ext>
            </a:extLst>
          </p:cNvPr>
          <p:cNvSpPr/>
          <p:nvPr/>
        </p:nvSpPr>
        <p:spPr>
          <a:xfrm>
            <a:off x="7279329" y="2663586"/>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Pentagon 61">
            <a:extLst>
              <a:ext uri="{FF2B5EF4-FFF2-40B4-BE49-F238E27FC236}">
                <a16:creationId xmlns:a16="http://schemas.microsoft.com/office/drawing/2014/main" id="{348364C7-5AD6-1814-268D-8BE55D5F2B7E}"/>
              </a:ext>
            </a:extLst>
          </p:cNvPr>
          <p:cNvSpPr/>
          <p:nvPr/>
        </p:nvSpPr>
        <p:spPr>
          <a:xfrm>
            <a:off x="8425282" y="2662732"/>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Pentagon 62">
            <a:extLst>
              <a:ext uri="{FF2B5EF4-FFF2-40B4-BE49-F238E27FC236}">
                <a16:creationId xmlns:a16="http://schemas.microsoft.com/office/drawing/2014/main" id="{BCD2E499-D8FF-8A29-5659-06840D1F1A2A}"/>
              </a:ext>
            </a:extLst>
          </p:cNvPr>
          <p:cNvSpPr/>
          <p:nvPr/>
        </p:nvSpPr>
        <p:spPr>
          <a:xfrm>
            <a:off x="9571235" y="2662732"/>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Pentagon 64">
            <a:extLst>
              <a:ext uri="{FF2B5EF4-FFF2-40B4-BE49-F238E27FC236}">
                <a16:creationId xmlns:a16="http://schemas.microsoft.com/office/drawing/2014/main" id="{29EAA2B9-ECA2-B802-BC16-74BD1D1D457C}"/>
              </a:ext>
            </a:extLst>
          </p:cNvPr>
          <p:cNvSpPr/>
          <p:nvPr/>
        </p:nvSpPr>
        <p:spPr>
          <a:xfrm>
            <a:off x="3846356" y="4759270"/>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Pentagon 66">
            <a:extLst>
              <a:ext uri="{FF2B5EF4-FFF2-40B4-BE49-F238E27FC236}">
                <a16:creationId xmlns:a16="http://schemas.microsoft.com/office/drawing/2014/main" id="{D246CAD5-4423-8DEF-1AD7-783C11279340}"/>
              </a:ext>
            </a:extLst>
          </p:cNvPr>
          <p:cNvSpPr/>
          <p:nvPr/>
        </p:nvSpPr>
        <p:spPr>
          <a:xfrm>
            <a:off x="4997005" y="4760123"/>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Pentagon 67">
            <a:extLst>
              <a:ext uri="{FF2B5EF4-FFF2-40B4-BE49-F238E27FC236}">
                <a16:creationId xmlns:a16="http://schemas.microsoft.com/office/drawing/2014/main" id="{0BA4C5F5-1C9B-29BC-0118-F3132B1B77C9}"/>
              </a:ext>
            </a:extLst>
          </p:cNvPr>
          <p:cNvSpPr/>
          <p:nvPr/>
        </p:nvSpPr>
        <p:spPr>
          <a:xfrm>
            <a:off x="6149633" y="4760123"/>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70" name="Pentagon 69">
            <a:extLst>
              <a:ext uri="{FF2B5EF4-FFF2-40B4-BE49-F238E27FC236}">
                <a16:creationId xmlns:a16="http://schemas.microsoft.com/office/drawing/2014/main" id="{7E4B76F2-0454-D2B7-39C8-6C75E96D18E8}"/>
              </a:ext>
            </a:extLst>
          </p:cNvPr>
          <p:cNvSpPr/>
          <p:nvPr/>
        </p:nvSpPr>
        <p:spPr>
          <a:xfrm>
            <a:off x="7295586" y="4760123"/>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71" name="Pentagon 70">
            <a:extLst>
              <a:ext uri="{FF2B5EF4-FFF2-40B4-BE49-F238E27FC236}">
                <a16:creationId xmlns:a16="http://schemas.microsoft.com/office/drawing/2014/main" id="{5898E352-403E-4804-4868-A78C8FDC69F4}"/>
              </a:ext>
            </a:extLst>
          </p:cNvPr>
          <p:cNvSpPr/>
          <p:nvPr/>
        </p:nvSpPr>
        <p:spPr>
          <a:xfrm>
            <a:off x="8441539" y="4759269"/>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72" name="Pentagon 71">
            <a:extLst>
              <a:ext uri="{FF2B5EF4-FFF2-40B4-BE49-F238E27FC236}">
                <a16:creationId xmlns:a16="http://schemas.microsoft.com/office/drawing/2014/main" id="{5BE7FA87-75F2-7DE0-63FD-EA9CBE870843}"/>
              </a:ext>
            </a:extLst>
          </p:cNvPr>
          <p:cNvSpPr/>
          <p:nvPr/>
        </p:nvSpPr>
        <p:spPr>
          <a:xfrm>
            <a:off x="9587492" y="4759269"/>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Pentagon 73">
            <a:extLst>
              <a:ext uri="{FF2B5EF4-FFF2-40B4-BE49-F238E27FC236}">
                <a16:creationId xmlns:a16="http://schemas.microsoft.com/office/drawing/2014/main" id="{09459BBC-F5EF-80D3-22E0-6672B61B06CB}"/>
              </a:ext>
            </a:extLst>
          </p:cNvPr>
          <p:cNvSpPr/>
          <p:nvPr/>
        </p:nvSpPr>
        <p:spPr>
          <a:xfrm>
            <a:off x="3846356" y="4255687"/>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Pentagon 74">
            <a:extLst>
              <a:ext uri="{FF2B5EF4-FFF2-40B4-BE49-F238E27FC236}">
                <a16:creationId xmlns:a16="http://schemas.microsoft.com/office/drawing/2014/main" id="{351B04DB-D6F0-053A-40EA-9E0E81C4B9AC}"/>
              </a:ext>
            </a:extLst>
          </p:cNvPr>
          <p:cNvSpPr/>
          <p:nvPr/>
        </p:nvSpPr>
        <p:spPr>
          <a:xfrm>
            <a:off x="4997005" y="4256540"/>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78" name="Pentagon 77">
            <a:extLst>
              <a:ext uri="{FF2B5EF4-FFF2-40B4-BE49-F238E27FC236}">
                <a16:creationId xmlns:a16="http://schemas.microsoft.com/office/drawing/2014/main" id="{C5D3FB9E-C1D8-EC2F-F5BE-740D9311AA9E}"/>
              </a:ext>
            </a:extLst>
          </p:cNvPr>
          <p:cNvSpPr/>
          <p:nvPr/>
        </p:nvSpPr>
        <p:spPr>
          <a:xfrm>
            <a:off x="6149633" y="4256540"/>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79" name="Pentagon 78">
            <a:extLst>
              <a:ext uri="{FF2B5EF4-FFF2-40B4-BE49-F238E27FC236}">
                <a16:creationId xmlns:a16="http://schemas.microsoft.com/office/drawing/2014/main" id="{6A095EA1-6A93-7BE9-CC95-845AF54BD5B9}"/>
              </a:ext>
            </a:extLst>
          </p:cNvPr>
          <p:cNvSpPr/>
          <p:nvPr/>
        </p:nvSpPr>
        <p:spPr>
          <a:xfrm>
            <a:off x="7295586" y="4256540"/>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80" name="Pentagon 79">
            <a:extLst>
              <a:ext uri="{FF2B5EF4-FFF2-40B4-BE49-F238E27FC236}">
                <a16:creationId xmlns:a16="http://schemas.microsoft.com/office/drawing/2014/main" id="{B392BBD4-E056-8FFB-9F9D-C91947291089}"/>
              </a:ext>
            </a:extLst>
          </p:cNvPr>
          <p:cNvSpPr/>
          <p:nvPr/>
        </p:nvSpPr>
        <p:spPr>
          <a:xfrm>
            <a:off x="8441539" y="4255686"/>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Pentagon 80">
            <a:extLst>
              <a:ext uri="{FF2B5EF4-FFF2-40B4-BE49-F238E27FC236}">
                <a16:creationId xmlns:a16="http://schemas.microsoft.com/office/drawing/2014/main" id="{5549AB54-AFEA-03E8-9360-5E85733AD7B0}"/>
              </a:ext>
            </a:extLst>
          </p:cNvPr>
          <p:cNvSpPr/>
          <p:nvPr/>
        </p:nvSpPr>
        <p:spPr>
          <a:xfrm>
            <a:off x="9587492" y="4255686"/>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Pentagon 82">
            <a:extLst>
              <a:ext uri="{FF2B5EF4-FFF2-40B4-BE49-F238E27FC236}">
                <a16:creationId xmlns:a16="http://schemas.microsoft.com/office/drawing/2014/main" id="{F4D5D894-7D90-DD91-556D-CD2B35C44AEA}"/>
              </a:ext>
            </a:extLst>
          </p:cNvPr>
          <p:cNvSpPr/>
          <p:nvPr/>
        </p:nvSpPr>
        <p:spPr>
          <a:xfrm>
            <a:off x="3846356" y="5262853"/>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Pentagon 83">
            <a:extLst>
              <a:ext uri="{FF2B5EF4-FFF2-40B4-BE49-F238E27FC236}">
                <a16:creationId xmlns:a16="http://schemas.microsoft.com/office/drawing/2014/main" id="{EA501E2C-3AF1-BB78-22FB-F2EF5764CB8D}"/>
              </a:ext>
            </a:extLst>
          </p:cNvPr>
          <p:cNvSpPr/>
          <p:nvPr/>
        </p:nvSpPr>
        <p:spPr>
          <a:xfrm>
            <a:off x="4997005" y="5263706"/>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86" name="Pentagon 85">
            <a:extLst>
              <a:ext uri="{FF2B5EF4-FFF2-40B4-BE49-F238E27FC236}">
                <a16:creationId xmlns:a16="http://schemas.microsoft.com/office/drawing/2014/main" id="{E350C198-C502-F075-851A-D040DAF3578D}"/>
              </a:ext>
            </a:extLst>
          </p:cNvPr>
          <p:cNvSpPr/>
          <p:nvPr/>
        </p:nvSpPr>
        <p:spPr>
          <a:xfrm>
            <a:off x="6149633" y="5263706"/>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87" name="Pentagon 86">
            <a:extLst>
              <a:ext uri="{FF2B5EF4-FFF2-40B4-BE49-F238E27FC236}">
                <a16:creationId xmlns:a16="http://schemas.microsoft.com/office/drawing/2014/main" id="{50ED6FA1-77DF-649A-BC07-43CBA733ED95}"/>
              </a:ext>
            </a:extLst>
          </p:cNvPr>
          <p:cNvSpPr/>
          <p:nvPr/>
        </p:nvSpPr>
        <p:spPr>
          <a:xfrm>
            <a:off x="7295586" y="5263706"/>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Pentagon 87">
            <a:extLst>
              <a:ext uri="{FF2B5EF4-FFF2-40B4-BE49-F238E27FC236}">
                <a16:creationId xmlns:a16="http://schemas.microsoft.com/office/drawing/2014/main" id="{03934E73-5865-B15C-AEE1-1CAE4C417A4A}"/>
              </a:ext>
            </a:extLst>
          </p:cNvPr>
          <p:cNvSpPr/>
          <p:nvPr/>
        </p:nvSpPr>
        <p:spPr>
          <a:xfrm>
            <a:off x="8441539" y="5262852"/>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Pentagon 88">
            <a:extLst>
              <a:ext uri="{FF2B5EF4-FFF2-40B4-BE49-F238E27FC236}">
                <a16:creationId xmlns:a16="http://schemas.microsoft.com/office/drawing/2014/main" id="{EE520A52-7E7B-FA47-6737-70DCA27FA427}"/>
              </a:ext>
            </a:extLst>
          </p:cNvPr>
          <p:cNvSpPr/>
          <p:nvPr/>
        </p:nvSpPr>
        <p:spPr>
          <a:xfrm>
            <a:off x="9587492" y="5262852"/>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Pentagon 89">
            <a:extLst>
              <a:ext uri="{FF2B5EF4-FFF2-40B4-BE49-F238E27FC236}">
                <a16:creationId xmlns:a16="http://schemas.microsoft.com/office/drawing/2014/main" id="{061F90F6-0737-766F-F525-6C170C799F9C}"/>
              </a:ext>
            </a:extLst>
          </p:cNvPr>
          <p:cNvSpPr/>
          <p:nvPr/>
        </p:nvSpPr>
        <p:spPr>
          <a:xfrm>
            <a:off x="3846356" y="5760162"/>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92" name="Pentagon 91">
            <a:extLst>
              <a:ext uri="{FF2B5EF4-FFF2-40B4-BE49-F238E27FC236}">
                <a16:creationId xmlns:a16="http://schemas.microsoft.com/office/drawing/2014/main" id="{4711F786-9732-7BBA-8D5C-0BBADD77D800}"/>
              </a:ext>
            </a:extLst>
          </p:cNvPr>
          <p:cNvSpPr/>
          <p:nvPr/>
        </p:nvSpPr>
        <p:spPr>
          <a:xfrm>
            <a:off x="4997005" y="5761015"/>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93" name="Pentagon 92">
            <a:extLst>
              <a:ext uri="{FF2B5EF4-FFF2-40B4-BE49-F238E27FC236}">
                <a16:creationId xmlns:a16="http://schemas.microsoft.com/office/drawing/2014/main" id="{B5CF81D9-AA5C-FE5E-E0B6-4056C874096A}"/>
              </a:ext>
            </a:extLst>
          </p:cNvPr>
          <p:cNvSpPr/>
          <p:nvPr/>
        </p:nvSpPr>
        <p:spPr>
          <a:xfrm>
            <a:off x="6149633" y="5761015"/>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95" name="Pentagon 94">
            <a:extLst>
              <a:ext uri="{FF2B5EF4-FFF2-40B4-BE49-F238E27FC236}">
                <a16:creationId xmlns:a16="http://schemas.microsoft.com/office/drawing/2014/main" id="{949DF70F-AD7C-8A9D-AE95-39FFAB34A256}"/>
              </a:ext>
            </a:extLst>
          </p:cNvPr>
          <p:cNvSpPr/>
          <p:nvPr/>
        </p:nvSpPr>
        <p:spPr>
          <a:xfrm>
            <a:off x="7295586" y="5761015"/>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Pentagon 95">
            <a:extLst>
              <a:ext uri="{FF2B5EF4-FFF2-40B4-BE49-F238E27FC236}">
                <a16:creationId xmlns:a16="http://schemas.microsoft.com/office/drawing/2014/main" id="{B38AD1C0-5B6F-EE5A-BF6C-99269A9F91FC}"/>
              </a:ext>
            </a:extLst>
          </p:cNvPr>
          <p:cNvSpPr/>
          <p:nvPr/>
        </p:nvSpPr>
        <p:spPr>
          <a:xfrm>
            <a:off x="8441539" y="5760161"/>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Pentagon 97">
            <a:extLst>
              <a:ext uri="{FF2B5EF4-FFF2-40B4-BE49-F238E27FC236}">
                <a16:creationId xmlns:a16="http://schemas.microsoft.com/office/drawing/2014/main" id="{867C68C4-FE32-9F45-1DF0-5C55D2A2E8F4}"/>
              </a:ext>
            </a:extLst>
          </p:cNvPr>
          <p:cNvSpPr/>
          <p:nvPr/>
        </p:nvSpPr>
        <p:spPr>
          <a:xfrm>
            <a:off x="9587492" y="5760161"/>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8AE7092E-5BAE-0267-2A98-A81E641590A8}"/>
              </a:ext>
            </a:extLst>
          </p:cNvPr>
          <p:cNvSpPr txBox="1"/>
          <p:nvPr/>
        </p:nvSpPr>
        <p:spPr>
          <a:xfrm>
            <a:off x="627777" y="4893520"/>
            <a:ext cx="1319785"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rPr>
              <a:t>Spectroscopy</a:t>
            </a:r>
          </a:p>
        </p:txBody>
      </p:sp>
      <p:sp>
        <p:nvSpPr>
          <p:cNvPr id="101" name="TextBox 100">
            <a:extLst>
              <a:ext uri="{FF2B5EF4-FFF2-40B4-BE49-F238E27FC236}">
                <a16:creationId xmlns:a16="http://schemas.microsoft.com/office/drawing/2014/main" id="{F8F67CA4-C9FA-6A4B-8E0A-72BAFBE6A1C9}"/>
              </a:ext>
            </a:extLst>
          </p:cNvPr>
          <p:cNvSpPr txBox="1"/>
          <p:nvPr/>
        </p:nvSpPr>
        <p:spPr>
          <a:xfrm>
            <a:off x="741128" y="1988580"/>
            <a:ext cx="862737"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rPr>
              <a:t>Imaging</a:t>
            </a:r>
          </a:p>
        </p:txBody>
      </p:sp>
      <p:sp>
        <p:nvSpPr>
          <p:cNvPr id="102" name="TextBox 101">
            <a:extLst>
              <a:ext uri="{FF2B5EF4-FFF2-40B4-BE49-F238E27FC236}">
                <a16:creationId xmlns:a16="http://schemas.microsoft.com/office/drawing/2014/main" id="{67F04055-E7B1-3714-6DE7-96D678E9D8BE}"/>
              </a:ext>
            </a:extLst>
          </p:cNvPr>
          <p:cNvSpPr txBox="1"/>
          <p:nvPr/>
        </p:nvSpPr>
        <p:spPr>
          <a:xfrm>
            <a:off x="2298649" y="1524114"/>
            <a:ext cx="116051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Sub-micron,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&lt;100 keV x-ray </a:t>
            </a:r>
          </a:p>
        </p:txBody>
      </p:sp>
      <p:sp>
        <p:nvSpPr>
          <p:cNvPr id="103" name="TextBox 102">
            <a:extLst>
              <a:ext uri="{FF2B5EF4-FFF2-40B4-BE49-F238E27FC236}">
                <a16:creationId xmlns:a16="http://schemas.microsoft.com/office/drawing/2014/main" id="{53D9C246-5101-FFCF-1ED2-12D4740C52A9}"/>
              </a:ext>
            </a:extLst>
          </p:cNvPr>
          <p:cNvSpPr txBox="1"/>
          <p:nvPr/>
        </p:nvSpPr>
        <p:spPr>
          <a:xfrm>
            <a:off x="2293817" y="2055006"/>
            <a:ext cx="104547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MeV Imager,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MeV x-ray </a:t>
            </a:r>
          </a:p>
        </p:txBody>
      </p:sp>
      <p:sp>
        <p:nvSpPr>
          <p:cNvPr id="104" name="TextBox 103">
            <a:extLst>
              <a:ext uri="{FF2B5EF4-FFF2-40B4-BE49-F238E27FC236}">
                <a16:creationId xmlns:a16="http://schemas.microsoft.com/office/drawing/2014/main" id="{B282A4F9-4C3B-4E3B-AD16-E7FDD09C3BD8}"/>
              </a:ext>
            </a:extLst>
          </p:cNvPr>
          <p:cNvSpPr txBox="1"/>
          <p:nvPr/>
        </p:nvSpPr>
        <p:spPr>
          <a:xfrm>
            <a:off x="2298649" y="2516671"/>
            <a:ext cx="126803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Multi-modal,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&gt;100 keV x-ray, N</a:t>
            </a:r>
          </a:p>
        </p:txBody>
      </p:sp>
      <p:sp>
        <p:nvSpPr>
          <p:cNvPr id="105" name="TextBox 104">
            <a:extLst>
              <a:ext uri="{FF2B5EF4-FFF2-40B4-BE49-F238E27FC236}">
                <a16:creationId xmlns:a16="http://schemas.microsoft.com/office/drawing/2014/main" id="{FF4B3095-9256-0D19-92A7-3C4BFB20A700}"/>
              </a:ext>
            </a:extLst>
          </p:cNvPr>
          <p:cNvSpPr txBox="1"/>
          <p:nvPr/>
        </p:nvSpPr>
        <p:spPr>
          <a:xfrm>
            <a:off x="2269213" y="4116513"/>
            <a:ext cx="116051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Bayer Mask</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&lt;100 keV x-ray </a:t>
            </a:r>
          </a:p>
        </p:txBody>
      </p:sp>
      <p:sp>
        <p:nvSpPr>
          <p:cNvPr id="106" name="TextBox 105">
            <a:extLst>
              <a:ext uri="{FF2B5EF4-FFF2-40B4-BE49-F238E27FC236}">
                <a16:creationId xmlns:a16="http://schemas.microsoft.com/office/drawing/2014/main" id="{13138398-6602-5F73-A8EA-8F3A80F65E9B}"/>
              </a:ext>
            </a:extLst>
          </p:cNvPr>
          <p:cNvSpPr txBox="1"/>
          <p:nvPr/>
        </p:nvSpPr>
        <p:spPr>
          <a:xfrm>
            <a:off x="2264381" y="4647405"/>
            <a:ext cx="126669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LAS, </a:t>
            </a:r>
            <a:r>
              <a:rPr kumimoji="0" lang="en-GB" sz="1200" b="1" i="0" u="none" strike="noStrike" kern="0" cap="none" spc="0" normalizeH="0" baseline="0" noProof="0" dirty="0">
                <a:ln>
                  <a:noFill/>
                </a:ln>
                <a:solidFill>
                  <a:srgbClr val="FF0000"/>
                </a:solidFill>
                <a:effectLst/>
                <a:uLnTx/>
                <a:uFillTx/>
              </a:rPr>
              <a:t>(3 versions)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MeV x-ray </a:t>
            </a:r>
          </a:p>
        </p:txBody>
      </p:sp>
      <p:sp>
        <p:nvSpPr>
          <p:cNvPr id="107" name="TextBox 106">
            <a:extLst>
              <a:ext uri="{FF2B5EF4-FFF2-40B4-BE49-F238E27FC236}">
                <a16:creationId xmlns:a16="http://schemas.microsoft.com/office/drawing/2014/main" id="{4576CF78-E283-832F-5409-B336C0AC0556}"/>
              </a:ext>
            </a:extLst>
          </p:cNvPr>
          <p:cNvSpPr txBox="1"/>
          <p:nvPr/>
        </p:nvSpPr>
        <p:spPr>
          <a:xfrm>
            <a:off x="2269213" y="5109070"/>
            <a:ext cx="146867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a:ln>
                  <a:noFill/>
                </a:ln>
                <a:solidFill>
                  <a:prstClr val="black"/>
                </a:solidFill>
                <a:effectLst/>
                <a:uLnTx/>
                <a:uFillTx/>
              </a:rPr>
              <a:t>nTOF</a:t>
            </a:r>
            <a:endParaRPr kumimoji="0" lang="en-GB" sz="1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&lt; 100 MeV Neutron </a:t>
            </a:r>
          </a:p>
        </p:txBody>
      </p:sp>
      <p:sp>
        <p:nvSpPr>
          <p:cNvPr id="108" name="TextBox 107">
            <a:extLst>
              <a:ext uri="{FF2B5EF4-FFF2-40B4-BE49-F238E27FC236}">
                <a16:creationId xmlns:a16="http://schemas.microsoft.com/office/drawing/2014/main" id="{67E292EC-4215-0385-09B8-3771199F688B}"/>
              </a:ext>
            </a:extLst>
          </p:cNvPr>
          <p:cNvSpPr txBox="1"/>
          <p:nvPr/>
        </p:nvSpPr>
        <p:spPr>
          <a:xfrm>
            <a:off x="2250751" y="5556033"/>
            <a:ext cx="85151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rPr>
              <a:t>THz</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rPr>
              <a:t>0.1-50 THz</a:t>
            </a:r>
          </a:p>
        </p:txBody>
      </p:sp>
      <p:sp>
        <p:nvSpPr>
          <p:cNvPr id="109" name="Pentagon 108">
            <a:extLst>
              <a:ext uri="{FF2B5EF4-FFF2-40B4-BE49-F238E27FC236}">
                <a16:creationId xmlns:a16="http://schemas.microsoft.com/office/drawing/2014/main" id="{59E2DED6-C952-C63D-DA1B-2306FBD590D8}"/>
              </a:ext>
            </a:extLst>
          </p:cNvPr>
          <p:cNvSpPr/>
          <p:nvPr/>
        </p:nvSpPr>
        <p:spPr>
          <a:xfrm>
            <a:off x="3820515" y="3144538"/>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Pentagon 109">
            <a:extLst>
              <a:ext uri="{FF2B5EF4-FFF2-40B4-BE49-F238E27FC236}">
                <a16:creationId xmlns:a16="http://schemas.microsoft.com/office/drawing/2014/main" id="{D91737A6-58A7-4BE6-706B-42B20DEAD59A}"/>
              </a:ext>
            </a:extLst>
          </p:cNvPr>
          <p:cNvSpPr/>
          <p:nvPr/>
        </p:nvSpPr>
        <p:spPr>
          <a:xfrm>
            <a:off x="4971164" y="3145391"/>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Pentagon 110">
            <a:extLst>
              <a:ext uri="{FF2B5EF4-FFF2-40B4-BE49-F238E27FC236}">
                <a16:creationId xmlns:a16="http://schemas.microsoft.com/office/drawing/2014/main" id="{AC530DBE-D205-7EF4-3BDC-53F7C7435C00}"/>
              </a:ext>
            </a:extLst>
          </p:cNvPr>
          <p:cNvSpPr/>
          <p:nvPr/>
        </p:nvSpPr>
        <p:spPr>
          <a:xfrm>
            <a:off x="6123792" y="3145391"/>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112" name="Pentagon 111">
            <a:extLst>
              <a:ext uri="{FF2B5EF4-FFF2-40B4-BE49-F238E27FC236}">
                <a16:creationId xmlns:a16="http://schemas.microsoft.com/office/drawing/2014/main" id="{D494E76D-99C5-34A5-816D-899B796D9198}"/>
              </a:ext>
            </a:extLst>
          </p:cNvPr>
          <p:cNvSpPr/>
          <p:nvPr/>
        </p:nvSpPr>
        <p:spPr>
          <a:xfrm>
            <a:off x="7269745" y="3145391"/>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113" name="Pentagon 112">
            <a:extLst>
              <a:ext uri="{FF2B5EF4-FFF2-40B4-BE49-F238E27FC236}">
                <a16:creationId xmlns:a16="http://schemas.microsoft.com/office/drawing/2014/main" id="{9405BE3A-1B25-27C7-0292-8B6F88542F1D}"/>
              </a:ext>
            </a:extLst>
          </p:cNvPr>
          <p:cNvSpPr/>
          <p:nvPr/>
        </p:nvSpPr>
        <p:spPr>
          <a:xfrm>
            <a:off x="8415698" y="3144537"/>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115" name="Pentagon 114">
            <a:extLst>
              <a:ext uri="{FF2B5EF4-FFF2-40B4-BE49-F238E27FC236}">
                <a16:creationId xmlns:a16="http://schemas.microsoft.com/office/drawing/2014/main" id="{A7759857-A403-4B14-3BBA-A52C9E27AD62}"/>
              </a:ext>
            </a:extLst>
          </p:cNvPr>
          <p:cNvSpPr/>
          <p:nvPr/>
        </p:nvSpPr>
        <p:spPr>
          <a:xfrm>
            <a:off x="9561651" y="3144537"/>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117" name="TextBox 116">
            <a:extLst>
              <a:ext uri="{FF2B5EF4-FFF2-40B4-BE49-F238E27FC236}">
                <a16:creationId xmlns:a16="http://schemas.microsoft.com/office/drawing/2014/main" id="{238EB322-2349-EF38-10F2-712C82C9B592}"/>
              </a:ext>
            </a:extLst>
          </p:cNvPr>
          <p:cNvSpPr txBox="1"/>
          <p:nvPr/>
        </p:nvSpPr>
        <p:spPr>
          <a:xfrm>
            <a:off x="2289065" y="2998476"/>
            <a:ext cx="133241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chemeClr val="tx1">
                    <a:lumMod val="50000"/>
                  </a:schemeClr>
                </a:solidFill>
                <a:effectLst/>
                <a:uLnTx/>
                <a:uFillTx/>
              </a:rPr>
              <a:t>Large Area Panel,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schemeClr val="tx1">
                    <a:lumMod val="50000"/>
                  </a:schemeClr>
                </a:solidFill>
                <a:effectLst/>
                <a:uLnTx/>
                <a:uFillTx/>
              </a:rPr>
              <a:t>High sensitivity</a:t>
            </a:r>
          </a:p>
        </p:txBody>
      </p:sp>
      <p:sp>
        <p:nvSpPr>
          <p:cNvPr id="118" name="Pentagon 117">
            <a:extLst>
              <a:ext uri="{FF2B5EF4-FFF2-40B4-BE49-F238E27FC236}">
                <a16:creationId xmlns:a16="http://schemas.microsoft.com/office/drawing/2014/main" id="{8CCBD638-7128-9E40-3E0F-A58815123321}"/>
              </a:ext>
            </a:extLst>
          </p:cNvPr>
          <p:cNvSpPr/>
          <p:nvPr/>
        </p:nvSpPr>
        <p:spPr>
          <a:xfrm>
            <a:off x="8432539" y="1659047"/>
            <a:ext cx="1136371" cy="198763"/>
          </a:xfrm>
          <a:prstGeom prst="homePlate">
            <a:avLst/>
          </a:prstGeom>
          <a:pattFill prst="wdUpDiag">
            <a:fgClr>
              <a:srgbClr val="4472C4"/>
            </a:fgClr>
            <a:bgClr>
              <a:sysClr val="window" lastClr="FFFFFF"/>
            </a:bgClr>
          </a:patt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47D1FB8-AFBF-ECF6-706E-1A6076B21021}"/>
              </a:ext>
            </a:extLst>
          </p:cNvPr>
          <p:cNvSpPr txBox="1"/>
          <p:nvPr/>
        </p:nvSpPr>
        <p:spPr>
          <a:xfrm>
            <a:off x="1518463" y="382204"/>
            <a:ext cx="534588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Status at 2022 ISTAC</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5" name="Pentagon 4">
            <a:extLst>
              <a:ext uri="{FF2B5EF4-FFF2-40B4-BE49-F238E27FC236}">
                <a16:creationId xmlns:a16="http://schemas.microsoft.com/office/drawing/2014/main" id="{140F8C92-8824-8793-F83C-949A327929A3}"/>
              </a:ext>
            </a:extLst>
          </p:cNvPr>
          <p:cNvSpPr/>
          <p:nvPr/>
        </p:nvSpPr>
        <p:spPr>
          <a:xfrm>
            <a:off x="3810933" y="3574266"/>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Pentagon 5">
            <a:extLst>
              <a:ext uri="{FF2B5EF4-FFF2-40B4-BE49-F238E27FC236}">
                <a16:creationId xmlns:a16="http://schemas.microsoft.com/office/drawing/2014/main" id="{79A3ACB4-8875-7C6E-9B44-DD613F84F2A1}"/>
              </a:ext>
            </a:extLst>
          </p:cNvPr>
          <p:cNvSpPr/>
          <p:nvPr/>
        </p:nvSpPr>
        <p:spPr>
          <a:xfrm>
            <a:off x="4961582" y="3575119"/>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entagon 8">
            <a:extLst>
              <a:ext uri="{FF2B5EF4-FFF2-40B4-BE49-F238E27FC236}">
                <a16:creationId xmlns:a16="http://schemas.microsoft.com/office/drawing/2014/main" id="{5BA85036-0BAB-5D52-2B4D-764C41F317AF}"/>
              </a:ext>
            </a:extLst>
          </p:cNvPr>
          <p:cNvSpPr/>
          <p:nvPr/>
        </p:nvSpPr>
        <p:spPr>
          <a:xfrm>
            <a:off x="6114210" y="3575119"/>
            <a:ext cx="1136371" cy="198763"/>
          </a:xfrm>
          <a:prstGeom prst="homePlate">
            <a:avLst/>
          </a:prstGeom>
          <a:solidFill>
            <a:srgbClr val="4472C4"/>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10" name="Pentagon 9">
            <a:extLst>
              <a:ext uri="{FF2B5EF4-FFF2-40B4-BE49-F238E27FC236}">
                <a16:creationId xmlns:a16="http://schemas.microsoft.com/office/drawing/2014/main" id="{DD31C4CA-2C2A-F956-8509-E6E9BA1F849A}"/>
              </a:ext>
            </a:extLst>
          </p:cNvPr>
          <p:cNvSpPr/>
          <p:nvPr/>
        </p:nvSpPr>
        <p:spPr>
          <a:xfrm>
            <a:off x="7260163" y="3575119"/>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14" name="Pentagon 13">
            <a:extLst>
              <a:ext uri="{FF2B5EF4-FFF2-40B4-BE49-F238E27FC236}">
                <a16:creationId xmlns:a16="http://schemas.microsoft.com/office/drawing/2014/main" id="{71C88343-379D-79FF-F76A-18BB44ADE39C}"/>
              </a:ext>
            </a:extLst>
          </p:cNvPr>
          <p:cNvSpPr/>
          <p:nvPr/>
        </p:nvSpPr>
        <p:spPr>
          <a:xfrm>
            <a:off x="8406116" y="3574265"/>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19" name="Pentagon 18">
            <a:extLst>
              <a:ext uri="{FF2B5EF4-FFF2-40B4-BE49-F238E27FC236}">
                <a16:creationId xmlns:a16="http://schemas.microsoft.com/office/drawing/2014/main" id="{34CD74C9-63DD-42D5-EE70-8C2627D09028}"/>
              </a:ext>
            </a:extLst>
          </p:cNvPr>
          <p:cNvSpPr/>
          <p:nvPr/>
        </p:nvSpPr>
        <p:spPr>
          <a:xfrm>
            <a:off x="9552069" y="3574265"/>
            <a:ext cx="1136371" cy="198763"/>
          </a:xfrm>
          <a:prstGeom prst="homePlat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DA0D844-025E-483F-A03E-686A89423A86}"/>
              </a:ext>
            </a:extLst>
          </p:cNvPr>
          <p:cNvSpPr txBox="1"/>
          <p:nvPr/>
        </p:nvSpPr>
        <p:spPr>
          <a:xfrm>
            <a:off x="2279483" y="3428204"/>
            <a:ext cx="154401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kern="0" dirty="0">
                <a:solidFill>
                  <a:srgbClr val="FF0000"/>
                </a:solidFill>
              </a:rPr>
              <a:t>Direct </a:t>
            </a:r>
            <a:r>
              <a:rPr kumimoji="0" lang="en-GB" sz="1200" b="1" i="0" u="none" strike="noStrike" kern="0" cap="none" spc="0" normalizeH="0" baseline="0" noProof="0" dirty="0">
                <a:ln>
                  <a:noFill/>
                </a:ln>
                <a:solidFill>
                  <a:srgbClr val="FF0000"/>
                </a:solidFill>
                <a:effectLst/>
                <a:uLnTx/>
                <a:uFillTx/>
              </a:rPr>
              <a:t>Coupled,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srgbClr val="FF0000"/>
                </a:solidFill>
                <a:effectLst/>
                <a:uLnTx/>
                <a:uFillTx/>
              </a:rPr>
              <a:t>Efficient/Resolution, x</a:t>
            </a:r>
          </a:p>
        </p:txBody>
      </p:sp>
      <p:sp>
        <p:nvSpPr>
          <p:cNvPr id="23" name="Pentagon 22">
            <a:extLst>
              <a:ext uri="{FF2B5EF4-FFF2-40B4-BE49-F238E27FC236}">
                <a16:creationId xmlns:a16="http://schemas.microsoft.com/office/drawing/2014/main" id="{F61BC376-1C04-7286-0003-EF84F572141E}"/>
              </a:ext>
            </a:extLst>
          </p:cNvPr>
          <p:cNvSpPr/>
          <p:nvPr/>
        </p:nvSpPr>
        <p:spPr>
          <a:xfrm>
            <a:off x="3860634" y="6204829"/>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26" name="Pentagon 25">
            <a:extLst>
              <a:ext uri="{FF2B5EF4-FFF2-40B4-BE49-F238E27FC236}">
                <a16:creationId xmlns:a16="http://schemas.microsoft.com/office/drawing/2014/main" id="{CB1B6B52-1862-F2DE-ABF2-E2A930176839}"/>
              </a:ext>
            </a:extLst>
          </p:cNvPr>
          <p:cNvSpPr/>
          <p:nvPr/>
        </p:nvSpPr>
        <p:spPr>
          <a:xfrm>
            <a:off x="5011283" y="6205682"/>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28" name="Pentagon 27">
            <a:extLst>
              <a:ext uri="{FF2B5EF4-FFF2-40B4-BE49-F238E27FC236}">
                <a16:creationId xmlns:a16="http://schemas.microsoft.com/office/drawing/2014/main" id="{470800B0-D472-5D91-73F5-AB74B06AA42B}"/>
              </a:ext>
            </a:extLst>
          </p:cNvPr>
          <p:cNvSpPr/>
          <p:nvPr/>
        </p:nvSpPr>
        <p:spPr>
          <a:xfrm>
            <a:off x="6163911" y="6205682"/>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29" name="Pentagon 28">
            <a:extLst>
              <a:ext uri="{FF2B5EF4-FFF2-40B4-BE49-F238E27FC236}">
                <a16:creationId xmlns:a16="http://schemas.microsoft.com/office/drawing/2014/main" id="{04952FC0-D3E0-AB83-862B-72CA41572821}"/>
              </a:ext>
            </a:extLst>
          </p:cNvPr>
          <p:cNvSpPr/>
          <p:nvPr/>
        </p:nvSpPr>
        <p:spPr>
          <a:xfrm>
            <a:off x="7309864" y="6205682"/>
            <a:ext cx="1136371" cy="198763"/>
          </a:xfrm>
          <a:prstGeom prst="homePlat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30" name="Pentagon 29">
            <a:extLst>
              <a:ext uri="{FF2B5EF4-FFF2-40B4-BE49-F238E27FC236}">
                <a16:creationId xmlns:a16="http://schemas.microsoft.com/office/drawing/2014/main" id="{98EC9CA8-3DBA-9A2E-7BE3-1CB7C346D6D2}"/>
              </a:ext>
            </a:extLst>
          </p:cNvPr>
          <p:cNvSpPr/>
          <p:nvPr/>
        </p:nvSpPr>
        <p:spPr>
          <a:xfrm>
            <a:off x="8455817" y="6204828"/>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31" name="Pentagon 30">
            <a:extLst>
              <a:ext uri="{FF2B5EF4-FFF2-40B4-BE49-F238E27FC236}">
                <a16:creationId xmlns:a16="http://schemas.microsoft.com/office/drawing/2014/main" id="{F893CE6C-AEAD-468A-05A4-41542581BB95}"/>
              </a:ext>
            </a:extLst>
          </p:cNvPr>
          <p:cNvSpPr/>
          <p:nvPr/>
        </p:nvSpPr>
        <p:spPr>
          <a:xfrm>
            <a:off x="9601770" y="6204828"/>
            <a:ext cx="1136371" cy="198763"/>
          </a:xfrm>
          <a:prstGeom prst="homePlate">
            <a:avLst/>
          </a:prstGeom>
          <a:pattFill prst="wdUpDiag">
            <a:fgClr>
              <a:srgbClr val="ED7D31">
                <a:lumMod val="75000"/>
              </a:srgbClr>
            </a:fgClr>
            <a:bgClr>
              <a:sysClr val="window" lastClr="FFFFFF"/>
            </a:bgClr>
          </a:pattFill>
          <a:ln w="12700" cap="flat" cmpd="sng" algn="ctr">
            <a:solidFill>
              <a:sysClr val="windowText" lastClr="000000"/>
            </a:solid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32" name="TextBox 31">
            <a:extLst>
              <a:ext uri="{FF2B5EF4-FFF2-40B4-BE49-F238E27FC236}">
                <a16:creationId xmlns:a16="http://schemas.microsoft.com/office/drawing/2014/main" id="{A8111D83-0FB0-8810-6466-D7D292FF9D72}"/>
              </a:ext>
            </a:extLst>
          </p:cNvPr>
          <p:cNvSpPr txBox="1"/>
          <p:nvPr/>
        </p:nvSpPr>
        <p:spPr>
          <a:xfrm>
            <a:off x="2265029" y="6000700"/>
            <a:ext cx="123944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a:ln>
                  <a:noFill/>
                </a:ln>
                <a:solidFill>
                  <a:srgbClr val="FF0000"/>
                </a:solidFill>
                <a:effectLst/>
                <a:uLnTx/>
                <a:uFillTx/>
              </a:rPr>
              <a:t>Hexitec</a:t>
            </a:r>
            <a:endParaRPr kumimoji="0" lang="en-GB" sz="1200" b="1" i="0" u="none" strike="noStrike" kern="0" cap="none" spc="0" normalizeH="0" baseline="0" noProof="0" dirty="0">
              <a:ln>
                <a:noFill/>
              </a:ln>
              <a:solidFill>
                <a:srgbClr val="FF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i="1" kern="0" dirty="0">
                <a:solidFill>
                  <a:srgbClr val="FF0000"/>
                </a:solidFill>
              </a:rPr>
              <a:t>10-600 keV</a:t>
            </a:r>
            <a:r>
              <a:rPr kumimoji="0" lang="en-GB" sz="1200" b="0" i="1" u="none" strike="noStrike" kern="0" cap="none" spc="0" normalizeH="0" baseline="0" noProof="0" dirty="0">
                <a:ln>
                  <a:noFill/>
                </a:ln>
                <a:solidFill>
                  <a:srgbClr val="FF0000"/>
                </a:solidFill>
                <a:effectLst/>
                <a:uLnTx/>
                <a:uFillTx/>
              </a:rPr>
              <a:t> x-ray</a:t>
            </a:r>
          </a:p>
        </p:txBody>
      </p:sp>
    </p:spTree>
    <p:extLst>
      <p:ext uri="{BB962C8B-B14F-4D97-AF65-F5344CB8AC3E}">
        <p14:creationId xmlns:p14="http://schemas.microsoft.com/office/powerpoint/2010/main" val="249502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4628A6-25F2-D455-9C3C-060D64B27822}"/>
              </a:ext>
            </a:extLst>
          </p:cNvPr>
          <p:cNvSpPr txBox="1"/>
          <p:nvPr/>
        </p:nvSpPr>
        <p:spPr>
          <a:xfrm>
            <a:off x="1518463" y="382204"/>
            <a:ext cx="534588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What is being delivered?</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6" name="Subtitle 2">
            <a:extLst>
              <a:ext uri="{FF2B5EF4-FFF2-40B4-BE49-F238E27FC236}">
                <a16:creationId xmlns:a16="http://schemas.microsoft.com/office/drawing/2014/main" id="{13F8D04C-BCD5-006B-2295-3FDA369A7615}"/>
              </a:ext>
            </a:extLst>
          </p:cNvPr>
          <p:cNvSpPr txBox="1">
            <a:spLocks/>
          </p:cNvSpPr>
          <p:nvPr/>
        </p:nvSpPr>
        <p:spPr>
          <a:xfrm>
            <a:off x="811169" y="1587730"/>
            <a:ext cx="10877550" cy="1993900"/>
          </a:xfrm>
          <a:prstGeom prst="rect">
            <a:avLst/>
          </a:prstGeom>
        </p:spPr>
        <p:txBody>
          <a:bodyPr vert="horz" lIns="91440" tIns="45720" rIns="91440" bIns="45720" rtlCol="0">
            <a:normAutofit fontScale="92500" lnSpcReduction="10000"/>
          </a:bodyPr>
          <a:lstStyle>
            <a:lvl1pPr indent="0" algn="ctr">
              <a:lnSpc>
                <a:spcPct val="90000"/>
              </a:lnSpc>
              <a:spcBef>
                <a:spcPts val="1000"/>
              </a:spcBef>
              <a:buClr>
                <a:schemeClr val="tx1"/>
              </a:buClr>
              <a:buFont typeface="Wingdings" pitchFamily="2" charset="2"/>
              <a:buNone/>
              <a:defRPr sz="2400">
                <a:solidFill>
                  <a:schemeClr val="accent4"/>
                </a:solidFill>
                <a:latin typeface="Arial" panose="020B0604020202020204" pitchFamily="34" charset="0"/>
                <a:cs typeface="Arial" panose="020B0604020202020204" pitchFamily="34" charset="0"/>
              </a:defRPr>
            </a:lvl1pPr>
            <a:lvl2pPr indent="0" algn="ctr">
              <a:lnSpc>
                <a:spcPct val="90000"/>
              </a:lnSpc>
              <a:spcBef>
                <a:spcPts val="500"/>
              </a:spcBef>
              <a:buClr>
                <a:schemeClr val="tx1"/>
              </a:buClr>
              <a:buFont typeface="Wingdings" pitchFamily="2" charset="2"/>
              <a:buNone/>
              <a:defRPr sz="2000">
                <a:solidFill>
                  <a:schemeClr val="accent4"/>
                </a:solidFill>
                <a:latin typeface="Arial" panose="020B0604020202020204" pitchFamily="34" charset="0"/>
                <a:cs typeface="Arial" panose="020B0604020202020204" pitchFamily="34" charset="0"/>
              </a:defRPr>
            </a:lvl2pPr>
            <a:lvl3pPr indent="0" algn="ctr">
              <a:lnSpc>
                <a:spcPct val="90000"/>
              </a:lnSpc>
              <a:spcBef>
                <a:spcPts val="500"/>
              </a:spcBef>
              <a:buClr>
                <a:schemeClr val="tx1"/>
              </a:buClr>
              <a:buFont typeface="Wingdings" pitchFamily="2" charset="2"/>
              <a:buNone/>
              <a:defRPr>
                <a:solidFill>
                  <a:schemeClr val="accent4"/>
                </a:solidFill>
                <a:latin typeface="Arial" panose="020B0604020202020204" pitchFamily="34" charset="0"/>
                <a:cs typeface="Arial" panose="020B0604020202020204" pitchFamily="34" charset="0"/>
              </a:defRPr>
            </a:lvl3pPr>
            <a:lvl4pPr indent="0" algn="ctr">
              <a:lnSpc>
                <a:spcPct val="90000"/>
              </a:lnSpc>
              <a:spcBef>
                <a:spcPts val="500"/>
              </a:spcBef>
              <a:buClr>
                <a:schemeClr val="tx1"/>
              </a:buClr>
              <a:buFont typeface="Wingdings" pitchFamily="2" charset="2"/>
              <a:buNone/>
              <a:defRPr sz="1600">
                <a:solidFill>
                  <a:schemeClr val="accent4"/>
                </a:solidFill>
                <a:latin typeface="Arial" panose="020B0604020202020204" pitchFamily="34" charset="0"/>
                <a:cs typeface="Arial" panose="020B0604020202020204" pitchFamily="34" charset="0"/>
              </a:defRPr>
            </a:lvl4pPr>
            <a:lvl5pPr indent="0" algn="ctr">
              <a:lnSpc>
                <a:spcPct val="90000"/>
              </a:lnSpc>
              <a:spcBef>
                <a:spcPts val="500"/>
              </a:spcBef>
              <a:buClr>
                <a:schemeClr val="tx1"/>
              </a:buClr>
              <a:buFont typeface="Wingdings" pitchFamily="2" charset="2"/>
              <a:buNone/>
              <a:defRPr sz="1600">
                <a:solidFill>
                  <a:schemeClr val="accent4"/>
                </a:solidFill>
                <a:latin typeface="Arial" panose="020B0604020202020204" pitchFamily="34" charset="0"/>
                <a:cs typeface="Arial" panose="020B0604020202020204" pitchFamily="34" charset="0"/>
              </a:defRPr>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nSpc>
                <a:spcPct val="150000"/>
              </a:lnSpc>
            </a:pPr>
            <a:r>
              <a:rPr lang="en-GB" sz="3200" dirty="0"/>
              <a:t>A baseline suite of detectors and diagnostics able to characterise </a:t>
            </a:r>
            <a:r>
              <a:rPr lang="en-GB" sz="3200" i="1" dirty="0"/>
              <a:t>standard </a:t>
            </a:r>
            <a:r>
              <a:rPr lang="en-GB" sz="3200" dirty="0"/>
              <a:t>experimental configurations and industrial applications.</a:t>
            </a:r>
          </a:p>
        </p:txBody>
      </p:sp>
      <p:sp>
        <p:nvSpPr>
          <p:cNvPr id="8" name="Rectangle 7">
            <a:extLst>
              <a:ext uri="{FF2B5EF4-FFF2-40B4-BE49-F238E27FC236}">
                <a16:creationId xmlns:a16="http://schemas.microsoft.com/office/drawing/2014/main" id="{85B72573-A74E-8663-99C2-8A030B3E3630}"/>
              </a:ext>
            </a:extLst>
          </p:cNvPr>
          <p:cNvSpPr/>
          <p:nvPr/>
        </p:nvSpPr>
        <p:spPr>
          <a:xfrm>
            <a:off x="5011693" y="1781406"/>
            <a:ext cx="4416425" cy="450000"/>
          </a:xfrm>
          <a:prstGeom prst="rect">
            <a:avLst/>
          </a:prstGeom>
          <a:no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41F787F-964F-AA7F-9B6E-78FC1F471096}"/>
              </a:ext>
            </a:extLst>
          </p:cNvPr>
          <p:cNvSpPr/>
          <p:nvPr/>
        </p:nvSpPr>
        <p:spPr>
          <a:xfrm>
            <a:off x="1637076" y="2413230"/>
            <a:ext cx="2145894" cy="450000"/>
          </a:xfrm>
          <a:prstGeom prst="rect">
            <a:avLst/>
          </a:prstGeom>
          <a:no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47E90FA-988C-8624-86E4-55CE7A99EEA7}"/>
              </a:ext>
            </a:extLst>
          </p:cNvPr>
          <p:cNvSpPr/>
          <p:nvPr/>
        </p:nvSpPr>
        <p:spPr>
          <a:xfrm>
            <a:off x="4322313" y="3022830"/>
            <a:ext cx="3804056" cy="450000"/>
          </a:xfrm>
          <a:prstGeom prst="rect">
            <a:avLst/>
          </a:prstGeom>
          <a:no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2F9FC88-9BCA-8693-B46C-14C0079C0C49}"/>
              </a:ext>
            </a:extLst>
          </p:cNvPr>
          <p:cNvSpPr/>
          <p:nvPr/>
        </p:nvSpPr>
        <p:spPr>
          <a:xfrm>
            <a:off x="2195875" y="1776641"/>
            <a:ext cx="2406244" cy="450000"/>
          </a:xfrm>
          <a:prstGeom prst="rect">
            <a:avLst/>
          </a:prstGeom>
          <a:no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4758D8D-E43A-C379-9C1A-3A6BA42CECE8}"/>
              </a:ext>
            </a:extLst>
          </p:cNvPr>
          <p:cNvSpPr txBox="1"/>
          <p:nvPr/>
        </p:nvSpPr>
        <p:spPr>
          <a:xfrm>
            <a:off x="218757" y="1117805"/>
            <a:ext cx="3432317" cy="646331"/>
          </a:xfrm>
          <a:prstGeom prst="rect">
            <a:avLst/>
          </a:prstGeom>
          <a:noFill/>
        </p:spPr>
        <p:txBody>
          <a:bodyPr wrap="square" rtlCol="0">
            <a:spAutoFit/>
          </a:bodyPr>
          <a:lstStyle/>
          <a:p>
            <a:r>
              <a:rPr lang="en-GB" dirty="0"/>
              <a:t>The critical diagnostics to perform a wide variety of experiments. </a:t>
            </a:r>
          </a:p>
        </p:txBody>
      </p:sp>
      <p:sp>
        <p:nvSpPr>
          <p:cNvPr id="14" name="TextBox 13">
            <a:extLst>
              <a:ext uri="{FF2B5EF4-FFF2-40B4-BE49-F238E27FC236}">
                <a16:creationId xmlns:a16="http://schemas.microsoft.com/office/drawing/2014/main" id="{D7B6D6C5-892B-4FFC-2DBA-DCE770515DDC}"/>
              </a:ext>
            </a:extLst>
          </p:cNvPr>
          <p:cNvSpPr txBox="1"/>
          <p:nvPr/>
        </p:nvSpPr>
        <p:spPr>
          <a:xfrm>
            <a:off x="7413422" y="1125621"/>
            <a:ext cx="4778578" cy="646331"/>
          </a:xfrm>
          <a:prstGeom prst="rect">
            <a:avLst/>
          </a:prstGeom>
          <a:noFill/>
        </p:spPr>
        <p:txBody>
          <a:bodyPr wrap="square" rtlCol="0">
            <a:spAutoFit/>
          </a:bodyPr>
          <a:lstStyle/>
          <a:p>
            <a:r>
              <a:rPr lang="en-GB" dirty="0"/>
              <a:t>Distinction here is a detector is sensitive to the radiation and the diagnostic is a total package.</a:t>
            </a:r>
          </a:p>
        </p:txBody>
      </p:sp>
      <p:sp>
        <p:nvSpPr>
          <p:cNvPr id="15" name="TextBox 14">
            <a:extLst>
              <a:ext uri="{FF2B5EF4-FFF2-40B4-BE49-F238E27FC236}">
                <a16:creationId xmlns:a16="http://schemas.microsoft.com/office/drawing/2014/main" id="{FDD117C5-00FF-7EBC-FC83-3958046F949C}"/>
              </a:ext>
            </a:extLst>
          </p:cNvPr>
          <p:cNvSpPr txBox="1"/>
          <p:nvPr/>
        </p:nvSpPr>
        <p:spPr>
          <a:xfrm>
            <a:off x="86862" y="2957396"/>
            <a:ext cx="3696108" cy="923330"/>
          </a:xfrm>
          <a:prstGeom prst="rect">
            <a:avLst/>
          </a:prstGeom>
          <a:noFill/>
        </p:spPr>
        <p:txBody>
          <a:bodyPr wrap="square" rtlCol="0">
            <a:spAutoFit/>
          </a:bodyPr>
          <a:lstStyle/>
          <a:p>
            <a:r>
              <a:rPr lang="en-GB" dirty="0"/>
              <a:t>* to some degree – resolution limits or energies requirements might not necessarily cover specific applications</a:t>
            </a:r>
          </a:p>
        </p:txBody>
      </p:sp>
      <p:sp>
        <p:nvSpPr>
          <p:cNvPr id="16" name="TextBox 15">
            <a:extLst>
              <a:ext uri="{FF2B5EF4-FFF2-40B4-BE49-F238E27FC236}">
                <a16:creationId xmlns:a16="http://schemas.microsoft.com/office/drawing/2014/main" id="{E33A9CCF-A8C6-D204-2E37-EFEEBD2CB008}"/>
              </a:ext>
            </a:extLst>
          </p:cNvPr>
          <p:cNvSpPr txBox="1"/>
          <p:nvPr/>
        </p:nvSpPr>
        <p:spPr>
          <a:xfrm>
            <a:off x="8244252" y="3007845"/>
            <a:ext cx="3696108" cy="646331"/>
          </a:xfrm>
          <a:prstGeom prst="rect">
            <a:avLst/>
          </a:prstGeom>
          <a:noFill/>
        </p:spPr>
        <p:txBody>
          <a:bodyPr wrap="square" rtlCol="0">
            <a:spAutoFit/>
          </a:bodyPr>
          <a:lstStyle/>
          <a:p>
            <a:r>
              <a:rPr lang="en-GB" dirty="0"/>
              <a:t>This requires sufficient understanding and development to establish. </a:t>
            </a:r>
          </a:p>
        </p:txBody>
      </p:sp>
      <p:sp>
        <p:nvSpPr>
          <p:cNvPr id="3" name="Rectangle 2">
            <a:extLst>
              <a:ext uri="{FF2B5EF4-FFF2-40B4-BE49-F238E27FC236}">
                <a16:creationId xmlns:a16="http://schemas.microsoft.com/office/drawing/2014/main" id="{2B13E404-55AA-1C70-7104-C4B8381D13A3}"/>
              </a:ext>
            </a:extLst>
          </p:cNvPr>
          <p:cNvSpPr/>
          <p:nvPr/>
        </p:nvSpPr>
        <p:spPr>
          <a:xfrm>
            <a:off x="3638136" y="4262156"/>
            <a:ext cx="4172823" cy="1985159"/>
          </a:xfrm>
          <a:prstGeom prst="rect">
            <a:avLst/>
          </a:prstGeom>
          <a:gradFill flip="none" rotWithShape="1">
            <a:gsLst>
              <a:gs pos="100000">
                <a:srgbClr val="FFFFFF">
                  <a:alpha val="0"/>
                </a:srgbClr>
              </a:gs>
              <a:gs pos="13000">
                <a:schemeClr val="accent6">
                  <a:lumMod val="40000"/>
                  <a:lumOff val="60000"/>
                </a:schemeClr>
              </a:gs>
              <a:gs pos="74000">
                <a:schemeClr val="accent6">
                  <a:lumMod val="40000"/>
                  <a:lumOff val="60000"/>
                </a:schemeClr>
              </a:gs>
            </a:gsLst>
            <a:path path="rect">
              <a:fillToRect l="50000" t="50000" r="50000" b="50000"/>
            </a:path>
            <a:tileRect/>
          </a:grad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X-rays:</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High spatial resolution &lt;100 keV</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Wide FOV (&gt;150mm) imaging across energy domains</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High efficiency 100 keV imaging</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~keV resolution spectroscopy up to 600 keV</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626262"/>
                </a:solidFill>
                <a:latin typeface="Arial" panose="020B0604020202020204" pitchFamily="34" charset="0"/>
                <a:cs typeface="Arial" panose="020B0604020202020204" pitchFamily="34" charset="0"/>
              </a:rPr>
              <a:t>Spectral fitting up to 100s MeV</a:t>
            </a:r>
          </a:p>
        </p:txBody>
      </p:sp>
      <p:sp>
        <p:nvSpPr>
          <p:cNvPr id="4" name="Rectangle 3">
            <a:extLst>
              <a:ext uri="{FF2B5EF4-FFF2-40B4-BE49-F238E27FC236}">
                <a16:creationId xmlns:a16="http://schemas.microsoft.com/office/drawing/2014/main" id="{8969139C-1C0E-B16F-100D-DB3B41BF6F6F}"/>
              </a:ext>
            </a:extLst>
          </p:cNvPr>
          <p:cNvSpPr/>
          <p:nvPr/>
        </p:nvSpPr>
        <p:spPr>
          <a:xfrm>
            <a:off x="218757" y="4294126"/>
            <a:ext cx="3207489" cy="1400383"/>
          </a:xfrm>
          <a:prstGeom prst="rect">
            <a:avLst/>
          </a:prstGeom>
          <a:gradFill flip="none" rotWithShape="1">
            <a:gsLst>
              <a:gs pos="100000">
                <a:srgbClr val="FFFFFF">
                  <a:alpha val="0"/>
                </a:srgbClr>
              </a:gs>
              <a:gs pos="74000">
                <a:srgbClr val="F8715A">
                  <a:alpha val="25000"/>
                </a:srgbClr>
              </a:gs>
              <a:gs pos="0">
                <a:srgbClr val="F8715A">
                  <a:alpha val="25098"/>
                </a:srgbClr>
              </a:gs>
            </a:gsLst>
            <a:path path="rect">
              <a:fillToRect l="50000" t="50000" r="50000" b="50000"/>
            </a:path>
            <a:tileRect/>
          </a:gradFill>
        </p:spPr>
        <p:txBody>
          <a:bodyPr wrap="square">
            <a:spAutoFit/>
          </a:bodyPr>
          <a:lstStyle/>
          <a:p>
            <a:pPr fontAlgn="base">
              <a:spcAft>
                <a:spcPts val="600"/>
              </a:spcAft>
            </a:pPr>
            <a:r>
              <a:rPr lang="en-GB" sz="1400" b="1" dirty="0">
                <a:solidFill>
                  <a:srgbClr val="626262"/>
                </a:solidFill>
                <a:latin typeface="Arial" panose="020B0604020202020204" pitchFamily="34" charset="0"/>
                <a:cs typeface="Arial" panose="020B0604020202020204" pitchFamily="34" charset="0"/>
              </a:rPr>
              <a:t>Protons / Ions:</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&lt;100 MeV Thomson spectroscopy </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3-Layer </a:t>
            </a:r>
            <a:r>
              <a:rPr lang="en-GB" sz="1400" dirty="0" err="1">
                <a:solidFill>
                  <a:srgbClr val="626262"/>
                </a:solidFill>
                <a:latin typeface="Arial" panose="020B0604020202020204" pitchFamily="34" charset="0"/>
                <a:cs typeface="Arial" panose="020B0604020202020204" pitchFamily="34" charset="0"/>
              </a:rPr>
              <a:t>spectro</a:t>
            </a:r>
            <a:r>
              <a:rPr lang="en-GB" sz="1400" dirty="0">
                <a:solidFill>
                  <a:srgbClr val="626262"/>
                </a:solidFill>
                <a:latin typeface="Arial" panose="020B0604020202020204" pitchFamily="34" charset="0"/>
                <a:cs typeface="Arial" panose="020B0604020202020204" pitchFamily="34" charset="0"/>
              </a:rPr>
              <a:t>-spatial monitor as “active-RCF”</a:t>
            </a:r>
          </a:p>
          <a:p>
            <a:pPr marL="285750" indent="-285750" fontAlgn="base">
              <a:spcAft>
                <a:spcPts val="600"/>
              </a:spcAft>
              <a:buFont typeface="Arial" panose="020B0604020202020204" pitchFamily="34" charset="0"/>
              <a:buChar char="•"/>
            </a:pPr>
            <a:endParaRPr lang="en-GB" sz="1400" dirty="0">
              <a:solidFill>
                <a:srgbClr val="626262"/>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70B7EE1-0F75-E79A-F72C-8073B5F9727E}"/>
              </a:ext>
            </a:extLst>
          </p:cNvPr>
          <p:cNvSpPr/>
          <p:nvPr/>
        </p:nvSpPr>
        <p:spPr>
          <a:xfrm>
            <a:off x="218757" y="5642879"/>
            <a:ext cx="3117582" cy="1107996"/>
          </a:xfrm>
          <a:prstGeom prst="rect">
            <a:avLst/>
          </a:prstGeom>
          <a:gradFill flip="none" rotWithShape="1">
            <a:gsLst>
              <a:gs pos="100000">
                <a:srgbClr val="FFFFFF">
                  <a:alpha val="0"/>
                </a:srgbClr>
              </a:gs>
              <a:gs pos="13000">
                <a:srgbClr val="626262">
                  <a:alpha val="35000"/>
                </a:srgbClr>
              </a:gs>
              <a:gs pos="74000">
                <a:srgbClr val="626262">
                  <a:alpha val="25000"/>
                </a:srgbClr>
              </a:gs>
            </a:gsLst>
            <a:path path="rect">
              <a:fillToRect l="50000" t="50000" r="50000" b="50000"/>
            </a:path>
            <a:tileRect/>
          </a:gradFill>
        </p:spPr>
        <p:txBody>
          <a:bodyPr wrap="square">
            <a:spAutoFit/>
          </a:bodyPr>
          <a:lstStyle/>
          <a:p>
            <a:pPr fontAlgn="base">
              <a:spcAft>
                <a:spcPts val="600"/>
              </a:spcAft>
            </a:pPr>
            <a:r>
              <a:rPr lang="en-GB" sz="1400" b="1" dirty="0">
                <a:solidFill>
                  <a:srgbClr val="626262"/>
                </a:solidFill>
                <a:latin typeface="Arial" panose="020B0604020202020204" pitchFamily="34" charset="0"/>
                <a:cs typeface="Arial" panose="020B0604020202020204" pitchFamily="34" charset="0"/>
              </a:rPr>
              <a:t>Neutrons:</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Time gated imaging with fast CH scintillator</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High temporal resolution </a:t>
            </a:r>
            <a:r>
              <a:rPr lang="en-GB" sz="1400" dirty="0" err="1">
                <a:solidFill>
                  <a:srgbClr val="626262"/>
                </a:solidFill>
                <a:latin typeface="Arial" panose="020B0604020202020204" pitchFamily="34" charset="0"/>
                <a:cs typeface="Arial" panose="020B0604020202020204" pitchFamily="34" charset="0"/>
              </a:rPr>
              <a:t>nTOF</a:t>
            </a:r>
            <a:endParaRPr lang="en-GB" sz="1400" dirty="0">
              <a:solidFill>
                <a:srgbClr val="626262"/>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9CE4299-8FB7-AB41-B73F-698EECF7C985}"/>
              </a:ext>
            </a:extLst>
          </p:cNvPr>
          <p:cNvSpPr/>
          <p:nvPr/>
        </p:nvSpPr>
        <p:spPr>
          <a:xfrm>
            <a:off x="7906952" y="4262156"/>
            <a:ext cx="4172823" cy="1769715"/>
          </a:xfrm>
          <a:prstGeom prst="rect">
            <a:avLst/>
          </a:prstGeom>
          <a:gradFill flip="none" rotWithShape="1">
            <a:gsLst>
              <a:gs pos="100000">
                <a:srgbClr val="FFFFFF">
                  <a:alpha val="0"/>
                </a:srgbClr>
              </a:gs>
              <a:gs pos="13000">
                <a:schemeClr val="accent1">
                  <a:lumMod val="40000"/>
                  <a:lumOff val="60000"/>
                </a:schemeClr>
              </a:gs>
              <a:gs pos="74000">
                <a:schemeClr val="accent1">
                  <a:lumMod val="40000"/>
                  <a:lumOff val="60000"/>
                </a:schemeClr>
              </a:gs>
            </a:gsLst>
            <a:path path="rect">
              <a:fillToRect l="50000" t="50000" r="50000" b="50000"/>
            </a:path>
            <a:tileRect/>
          </a:gradFill>
        </p:spPr>
        <p:txBody>
          <a:bodyPr wrap="square">
            <a:spAutoFit/>
          </a:bodyPr>
          <a:lstStyle/>
          <a:p>
            <a:pPr fontAlgn="base">
              <a:spcAft>
                <a:spcPts val="600"/>
              </a:spcAft>
            </a:pPr>
            <a:r>
              <a:rPr lang="en-GB" sz="1400" b="1" dirty="0">
                <a:solidFill>
                  <a:srgbClr val="626262"/>
                </a:solidFill>
                <a:latin typeface="Arial" panose="020B0604020202020204" pitchFamily="34" charset="0"/>
                <a:cs typeface="Arial" panose="020B0604020202020204" pitchFamily="34" charset="0"/>
              </a:rPr>
              <a:t>Electrons:</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Compact &lt;100 MeV spectroscopy</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 level 0.5-10 GeV spectroscopy</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Beam pointing/distribution monitors in line</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Non-invasive charge measurements</a:t>
            </a:r>
          </a:p>
          <a:p>
            <a:pPr marL="285750" indent="-285750" fontAlgn="base">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Longitudinal characterisation via CTR</a:t>
            </a:r>
          </a:p>
        </p:txBody>
      </p:sp>
    </p:spTree>
    <p:extLst>
      <p:ext uri="{BB962C8B-B14F-4D97-AF65-F5344CB8AC3E}">
        <p14:creationId xmlns:p14="http://schemas.microsoft.com/office/powerpoint/2010/main" val="393883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p:bldP spid="14" grpId="0"/>
      <p:bldP spid="15" grpId="0"/>
      <p:bldP spid="16" grpId="0"/>
      <p:bldP spid="3" grpId="0" animBg="1"/>
      <p:bldP spid="4" grpId="0" animBg="1"/>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ctangle 190">
            <a:extLst>
              <a:ext uri="{FF2B5EF4-FFF2-40B4-BE49-F238E27FC236}">
                <a16:creationId xmlns:a16="http://schemas.microsoft.com/office/drawing/2014/main" id="{43E3482A-4AE3-815D-1A6A-AC15BBBB58AE}"/>
              </a:ext>
            </a:extLst>
          </p:cNvPr>
          <p:cNvSpPr/>
          <p:nvPr/>
        </p:nvSpPr>
        <p:spPr>
          <a:xfrm>
            <a:off x="6969953" y="3025653"/>
            <a:ext cx="180000" cy="180000"/>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77D733E4-D602-6178-870D-7189BCD2A5D3}"/>
              </a:ext>
            </a:extLst>
          </p:cNvPr>
          <p:cNvSpPr/>
          <p:nvPr/>
        </p:nvSpPr>
        <p:spPr>
          <a:xfrm>
            <a:off x="6969953" y="3673341"/>
            <a:ext cx="180000" cy="180000"/>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F410F65B-6907-11F4-6B84-F9E47B4E38F8}"/>
              </a:ext>
            </a:extLst>
          </p:cNvPr>
          <p:cNvSpPr/>
          <p:nvPr/>
        </p:nvSpPr>
        <p:spPr>
          <a:xfrm>
            <a:off x="3916510" y="3527579"/>
            <a:ext cx="180000" cy="180000"/>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9" name="Rectangle 188">
            <a:extLst>
              <a:ext uri="{FF2B5EF4-FFF2-40B4-BE49-F238E27FC236}">
                <a16:creationId xmlns:a16="http://schemas.microsoft.com/office/drawing/2014/main" id="{C429CB08-8274-2915-97AF-525FFF875FB8}"/>
              </a:ext>
            </a:extLst>
          </p:cNvPr>
          <p:cNvSpPr/>
          <p:nvPr/>
        </p:nvSpPr>
        <p:spPr>
          <a:xfrm>
            <a:off x="6690193" y="3667865"/>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7" name="Rectangle 186">
            <a:extLst>
              <a:ext uri="{FF2B5EF4-FFF2-40B4-BE49-F238E27FC236}">
                <a16:creationId xmlns:a16="http://schemas.microsoft.com/office/drawing/2014/main" id="{990B12F1-61B1-3BBB-DAB4-E2A5A1C51E72}"/>
              </a:ext>
            </a:extLst>
          </p:cNvPr>
          <p:cNvSpPr/>
          <p:nvPr/>
        </p:nvSpPr>
        <p:spPr>
          <a:xfrm>
            <a:off x="6690193" y="3013545"/>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6" name="Rectangle 185">
            <a:extLst>
              <a:ext uri="{FF2B5EF4-FFF2-40B4-BE49-F238E27FC236}">
                <a16:creationId xmlns:a16="http://schemas.microsoft.com/office/drawing/2014/main" id="{805DC2E9-AE82-7BD9-8C9B-AF0592608503}"/>
              </a:ext>
            </a:extLst>
          </p:cNvPr>
          <p:cNvSpPr/>
          <p:nvPr/>
        </p:nvSpPr>
        <p:spPr>
          <a:xfrm>
            <a:off x="9540780" y="3292053"/>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5" name="Rectangle 184">
            <a:extLst>
              <a:ext uri="{FF2B5EF4-FFF2-40B4-BE49-F238E27FC236}">
                <a16:creationId xmlns:a16="http://schemas.microsoft.com/office/drawing/2014/main" id="{E6C6D5E5-8BA7-5894-715C-9505A6938E0D}"/>
              </a:ext>
            </a:extLst>
          </p:cNvPr>
          <p:cNvSpPr/>
          <p:nvPr/>
        </p:nvSpPr>
        <p:spPr>
          <a:xfrm>
            <a:off x="6793876" y="4367835"/>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14528D7C-AACB-0F31-FDFF-1222A3F7183C}"/>
              </a:ext>
            </a:extLst>
          </p:cNvPr>
          <p:cNvSpPr/>
          <p:nvPr/>
        </p:nvSpPr>
        <p:spPr>
          <a:xfrm>
            <a:off x="7421010" y="5557929"/>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4" name="Rectangle 183">
            <a:extLst>
              <a:ext uri="{FF2B5EF4-FFF2-40B4-BE49-F238E27FC236}">
                <a16:creationId xmlns:a16="http://schemas.microsoft.com/office/drawing/2014/main" id="{0EB15A22-FB17-5482-7219-2D7E1FCF1D17}"/>
              </a:ext>
            </a:extLst>
          </p:cNvPr>
          <p:cNvSpPr/>
          <p:nvPr/>
        </p:nvSpPr>
        <p:spPr>
          <a:xfrm>
            <a:off x="7074887" y="5557929"/>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9" name="Rectangle 178">
            <a:extLst>
              <a:ext uri="{FF2B5EF4-FFF2-40B4-BE49-F238E27FC236}">
                <a16:creationId xmlns:a16="http://schemas.microsoft.com/office/drawing/2014/main" id="{D22FE8EC-6BAE-4B5D-A4D0-A8F6489C4E73}"/>
              </a:ext>
            </a:extLst>
          </p:cNvPr>
          <p:cNvSpPr/>
          <p:nvPr/>
        </p:nvSpPr>
        <p:spPr>
          <a:xfrm>
            <a:off x="4274386" y="5362540"/>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7" name="Rectangle 176">
            <a:extLst>
              <a:ext uri="{FF2B5EF4-FFF2-40B4-BE49-F238E27FC236}">
                <a16:creationId xmlns:a16="http://schemas.microsoft.com/office/drawing/2014/main" id="{DB4F11B3-E0E8-85A1-B11A-4A5A8F135FD9}"/>
              </a:ext>
            </a:extLst>
          </p:cNvPr>
          <p:cNvSpPr/>
          <p:nvPr/>
        </p:nvSpPr>
        <p:spPr>
          <a:xfrm>
            <a:off x="3928263" y="536254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8" name="Rectangle 177">
            <a:extLst>
              <a:ext uri="{FF2B5EF4-FFF2-40B4-BE49-F238E27FC236}">
                <a16:creationId xmlns:a16="http://schemas.microsoft.com/office/drawing/2014/main" id="{3F611101-B2E1-3C13-DFC5-CC3D1298F647}"/>
              </a:ext>
            </a:extLst>
          </p:cNvPr>
          <p:cNvSpPr/>
          <p:nvPr/>
        </p:nvSpPr>
        <p:spPr>
          <a:xfrm>
            <a:off x="3930940" y="4825883"/>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5" name="Rectangle 174">
            <a:extLst>
              <a:ext uri="{FF2B5EF4-FFF2-40B4-BE49-F238E27FC236}">
                <a16:creationId xmlns:a16="http://schemas.microsoft.com/office/drawing/2014/main" id="{053AD3E9-6B6D-D167-EC8C-94543E4280CA}"/>
              </a:ext>
            </a:extLst>
          </p:cNvPr>
          <p:cNvSpPr/>
          <p:nvPr/>
        </p:nvSpPr>
        <p:spPr>
          <a:xfrm>
            <a:off x="1661721" y="537126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4" name="Rectangle 173">
            <a:extLst>
              <a:ext uri="{FF2B5EF4-FFF2-40B4-BE49-F238E27FC236}">
                <a16:creationId xmlns:a16="http://schemas.microsoft.com/office/drawing/2014/main" id="{ED068192-D728-1F2F-2F40-66C12C220C74}"/>
              </a:ext>
            </a:extLst>
          </p:cNvPr>
          <p:cNvSpPr/>
          <p:nvPr/>
        </p:nvSpPr>
        <p:spPr>
          <a:xfrm>
            <a:off x="1664398" y="4834603"/>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4FEAEE7F-CA4F-D5DF-F0FB-E6B4C7D80013}"/>
              </a:ext>
            </a:extLst>
          </p:cNvPr>
          <p:cNvSpPr/>
          <p:nvPr/>
        </p:nvSpPr>
        <p:spPr>
          <a:xfrm>
            <a:off x="3636750" y="3524652"/>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62FDBC97-3CE3-BBCC-316C-068D14D2DB92}"/>
              </a:ext>
            </a:extLst>
          </p:cNvPr>
          <p:cNvSpPr/>
          <p:nvPr/>
        </p:nvSpPr>
        <p:spPr>
          <a:xfrm>
            <a:off x="1809852" y="2976270"/>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A4F0CE9-DDFA-B74A-8271-39E5D999D67A}"/>
              </a:ext>
            </a:extLst>
          </p:cNvPr>
          <p:cNvSpPr txBox="1"/>
          <p:nvPr/>
        </p:nvSpPr>
        <p:spPr>
          <a:xfrm>
            <a:off x="1291510" y="2062964"/>
            <a:ext cx="1218475"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Electron</a:t>
            </a:r>
          </a:p>
        </p:txBody>
      </p:sp>
      <p:sp>
        <p:nvSpPr>
          <p:cNvPr id="17" name="TextBox 16">
            <a:extLst>
              <a:ext uri="{FF2B5EF4-FFF2-40B4-BE49-F238E27FC236}">
                <a16:creationId xmlns:a16="http://schemas.microsoft.com/office/drawing/2014/main" id="{BAE18850-4484-4E01-944C-B1D22C7A1904}"/>
              </a:ext>
            </a:extLst>
          </p:cNvPr>
          <p:cNvSpPr txBox="1"/>
          <p:nvPr/>
        </p:nvSpPr>
        <p:spPr>
          <a:xfrm>
            <a:off x="1291510" y="3802989"/>
            <a:ext cx="923523"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Probe</a:t>
            </a:r>
          </a:p>
        </p:txBody>
      </p:sp>
      <p:sp>
        <p:nvSpPr>
          <p:cNvPr id="18" name="TextBox 17">
            <a:extLst>
              <a:ext uri="{FF2B5EF4-FFF2-40B4-BE49-F238E27FC236}">
                <a16:creationId xmlns:a16="http://schemas.microsoft.com/office/drawing/2014/main" id="{31AC125D-F419-F671-9291-30D67880076E}"/>
              </a:ext>
            </a:extLst>
          </p:cNvPr>
          <p:cNvSpPr txBox="1"/>
          <p:nvPr/>
        </p:nvSpPr>
        <p:spPr>
          <a:xfrm>
            <a:off x="3469878" y="3811799"/>
            <a:ext cx="1451038"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Exit Mode</a:t>
            </a:r>
          </a:p>
        </p:txBody>
      </p:sp>
      <p:sp>
        <p:nvSpPr>
          <p:cNvPr id="19" name="TextBox 18">
            <a:extLst>
              <a:ext uri="{FF2B5EF4-FFF2-40B4-BE49-F238E27FC236}">
                <a16:creationId xmlns:a16="http://schemas.microsoft.com/office/drawing/2014/main" id="{B49EA0A2-BF67-3E11-740D-F9F199BCFD29}"/>
              </a:ext>
            </a:extLst>
          </p:cNvPr>
          <p:cNvSpPr txBox="1"/>
          <p:nvPr/>
        </p:nvSpPr>
        <p:spPr>
          <a:xfrm>
            <a:off x="6424999" y="2037422"/>
            <a:ext cx="1218475"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Electron</a:t>
            </a:r>
          </a:p>
        </p:txBody>
      </p:sp>
      <p:sp>
        <p:nvSpPr>
          <p:cNvPr id="24" name="TextBox 23">
            <a:extLst>
              <a:ext uri="{FF2B5EF4-FFF2-40B4-BE49-F238E27FC236}">
                <a16:creationId xmlns:a16="http://schemas.microsoft.com/office/drawing/2014/main" id="{9B092439-3B50-412A-A633-C9A5C37D4A68}"/>
              </a:ext>
            </a:extLst>
          </p:cNvPr>
          <p:cNvSpPr txBox="1"/>
          <p:nvPr/>
        </p:nvSpPr>
        <p:spPr>
          <a:xfrm>
            <a:off x="1415456" y="4466188"/>
            <a:ext cx="1363933" cy="369332"/>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Transverse </a:t>
            </a:r>
          </a:p>
        </p:txBody>
      </p:sp>
      <p:sp>
        <p:nvSpPr>
          <p:cNvPr id="25" name="TextBox 24">
            <a:extLst>
              <a:ext uri="{FF2B5EF4-FFF2-40B4-BE49-F238E27FC236}">
                <a16:creationId xmlns:a16="http://schemas.microsoft.com/office/drawing/2014/main" id="{B704AD1A-61DA-8F8E-6845-FFFBAC9F2971}"/>
              </a:ext>
            </a:extLst>
          </p:cNvPr>
          <p:cNvSpPr txBox="1"/>
          <p:nvPr/>
        </p:nvSpPr>
        <p:spPr>
          <a:xfrm>
            <a:off x="1415456" y="4995469"/>
            <a:ext cx="1363933" cy="369332"/>
          </a:xfrm>
          <a:prstGeom prst="rect">
            <a:avLst/>
          </a:prstGeom>
          <a:solidFill>
            <a:schemeClr val="bg1"/>
          </a:solidFill>
          <a:ln w="381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Longitudinal </a:t>
            </a:r>
          </a:p>
        </p:txBody>
      </p:sp>
      <p:sp>
        <p:nvSpPr>
          <p:cNvPr id="26" name="TextBox 25">
            <a:extLst>
              <a:ext uri="{FF2B5EF4-FFF2-40B4-BE49-F238E27FC236}">
                <a16:creationId xmlns:a16="http://schemas.microsoft.com/office/drawing/2014/main" id="{E08A8E04-A2E3-B746-9B50-9D60ED1470F7}"/>
              </a:ext>
            </a:extLst>
          </p:cNvPr>
          <p:cNvSpPr txBox="1"/>
          <p:nvPr/>
        </p:nvSpPr>
        <p:spPr>
          <a:xfrm>
            <a:off x="3811268" y="4464027"/>
            <a:ext cx="1451038" cy="369332"/>
          </a:xfrm>
          <a:prstGeom prst="rect">
            <a:avLst/>
          </a:prstGeom>
          <a:solidFill>
            <a:schemeClr val="bg1"/>
          </a:solidFill>
          <a:ln w="381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Whole beam  </a:t>
            </a:r>
          </a:p>
        </p:txBody>
      </p:sp>
      <p:sp>
        <p:nvSpPr>
          <p:cNvPr id="27" name="TextBox 26">
            <a:extLst>
              <a:ext uri="{FF2B5EF4-FFF2-40B4-BE49-F238E27FC236}">
                <a16:creationId xmlns:a16="http://schemas.microsoft.com/office/drawing/2014/main" id="{E3C0C829-AB06-BD83-B8E5-B4DBA73DB9C2}"/>
              </a:ext>
            </a:extLst>
          </p:cNvPr>
          <p:cNvSpPr txBox="1"/>
          <p:nvPr/>
        </p:nvSpPr>
        <p:spPr>
          <a:xfrm>
            <a:off x="3811268" y="4995470"/>
            <a:ext cx="1451038" cy="369332"/>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Wavefront</a:t>
            </a:r>
          </a:p>
        </p:txBody>
      </p:sp>
      <p:sp>
        <p:nvSpPr>
          <p:cNvPr id="28" name="TextBox 27">
            <a:extLst>
              <a:ext uri="{FF2B5EF4-FFF2-40B4-BE49-F238E27FC236}">
                <a16:creationId xmlns:a16="http://schemas.microsoft.com/office/drawing/2014/main" id="{5EC45C5E-F02D-A52F-3AA9-843996B59E91}"/>
              </a:ext>
            </a:extLst>
          </p:cNvPr>
          <p:cNvSpPr txBox="1"/>
          <p:nvPr/>
        </p:nvSpPr>
        <p:spPr>
          <a:xfrm>
            <a:off x="1482941" y="2616963"/>
            <a:ext cx="1934606" cy="369332"/>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Scintillator screens </a:t>
            </a:r>
          </a:p>
        </p:txBody>
      </p:sp>
      <p:sp>
        <p:nvSpPr>
          <p:cNvPr id="29" name="TextBox 28">
            <a:extLst>
              <a:ext uri="{FF2B5EF4-FFF2-40B4-BE49-F238E27FC236}">
                <a16:creationId xmlns:a16="http://schemas.microsoft.com/office/drawing/2014/main" id="{810E45E3-6A76-1DE1-1485-49C3B0C53A43}"/>
              </a:ext>
            </a:extLst>
          </p:cNvPr>
          <p:cNvSpPr txBox="1"/>
          <p:nvPr/>
        </p:nvSpPr>
        <p:spPr>
          <a:xfrm>
            <a:off x="6424999" y="2668429"/>
            <a:ext cx="2632030" cy="369332"/>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Permanent double dipole</a:t>
            </a:r>
          </a:p>
        </p:txBody>
      </p:sp>
      <p:sp>
        <p:nvSpPr>
          <p:cNvPr id="30" name="TextBox 29">
            <a:extLst>
              <a:ext uri="{FF2B5EF4-FFF2-40B4-BE49-F238E27FC236}">
                <a16:creationId xmlns:a16="http://schemas.microsoft.com/office/drawing/2014/main" id="{1B440B4F-D505-1FB7-E062-CFE6FBD27BC1}"/>
              </a:ext>
            </a:extLst>
          </p:cNvPr>
          <p:cNvSpPr txBox="1"/>
          <p:nvPr/>
        </p:nvSpPr>
        <p:spPr>
          <a:xfrm>
            <a:off x="3318158" y="3162501"/>
            <a:ext cx="1934606" cy="369332"/>
          </a:xfrm>
          <a:prstGeom prst="rect">
            <a:avLst/>
          </a:prstGeom>
          <a:solidFill>
            <a:schemeClr val="bg1"/>
          </a:solidFill>
          <a:ln w="381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Quad emittance </a:t>
            </a:r>
          </a:p>
        </p:txBody>
      </p:sp>
      <p:sp>
        <p:nvSpPr>
          <p:cNvPr id="35" name="TextBox 34">
            <a:extLst>
              <a:ext uri="{FF2B5EF4-FFF2-40B4-BE49-F238E27FC236}">
                <a16:creationId xmlns:a16="http://schemas.microsoft.com/office/drawing/2014/main" id="{9E8DEB19-02B4-2128-3EBF-DD2FA08B6D16}"/>
              </a:ext>
            </a:extLst>
          </p:cNvPr>
          <p:cNvSpPr txBox="1"/>
          <p:nvPr/>
        </p:nvSpPr>
        <p:spPr>
          <a:xfrm>
            <a:off x="9276647" y="2653104"/>
            <a:ext cx="2211001" cy="646331"/>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Non-invasive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charge measurement</a:t>
            </a:r>
          </a:p>
        </p:txBody>
      </p:sp>
      <p:sp>
        <p:nvSpPr>
          <p:cNvPr id="36" name="TextBox 35">
            <a:extLst>
              <a:ext uri="{FF2B5EF4-FFF2-40B4-BE49-F238E27FC236}">
                <a16:creationId xmlns:a16="http://schemas.microsoft.com/office/drawing/2014/main" id="{1DD0325F-8B17-37EF-B9A8-500D2EB3FB97}"/>
              </a:ext>
            </a:extLst>
          </p:cNvPr>
          <p:cNvSpPr txBox="1"/>
          <p:nvPr/>
        </p:nvSpPr>
        <p:spPr>
          <a:xfrm>
            <a:off x="6424999" y="3309191"/>
            <a:ext cx="2632030" cy="369332"/>
          </a:xfrm>
          <a:prstGeom prst="rect">
            <a:avLst/>
          </a:prstGeom>
          <a:solidFill>
            <a:schemeClr val="bg1"/>
          </a:solidFill>
          <a:ln w="381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Variable electromagnet</a:t>
            </a:r>
          </a:p>
        </p:txBody>
      </p:sp>
      <p:sp>
        <p:nvSpPr>
          <p:cNvPr id="37" name="TextBox 36">
            <a:extLst>
              <a:ext uri="{FF2B5EF4-FFF2-40B4-BE49-F238E27FC236}">
                <a16:creationId xmlns:a16="http://schemas.microsoft.com/office/drawing/2014/main" id="{68934843-1B5F-B04E-9773-039824371C40}"/>
              </a:ext>
            </a:extLst>
          </p:cNvPr>
          <p:cNvSpPr txBox="1"/>
          <p:nvPr/>
        </p:nvSpPr>
        <p:spPr>
          <a:xfrm>
            <a:off x="6424999" y="4009161"/>
            <a:ext cx="2050658" cy="369332"/>
          </a:xfrm>
          <a:prstGeom prst="rect">
            <a:avLst/>
          </a:prstGeom>
          <a:solidFill>
            <a:schemeClr val="bg1"/>
          </a:solidFill>
          <a:ln w="381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Dielectric Streaker</a:t>
            </a:r>
          </a:p>
        </p:txBody>
      </p:sp>
      <p:sp>
        <p:nvSpPr>
          <p:cNvPr id="47" name="TextBox 46">
            <a:extLst>
              <a:ext uri="{FF2B5EF4-FFF2-40B4-BE49-F238E27FC236}">
                <a16:creationId xmlns:a16="http://schemas.microsoft.com/office/drawing/2014/main" id="{FDDC13D3-6145-5903-784C-238399C04CFD}"/>
              </a:ext>
            </a:extLst>
          </p:cNvPr>
          <p:cNvSpPr txBox="1"/>
          <p:nvPr/>
        </p:nvSpPr>
        <p:spPr>
          <a:xfrm>
            <a:off x="6832150" y="5188597"/>
            <a:ext cx="3462678" cy="369332"/>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Transmission laser spectroscopy</a:t>
            </a:r>
          </a:p>
        </p:txBody>
      </p:sp>
      <p:sp>
        <p:nvSpPr>
          <p:cNvPr id="145" name="Rectangle 144">
            <a:extLst>
              <a:ext uri="{FF2B5EF4-FFF2-40B4-BE49-F238E27FC236}">
                <a16:creationId xmlns:a16="http://schemas.microsoft.com/office/drawing/2014/main" id="{BB1909ED-F022-4EBB-1817-356112038CEE}"/>
              </a:ext>
            </a:extLst>
          </p:cNvPr>
          <p:cNvSpPr/>
          <p:nvPr/>
        </p:nvSpPr>
        <p:spPr>
          <a:xfrm>
            <a:off x="821232" y="1765995"/>
            <a:ext cx="5155678" cy="4246930"/>
          </a:xfrm>
          <a:prstGeom prst="rect">
            <a:avLst/>
          </a:prstGeom>
          <a:noFill/>
          <a:ln w="3810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8900"/>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1ECE67CB-FA48-2375-E6E7-229435546303}"/>
              </a:ext>
            </a:extLst>
          </p:cNvPr>
          <p:cNvSpPr/>
          <p:nvPr/>
        </p:nvSpPr>
        <p:spPr>
          <a:xfrm>
            <a:off x="6143418" y="1762813"/>
            <a:ext cx="5441806" cy="4238530"/>
          </a:xfrm>
          <a:prstGeom prst="rect">
            <a:avLst/>
          </a:prstGeom>
          <a:no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C66EA5A5-9344-D137-7ADC-D4FF67809427}"/>
              </a:ext>
            </a:extLst>
          </p:cNvPr>
          <p:cNvSpPr/>
          <p:nvPr/>
        </p:nvSpPr>
        <p:spPr>
          <a:xfrm>
            <a:off x="3749742" y="479856"/>
            <a:ext cx="5791037" cy="1113615"/>
          </a:xfrm>
          <a:prstGeom prst="rect">
            <a:avLst/>
          </a:prstGeom>
          <a:noFill/>
          <a:ln w="381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8" name="TextBox 147">
            <a:extLst>
              <a:ext uri="{FF2B5EF4-FFF2-40B4-BE49-F238E27FC236}">
                <a16:creationId xmlns:a16="http://schemas.microsoft.com/office/drawing/2014/main" id="{0B786436-1227-4AC8-6B02-2DFC1B741FC6}"/>
              </a:ext>
            </a:extLst>
          </p:cNvPr>
          <p:cNvSpPr txBox="1"/>
          <p:nvPr/>
        </p:nvSpPr>
        <p:spPr>
          <a:xfrm>
            <a:off x="2779389" y="5582694"/>
            <a:ext cx="1175322" cy="461665"/>
          </a:xfrm>
          <a:prstGeom prst="rect">
            <a:avLst/>
          </a:prstGeom>
          <a:noFill/>
          <a:ln>
            <a:noFill/>
          </a:ln>
        </p:spPr>
        <p:txBody>
          <a:bodyPr wrap="none" rtlCol="0">
            <a:spAutoFit/>
          </a:bodyPr>
          <a:lstStyle>
            <a:defPPr>
              <a:defRPr lang="en-US"/>
            </a:defPPr>
            <a:lvl1pPr>
              <a:defRPr sz="24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08900">
                    <a:lumMod val="75000"/>
                  </a:srgbClr>
                </a:solidFill>
                <a:effectLst/>
                <a:uLnTx/>
                <a:uFillTx/>
                <a:latin typeface="Calibri" panose="020F0502020204030204"/>
                <a:ea typeface="+mn-ea"/>
                <a:cs typeface="+mn-cs"/>
              </a:rPr>
              <a:t>Imaging</a:t>
            </a:r>
          </a:p>
        </p:txBody>
      </p:sp>
      <p:sp>
        <p:nvSpPr>
          <p:cNvPr id="152" name="TextBox 151">
            <a:extLst>
              <a:ext uri="{FF2B5EF4-FFF2-40B4-BE49-F238E27FC236}">
                <a16:creationId xmlns:a16="http://schemas.microsoft.com/office/drawing/2014/main" id="{48D79E68-2507-D10E-4BF3-43229A89C986}"/>
              </a:ext>
            </a:extLst>
          </p:cNvPr>
          <p:cNvSpPr txBox="1"/>
          <p:nvPr/>
        </p:nvSpPr>
        <p:spPr>
          <a:xfrm>
            <a:off x="5549208" y="978554"/>
            <a:ext cx="971997" cy="461665"/>
          </a:xfrm>
          <a:prstGeom prst="rect">
            <a:avLst/>
          </a:prstGeom>
          <a:solidFill>
            <a:schemeClr val="tx1"/>
          </a:solidFill>
          <a:ln w="285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Optics</a:t>
            </a:r>
          </a:p>
        </p:txBody>
      </p:sp>
      <p:sp>
        <p:nvSpPr>
          <p:cNvPr id="155" name="TextBox 154">
            <a:extLst>
              <a:ext uri="{FF2B5EF4-FFF2-40B4-BE49-F238E27FC236}">
                <a16:creationId xmlns:a16="http://schemas.microsoft.com/office/drawing/2014/main" id="{545F892C-03D9-88E4-06A0-A9944F81EBD6}"/>
              </a:ext>
            </a:extLst>
          </p:cNvPr>
          <p:cNvSpPr txBox="1"/>
          <p:nvPr/>
        </p:nvSpPr>
        <p:spPr>
          <a:xfrm>
            <a:off x="6690193" y="970965"/>
            <a:ext cx="1277914" cy="461665"/>
          </a:xfrm>
          <a:prstGeom prst="rect">
            <a:avLst/>
          </a:prstGeom>
          <a:solidFill>
            <a:schemeClr val="tx1"/>
          </a:solidFill>
          <a:ln w="28575">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Detector</a:t>
            </a:r>
          </a:p>
        </p:txBody>
      </p:sp>
      <p:sp>
        <p:nvSpPr>
          <p:cNvPr id="156" name="TextBox 155">
            <a:extLst>
              <a:ext uri="{FF2B5EF4-FFF2-40B4-BE49-F238E27FC236}">
                <a16:creationId xmlns:a16="http://schemas.microsoft.com/office/drawing/2014/main" id="{36D9BF68-B432-AC6A-98E5-184CBA672C03}"/>
              </a:ext>
            </a:extLst>
          </p:cNvPr>
          <p:cNvSpPr txBox="1"/>
          <p:nvPr/>
        </p:nvSpPr>
        <p:spPr>
          <a:xfrm>
            <a:off x="3870714" y="479728"/>
            <a:ext cx="4097393"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E2C61">
                    <a:lumMod val="60000"/>
                    <a:lumOff val="40000"/>
                  </a:srgbClr>
                </a:solidFill>
                <a:effectLst/>
                <a:uLnTx/>
                <a:uFillTx/>
                <a:latin typeface="Calibri" panose="020F0502020204030204"/>
                <a:ea typeface="+mn-ea"/>
                <a:cs typeface="+mn-cs"/>
              </a:rPr>
              <a:t>Underpinning Methodology</a:t>
            </a:r>
          </a:p>
        </p:txBody>
      </p:sp>
      <p:sp>
        <p:nvSpPr>
          <p:cNvPr id="160" name="TextBox 159">
            <a:extLst>
              <a:ext uri="{FF2B5EF4-FFF2-40B4-BE49-F238E27FC236}">
                <a16:creationId xmlns:a16="http://schemas.microsoft.com/office/drawing/2014/main" id="{6C492D5D-255B-0EEA-C8B6-04C49FE69F30}"/>
              </a:ext>
            </a:extLst>
          </p:cNvPr>
          <p:cNvSpPr txBox="1"/>
          <p:nvPr/>
        </p:nvSpPr>
        <p:spPr>
          <a:xfrm>
            <a:off x="3870714" y="970964"/>
            <a:ext cx="1512786" cy="461665"/>
          </a:xfrm>
          <a:prstGeom prst="rect">
            <a:avLst/>
          </a:prstGeom>
          <a:solidFill>
            <a:schemeClr val="tx1"/>
          </a:solidFill>
          <a:ln w="28575">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Scintillator</a:t>
            </a:r>
          </a:p>
        </p:txBody>
      </p:sp>
      <p:sp>
        <p:nvSpPr>
          <p:cNvPr id="161" name="TextBox 160">
            <a:extLst>
              <a:ext uri="{FF2B5EF4-FFF2-40B4-BE49-F238E27FC236}">
                <a16:creationId xmlns:a16="http://schemas.microsoft.com/office/drawing/2014/main" id="{FAC1902E-3C7F-3AC9-EED7-1666D876A068}"/>
              </a:ext>
            </a:extLst>
          </p:cNvPr>
          <p:cNvSpPr txBox="1"/>
          <p:nvPr/>
        </p:nvSpPr>
        <p:spPr>
          <a:xfrm>
            <a:off x="8118437" y="5575675"/>
            <a:ext cx="1847622" cy="461665"/>
          </a:xfrm>
          <a:prstGeom prst="rect">
            <a:avLst/>
          </a:prstGeom>
          <a:noFill/>
          <a:ln>
            <a:noFill/>
          </a:ln>
        </p:spPr>
        <p:txBody>
          <a:bodyPr wrap="none" rtlCol="0">
            <a:spAutoFit/>
          </a:bodyPr>
          <a:lstStyle>
            <a:defPPr>
              <a:defRPr lang="en-US"/>
            </a:defPPr>
            <a:lvl1pPr>
              <a:defRPr sz="24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Spectroscopy</a:t>
            </a:r>
          </a:p>
        </p:txBody>
      </p:sp>
      <p:cxnSp>
        <p:nvCxnSpPr>
          <p:cNvPr id="168" name="Straight Arrow Connector 105">
            <a:extLst>
              <a:ext uri="{FF2B5EF4-FFF2-40B4-BE49-F238E27FC236}">
                <a16:creationId xmlns:a16="http://schemas.microsoft.com/office/drawing/2014/main" id="{3A28078F-D3C3-6181-9BA7-249FEE32F351}"/>
              </a:ext>
            </a:extLst>
          </p:cNvPr>
          <p:cNvCxnSpPr>
            <a:cxnSpLocks/>
            <a:stCxn id="28" idx="2"/>
            <a:endCxn id="30" idx="1"/>
          </p:cNvCxnSpPr>
          <p:nvPr/>
        </p:nvCxnSpPr>
        <p:spPr>
          <a:xfrm rot="16200000" flipH="1">
            <a:off x="2703765" y="2732774"/>
            <a:ext cx="360872" cy="867914"/>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05">
            <a:extLst>
              <a:ext uri="{FF2B5EF4-FFF2-40B4-BE49-F238E27FC236}">
                <a16:creationId xmlns:a16="http://schemas.microsoft.com/office/drawing/2014/main" id="{2430BE86-93D3-26B4-1049-73666383D90B}"/>
              </a:ext>
            </a:extLst>
          </p:cNvPr>
          <p:cNvCxnSpPr>
            <a:cxnSpLocks/>
            <a:stCxn id="24" idx="2"/>
            <a:endCxn id="25" idx="0"/>
          </p:cNvCxnSpPr>
          <p:nvPr/>
        </p:nvCxnSpPr>
        <p:spPr>
          <a:xfrm>
            <a:off x="2097423" y="4835520"/>
            <a:ext cx="0" cy="15994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E79826DB-496F-AA17-7223-54167CD6A5F5}"/>
              </a:ext>
            </a:extLst>
          </p:cNvPr>
          <p:cNvSpPr txBox="1"/>
          <p:nvPr/>
        </p:nvSpPr>
        <p:spPr>
          <a:xfrm>
            <a:off x="6402942" y="4608378"/>
            <a:ext cx="1451038"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Exit Mode</a:t>
            </a:r>
          </a:p>
        </p:txBody>
      </p:sp>
      <p:sp>
        <p:nvSpPr>
          <p:cNvPr id="190" name="TextBox 189">
            <a:extLst>
              <a:ext uri="{FF2B5EF4-FFF2-40B4-BE49-F238E27FC236}">
                <a16:creationId xmlns:a16="http://schemas.microsoft.com/office/drawing/2014/main" id="{ABE7EC8C-9A5E-36D7-9B73-46805C99C07B}"/>
              </a:ext>
            </a:extLst>
          </p:cNvPr>
          <p:cNvSpPr txBox="1"/>
          <p:nvPr/>
        </p:nvSpPr>
        <p:spPr>
          <a:xfrm>
            <a:off x="8068143" y="976581"/>
            <a:ext cx="1276247" cy="461665"/>
          </a:xfrm>
          <a:prstGeom prst="rect">
            <a:avLst/>
          </a:prstGeom>
          <a:solidFill>
            <a:schemeClr val="tx1"/>
          </a:solidFill>
          <a:ln w="28575">
            <a:solidFill>
              <a:srgbClr val="00B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Magnets</a:t>
            </a:r>
          </a:p>
        </p:txBody>
      </p:sp>
      <p:cxnSp>
        <p:nvCxnSpPr>
          <p:cNvPr id="195" name="Straight Arrow Connector 105">
            <a:extLst>
              <a:ext uri="{FF2B5EF4-FFF2-40B4-BE49-F238E27FC236}">
                <a16:creationId xmlns:a16="http://schemas.microsoft.com/office/drawing/2014/main" id="{7B2742BD-D448-A5B6-A1B3-64383870B843}"/>
              </a:ext>
            </a:extLst>
          </p:cNvPr>
          <p:cNvCxnSpPr>
            <a:cxnSpLocks/>
            <a:stCxn id="19" idx="1"/>
            <a:endCxn id="29" idx="1"/>
          </p:cNvCxnSpPr>
          <p:nvPr/>
        </p:nvCxnSpPr>
        <p:spPr>
          <a:xfrm rot="10800000" flipV="1">
            <a:off x="6424999" y="2268255"/>
            <a:ext cx="12700" cy="584840"/>
          </a:xfrm>
          <a:prstGeom prst="bentConnector3">
            <a:avLst>
              <a:gd name="adj1" fmla="val 1800000"/>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05">
            <a:extLst>
              <a:ext uri="{FF2B5EF4-FFF2-40B4-BE49-F238E27FC236}">
                <a16:creationId xmlns:a16="http://schemas.microsoft.com/office/drawing/2014/main" id="{17055A94-78F7-B220-F682-FF9E5B1810AC}"/>
              </a:ext>
            </a:extLst>
          </p:cNvPr>
          <p:cNvCxnSpPr>
            <a:cxnSpLocks/>
            <a:stCxn id="19" idx="1"/>
            <a:endCxn id="37" idx="1"/>
          </p:cNvCxnSpPr>
          <p:nvPr/>
        </p:nvCxnSpPr>
        <p:spPr>
          <a:xfrm rot="10800000" flipV="1">
            <a:off x="6424999" y="2268255"/>
            <a:ext cx="12700" cy="1925572"/>
          </a:xfrm>
          <a:prstGeom prst="bentConnector3">
            <a:avLst>
              <a:gd name="adj1" fmla="val 1800000"/>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105">
            <a:extLst>
              <a:ext uri="{FF2B5EF4-FFF2-40B4-BE49-F238E27FC236}">
                <a16:creationId xmlns:a16="http://schemas.microsoft.com/office/drawing/2014/main" id="{84EA3B6E-E2C5-A29C-D846-917542A7C9FA}"/>
              </a:ext>
            </a:extLst>
          </p:cNvPr>
          <p:cNvCxnSpPr>
            <a:cxnSpLocks/>
            <a:stCxn id="29" idx="2"/>
            <a:endCxn id="36" idx="0"/>
          </p:cNvCxnSpPr>
          <p:nvPr/>
        </p:nvCxnSpPr>
        <p:spPr>
          <a:xfrm>
            <a:off x="7741014" y="3037761"/>
            <a:ext cx="0" cy="27143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105">
            <a:extLst>
              <a:ext uri="{FF2B5EF4-FFF2-40B4-BE49-F238E27FC236}">
                <a16:creationId xmlns:a16="http://schemas.microsoft.com/office/drawing/2014/main" id="{870A780D-00BF-074C-3BEB-36445D62A7D2}"/>
              </a:ext>
            </a:extLst>
          </p:cNvPr>
          <p:cNvCxnSpPr>
            <a:cxnSpLocks/>
            <a:stCxn id="19" idx="3"/>
            <a:endCxn id="35" idx="0"/>
          </p:cNvCxnSpPr>
          <p:nvPr/>
        </p:nvCxnSpPr>
        <p:spPr>
          <a:xfrm>
            <a:off x="7643474" y="2268255"/>
            <a:ext cx="2738674" cy="384849"/>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105">
            <a:extLst>
              <a:ext uri="{FF2B5EF4-FFF2-40B4-BE49-F238E27FC236}">
                <a16:creationId xmlns:a16="http://schemas.microsoft.com/office/drawing/2014/main" id="{72B13D73-BD8E-BFA3-14FC-3137AB5E2958}"/>
              </a:ext>
            </a:extLst>
          </p:cNvPr>
          <p:cNvCxnSpPr>
            <a:cxnSpLocks/>
            <a:stCxn id="182" idx="1"/>
            <a:endCxn id="47" idx="1"/>
          </p:cNvCxnSpPr>
          <p:nvPr/>
        </p:nvCxnSpPr>
        <p:spPr>
          <a:xfrm rot="10800000" flipH="1" flipV="1">
            <a:off x="6402942" y="4839211"/>
            <a:ext cx="429208" cy="534052"/>
          </a:xfrm>
          <a:prstGeom prst="bentConnector3">
            <a:avLst>
              <a:gd name="adj1" fmla="val -39946"/>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105">
            <a:extLst>
              <a:ext uri="{FF2B5EF4-FFF2-40B4-BE49-F238E27FC236}">
                <a16:creationId xmlns:a16="http://schemas.microsoft.com/office/drawing/2014/main" id="{8AA3F06F-6D6D-81E3-4916-932A8FDEEBFE}"/>
              </a:ext>
            </a:extLst>
          </p:cNvPr>
          <p:cNvCxnSpPr>
            <a:cxnSpLocks/>
            <a:stCxn id="18" idx="1"/>
            <a:endCxn id="26" idx="1"/>
          </p:cNvCxnSpPr>
          <p:nvPr/>
        </p:nvCxnSpPr>
        <p:spPr>
          <a:xfrm rot="10800000" flipH="1" flipV="1">
            <a:off x="3469878" y="4042631"/>
            <a:ext cx="341390" cy="606061"/>
          </a:xfrm>
          <a:prstGeom prst="bentConnector3">
            <a:avLst>
              <a:gd name="adj1" fmla="val -6696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105">
            <a:extLst>
              <a:ext uri="{FF2B5EF4-FFF2-40B4-BE49-F238E27FC236}">
                <a16:creationId xmlns:a16="http://schemas.microsoft.com/office/drawing/2014/main" id="{BD5B6996-6CE5-35AA-9BE2-09472C1376FC}"/>
              </a:ext>
            </a:extLst>
          </p:cNvPr>
          <p:cNvCxnSpPr>
            <a:cxnSpLocks/>
            <a:stCxn id="18" idx="1"/>
            <a:endCxn id="27" idx="1"/>
          </p:cNvCxnSpPr>
          <p:nvPr/>
        </p:nvCxnSpPr>
        <p:spPr>
          <a:xfrm rot="10800000" flipH="1" flipV="1">
            <a:off x="3469878" y="4042632"/>
            <a:ext cx="341390" cy="1137504"/>
          </a:xfrm>
          <a:prstGeom prst="bentConnector3">
            <a:avLst>
              <a:gd name="adj1" fmla="val -6696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105">
            <a:extLst>
              <a:ext uri="{FF2B5EF4-FFF2-40B4-BE49-F238E27FC236}">
                <a16:creationId xmlns:a16="http://schemas.microsoft.com/office/drawing/2014/main" id="{3ED29D53-F44B-1943-3AEE-4D55E13A085D}"/>
              </a:ext>
            </a:extLst>
          </p:cNvPr>
          <p:cNvCxnSpPr>
            <a:cxnSpLocks/>
            <a:stCxn id="17" idx="1"/>
            <a:endCxn id="24" idx="1"/>
          </p:cNvCxnSpPr>
          <p:nvPr/>
        </p:nvCxnSpPr>
        <p:spPr>
          <a:xfrm rot="10800000" flipH="1" flipV="1">
            <a:off x="1291510" y="4033822"/>
            <a:ext cx="123946" cy="617032"/>
          </a:xfrm>
          <a:prstGeom prst="bentConnector3">
            <a:avLst>
              <a:gd name="adj1" fmla="val -184435"/>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105">
            <a:extLst>
              <a:ext uri="{FF2B5EF4-FFF2-40B4-BE49-F238E27FC236}">
                <a16:creationId xmlns:a16="http://schemas.microsoft.com/office/drawing/2014/main" id="{1F86ED96-9BD4-5920-EC22-1850EF726264}"/>
              </a:ext>
            </a:extLst>
          </p:cNvPr>
          <p:cNvCxnSpPr>
            <a:cxnSpLocks/>
            <a:stCxn id="43" idx="1"/>
            <a:endCxn id="28" idx="1"/>
          </p:cNvCxnSpPr>
          <p:nvPr/>
        </p:nvCxnSpPr>
        <p:spPr>
          <a:xfrm rot="10800000" flipH="1" flipV="1">
            <a:off x="1291509" y="2293797"/>
            <a:ext cx="191431" cy="507832"/>
          </a:xfrm>
          <a:prstGeom prst="bentConnector3">
            <a:avLst>
              <a:gd name="adj1" fmla="val -119416"/>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25" name="TextBox 224">
            <a:extLst>
              <a:ext uri="{FF2B5EF4-FFF2-40B4-BE49-F238E27FC236}">
                <a16:creationId xmlns:a16="http://schemas.microsoft.com/office/drawing/2014/main" id="{6DE3DA60-FB16-DE13-50EC-5557FF8BA5B4}"/>
              </a:ext>
            </a:extLst>
          </p:cNvPr>
          <p:cNvSpPr txBox="1"/>
          <p:nvPr/>
        </p:nvSpPr>
        <p:spPr>
          <a:xfrm>
            <a:off x="10829574" y="0"/>
            <a:ext cx="1511300" cy="646331"/>
          </a:xfrm>
          <a:prstGeom prst="rect">
            <a:avLst/>
          </a:prstGeom>
          <a:noFill/>
        </p:spPr>
        <p:txBody>
          <a:bodyPr wrap="square" rtlCol="0" anchor="t">
            <a:spAutoFit/>
          </a:bodyPr>
          <a:lstStyle>
            <a:defPPr>
              <a:defRPr lang="en-US"/>
            </a:defPPr>
            <a:lvl1pPr marR="0" lvl="0" indent="0" fontAlgn="auto">
              <a:lnSpc>
                <a:spcPct val="100000"/>
              </a:lnSpc>
              <a:spcBef>
                <a:spcPts val="0"/>
              </a:spcBef>
              <a:spcAft>
                <a:spcPts val="0"/>
              </a:spcAft>
              <a:buClrTx/>
              <a:buSzTx/>
              <a:buFontTx/>
              <a:buNone/>
              <a:tabLst/>
              <a:defRPr kumimoji="0" sz="3600" b="1" i="0" u="none" strike="noStrike" cap="none" spc="-150" normalizeH="0" baseline="0">
                <a:ln>
                  <a:noFill/>
                </a:ln>
                <a:solidFill>
                  <a:srgbClr val="2E2D62"/>
                </a:solidFill>
                <a:effectLst/>
                <a:uLnTx/>
                <a:uFillTx/>
                <a:latin typeface="Arial" panose="020B0604020202020204" pitchFamily="34" charset="0"/>
                <a:cs typeface="Arial" panose="020B0604020202020204" pitchFamily="34" charset="0"/>
              </a:defRPr>
            </a:lvl1pPr>
          </a:lstStyle>
          <a:p>
            <a:r>
              <a:rPr lang="en-GB" dirty="0"/>
              <a:t>EA1 </a:t>
            </a:r>
          </a:p>
        </p:txBody>
      </p:sp>
    </p:spTree>
    <p:extLst>
      <p:ext uri="{BB962C8B-B14F-4D97-AF65-F5344CB8AC3E}">
        <p14:creationId xmlns:p14="http://schemas.microsoft.com/office/powerpoint/2010/main" val="3955755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EB9B08A-8278-F708-10DA-FE91F7DC97D5}"/>
              </a:ext>
            </a:extLst>
          </p:cNvPr>
          <p:cNvSpPr/>
          <p:nvPr/>
        </p:nvSpPr>
        <p:spPr>
          <a:xfrm>
            <a:off x="3542492" y="3750504"/>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B3C7840-B82B-8216-847C-33F11E78321D}"/>
              </a:ext>
            </a:extLst>
          </p:cNvPr>
          <p:cNvSpPr/>
          <p:nvPr/>
        </p:nvSpPr>
        <p:spPr>
          <a:xfrm>
            <a:off x="3912252" y="3743028"/>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EF6F2BE3-E537-DB9C-1F0F-1919AD36D920}"/>
              </a:ext>
            </a:extLst>
          </p:cNvPr>
          <p:cNvSpPr/>
          <p:nvPr/>
        </p:nvSpPr>
        <p:spPr>
          <a:xfrm>
            <a:off x="3810113" y="537898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8A26F0F1-02DD-1AA2-A32C-18169FFDFF2C}"/>
              </a:ext>
            </a:extLst>
          </p:cNvPr>
          <p:cNvSpPr/>
          <p:nvPr/>
        </p:nvSpPr>
        <p:spPr>
          <a:xfrm>
            <a:off x="1380241" y="537898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97B38537-3D1F-4A12-EC5F-B843ADC7AF53}"/>
              </a:ext>
            </a:extLst>
          </p:cNvPr>
          <p:cNvSpPr/>
          <p:nvPr/>
        </p:nvSpPr>
        <p:spPr>
          <a:xfrm>
            <a:off x="10353579" y="5079554"/>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156F8B1A-7FED-82F1-CAAB-6EC9674B5E8B}"/>
              </a:ext>
            </a:extLst>
          </p:cNvPr>
          <p:cNvSpPr/>
          <p:nvPr/>
        </p:nvSpPr>
        <p:spPr>
          <a:xfrm>
            <a:off x="10028456" y="5094886"/>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AE56EE40-1EFA-2A04-42C7-2E9D2DE1BEF5}"/>
              </a:ext>
            </a:extLst>
          </p:cNvPr>
          <p:cNvSpPr/>
          <p:nvPr/>
        </p:nvSpPr>
        <p:spPr>
          <a:xfrm>
            <a:off x="9323849" y="3666659"/>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65FB1D-7113-288A-B96A-5B5A11C02881}"/>
              </a:ext>
            </a:extLst>
          </p:cNvPr>
          <p:cNvSpPr/>
          <p:nvPr/>
        </p:nvSpPr>
        <p:spPr>
          <a:xfrm>
            <a:off x="9945361" y="3666659"/>
            <a:ext cx="180000" cy="180000"/>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9CD266DB-3087-3651-55BE-9AC3271A5F99}"/>
              </a:ext>
            </a:extLst>
          </p:cNvPr>
          <p:cNvSpPr/>
          <p:nvPr/>
        </p:nvSpPr>
        <p:spPr>
          <a:xfrm>
            <a:off x="7314458" y="3671615"/>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F122E03C-8FB7-443A-881D-A8769B645E4D}"/>
              </a:ext>
            </a:extLst>
          </p:cNvPr>
          <p:cNvSpPr/>
          <p:nvPr/>
        </p:nvSpPr>
        <p:spPr>
          <a:xfrm>
            <a:off x="7747967" y="2884867"/>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AE178C69-1F37-C59A-04C6-0D1532121EAD}"/>
              </a:ext>
            </a:extLst>
          </p:cNvPr>
          <p:cNvSpPr/>
          <p:nvPr/>
        </p:nvSpPr>
        <p:spPr>
          <a:xfrm>
            <a:off x="8058723" y="2884867"/>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FF4D5010-2EAF-BB4A-A4E1-0431E4D66B4C}"/>
              </a:ext>
            </a:extLst>
          </p:cNvPr>
          <p:cNvSpPr/>
          <p:nvPr/>
        </p:nvSpPr>
        <p:spPr>
          <a:xfrm>
            <a:off x="8680235" y="2884867"/>
            <a:ext cx="180000" cy="180000"/>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68266C83-4A8A-0587-069E-6906CCF82DC6}"/>
              </a:ext>
            </a:extLst>
          </p:cNvPr>
          <p:cNvSpPr/>
          <p:nvPr/>
        </p:nvSpPr>
        <p:spPr>
          <a:xfrm>
            <a:off x="8369479" y="2884867"/>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589B05FB-7999-B878-8273-37B5450B69F6}"/>
              </a:ext>
            </a:extLst>
          </p:cNvPr>
          <p:cNvSpPr/>
          <p:nvPr/>
        </p:nvSpPr>
        <p:spPr>
          <a:xfrm>
            <a:off x="4272761" y="5378980"/>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A4F0CE9-DDFA-B74A-8271-39E5D999D67A}"/>
              </a:ext>
            </a:extLst>
          </p:cNvPr>
          <p:cNvSpPr txBox="1"/>
          <p:nvPr/>
        </p:nvSpPr>
        <p:spPr>
          <a:xfrm>
            <a:off x="973288" y="1945492"/>
            <a:ext cx="1928798"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FFFFFF"/>
                </a:solidFill>
                <a:latin typeface="Calibri" panose="020F0502020204030204"/>
              </a:rPr>
              <a:t>Protons / Ions</a:t>
            </a:r>
            <a:endPar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58127D6-A713-2988-C72B-8A9BE2EAB0E3}"/>
              </a:ext>
            </a:extLst>
          </p:cNvPr>
          <p:cNvSpPr txBox="1"/>
          <p:nvPr/>
        </p:nvSpPr>
        <p:spPr>
          <a:xfrm>
            <a:off x="10680701" y="20453"/>
            <a:ext cx="1511300" cy="646331"/>
          </a:xfrm>
          <a:prstGeom prst="rect">
            <a:avLst/>
          </a:prstGeom>
          <a:noFill/>
        </p:spPr>
        <p:txBody>
          <a:bodyPr wrap="square" rtlCol="0" anchor="t">
            <a:spAutoFit/>
          </a:bodyPr>
          <a:lstStyle>
            <a:defPPr>
              <a:defRPr lang="en-US"/>
            </a:defPPr>
            <a:lvl1pPr marR="0" lvl="0" indent="0" fontAlgn="auto">
              <a:lnSpc>
                <a:spcPct val="100000"/>
              </a:lnSpc>
              <a:spcBef>
                <a:spcPts val="0"/>
              </a:spcBef>
              <a:spcAft>
                <a:spcPts val="0"/>
              </a:spcAft>
              <a:buClrTx/>
              <a:buSzTx/>
              <a:buFontTx/>
              <a:buNone/>
              <a:tabLst/>
              <a:defRPr kumimoji="0" sz="3600" b="1" i="0" u="none" strike="noStrike" cap="none" spc="-150" normalizeH="0" baseline="0">
                <a:ln>
                  <a:noFill/>
                </a:ln>
                <a:solidFill>
                  <a:srgbClr val="2E2D62"/>
                </a:solidFill>
                <a:effectLst/>
                <a:uLnTx/>
                <a:uFillTx/>
                <a:latin typeface="Arial" panose="020B0604020202020204" pitchFamily="34" charset="0"/>
                <a:cs typeface="Arial" panose="020B0604020202020204" pitchFamily="34" charset="0"/>
              </a:defRPr>
            </a:lvl1pPr>
          </a:lstStyle>
          <a:p>
            <a:r>
              <a:rPr lang="en-GB" dirty="0"/>
              <a:t>EA2 </a:t>
            </a:r>
          </a:p>
        </p:txBody>
      </p:sp>
      <p:sp>
        <p:nvSpPr>
          <p:cNvPr id="17" name="TextBox 16">
            <a:extLst>
              <a:ext uri="{FF2B5EF4-FFF2-40B4-BE49-F238E27FC236}">
                <a16:creationId xmlns:a16="http://schemas.microsoft.com/office/drawing/2014/main" id="{BAE18850-4484-4E01-944C-B1D22C7A1904}"/>
              </a:ext>
            </a:extLst>
          </p:cNvPr>
          <p:cNvSpPr txBox="1"/>
          <p:nvPr/>
        </p:nvSpPr>
        <p:spPr>
          <a:xfrm>
            <a:off x="1054846" y="4181921"/>
            <a:ext cx="1067215"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Optical</a:t>
            </a:r>
          </a:p>
        </p:txBody>
      </p:sp>
      <p:sp>
        <p:nvSpPr>
          <p:cNvPr id="10" name="Rectangle 9">
            <a:extLst>
              <a:ext uri="{FF2B5EF4-FFF2-40B4-BE49-F238E27FC236}">
                <a16:creationId xmlns:a16="http://schemas.microsoft.com/office/drawing/2014/main" id="{678A56CA-C497-E86E-61E4-4A2753A9650C}"/>
              </a:ext>
            </a:extLst>
          </p:cNvPr>
          <p:cNvSpPr/>
          <p:nvPr/>
        </p:nvSpPr>
        <p:spPr>
          <a:xfrm>
            <a:off x="821232" y="1765995"/>
            <a:ext cx="5155678" cy="4246930"/>
          </a:xfrm>
          <a:prstGeom prst="rect">
            <a:avLst/>
          </a:prstGeom>
          <a:noFill/>
          <a:ln w="3810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890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BBAE40F-2FEB-3D2A-2D69-58C734FDBF5E}"/>
              </a:ext>
            </a:extLst>
          </p:cNvPr>
          <p:cNvSpPr/>
          <p:nvPr/>
        </p:nvSpPr>
        <p:spPr>
          <a:xfrm>
            <a:off x="6143418" y="1762813"/>
            <a:ext cx="5441806" cy="4238530"/>
          </a:xfrm>
          <a:prstGeom prst="rect">
            <a:avLst/>
          </a:prstGeom>
          <a:no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A1FCA47-4D3F-543D-0FE4-AAFC36B945BD}"/>
              </a:ext>
            </a:extLst>
          </p:cNvPr>
          <p:cNvSpPr txBox="1"/>
          <p:nvPr/>
        </p:nvSpPr>
        <p:spPr>
          <a:xfrm>
            <a:off x="2779389" y="5582694"/>
            <a:ext cx="1175322" cy="461665"/>
          </a:xfrm>
          <a:prstGeom prst="rect">
            <a:avLst/>
          </a:prstGeom>
          <a:noFill/>
          <a:ln>
            <a:noFill/>
          </a:ln>
        </p:spPr>
        <p:txBody>
          <a:bodyPr wrap="none" rtlCol="0">
            <a:spAutoFit/>
          </a:bodyPr>
          <a:lstStyle>
            <a:defPPr>
              <a:defRPr lang="en-US"/>
            </a:defPPr>
            <a:lvl1pPr>
              <a:defRPr sz="24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08900">
                    <a:lumMod val="75000"/>
                  </a:srgbClr>
                </a:solidFill>
                <a:effectLst/>
                <a:uLnTx/>
                <a:uFillTx/>
                <a:latin typeface="Calibri" panose="020F0502020204030204"/>
                <a:ea typeface="+mn-ea"/>
                <a:cs typeface="+mn-cs"/>
              </a:rPr>
              <a:t>Imaging</a:t>
            </a:r>
          </a:p>
        </p:txBody>
      </p:sp>
      <p:sp>
        <p:nvSpPr>
          <p:cNvPr id="14" name="TextBox 13">
            <a:extLst>
              <a:ext uri="{FF2B5EF4-FFF2-40B4-BE49-F238E27FC236}">
                <a16:creationId xmlns:a16="http://schemas.microsoft.com/office/drawing/2014/main" id="{3E12A958-4D4F-6BB2-5216-480A1C3840EA}"/>
              </a:ext>
            </a:extLst>
          </p:cNvPr>
          <p:cNvSpPr txBox="1"/>
          <p:nvPr/>
        </p:nvSpPr>
        <p:spPr>
          <a:xfrm>
            <a:off x="5549208" y="978554"/>
            <a:ext cx="971997" cy="461665"/>
          </a:xfrm>
          <a:prstGeom prst="rect">
            <a:avLst/>
          </a:prstGeom>
          <a:solidFill>
            <a:schemeClr val="tx1"/>
          </a:solidFill>
          <a:ln w="285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Optics</a:t>
            </a:r>
          </a:p>
        </p:txBody>
      </p:sp>
      <p:sp>
        <p:nvSpPr>
          <p:cNvPr id="15" name="TextBox 14">
            <a:extLst>
              <a:ext uri="{FF2B5EF4-FFF2-40B4-BE49-F238E27FC236}">
                <a16:creationId xmlns:a16="http://schemas.microsoft.com/office/drawing/2014/main" id="{5360A026-9115-7408-572D-1CADCCB02D70}"/>
              </a:ext>
            </a:extLst>
          </p:cNvPr>
          <p:cNvSpPr txBox="1"/>
          <p:nvPr/>
        </p:nvSpPr>
        <p:spPr>
          <a:xfrm>
            <a:off x="6690193" y="970965"/>
            <a:ext cx="1277914" cy="461665"/>
          </a:xfrm>
          <a:prstGeom prst="rect">
            <a:avLst/>
          </a:prstGeom>
          <a:solidFill>
            <a:schemeClr val="tx1"/>
          </a:solidFill>
          <a:ln w="28575">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Detector</a:t>
            </a:r>
          </a:p>
        </p:txBody>
      </p:sp>
      <p:sp>
        <p:nvSpPr>
          <p:cNvPr id="22" name="TextBox 21">
            <a:extLst>
              <a:ext uri="{FF2B5EF4-FFF2-40B4-BE49-F238E27FC236}">
                <a16:creationId xmlns:a16="http://schemas.microsoft.com/office/drawing/2014/main" id="{F7C35929-64B1-289D-FF3A-D71850F8C441}"/>
              </a:ext>
            </a:extLst>
          </p:cNvPr>
          <p:cNvSpPr txBox="1"/>
          <p:nvPr/>
        </p:nvSpPr>
        <p:spPr>
          <a:xfrm>
            <a:off x="3870714" y="479728"/>
            <a:ext cx="4097393"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E2C61">
                    <a:lumMod val="60000"/>
                    <a:lumOff val="40000"/>
                  </a:srgbClr>
                </a:solidFill>
                <a:effectLst/>
                <a:uLnTx/>
                <a:uFillTx/>
                <a:latin typeface="Calibri" panose="020F0502020204030204"/>
                <a:ea typeface="+mn-ea"/>
                <a:cs typeface="+mn-cs"/>
              </a:rPr>
              <a:t>Underpinning Methodology</a:t>
            </a:r>
          </a:p>
        </p:txBody>
      </p:sp>
      <p:sp>
        <p:nvSpPr>
          <p:cNvPr id="23" name="TextBox 22">
            <a:extLst>
              <a:ext uri="{FF2B5EF4-FFF2-40B4-BE49-F238E27FC236}">
                <a16:creationId xmlns:a16="http://schemas.microsoft.com/office/drawing/2014/main" id="{6BFBD071-A4D5-27ED-68DB-79606E009EC7}"/>
              </a:ext>
            </a:extLst>
          </p:cNvPr>
          <p:cNvSpPr txBox="1"/>
          <p:nvPr/>
        </p:nvSpPr>
        <p:spPr>
          <a:xfrm>
            <a:off x="3870714" y="970964"/>
            <a:ext cx="1512786" cy="461665"/>
          </a:xfrm>
          <a:prstGeom prst="rect">
            <a:avLst/>
          </a:prstGeom>
          <a:solidFill>
            <a:schemeClr val="tx1"/>
          </a:solidFill>
          <a:ln w="28575">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Scintillator</a:t>
            </a:r>
          </a:p>
        </p:txBody>
      </p:sp>
      <p:sp>
        <p:nvSpPr>
          <p:cNvPr id="24" name="TextBox 23">
            <a:extLst>
              <a:ext uri="{FF2B5EF4-FFF2-40B4-BE49-F238E27FC236}">
                <a16:creationId xmlns:a16="http://schemas.microsoft.com/office/drawing/2014/main" id="{D99631B8-C552-83CA-A28E-6D2347C9967C}"/>
              </a:ext>
            </a:extLst>
          </p:cNvPr>
          <p:cNvSpPr txBox="1"/>
          <p:nvPr/>
        </p:nvSpPr>
        <p:spPr>
          <a:xfrm>
            <a:off x="8118437" y="5575675"/>
            <a:ext cx="1847622" cy="461665"/>
          </a:xfrm>
          <a:prstGeom prst="rect">
            <a:avLst/>
          </a:prstGeom>
          <a:noFill/>
          <a:ln>
            <a:noFill/>
          </a:ln>
        </p:spPr>
        <p:txBody>
          <a:bodyPr wrap="none" rtlCol="0">
            <a:spAutoFit/>
          </a:bodyPr>
          <a:lstStyle>
            <a:defPPr>
              <a:defRPr lang="en-US"/>
            </a:defPPr>
            <a:lvl1pPr>
              <a:defRPr sz="24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Spectroscopy</a:t>
            </a:r>
          </a:p>
        </p:txBody>
      </p:sp>
      <p:sp>
        <p:nvSpPr>
          <p:cNvPr id="26" name="TextBox 25">
            <a:extLst>
              <a:ext uri="{FF2B5EF4-FFF2-40B4-BE49-F238E27FC236}">
                <a16:creationId xmlns:a16="http://schemas.microsoft.com/office/drawing/2014/main" id="{DEB9F378-8E77-5F7A-2F85-6224868658E3}"/>
              </a:ext>
            </a:extLst>
          </p:cNvPr>
          <p:cNvSpPr txBox="1"/>
          <p:nvPr/>
        </p:nvSpPr>
        <p:spPr>
          <a:xfrm>
            <a:off x="6364751" y="1945595"/>
            <a:ext cx="1928798"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FFFFFF"/>
                </a:solidFill>
                <a:latin typeface="Calibri" panose="020F0502020204030204"/>
              </a:rPr>
              <a:t>Protons / Ions</a:t>
            </a:r>
            <a:endPar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84AC0A5-6645-CF74-727A-9127B31DC5DE}"/>
              </a:ext>
            </a:extLst>
          </p:cNvPr>
          <p:cNvSpPr/>
          <p:nvPr/>
        </p:nvSpPr>
        <p:spPr>
          <a:xfrm>
            <a:off x="3822252" y="3469251"/>
            <a:ext cx="180000" cy="180000"/>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D5F781E-FAEE-7B81-381A-91449BB726AD}"/>
              </a:ext>
            </a:extLst>
          </p:cNvPr>
          <p:cNvSpPr/>
          <p:nvPr/>
        </p:nvSpPr>
        <p:spPr>
          <a:xfrm>
            <a:off x="3542492" y="3466324"/>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67B849D6-8D4B-5E78-438C-8C4D5BE64952}"/>
              </a:ext>
            </a:extLst>
          </p:cNvPr>
          <p:cNvSpPr/>
          <p:nvPr/>
        </p:nvSpPr>
        <p:spPr>
          <a:xfrm>
            <a:off x="1715594" y="2917942"/>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77737826-11B1-5D34-AAFB-3DDD01F7697A}"/>
              </a:ext>
            </a:extLst>
          </p:cNvPr>
          <p:cNvSpPr txBox="1"/>
          <p:nvPr/>
        </p:nvSpPr>
        <p:spPr>
          <a:xfrm>
            <a:off x="1388683" y="2558635"/>
            <a:ext cx="1934606" cy="369332"/>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Scintillator screens </a:t>
            </a:r>
          </a:p>
        </p:txBody>
      </p:sp>
      <p:sp>
        <p:nvSpPr>
          <p:cNvPr id="31" name="TextBox 30">
            <a:extLst>
              <a:ext uri="{FF2B5EF4-FFF2-40B4-BE49-F238E27FC236}">
                <a16:creationId xmlns:a16="http://schemas.microsoft.com/office/drawing/2014/main" id="{C30FEBD8-A76C-2A8F-E105-264E0D99BA8F}"/>
              </a:ext>
            </a:extLst>
          </p:cNvPr>
          <p:cNvSpPr txBox="1"/>
          <p:nvPr/>
        </p:nvSpPr>
        <p:spPr>
          <a:xfrm>
            <a:off x="3223900" y="3104173"/>
            <a:ext cx="1934606" cy="646331"/>
          </a:xfrm>
          <a:prstGeom prst="rect">
            <a:avLst/>
          </a:prstGeom>
          <a:solidFill>
            <a:schemeClr val="bg1"/>
          </a:solidFill>
          <a:ln w="381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Three colour splitting system</a:t>
            </a:r>
          </a:p>
        </p:txBody>
      </p:sp>
      <p:cxnSp>
        <p:nvCxnSpPr>
          <p:cNvPr id="32" name="Straight Arrow Connector 105">
            <a:extLst>
              <a:ext uri="{FF2B5EF4-FFF2-40B4-BE49-F238E27FC236}">
                <a16:creationId xmlns:a16="http://schemas.microsoft.com/office/drawing/2014/main" id="{083F3360-99D5-DCBD-6612-FDDC90CBFC87}"/>
              </a:ext>
            </a:extLst>
          </p:cNvPr>
          <p:cNvCxnSpPr>
            <a:cxnSpLocks/>
            <a:stCxn id="30" idx="2"/>
            <a:endCxn id="31" idx="1"/>
          </p:cNvCxnSpPr>
          <p:nvPr/>
        </p:nvCxnSpPr>
        <p:spPr>
          <a:xfrm rot="16200000" flipH="1">
            <a:off x="2540257" y="2743696"/>
            <a:ext cx="499372" cy="867914"/>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EC3D150-63B2-FD0D-589A-91939E1A8CFC}"/>
              </a:ext>
            </a:extLst>
          </p:cNvPr>
          <p:cNvSpPr txBox="1"/>
          <p:nvPr/>
        </p:nvSpPr>
        <p:spPr>
          <a:xfrm>
            <a:off x="6374079" y="4017428"/>
            <a:ext cx="1338700"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FFFFFF"/>
                </a:solidFill>
                <a:latin typeface="Calibri" panose="020F0502020204030204"/>
              </a:rPr>
              <a:t>Electrons</a:t>
            </a:r>
            <a:endPar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AB01A547-D540-9807-738B-8F48396CEDAA}"/>
              </a:ext>
            </a:extLst>
          </p:cNvPr>
          <p:cNvSpPr txBox="1"/>
          <p:nvPr/>
        </p:nvSpPr>
        <p:spPr>
          <a:xfrm>
            <a:off x="10069939" y="4082068"/>
            <a:ext cx="1067215"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FFFFFF"/>
                </a:solidFill>
                <a:latin typeface="Calibri" panose="020F0502020204030204"/>
              </a:rPr>
              <a:t>Optical</a:t>
            </a:r>
            <a:endPar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3011481E-A541-FF65-CE56-971EE8707D77}"/>
              </a:ext>
            </a:extLst>
          </p:cNvPr>
          <p:cNvSpPr txBox="1"/>
          <p:nvPr/>
        </p:nvSpPr>
        <p:spPr>
          <a:xfrm>
            <a:off x="1063017" y="5017437"/>
            <a:ext cx="1934606" cy="369332"/>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Transverse probe </a:t>
            </a:r>
          </a:p>
        </p:txBody>
      </p:sp>
      <p:sp>
        <p:nvSpPr>
          <p:cNvPr id="40" name="TextBox 39">
            <a:extLst>
              <a:ext uri="{FF2B5EF4-FFF2-40B4-BE49-F238E27FC236}">
                <a16:creationId xmlns:a16="http://schemas.microsoft.com/office/drawing/2014/main" id="{12A47EC6-E091-9132-499A-0184A5249A0E}"/>
              </a:ext>
            </a:extLst>
          </p:cNvPr>
          <p:cNvSpPr txBox="1"/>
          <p:nvPr/>
        </p:nvSpPr>
        <p:spPr>
          <a:xfrm>
            <a:off x="3270482" y="4999840"/>
            <a:ext cx="2433569" cy="369332"/>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Transmission/reflection</a:t>
            </a:r>
          </a:p>
        </p:txBody>
      </p:sp>
      <p:cxnSp>
        <p:nvCxnSpPr>
          <p:cNvPr id="41" name="Straight Arrow Connector 105">
            <a:extLst>
              <a:ext uri="{FF2B5EF4-FFF2-40B4-BE49-F238E27FC236}">
                <a16:creationId xmlns:a16="http://schemas.microsoft.com/office/drawing/2014/main" id="{FAEC3B68-A88D-1C25-73BD-88202F26240A}"/>
              </a:ext>
            </a:extLst>
          </p:cNvPr>
          <p:cNvCxnSpPr>
            <a:cxnSpLocks/>
            <a:stCxn id="17" idx="2"/>
            <a:endCxn id="37" idx="0"/>
          </p:cNvCxnSpPr>
          <p:nvPr/>
        </p:nvCxnSpPr>
        <p:spPr>
          <a:xfrm rot="16200000" flipH="1">
            <a:off x="1622462" y="4609578"/>
            <a:ext cx="373851" cy="441866"/>
          </a:xfrm>
          <a:prstGeom prst="bentConnector3">
            <a:avLst>
              <a:gd name="adj1" fmla="val 4830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105">
            <a:extLst>
              <a:ext uri="{FF2B5EF4-FFF2-40B4-BE49-F238E27FC236}">
                <a16:creationId xmlns:a16="http://schemas.microsoft.com/office/drawing/2014/main" id="{59954AEF-D2D3-9275-3A21-7950EAAB65F5}"/>
              </a:ext>
            </a:extLst>
          </p:cNvPr>
          <p:cNvCxnSpPr>
            <a:cxnSpLocks/>
            <a:stCxn id="17" idx="2"/>
            <a:endCxn id="40" idx="0"/>
          </p:cNvCxnSpPr>
          <p:nvPr/>
        </p:nvCxnSpPr>
        <p:spPr>
          <a:xfrm rot="16200000" flipH="1">
            <a:off x="2859733" y="3372306"/>
            <a:ext cx="356254" cy="2898813"/>
          </a:xfrm>
          <a:prstGeom prst="bentConnector3">
            <a:avLst>
              <a:gd name="adj1" fmla="val 50000"/>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DE24ACD-6C80-C2F5-E398-43CB060EBB88}"/>
              </a:ext>
            </a:extLst>
          </p:cNvPr>
          <p:cNvSpPr/>
          <p:nvPr/>
        </p:nvSpPr>
        <p:spPr>
          <a:xfrm>
            <a:off x="3749742" y="479856"/>
            <a:ext cx="5791037" cy="1113615"/>
          </a:xfrm>
          <a:prstGeom prst="rect">
            <a:avLst/>
          </a:prstGeom>
          <a:noFill/>
          <a:ln w="381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99B7E749-35CC-BCAF-4831-8FD5EC2CABE9}"/>
              </a:ext>
            </a:extLst>
          </p:cNvPr>
          <p:cNvSpPr txBox="1"/>
          <p:nvPr/>
        </p:nvSpPr>
        <p:spPr>
          <a:xfrm>
            <a:off x="8068143" y="976581"/>
            <a:ext cx="1276247" cy="461665"/>
          </a:xfrm>
          <a:prstGeom prst="rect">
            <a:avLst/>
          </a:prstGeom>
          <a:solidFill>
            <a:schemeClr val="tx1"/>
          </a:solidFill>
          <a:ln w="28575">
            <a:solidFill>
              <a:srgbClr val="00B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Magnets</a:t>
            </a:r>
          </a:p>
        </p:txBody>
      </p:sp>
      <p:sp>
        <p:nvSpPr>
          <p:cNvPr id="54" name="TextBox 53">
            <a:extLst>
              <a:ext uri="{FF2B5EF4-FFF2-40B4-BE49-F238E27FC236}">
                <a16:creationId xmlns:a16="http://schemas.microsoft.com/office/drawing/2014/main" id="{747BFE59-551A-FF79-3264-7CD7D3D2FCC2}"/>
              </a:ext>
            </a:extLst>
          </p:cNvPr>
          <p:cNvSpPr txBox="1"/>
          <p:nvPr/>
        </p:nvSpPr>
        <p:spPr>
          <a:xfrm>
            <a:off x="7502992" y="2523444"/>
            <a:ext cx="2850587" cy="369332"/>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Active Thomson parabola</a:t>
            </a:r>
          </a:p>
        </p:txBody>
      </p:sp>
      <p:sp>
        <p:nvSpPr>
          <p:cNvPr id="55" name="TextBox 54">
            <a:extLst>
              <a:ext uri="{FF2B5EF4-FFF2-40B4-BE49-F238E27FC236}">
                <a16:creationId xmlns:a16="http://schemas.microsoft.com/office/drawing/2014/main" id="{7B7914BC-0BB8-C7C2-39E8-112034D3D90C}"/>
              </a:ext>
            </a:extLst>
          </p:cNvPr>
          <p:cNvSpPr txBox="1"/>
          <p:nvPr/>
        </p:nvSpPr>
        <p:spPr>
          <a:xfrm>
            <a:off x="7016699" y="3299598"/>
            <a:ext cx="1847622" cy="369332"/>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latin typeface="Calibri" panose="020F0502020204030204"/>
              </a:rPr>
              <a:t>Isolated chamber</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684AAD8-554E-97B9-DD2F-837E5F405959}"/>
              </a:ext>
            </a:extLst>
          </p:cNvPr>
          <p:cNvSpPr txBox="1"/>
          <p:nvPr/>
        </p:nvSpPr>
        <p:spPr>
          <a:xfrm>
            <a:off x="9030829" y="3299598"/>
            <a:ext cx="1847622" cy="369332"/>
          </a:xfrm>
          <a:prstGeom prst="rect">
            <a:avLst/>
          </a:prstGeom>
          <a:solidFill>
            <a:schemeClr val="bg1"/>
          </a:solidFill>
          <a:ln w="381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latin typeface="Calibri" panose="020F0502020204030204"/>
              </a:rPr>
              <a:t>Compact design</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57" name="Straight Arrow Connector 105">
            <a:extLst>
              <a:ext uri="{FF2B5EF4-FFF2-40B4-BE49-F238E27FC236}">
                <a16:creationId xmlns:a16="http://schemas.microsoft.com/office/drawing/2014/main" id="{BF139245-81D9-57B3-08BB-CB806E93560F}"/>
              </a:ext>
            </a:extLst>
          </p:cNvPr>
          <p:cNvCxnSpPr>
            <a:cxnSpLocks/>
            <a:stCxn id="54" idx="2"/>
            <a:endCxn id="55" idx="0"/>
          </p:cNvCxnSpPr>
          <p:nvPr/>
        </p:nvCxnSpPr>
        <p:spPr>
          <a:xfrm rot="5400000">
            <a:off x="8230987" y="2602299"/>
            <a:ext cx="406822" cy="987776"/>
          </a:xfrm>
          <a:prstGeom prst="bentConnector3">
            <a:avLst>
              <a:gd name="adj1" fmla="val 50000"/>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105">
            <a:extLst>
              <a:ext uri="{FF2B5EF4-FFF2-40B4-BE49-F238E27FC236}">
                <a16:creationId xmlns:a16="http://schemas.microsoft.com/office/drawing/2014/main" id="{393BBA96-E6B9-91CF-8BA4-B6C782B07CE7}"/>
              </a:ext>
            </a:extLst>
          </p:cNvPr>
          <p:cNvCxnSpPr>
            <a:cxnSpLocks/>
            <a:stCxn id="54" idx="2"/>
            <a:endCxn id="56" idx="0"/>
          </p:cNvCxnSpPr>
          <p:nvPr/>
        </p:nvCxnSpPr>
        <p:spPr>
          <a:xfrm rot="16200000" flipH="1">
            <a:off x="9238052" y="2583010"/>
            <a:ext cx="406822" cy="1026354"/>
          </a:xfrm>
          <a:prstGeom prst="bentConnector3">
            <a:avLst>
              <a:gd name="adj1" fmla="val 50000"/>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80423B93-6C9A-ED2E-AAF3-55847C2C35E6}"/>
              </a:ext>
            </a:extLst>
          </p:cNvPr>
          <p:cNvSpPr/>
          <p:nvPr/>
        </p:nvSpPr>
        <p:spPr>
          <a:xfrm>
            <a:off x="6650185" y="5079554"/>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3F5D928C-C996-3174-7736-241584269CA2}"/>
              </a:ext>
            </a:extLst>
          </p:cNvPr>
          <p:cNvSpPr/>
          <p:nvPr/>
        </p:nvSpPr>
        <p:spPr>
          <a:xfrm>
            <a:off x="7582453" y="5079554"/>
            <a:ext cx="180000" cy="180000"/>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9B37646B-D28E-C462-6568-D442DFA53C29}"/>
              </a:ext>
            </a:extLst>
          </p:cNvPr>
          <p:cNvSpPr txBox="1"/>
          <p:nvPr/>
        </p:nvSpPr>
        <p:spPr>
          <a:xfrm>
            <a:off x="6405211" y="4718131"/>
            <a:ext cx="2275024" cy="369332"/>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Compact active e-spec</a:t>
            </a:r>
          </a:p>
        </p:txBody>
      </p:sp>
      <p:sp>
        <p:nvSpPr>
          <p:cNvPr id="81" name="TextBox 80">
            <a:extLst>
              <a:ext uri="{FF2B5EF4-FFF2-40B4-BE49-F238E27FC236}">
                <a16:creationId xmlns:a16="http://schemas.microsoft.com/office/drawing/2014/main" id="{52853C1D-7E45-28B7-0730-E5729ECB01CE}"/>
              </a:ext>
            </a:extLst>
          </p:cNvPr>
          <p:cNvSpPr txBox="1"/>
          <p:nvPr/>
        </p:nvSpPr>
        <p:spPr>
          <a:xfrm>
            <a:off x="9292215" y="4718131"/>
            <a:ext cx="1847622" cy="369332"/>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Laser harmonics </a:t>
            </a:r>
          </a:p>
        </p:txBody>
      </p:sp>
    </p:spTree>
    <p:extLst>
      <p:ext uri="{BB962C8B-B14F-4D97-AF65-F5344CB8AC3E}">
        <p14:creationId xmlns:p14="http://schemas.microsoft.com/office/powerpoint/2010/main" val="274082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07883DA9-B608-5CC0-9EC9-D4CF64A9E2CE}"/>
              </a:ext>
            </a:extLst>
          </p:cNvPr>
          <p:cNvSpPr/>
          <p:nvPr/>
        </p:nvSpPr>
        <p:spPr>
          <a:xfrm>
            <a:off x="2574421" y="5595713"/>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62900079-7D20-0A7C-4D28-A47BAC85AF03}"/>
              </a:ext>
            </a:extLst>
          </p:cNvPr>
          <p:cNvSpPr/>
          <p:nvPr/>
        </p:nvSpPr>
        <p:spPr>
          <a:xfrm>
            <a:off x="1253942" y="5783139"/>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F614758-5AD5-F323-985B-1EFD417228CB}"/>
              </a:ext>
            </a:extLst>
          </p:cNvPr>
          <p:cNvSpPr/>
          <p:nvPr/>
        </p:nvSpPr>
        <p:spPr>
          <a:xfrm>
            <a:off x="9202242" y="3493189"/>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8" name="Rectangle 17">
            <a:extLst>
              <a:ext uri="{FF2B5EF4-FFF2-40B4-BE49-F238E27FC236}">
                <a16:creationId xmlns:a16="http://schemas.microsoft.com/office/drawing/2014/main" id="{BD5EFD1C-C862-79E2-1693-2D144224A092}"/>
              </a:ext>
            </a:extLst>
          </p:cNvPr>
          <p:cNvSpPr/>
          <p:nvPr/>
        </p:nvSpPr>
        <p:spPr>
          <a:xfrm>
            <a:off x="7255873" y="4199368"/>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cxnSp>
        <p:nvCxnSpPr>
          <p:cNvPr id="13" name="Straight Arrow Connector 105">
            <a:extLst>
              <a:ext uri="{FF2B5EF4-FFF2-40B4-BE49-F238E27FC236}">
                <a16:creationId xmlns:a16="http://schemas.microsoft.com/office/drawing/2014/main" id="{D90F18E5-A76D-B7EF-19EA-2E18267A1D6F}"/>
              </a:ext>
            </a:extLst>
          </p:cNvPr>
          <p:cNvCxnSpPr>
            <a:cxnSpLocks/>
            <a:stCxn id="57" idx="2"/>
            <a:endCxn id="25" idx="0"/>
          </p:cNvCxnSpPr>
          <p:nvPr/>
        </p:nvCxnSpPr>
        <p:spPr>
          <a:xfrm>
            <a:off x="1727460" y="3605010"/>
            <a:ext cx="58" cy="51983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3" name="Rectangle 152">
            <a:extLst>
              <a:ext uri="{FF2B5EF4-FFF2-40B4-BE49-F238E27FC236}">
                <a16:creationId xmlns:a16="http://schemas.microsoft.com/office/drawing/2014/main" id="{0248778C-DBC7-9E48-9573-23081BE2F1D4}"/>
              </a:ext>
            </a:extLst>
          </p:cNvPr>
          <p:cNvSpPr/>
          <p:nvPr/>
        </p:nvSpPr>
        <p:spPr>
          <a:xfrm>
            <a:off x="10665660" y="4485774"/>
            <a:ext cx="180000" cy="180000"/>
          </a:xfrm>
          <a:prstGeom prst="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54" name="Rectangle 153">
            <a:extLst>
              <a:ext uri="{FF2B5EF4-FFF2-40B4-BE49-F238E27FC236}">
                <a16:creationId xmlns:a16="http://schemas.microsoft.com/office/drawing/2014/main" id="{9CBFB597-A0F9-2C46-9EC5-8EBA31640509}"/>
              </a:ext>
            </a:extLst>
          </p:cNvPr>
          <p:cNvSpPr/>
          <p:nvPr/>
        </p:nvSpPr>
        <p:spPr>
          <a:xfrm>
            <a:off x="11080269" y="4485774"/>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4" name="Rectangle 3">
            <a:extLst>
              <a:ext uri="{FF2B5EF4-FFF2-40B4-BE49-F238E27FC236}">
                <a16:creationId xmlns:a16="http://schemas.microsoft.com/office/drawing/2014/main" id="{F6641D70-D03F-9D61-D6E1-450C029084A8}"/>
              </a:ext>
            </a:extLst>
          </p:cNvPr>
          <p:cNvSpPr/>
          <p:nvPr/>
        </p:nvSpPr>
        <p:spPr>
          <a:xfrm>
            <a:off x="1256336" y="3621675"/>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1458FC-9A54-7125-B976-9FA85A9F838A}"/>
              </a:ext>
            </a:extLst>
          </p:cNvPr>
          <p:cNvSpPr/>
          <p:nvPr/>
        </p:nvSpPr>
        <p:spPr>
          <a:xfrm>
            <a:off x="2036683" y="3621675"/>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470FA74-7A15-E9C0-8718-4886C6A2B824}"/>
              </a:ext>
            </a:extLst>
          </p:cNvPr>
          <p:cNvSpPr/>
          <p:nvPr/>
        </p:nvSpPr>
        <p:spPr>
          <a:xfrm>
            <a:off x="1641952" y="3621675"/>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45231C6-DE53-817C-BBEE-CB303B658517}"/>
              </a:ext>
            </a:extLst>
          </p:cNvPr>
          <p:cNvSpPr/>
          <p:nvPr/>
        </p:nvSpPr>
        <p:spPr>
          <a:xfrm>
            <a:off x="2052510" y="5778444"/>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09" name="Straight Arrow Connector 105">
            <a:extLst>
              <a:ext uri="{FF2B5EF4-FFF2-40B4-BE49-F238E27FC236}">
                <a16:creationId xmlns:a16="http://schemas.microsoft.com/office/drawing/2014/main" id="{61B04C6A-CC14-E24B-ABF9-AA418592EF29}"/>
              </a:ext>
            </a:extLst>
          </p:cNvPr>
          <p:cNvCxnSpPr>
            <a:cxnSpLocks/>
            <a:stCxn id="42" idx="2"/>
            <a:endCxn id="159" idx="0"/>
          </p:cNvCxnSpPr>
          <p:nvPr/>
        </p:nvCxnSpPr>
        <p:spPr>
          <a:xfrm>
            <a:off x="10767547" y="2520775"/>
            <a:ext cx="21422" cy="1356097"/>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5">
            <a:extLst>
              <a:ext uri="{FF2B5EF4-FFF2-40B4-BE49-F238E27FC236}">
                <a16:creationId xmlns:a16="http://schemas.microsoft.com/office/drawing/2014/main" id="{AB6561B9-70F1-D34C-926E-D84C03F52143}"/>
              </a:ext>
            </a:extLst>
          </p:cNvPr>
          <p:cNvCxnSpPr>
            <a:cxnSpLocks/>
            <a:stCxn id="41" idx="2"/>
            <a:endCxn id="101" idx="0"/>
          </p:cNvCxnSpPr>
          <p:nvPr/>
        </p:nvCxnSpPr>
        <p:spPr>
          <a:xfrm flipH="1">
            <a:off x="8967955" y="2520776"/>
            <a:ext cx="599" cy="222669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5">
            <a:extLst>
              <a:ext uri="{FF2B5EF4-FFF2-40B4-BE49-F238E27FC236}">
                <a16:creationId xmlns:a16="http://schemas.microsoft.com/office/drawing/2014/main" id="{585F0C20-1934-8340-9F98-51C2FC65A402}"/>
              </a:ext>
            </a:extLst>
          </p:cNvPr>
          <p:cNvCxnSpPr>
            <a:cxnSpLocks/>
            <a:stCxn id="40" idx="2"/>
          </p:cNvCxnSpPr>
          <p:nvPr/>
        </p:nvCxnSpPr>
        <p:spPr>
          <a:xfrm>
            <a:off x="6717261" y="2508302"/>
            <a:ext cx="0" cy="204468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47F73C7A-73DD-3941-8879-D326978EA194}"/>
              </a:ext>
            </a:extLst>
          </p:cNvPr>
          <p:cNvSpPr/>
          <p:nvPr/>
        </p:nvSpPr>
        <p:spPr>
          <a:xfrm>
            <a:off x="821232" y="1765995"/>
            <a:ext cx="5155678" cy="4246930"/>
          </a:xfrm>
          <a:prstGeom prst="rect">
            <a:avLst/>
          </a:prstGeom>
          <a:noFill/>
          <a:ln w="3810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8900"/>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5E6E55E4-9B7B-0349-B3E4-1929AE1CDA4B}"/>
              </a:ext>
            </a:extLst>
          </p:cNvPr>
          <p:cNvSpPr/>
          <p:nvPr/>
        </p:nvSpPr>
        <p:spPr>
          <a:xfrm>
            <a:off x="6143418" y="1762813"/>
            <a:ext cx="5441806" cy="4238530"/>
          </a:xfrm>
          <a:prstGeom prst="rect">
            <a:avLst/>
          </a:prstGeom>
          <a:no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95F77C26-9DAC-074E-A270-629161E02A63}"/>
              </a:ext>
            </a:extLst>
          </p:cNvPr>
          <p:cNvSpPr/>
          <p:nvPr/>
        </p:nvSpPr>
        <p:spPr>
          <a:xfrm>
            <a:off x="3749743" y="479856"/>
            <a:ext cx="4368694" cy="1113615"/>
          </a:xfrm>
          <a:prstGeom prst="rect">
            <a:avLst/>
          </a:prstGeom>
          <a:noFill/>
          <a:ln w="381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3CC8D60-99EF-5449-9869-0E79D14A4F14}"/>
              </a:ext>
            </a:extLst>
          </p:cNvPr>
          <p:cNvSpPr txBox="1"/>
          <p:nvPr/>
        </p:nvSpPr>
        <p:spPr>
          <a:xfrm>
            <a:off x="2779389" y="5582694"/>
            <a:ext cx="1175322" cy="461665"/>
          </a:xfrm>
          <a:prstGeom prst="rect">
            <a:avLst/>
          </a:prstGeom>
          <a:noFill/>
          <a:ln>
            <a:noFill/>
          </a:ln>
        </p:spPr>
        <p:txBody>
          <a:bodyPr wrap="none" rtlCol="0">
            <a:spAutoFit/>
          </a:bodyPr>
          <a:lstStyle>
            <a:defPPr>
              <a:defRPr lang="en-US"/>
            </a:defPPr>
            <a:lvl1pPr>
              <a:defRPr sz="24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08900">
                    <a:lumMod val="75000"/>
                  </a:srgbClr>
                </a:solidFill>
                <a:effectLst/>
                <a:uLnTx/>
                <a:uFillTx/>
                <a:latin typeface="Calibri" panose="020F0502020204030204"/>
                <a:ea typeface="+mn-ea"/>
                <a:cs typeface="+mn-cs"/>
              </a:rPr>
              <a:t>Imaging</a:t>
            </a:r>
          </a:p>
        </p:txBody>
      </p:sp>
      <p:sp>
        <p:nvSpPr>
          <p:cNvPr id="8" name="TextBox 7">
            <a:extLst>
              <a:ext uri="{FF2B5EF4-FFF2-40B4-BE49-F238E27FC236}">
                <a16:creationId xmlns:a16="http://schemas.microsoft.com/office/drawing/2014/main" id="{54205062-F603-584B-B1C7-CDF647DD3670}"/>
              </a:ext>
            </a:extLst>
          </p:cNvPr>
          <p:cNvSpPr txBox="1"/>
          <p:nvPr/>
        </p:nvSpPr>
        <p:spPr>
          <a:xfrm>
            <a:off x="5549208" y="978554"/>
            <a:ext cx="971997" cy="461665"/>
          </a:xfrm>
          <a:prstGeom prst="rect">
            <a:avLst/>
          </a:prstGeom>
          <a:solidFill>
            <a:schemeClr val="tx1"/>
          </a:solidFill>
          <a:ln w="285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Optics</a:t>
            </a:r>
          </a:p>
        </p:txBody>
      </p:sp>
      <p:sp>
        <p:nvSpPr>
          <p:cNvPr id="10" name="TextBox 9">
            <a:extLst>
              <a:ext uri="{FF2B5EF4-FFF2-40B4-BE49-F238E27FC236}">
                <a16:creationId xmlns:a16="http://schemas.microsoft.com/office/drawing/2014/main" id="{9D7CE4FC-CE8C-0741-8B52-D86B51D9EFCC}"/>
              </a:ext>
            </a:extLst>
          </p:cNvPr>
          <p:cNvSpPr txBox="1"/>
          <p:nvPr/>
        </p:nvSpPr>
        <p:spPr>
          <a:xfrm>
            <a:off x="6690193" y="970965"/>
            <a:ext cx="1277914" cy="461665"/>
          </a:xfrm>
          <a:prstGeom prst="rect">
            <a:avLst/>
          </a:prstGeom>
          <a:solidFill>
            <a:schemeClr val="tx1"/>
          </a:solidFill>
          <a:ln w="28575">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Detector</a:t>
            </a:r>
          </a:p>
        </p:txBody>
      </p:sp>
      <p:sp>
        <p:nvSpPr>
          <p:cNvPr id="33" name="TextBox 32">
            <a:extLst>
              <a:ext uri="{FF2B5EF4-FFF2-40B4-BE49-F238E27FC236}">
                <a16:creationId xmlns:a16="http://schemas.microsoft.com/office/drawing/2014/main" id="{29A365AB-3F37-0445-9AA6-414A23E030CB}"/>
              </a:ext>
            </a:extLst>
          </p:cNvPr>
          <p:cNvSpPr txBox="1"/>
          <p:nvPr/>
        </p:nvSpPr>
        <p:spPr>
          <a:xfrm>
            <a:off x="3870714" y="479728"/>
            <a:ext cx="4097393"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E2C61">
                    <a:lumMod val="60000"/>
                    <a:lumOff val="40000"/>
                  </a:srgbClr>
                </a:solidFill>
                <a:effectLst/>
                <a:uLnTx/>
                <a:uFillTx/>
                <a:latin typeface="Calibri" panose="020F0502020204030204"/>
                <a:ea typeface="+mn-ea"/>
                <a:cs typeface="+mn-cs"/>
              </a:rPr>
              <a:t>Underpinning Methodology</a:t>
            </a:r>
          </a:p>
        </p:txBody>
      </p:sp>
      <p:sp>
        <p:nvSpPr>
          <p:cNvPr id="43" name="TextBox 42">
            <a:extLst>
              <a:ext uri="{FF2B5EF4-FFF2-40B4-BE49-F238E27FC236}">
                <a16:creationId xmlns:a16="http://schemas.microsoft.com/office/drawing/2014/main" id="{4A4F0CE9-DDFA-B74A-8271-39E5D999D67A}"/>
              </a:ext>
            </a:extLst>
          </p:cNvPr>
          <p:cNvSpPr txBox="1"/>
          <p:nvPr/>
        </p:nvSpPr>
        <p:spPr>
          <a:xfrm>
            <a:off x="1087703" y="2055994"/>
            <a:ext cx="1275862"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Betatron</a:t>
            </a:r>
          </a:p>
        </p:txBody>
      </p:sp>
      <p:sp>
        <p:nvSpPr>
          <p:cNvPr id="41" name="TextBox 40">
            <a:extLst>
              <a:ext uri="{FF2B5EF4-FFF2-40B4-BE49-F238E27FC236}">
                <a16:creationId xmlns:a16="http://schemas.microsoft.com/office/drawing/2014/main" id="{9554D89D-5381-5441-8CD8-254AB7109017}"/>
              </a:ext>
            </a:extLst>
          </p:cNvPr>
          <p:cNvSpPr txBox="1"/>
          <p:nvPr/>
        </p:nvSpPr>
        <p:spPr>
          <a:xfrm>
            <a:off x="8409042" y="2059111"/>
            <a:ext cx="1119024"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Particle</a:t>
            </a:r>
          </a:p>
        </p:txBody>
      </p:sp>
      <p:sp>
        <p:nvSpPr>
          <p:cNvPr id="44" name="TextBox 43">
            <a:extLst>
              <a:ext uri="{FF2B5EF4-FFF2-40B4-BE49-F238E27FC236}">
                <a16:creationId xmlns:a16="http://schemas.microsoft.com/office/drawing/2014/main" id="{F1909B15-6D69-2240-B057-FDF4D478858A}"/>
              </a:ext>
            </a:extLst>
          </p:cNvPr>
          <p:cNvSpPr txBox="1"/>
          <p:nvPr/>
        </p:nvSpPr>
        <p:spPr>
          <a:xfrm>
            <a:off x="2775814" y="2049819"/>
            <a:ext cx="1483548"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Hard X-ray</a:t>
            </a:r>
          </a:p>
        </p:txBody>
      </p:sp>
      <p:sp>
        <p:nvSpPr>
          <p:cNvPr id="45" name="TextBox 44">
            <a:extLst>
              <a:ext uri="{FF2B5EF4-FFF2-40B4-BE49-F238E27FC236}">
                <a16:creationId xmlns:a16="http://schemas.microsoft.com/office/drawing/2014/main" id="{87903826-11C1-9C4C-830C-3097E0B499FD}"/>
              </a:ext>
            </a:extLst>
          </p:cNvPr>
          <p:cNvSpPr txBox="1"/>
          <p:nvPr/>
        </p:nvSpPr>
        <p:spPr>
          <a:xfrm>
            <a:off x="4614311" y="2049820"/>
            <a:ext cx="1228093"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Neutron</a:t>
            </a:r>
          </a:p>
        </p:txBody>
      </p:sp>
      <p:cxnSp>
        <p:nvCxnSpPr>
          <p:cNvPr id="106" name="Straight Arrow Connector 105">
            <a:extLst>
              <a:ext uri="{FF2B5EF4-FFF2-40B4-BE49-F238E27FC236}">
                <a16:creationId xmlns:a16="http://schemas.microsoft.com/office/drawing/2014/main" id="{941D8A2C-5D7F-5341-B516-61278A4240F8}"/>
              </a:ext>
            </a:extLst>
          </p:cNvPr>
          <p:cNvCxnSpPr>
            <a:cxnSpLocks/>
            <a:stCxn id="66" idx="2"/>
            <a:endCxn id="46" idx="1"/>
          </p:cNvCxnSpPr>
          <p:nvPr/>
        </p:nvCxnSpPr>
        <p:spPr>
          <a:xfrm rot="16200000" flipH="1">
            <a:off x="3071004" y="3785402"/>
            <a:ext cx="1069702" cy="183375"/>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5">
            <a:extLst>
              <a:ext uri="{FF2B5EF4-FFF2-40B4-BE49-F238E27FC236}">
                <a16:creationId xmlns:a16="http://schemas.microsoft.com/office/drawing/2014/main" id="{CE353A83-1FB6-2849-B4A5-97198A6E8E51}"/>
              </a:ext>
            </a:extLst>
          </p:cNvPr>
          <p:cNvCxnSpPr>
            <a:cxnSpLocks/>
            <a:stCxn id="45" idx="2"/>
            <a:endCxn id="46" idx="3"/>
          </p:cNvCxnSpPr>
          <p:nvPr/>
        </p:nvCxnSpPr>
        <p:spPr>
          <a:xfrm rot="5400000">
            <a:off x="4193358" y="3376941"/>
            <a:ext cx="1900456" cy="169545"/>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19E93B7-7369-E741-BE68-65BCC62BE745}"/>
              </a:ext>
            </a:extLst>
          </p:cNvPr>
          <p:cNvSpPr txBox="1"/>
          <p:nvPr/>
        </p:nvSpPr>
        <p:spPr>
          <a:xfrm>
            <a:off x="3870714" y="970964"/>
            <a:ext cx="1512786" cy="461665"/>
          </a:xfrm>
          <a:prstGeom prst="rect">
            <a:avLst/>
          </a:prstGeom>
          <a:solidFill>
            <a:schemeClr val="tx1"/>
          </a:solidFill>
          <a:ln w="28575">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Scintillator</a:t>
            </a:r>
          </a:p>
        </p:txBody>
      </p:sp>
      <p:sp>
        <p:nvSpPr>
          <p:cNvPr id="151" name="TextBox 150">
            <a:extLst>
              <a:ext uri="{FF2B5EF4-FFF2-40B4-BE49-F238E27FC236}">
                <a16:creationId xmlns:a16="http://schemas.microsoft.com/office/drawing/2014/main" id="{893A7582-5A10-FF44-B421-6D29894769B8}"/>
              </a:ext>
            </a:extLst>
          </p:cNvPr>
          <p:cNvSpPr txBox="1"/>
          <p:nvPr/>
        </p:nvSpPr>
        <p:spPr>
          <a:xfrm>
            <a:off x="6310044" y="4531149"/>
            <a:ext cx="1828834" cy="338554"/>
          </a:xfrm>
          <a:prstGeom prst="rect">
            <a:avLst/>
          </a:prstGeom>
          <a:solidFill>
            <a:schemeClr val="bg1"/>
          </a:solidFill>
          <a:ln w="38100">
            <a:solidFill>
              <a:schemeClr val="tx1"/>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Calibri" panose="020F0502020204030204"/>
              </a:defRPr>
            </a:lvl1pPr>
          </a:lstStyle>
          <a:p>
            <a:r>
              <a:rPr lang="en-GB" dirty="0"/>
              <a:t>High Rep-Activation</a:t>
            </a:r>
          </a:p>
        </p:txBody>
      </p:sp>
      <p:sp>
        <p:nvSpPr>
          <p:cNvPr id="40" name="TextBox 39">
            <a:extLst>
              <a:ext uri="{FF2B5EF4-FFF2-40B4-BE49-F238E27FC236}">
                <a16:creationId xmlns:a16="http://schemas.microsoft.com/office/drawing/2014/main" id="{69912F68-95FF-4347-B058-2FFC35A4C9D6}"/>
              </a:ext>
            </a:extLst>
          </p:cNvPr>
          <p:cNvSpPr txBox="1"/>
          <p:nvPr/>
        </p:nvSpPr>
        <p:spPr>
          <a:xfrm>
            <a:off x="6312406" y="2046637"/>
            <a:ext cx="809709"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X-ray</a:t>
            </a:r>
          </a:p>
        </p:txBody>
      </p:sp>
      <p:sp>
        <p:nvSpPr>
          <p:cNvPr id="42" name="TextBox 41">
            <a:extLst>
              <a:ext uri="{FF2B5EF4-FFF2-40B4-BE49-F238E27FC236}">
                <a16:creationId xmlns:a16="http://schemas.microsoft.com/office/drawing/2014/main" id="{842DE8D1-276A-4E48-AA0D-4FB8D2718BF4}"/>
              </a:ext>
            </a:extLst>
          </p:cNvPr>
          <p:cNvSpPr txBox="1"/>
          <p:nvPr/>
        </p:nvSpPr>
        <p:spPr>
          <a:xfrm>
            <a:off x="10442778" y="2059110"/>
            <a:ext cx="649537" cy="461665"/>
          </a:xfrm>
          <a:prstGeom prst="rect">
            <a:avLst/>
          </a:prstGeom>
          <a:solidFill>
            <a:schemeClr val="tx1"/>
          </a:solidFill>
          <a:ln>
            <a:solidFill>
              <a:srgbClr val="003088"/>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THz</a:t>
            </a:r>
          </a:p>
        </p:txBody>
      </p:sp>
      <p:cxnSp>
        <p:nvCxnSpPr>
          <p:cNvPr id="70" name="Straight Arrow Connector 105">
            <a:extLst>
              <a:ext uri="{FF2B5EF4-FFF2-40B4-BE49-F238E27FC236}">
                <a16:creationId xmlns:a16="http://schemas.microsoft.com/office/drawing/2014/main" id="{D1833F91-79D0-1645-9780-D20E1040FAAC}"/>
              </a:ext>
            </a:extLst>
          </p:cNvPr>
          <p:cNvCxnSpPr>
            <a:cxnSpLocks/>
            <a:stCxn id="44" idx="2"/>
            <a:endCxn id="66" idx="0"/>
          </p:cNvCxnSpPr>
          <p:nvPr/>
        </p:nvCxnSpPr>
        <p:spPr>
          <a:xfrm flipH="1">
            <a:off x="3514168" y="2511484"/>
            <a:ext cx="3420" cy="46142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9D48830F-82AA-0E48-9878-BD5BF482628E}"/>
              </a:ext>
            </a:extLst>
          </p:cNvPr>
          <p:cNvSpPr txBox="1"/>
          <p:nvPr/>
        </p:nvSpPr>
        <p:spPr>
          <a:xfrm>
            <a:off x="6310044" y="3844452"/>
            <a:ext cx="1297150" cy="338554"/>
          </a:xfrm>
          <a:prstGeom prst="rect">
            <a:avLst/>
          </a:prstGeom>
          <a:solidFill>
            <a:schemeClr val="bg1"/>
          </a:solidFill>
          <a:ln w="38100">
            <a:solidFill>
              <a:schemeClr val="tx1"/>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Calibri" panose="020F0502020204030204"/>
              </a:defRPr>
            </a:lvl1pPr>
          </a:lstStyle>
          <a:p>
            <a:r>
              <a:rPr lang="en-GB" dirty="0"/>
              <a:t>High Flux CZT</a:t>
            </a:r>
          </a:p>
        </p:txBody>
      </p:sp>
      <p:sp>
        <p:nvSpPr>
          <p:cNvPr id="23" name="Rectangle 22">
            <a:extLst>
              <a:ext uri="{FF2B5EF4-FFF2-40B4-BE49-F238E27FC236}">
                <a16:creationId xmlns:a16="http://schemas.microsoft.com/office/drawing/2014/main" id="{11D83B07-51DC-C549-AF8B-ED7A639728CB}"/>
              </a:ext>
            </a:extLst>
          </p:cNvPr>
          <p:cNvSpPr/>
          <p:nvPr/>
        </p:nvSpPr>
        <p:spPr>
          <a:xfrm>
            <a:off x="6184900" y="3867151"/>
            <a:ext cx="3530737" cy="1706934"/>
          </a:xfrm>
          <a:custGeom>
            <a:avLst/>
            <a:gdLst>
              <a:gd name="connsiteX0" fmla="*/ 0 w 3528809"/>
              <a:gd name="connsiteY0" fmla="*/ 0 h 1674682"/>
              <a:gd name="connsiteX1" fmla="*/ 3528809 w 3528809"/>
              <a:gd name="connsiteY1" fmla="*/ 0 h 1674682"/>
              <a:gd name="connsiteX2" fmla="*/ 3528809 w 3528809"/>
              <a:gd name="connsiteY2" fmla="*/ 1674682 h 1674682"/>
              <a:gd name="connsiteX3" fmla="*/ 0 w 3528809"/>
              <a:gd name="connsiteY3" fmla="*/ 1674682 h 1674682"/>
              <a:gd name="connsiteX4" fmla="*/ 0 w 3528809"/>
              <a:gd name="connsiteY4" fmla="*/ 0 h 1674682"/>
              <a:gd name="connsiteX0" fmla="*/ 0 w 3528809"/>
              <a:gd name="connsiteY0" fmla="*/ 6 h 1674688"/>
              <a:gd name="connsiteX1" fmla="*/ 2036422 w 3528809"/>
              <a:gd name="connsiteY1" fmla="*/ 602754 h 1674688"/>
              <a:gd name="connsiteX2" fmla="*/ 3528809 w 3528809"/>
              <a:gd name="connsiteY2" fmla="*/ 6 h 1674688"/>
              <a:gd name="connsiteX3" fmla="*/ 3528809 w 3528809"/>
              <a:gd name="connsiteY3" fmla="*/ 1674688 h 1674688"/>
              <a:gd name="connsiteX4" fmla="*/ 0 w 3528809"/>
              <a:gd name="connsiteY4" fmla="*/ 1674688 h 1674688"/>
              <a:gd name="connsiteX5" fmla="*/ 0 w 3528809"/>
              <a:gd name="connsiteY5" fmla="*/ 6 h 1674688"/>
              <a:gd name="connsiteX0" fmla="*/ 0 w 3528809"/>
              <a:gd name="connsiteY0" fmla="*/ 6 h 1674688"/>
              <a:gd name="connsiteX1" fmla="*/ 2036422 w 3528809"/>
              <a:gd name="connsiteY1" fmla="*/ 602754 h 1674688"/>
              <a:gd name="connsiteX2" fmla="*/ 3528809 w 3528809"/>
              <a:gd name="connsiteY2" fmla="*/ 6 h 1674688"/>
              <a:gd name="connsiteX3" fmla="*/ 3528809 w 3528809"/>
              <a:gd name="connsiteY3" fmla="*/ 1674688 h 1674688"/>
              <a:gd name="connsiteX4" fmla="*/ 0 w 3528809"/>
              <a:gd name="connsiteY4" fmla="*/ 1674688 h 1674688"/>
              <a:gd name="connsiteX5" fmla="*/ 0 w 3528809"/>
              <a:gd name="connsiteY5" fmla="*/ 6 h 1674688"/>
              <a:gd name="connsiteX0" fmla="*/ 0 w 3528809"/>
              <a:gd name="connsiteY0" fmla="*/ 40466 h 1715148"/>
              <a:gd name="connsiteX1" fmla="*/ 2036422 w 3528809"/>
              <a:gd name="connsiteY1" fmla="*/ 643214 h 1715148"/>
              <a:gd name="connsiteX2" fmla="*/ 2055472 w 3528809"/>
              <a:gd name="connsiteY2" fmla="*/ 528914 h 1715148"/>
              <a:gd name="connsiteX3" fmla="*/ 3528809 w 3528809"/>
              <a:gd name="connsiteY3" fmla="*/ 40466 h 1715148"/>
              <a:gd name="connsiteX4" fmla="*/ 3528809 w 3528809"/>
              <a:gd name="connsiteY4" fmla="*/ 1715148 h 1715148"/>
              <a:gd name="connsiteX5" fmla="*/ 0 w 3528809"/>
              <a:gd name="connsiteY5" fmla="*/ 1715148 h 1715148"/>
              <a:gd name="connsiteX6" fmla="*/ 0 w 3528809"/>
              <a:gd name="connsiteY6" fmla="*/ 40466 h 1715148"/>
              <a:gd name="connsiteX0" fmla="*/ 0 w 3528809"/>
              <a:gd name="connsiteY0" fmla="*/ 128270 h 1802952"/>
              <a:gd name="connsiteX1" fmla="*/ 2036422 w 3528809"/>
              <a:gd name="connsiteY1" fmla="*/ 731018 h 1802952"/>
              <a:gd name="connsiteX2" fmla="*/ 2055472 w 3528809"/>
              <a:gd name="connsiteY2" fmla="*/ 96018 h 1802952"/>
              <a:gd name="connsiteX3" fmla="*/ 3528809 w 3528809"/>
              <a:gd name="connsiteY3" fmla="*/ 128270 h 1802952"/>
              <a:gd name="connsiteX4" fmla="*/ 3528809 w 3528809"/>
              <a:gd name="connsiteY4" fmla="*/ 1802952 h 1802952"/>
              <a:gd name="connsiteX5" fmla="*/ 0 w 3528809"/>
              <a:gd name="connsiteY5" fmla="*/ 1802952 h 1802952"/>
              <a:gd name="connsiteX6" fmla="*/ 0 w 3528809"/>
              <a:gd name="connsiteY6" fmla="*/ 128270 h 1802952"/>
              <a:gd name="connsiteX0" fmla="*/ 0 w 3528809"/>
              <a:gd name="connsiteY0" fmla="*/ 128270 h 1802952"/>
              <a:gd name="connsiteX1" fmla="*/ 2036422 w 3528809"/>
              <a:gd name="connsiteY1" fmla="*/ 731018 h 1802952"/>
              <a:gd name="connsiteX2" fmla="*/ 2055472 w 3528809"/>
              <a:gd name="connsiteY2" fmla="*/ 96018 h 1802952"/>
              <a:gd name="connsiteX3" fmla="*/ 3528809 w 3528809"/>
              <a:gd name="connsiteY3" fmla="*/ 128270 h 1802952"/>
              <a:gd name="connsiteX4" fmla="*/ 3528809 w 3528809"/>
              <a:gd name="connsiteY4" fmla="*/ 1802952 h 1802952"/>
              <a:gd name="connsiteX5" fmla="*/ 0 w 3528809"/>
              <a:gd name="connsiteY5" fmla="*/ 1802952 h 1802952"/>
              <a:gd name="connsiteX6" fmla="*/ 0 w 3528809"/>
              <a:gd name="connsiteY6" fmla="*/ 128270 h 1802952"/>
              <a:gd name="connsiteX0" fmla="*/ 0 w 3528809"/>
              <a:gd name="connsiteY0" fmla="*/ 128270 h 1802952"/>
              <a:gd name="connsiteX1" fmla="*/ 2036422 w 3528809"/>
              <a:gd name="connsiteY1" fmla="*/ 731018 h 1802952"/>
              <a:gd name="connsiteX2" fmla="*/ 2055472 w 3528809"/>
              <a:gd name="connsiteY2" fmla="*/ 96018 h 1802952"/>
              <a:gd name="connsiteX3" fmla="*/ 3528809 w 3528809"/>
              <a:gd name="connsiteY3" fmla="*/ 128270 h 1802952"/>
              <a:gd name="connsiteX4" fmla="*/ 3528809 w 3528809"/>
              <a:gd name="connsiteY4" fmla="*/ 1802952 h 1802952"/>
              <a:gd name="connsiteX5" fmla="*/ 0 w 3528809"/>
              <a:gd name="connsiteY5" fmla="*/ 1802952 h 1802952"/>
              <a:gd name="connsiteX6" fmla="*/ 0 w 3528809"/>
              <a:gd name="connsiteY6" fmla="*/ 128270 h 1802952"/>
              <a:gd name="connsiteX0" fmla="*/ 0 w 3528809"/>
              <a:gd name="connsiteY0" fmla="*/ 96789 h 1771471"/>
              <a:gd name="connsiteX1" fmla="*/ 2036422 w 3528809"/>
              <a:gd name="connsiteY1" fmla="*/ 699537 h 1771471"/>
              <a:gd name="connsiteX2" fmla="*/ 2055472 w 3528809"/>
              <a:gd name="connsiteY2" fmla="*/ 64537 h 1771471"/>
              <a:gd name="connsiteX3" fmla="*/ 3528809 w 3528809"/>
              <a:gd name="connsiteY3" fmla="*/ 96789 h 1771471"/>
              <a:gd name="connsiteX4" fmla="*/ 3528809 w 3528809"/>
              <a:gd name="connsiteY4" fmla="*/ 1771471 h 1771471"/>
              <a:gd name="connsiteX5" fmla="*/ 0 w 3528809"/>
              <a:gd name="connsiteY5" fmla="*/ 1771471 h 1771471"/>
              <a:gd name="connsiteX6" fmla="*/ 0 w 3528809"/>
              <a:gd name="connsiteY6" fmla="*/ 96789 h 1771471"/>
              <a:gd name="connsiteX0" fmla="*/ 0 w 3528809"/>
              <a:gd name="connsiteY0" fmla="*/ 94838 h 1769520"/>
              <a:gd name="connsiteX1" fmla="*/ 2036422 w 3528809"/>
              <a:gd name="connsiteY1" fmla="*/ 697586 h 1769520"/>
              <a:gd name="connsiteX2" fmla="*/ 2023722 w 3528809"/>
              <a:gd name="connsiteY2" fmla="*/ 68936 h 1769520"/>
              <a:gd name="connsiteX3" fmla="*/ 3528809 w 3528809"/>
              <a:gd name="connsiteY3" fmla="*/ 94838 h 1769520"/>
              <a:gd name="connsiteX4" fmla="*/ 3528809 w 3528809"/>
              <a:gd name="connsiteY4" fmla="*/ 1769520 h 1769520"/>
              <a:gd name="connsiteX5" fmla="*/ 0 w 3528809"/>
              <a:gd name="connsiteY5" fmla="*/ 1769520 h 1769520"/>
              <a:gd name="connsiteX6" fmla="*/ 0 w 3528809"/>
              <a:gd name="connsiteY6" fmla="*/ 94838 h 1769520"/>
              <a:gd name="connsiteX0" fmla="*/ 0 w 3528809"/>
              <a:gd name="connsiteY0" fmla="*/ 25902 h 1700584"/>
              <a:gd name="connsiteX1" fmla="*/ 2036422 w 3528809"/>
              <a:gd name="connsiteY1" fmla="*/ 628650 h 1700584"/>
              <a:gd name="connsiteX2" fmla="*/ 2023722 w 3528809"/>
              <a:gd name="connsiteY2" fmla="*/ 0 h 1700584"/>
              <a:gd name="connsiteX3" fmla="*/ 3528809 w 3528809"/>
              <a:gd name="connsiteY3" fmla="*/ 25902 h 1700584"/>
              <a:gd name="connsiteX4" fmla="*/ 3528809 w 3528809"/>
              <a:gd name="connsiteY4" fmla="*/ 1700584 h 1700584"/>
              <a:gd name="connsiteX5" fmla="*/ 0 w 3528809"/>
              <a:gd name="connsiteY5" fmla="*/ 1700584 h 1700584"/>
              <a:gd name="connsiteX6" fmla="*/ 0 w 3528809"/>
              <a:gd name="connsiteY6" fmla="*/ 25902 h 1700584"/>
              <a:gd name="connsiteX0" fmla="*/ 1928 w 3530737"/>
              <a:gd name="connsiteY0" fmla="*/ 25902 h 1700584"/>
              <a:gd name="connsiteX1" fmla="*/ 2038350 w 3530737"/>
              <a:gd name="connsiteY1" fmla="*/ 628650 h 1700584"/>
              <a:gd name="connsiteX2" fmla="*/ 2025650 w 3530737"/>
              <a:gd name="connsiteY2" fmla="*/ 0 h 1700584"/>
              <a:gd name="connsiteX3" fmla="*/ 3530737 w 3530737"/>
              <a:gd name="connsiteY3" fmla="*/ 25902 h 1700584"/>
              <a:gd name="connsiteX4" fmla="*/ 3530737 w 3530737"/>
              <a:gd name="connsiteY4" fmla="*/ 1700584 h 1700584"/>
              <a:gd name="connsiteX5" fmla="*/ 1928 w 3530737"/>
              <a:gd name="connsiteY5" fmla="*/ 1700584 h 1700584"/>
              <a:gd name="connsiteX6" fmla="*/ 0 w 3530737"/>
              <a:gd name="connsiteY6" fmla="*/ 584199 h 1700584"/>
              <a:gd name="connsiteX7" fmla="*/ 1928 w 3530737"/>
              <a:gd name="connsiteY7" fmla="*/ 25902 h 1700584"/>
              <a:gd name="connsiteX0" fmla="*/ 1928 w 3530737"/>
              <a:gd name="connsiteY0" fmla="*/ 25902 h 1700584"/>
              <a:gd name="connsiteX1" fmla="*/ 2038350 w 3530737"/>
              <a:gd name="connsiteY1" fmla="*/ 628650 h 1700584"/>
              <a:gd name="connsiteX2" fmla="*/ 2025650 w 3530737"/>
              <a:gd name="connsiteY2" fmla="*/ 0 h 1700584"/>
              <a:gd name="connsiteX3" fmla="*/ 3530737 w 3530737"/>
              <a:gd name="connsiteY3" fmla="*/ 25902 h 1700584"/>
              <a:gd name="connsiteX4" fmla="*/ 3530737 w 3530737"/>
              <a:gd name="connsiteY4" fmla="*/ 1700584 h 1700584"/>
              <a:gd name="connsiteX5" fmla="*/ 1928 w 3530737"/>
              <a:gd name="connsiteY5" fmla="*/ 1700584 h 1700584"/>
              <a:gd name="connsiteX6" fmla="*/ 0 w 3530737"/>
              <a:gd name="connsiteY6" fmla="*/ 584199 h 1700584"/>
              <a:gd name="connsiteX7" fmla="*/ 1928 w 3530737"/>
              <a:gd name="connsiteY7" fmla="*/ 25902 h 1700584"/>
              <a:gd name="connsiteX0" fmla="*/ 0 w 3530737"/>
              <a:gd name="connsiteY0" fmla="*/ 584199 h 1700584"/>
              <a:gd name="connsiteX1" fmla="*/ 2038350 w 3530737"/>
              <a:gd name="connsiteY1" fmla="*/ 628650 h 1700584"/>
              <a:gd name="connsiteX2" fmla="*/ 2025650 w 3530737"/>
              <a:gd name="connsiteY2" fmla="*/ 0 h 1700584"/>
              <a:gd name="connsiteX3" fmla="*/ 3530737 w 3530737"/>
              <a:gd name="connsiteY3" fmla="*/ 25902 h 1700584"/>
              <a:gd name="connsiteX4" fmla="*/ 3530737 w 3530737"/>
              <a:gd name="connsiteY4" fmla="*/ 1700584 h 1700584"/>
              <a:gd name="connsiteX5" fmla="*/ 1928 w 3530737"/>
              <a:gd name="connsiteY5" fmla="*/ 1700584 h 1700584"/>
              <a:gd name="connsiteX6" fmla="*/ 0 w 3530737"/>
              <a:gd name="connsiteY6" fmla="*/ 584199 h 1700584"/>
              <a:gd name="connsiteX0" fmla="*/ 0 w 3530737"/>
              <a:gd name="connsiteY0" fmla="*/ 584199 h 1700584"/>
              <a:gd name="connsiteX1" fmla="*/ 2038350 w 3530737"/>
              <a:gd name="connsiteY1" fmla="*/ 628650 h 1700584"/>
              <a:gd name="connsiteX2" fmla="*/ 2025650 w 3530737"/>
              <a:gd name="connsiteY2" fmla="*/ 0 h 1700584"/>
              <a:gd name="connsiteX3" fmla="*/ 3530737 w 3530737"/>
              <a:gd name="connsiteY3" fmla="*/ 25902 h 1700584"/>
              <a:gd name="connsiteX4" fmla="*/ 3530737 w 3530737"/>
              <a:gd name="connsiteY4" fmla="*/ 1700584 h 1700584"/>
              <a:gd name="connsiteX5" fmla="*/ 1928 w 3530737"/>
              <a:gd name="connsiteY5" fmla="*/ 1700584 h 1700584"/>
              <a:gd name="connsiteX6" fmla="*/ 0 w 3530737"/>
              <a:gd name="connsiteY6" fmla="*/ 584199 h 1700584"/>
              <a:gd name="connsiteX0" fmla="*/ 0 w 3530737"/>
              <a:gd name="connsiteY0" fmla="*/ 584199 h 1700584"/>
              <a:gd name="connsiteX1" fmla="*/ 2032000 w 3530737"/>
              <a:gd name="connsiteY1" fmla="*/ 584200 h 1700584"/>
              <a:gd name="connsiteX2" fmla="*/ 2025650 w 3530737"/>
              <a:gd name="connsiteY2" fmla="*/ 0 h 1700584"/>
              <a:gd name="connsiteX3" fmla="*/ 3530737 w 3530737"/>
              <a:gd name="connsiteY3" fmla="*/ 25902 h 1700584"/>
              <a:gd name="connsiteX4" fmla="*/ 3530737 w 3530737"/>
              <a:gd name="connsiteY4" fmla="*/ 1700584 h 1700584"/>
              <a:gd name="connsiteX5" fmla="*/ 1928 w 3530737"/>
              <a:gd name="connsiteY5" fmla="*/ 1700584 h 1700584"/>
              <a:gd name="connsiteX6" fmla="*/ 0 w 3530737"/>
              <a:gd name="connsiteY6" fmla="*/ 584199 h 1700584"/>
              <a:gd name="connsiteX0" fmla="*/ 0 w 3530737"/>
              <a:gd name="connsiteY0" fmla="*/ 584199 h 1700584"/>
              <a:gd name="connsiteX1" fmla="*/ 2032000 w 3530737"/>
              <a:gd name="connsiteY1" fmla="*/ 584200 h 1700584"/>
              <a:gd name="connsiteX2" fmla="*/ 2025650 w 3530737"/>
              <a:gd name="connsiteY2" fmla="*/ 0 h 1700584"/>
              <a:gd name="connsiteX3" fmla="*/ 3530737 w 3530737"/>
              <a:gd name="connsiteY3" fmla="*/ 25902 h 1700584"/>
              <a:gd name="connsiteX4" fmla="*/ 3530737 w 3530737"/>
              <a:gd name="connsiteY4" fmla="*/ 1700584 h 1700584"/>
              <a:gd name="connsiteX5" fmla="*/ 1928 w 3530737"/>
              <a:gd name="connsiteY5" fmla="*/ 1700584 h 1700584"/>
              <a:gd name="connsiteX6" fmla="*/ 0 w 3530737"/>
              <a:gd name="connsiteY6" fmla="*/ 584199 h 1700584"/>
              <a:gd name="connsiteX0" fmla="*/ 0 w 3530737"/>
              <a:gd name="connsiteY0" fmla="*/ 584199 h 1700584"/>
              <a:gd name="connsiteX1" fmla="*/ 2032000 w 3530737"/>
              <a:gd name="connsiteY1" fmla="*/ 584200 h 1700584"/>
              <a:gd name="connsiteX2" fmla="*/ 2025650 w 3530737"/>
              <a:gd name="connsiteY2" fmla="*/ 0 h 1700584"/>
              <a:gd name="connsiteX3" fmla="*/ 3530737 w 3530737"/>
              <a:gd name="connsiteY3" fmla="*/ 25902 h 1700584"/>
              <a:gd name="connsiteX4" fmla="*/ 3530737 w 3530737"/>
              <a:gd name="connsiteY4" fmla="*/ 1700584 h 1700584"/>
              <a:gd name="connsiteX5" fmla="*/ 1928 w 3530737"/>
              <a:gd name="connsiteY5" fmla="*/ 1700584 h 1700584"/>
              <a:gd name="connsiteX6" fmla="*/ 0 w 3530737"/>
              <a:gd name="connsiteY6" fmla="*/ 584199 h 1700584"/>
              <a:gd name="connsiteX0" fmla="*/ 0 w 3530737"/>
              <a:gd name="connsiteY0" fmla="*/ 590047 h 1706432"/>
              <a:gd name="connsiteX1" fmla="*/ 2032000 w 3530737"/>
              <a:gd name="connsiteY1" fmla="*/ 590048 h 1706432"/>
              <a:gd name="connsiteX2" fmla="*/ 2025650 w 3530737"/>
              <a:gd name="connsiteY2" fmla="*/ 5848 h 1706432"/>
              <a:gd name="connsiteX3" fmla="*/ 3530737 w 3530737"/>
              <a:gd name="connsiteY3" fmla="*/ 0 h 1706432"/>
              <a:gd name="connsiteX4" fmla="*/ 3530737 w 3530737"/>
              <a:gd name="connsiteY4" fmla="*/ 1706432 h 1706432"/>
              <a:gd name="connsiteX5" fmla="*/ 1928 w 3530737"/>
              <a:gd name="connsiteY5" fmla="*/ 1706432 h 1706432"/>
              <a:gd name="connsiteX6" fmla="*/ 0 w 3530737"/>
              <a:gd name="connsiteY6" fmla="*/ 590047 h 1706432"/>
              <a:gd name="connsiteX0" fmla="*/ 0 w 3530737"/>
              <a:gd name="connsiteY0" fmla="*/ 590047 h 1706432"/>
              <a:gd name="connsiteX1" fmla="*/ 2032000 w 3530737"/>
              <a:gd name="connsiteY1" fmla="*/ 590048 h 1706432"/>
              <a:gd name="connsiteX2" fmla="*/ 2025650 w 3530737"/>
              <a:gd name="connsiteY2" fmla="*/ 5848 h 1706432"/>
              <a:gd name="connsiteX3" fmla="*/ 3530737 w 3530737"/>
              <a:gd name="connsiteY3" fmla="*/ 0 h 1706432"/>
              <a:gd name="connsiteX4" fmla="*/ 3530737 w 3530737"/>
              <a:gd name="connsiteY4" fmla="*/ 1706432 h 1706432"/>
              <a:gd name="connsiteX5" fmla="*/ 1928 w 3530737"/>
              <a:gd name="connsiteY5" fmla="*/ 1706432 h 1706432"/>
              <a:gd name="connsiteX6" fmla="*/ 0 w 3530737"/>
              <a:gd name="connsiteY6" fmla="*/ 590047 h 1706432"/>
              <a:gd name="connsiteX0" fmla="*/ 0 w 3530737"/>
              <a:gd name="connsiteY0" fmla="*/ 590047 h 1706432"/>
              <a:gd name="connsiteX1" fmla="*/ 2012950 w 3530737"/>
              <a:gd name="connsiteY1" fmla="*/ 596398 h 1706432"/>
              <a:gd name="connsiteX2" fmla="*/ 2025650 w 3530737"/>
              <a:gd name="connsiteY2" fmla="*/ 5848 h 1706432"/>
              <a:gd name="connsiteX3" fmla="*/ 3530737 w 3530737"/>
              <a:gd name="connsiteY3" fmla="*/ 0 h 1706432"/>
              <a:gd name="connsiteX4" fmla="*/ 3530737 w 3530737"/>
              <a:gd name="connsiteY4" fmla="*/ 1706432 h 1706432"/>
              <a:gd name="connsiteX5" fmla="*/ 1928 w 3530737"/>
              <a:gd name="connsiteY5" fmla="*/ 1706432 h 1706432"/>
              <a:gd name="connsiteX6" fmla="*/ 0 w 3530737"/>
              <a:gd name="connsiteY6" fmla="*/ 590047 h 1706432"/>
              <a:gd name="connsiteX0" fmla="*/ 0 w 3530737"/>
              <a:gd name="connsiteY0" fmla="*/ 590047 h 1706432"/>
              <a:gd name="connsiteX1" fmla="*/ 2032000 w 3530737"/>
              <a:gd name="connsiteY1" fmla="*/ 602748 h 1706432"/>
              <a:gd name="connsiteX2" fmla="*/ 2025650 w 3530737"/>
              <a:gd name="connsiteY2" fmla="*/ 5848 h 1706432"/>
              <a:gd name="connsiteX3" fmla="*/ 3530737 w 3530737"/>
              <a:gd name="connsiteY3" fmla="*/ 0 h 1706432"/>
              <a:gd name="connsiteX4" fmla="*/ 3530737 w 3530737"/>
              <a:gd name="connsiteY4" fmla="*/ 1706432 h 1706432"/>
              <a:gd name="connsiteX5" fmla="*/ 1928 w 3530737"/>
              <a:gd name="connsiteY5" fmla="*/ 1706432 h 1706432"/>
              <a:gd name="connsiteX6" fmla="*/ 0 w 3530737"/>
              <a:gd name="connsiteY6" fmla="*/ 590047 h 1706432"/>
              <a:gd name="connsiteX0" fmla="*/ 0 w 3530737"/>
              <a:gd name="connsiteY0" fmla="*/ 590549 h 1706934"/>
              <a:gd name="connsiteX1" fmla="*/ 2032000 w 3530737"/>
              <a:gd name="connsiteY1" fmla="*/ 603250 h 1706934"/>
              <a:gd name="connsiteX2" fmla="*/ 2038350 w 3530737"/>
              <a:gd name="connsiteY2" fmla="*/ 0 h 1706934"/>
              <a:gd name="connsiteX3" fmla="*/ 3530737 w 3530737"/>
              <a:gd name="connsiteY3" fmla="*/ 502 h 1706934"/>
              <a:gd name="connsiteX4" fmla="*/ 3530737 w 3530737"/>
              <a:gd name="connsiteY4" fmla="*/ 1706934 h 1706934"/>
              <a:gd name="connsiteX5" fmla="*/ 1928 w 3530737"/>
              <a:gd name="connsiteY5" fmla="*/ 1706934 h 1706934"/>
              <a:gd name="connsiteX6" fmla="*/ 0 w 3530737"/>
              <a:gd name="connsiteY6" fmla="*/ 590549 h 1706934"/>
              <a:gd name="connsiteX0" fmla="*/ 0 w 3530737"/>
              <a:gd name="connsiteY0" fmla="*/ 590549 h 1706934"/>
              <a:gd name="connsiteX1" fmla="*/ 2044700 w 3530737"/>
              <a:gd name="connsiteY1" fmla="*/ 577850 h 1706934"/>
              <a:gd name="connsiteX2" fmla="*/ 2038350 w 3530737"/>
              <a:gd name="connsiteY2" fmla="*/ 0 h 1706934"/>
              <a:gd name="connsiteX3" fmla="*/ 3530737 w 3530737"/>
              <a:gd name="connsiteY3" fmla="*/ 502 h 1706934"/>
              <a:gd name="connsiteX4" fmla="*/ 3530737 w 3530737"/>
              <a:gd name="connsiteY4" fmla="*/ 1706934 h 1706934"/>
              <a:gd name="connsiteX5" fmla="*/ 1928 w 3530737"/>
              <a:gd name="connsiteY5" fmla="*/ 1706934 h 1706934"/>
              <a:gd name="connsiteX6" fmla="*/ 0 w 3530737"/>
              <a:gd name="connsiteY6" fmla="*/ 590549 h 1706934"/>
              <a:gd name="connsiteX0" fmla="*/ 0 w 3530737"/>
              <a:gd name="connsiteY0" fmla="*/ 590549 h 1706934"/>
              <a:gd name="connsiteX1" fmla="*/ 2038350 w 3530737"/>
              <a:gd name="connsiteY1" fmla="*/ 603250 h 1706934"/>
              <a:gd name="connsiteX2" fmla="*/ 2038350 w 3530737"/>
              <a:gd name="connsiteY2" fmla="*/ 0 h 1706934"/>
              <a:gd name="connsiteX3" fmla="*/ 3530737 w 3530737"/>
              <a:gd name="connsiteY3" fmla="*/ 502 h 1706934"/>
              <a:gd name="connsiteX4" fmla="*/ 3530737 w 3530737"/>
              <a:gd name="connsiteY4" fmla="*/ 1706934 h 1706934"/>
              <a:gd name="connsiteX5" fmla="*/ 1928 w 3530737"/>
              <a:gd name="connsiteY5" fmla="*/ 1706934 h 1706934"/>
              <a:gd name="connsiteX6" fmla="*/ 0 w 3530737"/>
              <a:gd name="connsiteY6" fmla="*/ 590549 h 1706934"/>
              <a:gd name="connsiteX0" fmla="*/ 0 w 3530737"/>
              <a:gd name="connsiteY0" fmla="*/ 590549 h 1706934"/>
              <a:gd name="connsiteX1" fmla="*/ 2038350 w 3530737"/>
              <a:gd name="connsiteY1" fmla="*/ 584200 h 1706934"/>
              <a:gd name="connsiteX2" fmla="*/ 2038350 w 3530737"/>
              <a:gd name="connsiteY2" fmla="*/ 0 h 1706934"/>
              <a:gd name="connsiteX3" fmla="*/ 3530737 w 3530737"/>
              <a:gd name="connsiteY3" fmla="*/ 502 h 1706934"/>
              <a:gd name="connsiteX4" fmla="*/ 3530737 w 3530737"/>
              <a:gd name="connsiteY4" fmla="*/ 1706934 h 1706934"/>
              <a:gd name="connsiteX5" fmla="*/ 1928 w 3530737"/>
              <a:gd name="connsiteY5" fmla="*/ 1706934 h 1706934"/>
              <a:gd name="connsiteX6" fmla="*/ 0 w 3530737"/>
              <a:gd name="connsiteY6" fmla="*/ 590549 h 170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0737" h="1706934">
                <a:moveTo>
                  <a:pt x="0" y="590549"/>
                </a:moveTo>
                <a:lnTo>
                  <a:pt x="2038350" y="584200"/>
                </a:lnTo>
                <a:cubicBezTo>
                  <a:pt x="2036233" y="389467"/>
                  <a:pt x="2040467" y="194733"/>
                  <a:pt x="2038350" y="0"/>
                </a:cubicBezTo>
                <a:lnTo>
                  <a:pt x="3530737" y="502"/>
                </a:lnTo>
                <a:lnTo>
                  <a:pt x="3530737" y="1706934"/>
                </a:lnTo>
                <a:lnTo>
                  <a:pt x="1928" y="1706934"/>
                </a:lnTo>
                <a:cubicBezTo>
                  <a:pt x="1285" y="1334806"/>
                  <a:pt x="643" y="962677"/>
                  <a:pt x="0" y="590549"/>
                </a:cubicBezTo>
                <a:close/>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6" name="Picture 75" descr="A picture containing application&#10;&#10;Description automatically generated">
            <a:extLst>
              <a:ext uri="{FF2B5EF4-FFF2-40B4-BE49-F238E27FC236}">
                <a16:creationId xmlns:a16="http://schemas.microsoft.com/office/drawing/2014/main" id="{71109064-4139-D847-ACD6-332002F3E57A}"/>
              </a:ext>
            </a:extLst>
          </p:cNvPr>
          <p:cNvPicPr>
            <a:picLocks noChangeAspect="1"/>
          </p:cNvPicPr>
          <p:nvPr/>
        </p:nvPicPr>
        <p:blipFill>
          <a:blip r:embed="rId2"/>
          <a:stretch>
            <a:fillRect/>
          </a:stretch>
        </p:blipFill>
        <p:spPr>
          <a:xfrm>
            <a:off x="6211519" y="4947434"/>
            <a:ext cx="2217371" cy="626649"/>
          </a:xfrm>
          <a:prstGeom prst="rect">
            <a:avLst/>
          </a:prstGeom>
          <a:solidFill>
            <a:schemeClr val="accent4"/>
          </a:solidFill>
          <a:ln w="19050">
            <a:solidFill>
              <a:schemeClr val="accent3"/>
            </a:solidFill>
          </a:ln>
        </p:spPr>
      </p:pic>
      <p:sp>
        <p:nvSpPr>
          <p:cNvPr id="100" name="TextBox 99">
            <a:extLst>
              <a:ext uri="{FF2B5EF4-FFF2-40B4-BE49-F238E27FC236}">
                <a16:creationId xmlns:a16="http://schemas.microsoft.com/office/drawing/2014/main" id="{046C6FC8-F4F6-1243-8D43-7DA3D0EEA67D}"/>
              </a:ext>
            </a:extLst>
          </p:cNvPr>
          <p:cNvSpPr txBox="1"/>
          <p:nvPr/>
        </p:nvSpPr>
        <p:spPr>
          <a:xfrm>
            <a:off x="8319977" y="3997138"/>
            <a:ext cx="1295954" cy="584775"/>
          </a:xfrm>
          <a:prstGeom prst="rect">
            <a:avLst/>
          </a:prstGeom>
          <a:solidFill>
            <a:schemeClr val="bg1"/>
          </a:solidFill>
          <a:ln w="38100">
            <a:solidFill>
              <a:schemeClr val="tx1"/>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Calibri" panose="020F0502020204030204"/>
              </a:defRPr>
            </a:lvl1pPr>
          </a:lstStyle>
          <a:p>
            <a:r>
              <a:rPr lang="en-GB" dirty="0"/>
              <a:t>Electron Cherenkov</a:t>
            </a:r>
          </a:p>
        </p:txBody>
      </p:sp>
      <p:sp>
        <p:nvSpPr>
          <p:cNvPr id="101" name="TextBox 100">
            <a:extLst>
              <a:ext uri="{FF2B5EF4-FFF2-40B4-BE49-F238E27FC236}">
                <a16:creationId xmlns:a16="http://schemas.microsoft.com/office/drawing/2014/main" id="{AF346266-5C36-EF48-9CEF-1F2ABAFD3E06}"/>
              </a:ext>
            </a:extLst>
          </p:cNvPr>
          <p:cNvSpPr txBox="1"/>
          <p:nvPr/>
        </p:nvSpPr>
        <p:spPr>
          <a:xfrm>
            <a:off x="8350900" y="4747472"/>
            <a:ext cx="1234109" cy="584775"/>
          </a:xfrm>
          <a:prstGeom prst="rect">
            <a:avLst/>
          </a:prstGeom>
          <a:solidFill>
            <a:schemeClr val="bg1"/>
          </a:solidFill>
          <a:ln w="38100">
            <a:solidFill>
              <a:schemeClr val="tx1"/>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Calibri" panose="020F0502020204030204"/>
              </a:defRPr>
            </a:lvl1pPr>
          </a:lstStyle>
          <a:p>
            <a:r>
              <a:rPr lang="en-GB" dirty="0"/>
              <a:t>2D Active Thomson</a:t>
            </a:r>
          </a:p>
        </p:txBody>
      </p:sp>
      <p:sp>
        <p:nvSpPr>
          <p:cNvPr id="102" name="TextBox 101">
            <a:extLst>
              <a:ext uri="{FF2B5EF4-FFF2-40B4-BE49-F238E27FC236}">
                <a16:creationId xmlns:a16="http://schemas.microsoft.com/office/drawing/2014/main" id="{85ADF7AF-7FCF-A049-924A-21E1527134C7}"/>
              </a:ext>
            </a:extLst>
          </p:cNvPr>
          <p:cNvSpPr txBox="1"/>
          <p:nvPr/>
        </p:nvSpPr>
        <p:spPr>
          <a:xfrm>
            <a:off x="8118437" y="5575675"/>
            <a:ext cx="1847622" cy="461665"/>
          </a:xfrm>
          <a:prstGeom prst="rect">
            <a:avLst/>
          </a:prstGeom>
          <a:noFill/>
          <a:ln>
            <a:noFill/>
          </a:ln>
        </p:spPr>
        <p:txBody>
          <a:bodyPr wrap="none" rtlCol="0">
            <a:spAutoFit/>
          </a:bodyPr>
          <a:lstStyle>
            <a:defPPr>
              <a:defRPr lang="en-US"/>
            </a:defPPr>
            <a:lvl1pPr>
              <a:defRPr sz="24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Spectroscopy</a:t>
            </a:r>
          </a:p>
        </p:txBody>
      </p:sp>
      <p:sp>
        <p:nvSpPr>
          <p:cNvPr id="121" name="Rectangle 120">
            <a:extLst>
              <a:ext uri="{FF2B5EF4-FFF2-40B4-BE49-F238E27FC236}">
                <a16:creationId xmlns:a16="http://schemas.microsoft.com/office/drawing/2014/main" id="{F13FFE5D-349F-024D-84F8-EAAD0404E6F1}"/>
              </a:ext>
            </a:extLst>
          </p:cNvPr>
          <p:cNvSpPr/>
          <p:nvPr/>
        </p:nvSpPr>
        <p:spPr>
          <a:xfrm>
            <a:off x="3846682" y="4596607"/>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22" name="Rectangle 121">
            <a:extLst>
              <a:ext uri="{FF2B5EF4-FFF2-40B4-BE49-F238E27FC236}">
                <a16:creationId xmlns:a16="http://schemas.microsoft.com/office/drawing/2014/main" id="{A7353CD2-A1B0-1B40-A9FE-2418A447F7C5}"/>
              </a:ext>
            </a:extLst>
          </p:cNvPr>
          <p:cNvSpPr/>
          <p:nvPr/>
        </p:nvSpPr>
        <p:spPr>
          <a:xfrm>
            <a:off x="4212420" y="4596607"/>
            <a:ext cx="180000" cy="180000"/>
          </a:xfrm>
          <a:prstGeom prst="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23" name="Rectangle 122">
            <a:extLst>
              <a:ext uri="{FF2B5EF4-FFF2-40B4-BE49-F238E27FC236}">
                <a16:creationId xmlns:a16="http://schemas.microsoft.com/office/drawing/2014/main" id="{D13B31FB-12F9-FB49-9802-D695732B08EC}"/>
              </a:ext>
            </a:extLst>
          </p:cNvPr>
          <p:cNvSpPr/>
          <p:nvPr/>
        </p:nvSpPr>
        <p:spPr>
          <a:xfrm>
            <a:off x="4627029" y="4596607"/>
            <a:ext cx="180000" cy="180000"/>
          </a:xfrm>
          <a:prstGeom prst="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D289217B-B482-D542-B409-3DD4F0E7DDAA}"/>
              </a:ext>
            </a:extLst>
          </p:cNvPr>
          <p:cNvSpPr/>
          <p:nvPr/>
        </p:nvSpPr>
        <p:spPr>
          <a:xfrm>
            <a:off x="1272163" y="3347009"/>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5EE3E104-289E-C94B-AF67-A344B3CD8F96}"/>
              </a:ext>
            </a:extLst>
          </p:cNvPr>
          <p:cNvSpPr/>
          <p:nvPr/>
        </p:nvSpPr>
        <p:spPr>
          <a:xfrm>
            <a:off x="1637901" y="3347009"/>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1F5727B4-6587-724E-806F-143C0E4EFD7F}"/>
              </a:ext>
            </a:extLst>
          </p:cNvPr>
          <p:cNvSpPr/>
          <p:nvPr/>
        </p:nvSpPr>
        <p:spPr>
          <a:xfrm>
            <a:off x="2052510" y="3347009"/>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A04A3BA5-EE60-3C46-9145-B61E4742188E}"/>
              </a:ext>
            </a:extLst>
          </p:cNvPr>
          <p:cNvSpPr/>
          <p:nvPr/>
        </p:nvSpPr>
        <p:spPr>
          <a:xfrm>
            <a:off x="3047668" y="3331188"/>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CA7A779C-6416-4847-AA8C-4BA2B44C4EA5}"/>
              </a:ext>
            </a:extLst>
          </p:cNvPr>
          <p:cNvSpPr/>
          <p:nvPr/>
        </p:nvSpPr>
        <p:spPr>
          <a:xfrm>
            <a:off x="4725983" y="3765413"/>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34" name="Rectangle 133">
            <a:extLst>
              <a:ext uri="{FF2B5EF4-FFF2-40B4-BE49-F238E27FC236}">
                <a16:creationId xmlns:a16="http://schemas.microsoft.com/office/drawing/2014/main" id="{526B1B9C-6100-204D-AAB5-05C95C9665C5}"/>
              </a:ext>
            </a:extLst>
          </p:cNvPr>
          <p:cNvSpPr/>
          <p:nvPr/>
        </p:nvSpPr>
        <p:spPr>
          <a:xfrm>
            <a:off x="5506330" y="3765413"/>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36" name="Rectangle 135">
            <a:extLst>
              <a:ext uri="{FF2B5EF4-FFF2-40B4-BE49-F238E27FC236}">
                <a16:creationId xmlns:a16="http://schemas.microsoft.com/office/drawing/2014/main" id="{6A26E29B-3AA4-0041-8C82-7541D5A84E6C}"/>
              </a:ext>
            </a:extLst>
          </p:cNvPr>
          <p:cNvSpPr/>
          <p:nvPr/>
        </p:nvSpPr>
        <p:spPr>
          <a:xfrm>
            <a:off x="6824699" y="2992300"/>
            <a:ext cx="180000" cy="180000"/>
          </a:xfrm>
          <a:prstGeom prst="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37" name="Rectangle 136">
            <a:extLst>
              <a:ext uri="{FF2B5EF4-FFF2-40B4-BE49-F238E27FC236}">
                <a16:creationId xmlns:a16="http://schemas.microsoft.com/office/drawing/2014/main" id="{48395C7D-F432-6747-A057-6F77CD5E7B95}"/>
              </a:ext>
            </a:extLst>
          </p:cNvPr>
          <p:cNvSpPr/>
          <p:nvPr/>
        </p:nvSpPr>
        <p:spPr>
          <a:xfrm>
            <a:off x="7239308" y="2992300"/>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38" name="Rectangle 137">
            <a:extLst>
              <a:ext uri="{FF2B5EF4-FFF2-40B4-BE49-F238E27FC236}">
                <a16:creationId xmlns:a16="http://schemas.microsoft.com/office/drawing/2014/main" id="{80D754A9-9C26-7543-B28B-0DADFDC8527F}"/>
              </a:ext>
            </a:extLst>
          </p:cNvPr>
          <p:cNvSpPr/>
          <p:nvPr/>
        </p:nvSpPr>
        <p:spPr>
          <a:xfrm>
            <a:off x="6471541" y="3569776"/>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40" name="Rectangle 139">
            <a:extLst>
              <a:ext uri="{FF2B5EF4-FFF2-40B4-BE49-F238E27FC236}">
                <a16:creationId xmlns:a16="http://schemas.microsoft.com/office/drawing/2014/main" id="{01EF6147-A6EE-D345-B808-7BE43731FF1E}"/>
              </a:ext>
            </a:extLst>
          </p:cNvPr>
          <p:cNvSpPr/>
          <p:nvPr/>
        </p:nvSpPr>
        <p:spPr>
          <a:xfrm>
            <a:off x="7252549" y="3569776"/>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41" name="Rectangle 140">
            <a:extLst>
              <a:ext uri="{FF2B5EF4-FFF2-40B4-BE49-F238E27FC236}">
                <a16:creationId xmlns:a16="http://schemas.microsoft.com/office/drawing/2014/main" id="{B5EAAD62-BD0A-8E42-9F24-4BA63403393D}"/>
              </a:ext>
            </a:extLst>
          </p:cNvPr>
          <p:cNvSpPr/>
          <p:nvPr/>
        </p:nvSpPr>
        <p:spPr>
          <a:xfrm>
            <a:off x="8509951" y="3489244"/>
            <a:ext cx="180000" cy="180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57" name="Rectangle 156">
            <a:extLst>
              <a:ext uri="{FF2B5EF4-FFF2-40B4-BE49-F238E27FC236}">
                <a16:creationId xmlns:a16="http://schemas.microsoft.com/office/drawing/2014/main" id="{D578D7AE-B474-A54B-8A9A-12BAC240CCF0}"/>
              </a:ext>
            </a:extLst>
          </p:cNvPr>
          <p:cNvSpPr/>
          <p:nvPr/>
        </p:nvSpPr>
        <p:spPr>
          <a:xfrm>
            <a:off x="10673309" y="3527530"/>
            <a:ext cx="180000" cy="180000"/>
          </a:xfrm>
          <a:prstGeom prst="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C8173F10-8283-A642-932A-BE99F5E97C5B}"/>
              </a:ext>
            </a:extLst>
          </p:cNvPr>
          <p:cNvSpPr/>
          <p:nvPr/>
        </p:nvSpPr>
        <p:spPr>
          <a:xfrm>
            <a:off x="11087918" y="3527530"/>
            <a:ext cx="180000" cy="180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BF450FF1-4940-6148-8B21-581FB9C82C4F}"/>
              </a:ext>
            </a:extLst>
          </p:cNvPr>
          <p:cNvSpPr txBox="1"/>
          <p:nvPr/>
        </p:nvSpPr>
        <p:spPr>
          <a:xfrm>
            <a:off x="3697543" y="4227275"/>
            <a:ext cx="1361270" cy="369332"/>
          </a:xfrm>
          <a:prstGeom prst="rect">
            <a:avLst/>
          </a:prstGeom>
          <a:solidFill>
            <a:schemeClr val="bg1"/>
          </a:solidFill>
          <a:ln w="38100">
            <a:solidFill>
              <a:schemeClr val="tx1"/>
            </a:solidFill>
          </a:ln>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00000"/>
                </a:solidFill>
                <a:effectLst/>
                <a:uLnTx/>
                <a:uFillTx/>
                <a:latin typeface="Calibri" panose="020F0502020204030204"/>
              </a:defRPr>
            </a:lvl1pPr>
          </a:lstStyle>
          <a:p>
            <a:r>
              <a:rPr lang="en-GB" dirty="0"/>
              <a:t>Multi-Modal</a:t>
            </a:r>
          </a:p>
        </p:txBody>
      </p:sp>
      <p:sp>
        <p:nvSpPr>
          <p:cNvPr id="149" name="TextBox 148">
            <a:extLst>
              <a:ext uri="{FF2B5EF4-FFF2-40B4-BE49-F238E27FC236}">
                <a16:creationId xmlns:a16="http://schemas.microsoft.com/office/drawing/2014/main" id="{D3EB0BD4-DEF4-524E-9829-C89E2FA114DD}"/>
              </a:ext>
            </a:extLst>
          </p:cNvPr>
          <p:cNvSpPr txBox="1"/>
          <p:nvPr/>
        </p:nvSpPr>
        <p:spPr>
          <a:xfrm>
            <a:off x="6310044" y="2644893"/>
            <a:ext cx="1460143" cy="338554"/>
          </a:xfrm>
          <a:prstGeom prst="rect">
            <a:avLst/>
          </a:prstGeom>
          <a:solidFill>
            <a:schemeClr val="bg1"/>
          </a:solidFill>
          <a:ln w="38100">
            <a:solidFill>
              <a:schemeClr val="tx1"/>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Calibri" panose="020F0502020204030204"/>
              </a:defRPr>
            </a:lvl1pPr>
          </a:lstStyle>
          <a:p>
            <a:r>
              <a:rPr lang="en-GB" dirty="0"/>
              <a:t>Bayer Ross-Pair</a:t>
            </a:r>
          </a:p>
        </p:txBody>
      </p:sp>
      <p:sp>
        <p:nvSpPr>
          <p:cNvPr id="150" name="TextBox 149">
            <a:extLst>
              <a:ext uri="{FF2B5EF4-FFF2-40B4-BE49-F238E27FC236}">
                <a16:creationId xmlns:a16="http://schemas.microsoft.com/office/drawing/2014/main" id="{D0279EB2-1446-AF42-9BFB-73D394FD09DD}"/>
              </a:ext>
            </a:extLst>
          </p:cNvPr>
          <p:cNvSpPr txBox="1"/>
          <p:nvPr/>
        </p:nvSpPr>
        <p:spPr>
          <a:xfrm>
            <a:off x="6310044" y="3231816"/>
            <a:ext cx="1888466" cy="338554"/>
          </a:xfrm>
          <a:prstGeom prst="rect">
            <a:avLst/>
          </a:prstGeom>
          <a:solidFill>
            <a:schemeClr val="bg1"/>
          </a:solidFill>
          <a:ln w="38100">
            <a:solidFill>
              <a:schemeClr val="tx1"/>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Calibri" panose="020F0502020204030204"/>
              </a:defRPr>
            </a:lvl1pPr>
          </a:lstStyle>
          <a:p>
            <a:r>
              <a:rPr lang="en-GB" dirty="0"/>
              <a:t>Linear Spectrometer</a:t>
            </a:r>
          </a:p>
        </p:txBody>
      </p:sp>
      <p:sp>
        <p:nvSpPr>
          <p:cNvPr id="158" name="TextBox 157">
            <a:extLst>
              <a:ext uri="{FF2B5EF4-FFF2-40B4-BE49-F238E27FC236}">
                <a16:creationId xmlns:a16="http://schemas.microsoft.com/office/drawing/2014/main" id="{D5A536DB-33BB-BF4E-B367-CC7A8D16C0B7}"/>
              </a:ext>
            </a:extLst>
          </p:cNvPr>
          <p:cNvSpPr txBox="1"/>
          <p:nvPr/>
        </p:nvSpPr>
        <p:spPr>
          <a:xfrm>
            <a:off x="10042766" y="2945871"/>
            <a:ext cx="1441086" cy="584775"/>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Interferometer CTR </a:t>
            </a:r>
          </a:p>
        </p:txBody>
      </p:sp>
      <p:sp>
        <p:nvSpPr>
          <p:cNvPr id="159" name="TextBox 158">
            <a:extLst>
              <a:ext uri="{FF2B5EF4-FFF2-40B4-BE49-F238E27FC236}">
                <a16:creationId xmlns:a16="http://schemas.microsoft.com/office/drawing/2014/main" id="{1BB2E3C2-B397-0B49-9FC2-03925EEB8C65}"/>
              </a:ext>
            </a:extLst>
          </p:cNvPr>
          <p:cNvSpPr txBox="1"/>
          <p:nvPr/>
        </p:nvSpPr>
        <p:spPr>
          <a:xfrm>
            <a:off x="10018114" y="3876872"/>
            <a:ext cx="1541710" cy="584775"/>
          </a:xfrm>
          <a:prstGeom prst="rect">
            <a:avLst/>
          </a:prstGeom>
          <a:solidFill>
            <a:schemeClr val="bg1"/>
          </a:solidFill>
          <a:ln w="38100">
            <a:solidFill>
              <a:schemeClr val="tx1"/>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Calibri" panose="020F0502020204030204"/>
              </a:defRPr>
            </a:lvl1pPr>
          </a:lstStyle>
          <a:p>
            <a:r>
              <a:rPr lang="en-GB" dirty="0"/>
              <a:t>Splitting Spectrometer</a:t>
            </a:r>
          </a:p>
        </p:txBody>
      </p:sp>
      <p:sp>
        <p:nvSpPr>
          <p:cNvPr id="164" name="TextBox 163">
            <a:extLst>
              <a:ext uri="{FF2B5EF4-FFF2-40B4-BE49-F238E27FC236}">
                <a16:creationId xmlns:a16="http://schemas.microsoft.com/office/drawing/2014/main" id="{2AF6A437-0141-4942-B19D-26E5BFE7ED72}"/>
              </a:ext>
            </a:extLst>
          </p:cNvPr>
          <p:cNvSpPr txBox="1"/>
          <p:nvPr/>
        </p:nvSpPr>
        <p:spPr>
          <a:xfrm>
            <a:off x="8394592" y="2666801"/>
            <a:ext cx="1146724" cy="830997"/>
          </a:xfrm>
          <a:prstGeom prst="rect">
            <a:avLst/>
          </a:prstGeom>
          <a:solidFill>
            <a:schemeClr val="bg1"/>
          </a:solidFill>
          <a:ln w="38100">
            <a:solidFill>
              <a:schemeClr val="tx1"/>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Calibri" panose="020F0502020204030204"/>
              </a:defRPr>
            </a:lvl1pPr>
          </a:lstStyle>
          <a:p>
            <a:r>
              <a:rPr lang="en-GB" dirty="0"/>
              <a:t>N-/P-</a:t>
            </a:r>
          </a:p>
          <a:p>
            <a:r>
              <a:rPr lang="en-GB" dirty="0"/>
              <a:t>Shaped</a:t>
            </a:r>
          </a:p>
          <a:p>
            <a:r>
              <a:rPr lang="en-GB" dirty="0"/>
              <a:t>Scintillators</a:t>
            </a:r>
          </a:p>
        </p:txBody>
      </p:sp>
      <p:sp>
        <p:nvSpPr>
          <p:cNvPr id="66" name="TextBox 65">
            <a:extLst>
              <a:ext uri="{FF2B5EF4-FFF2-40B4-BE49-F238E27FC236}">
                <a16:creationId xmlns:a16="http://schemas.microsoft.com/office/drawing/2014/main" id="{C9722FDC-B252-F741-9A5B-E99316307099}"/>
              </a:ext>
            </a:extLst>
          </p:cNvPr>
          <p:cNvSpPr txBox="1"/>
          <p:nvPr/>
        </p:nvSpPr>
        <p:spPr>
          <a:xfrm>
            <a:off x="2788007" y="2972907"/>
            <a:ext cx="1452321" cy="369332"/>
          </a:xfrm>
          <a:prstGeom prst="rect">
            <a:avLst/>
          </a:prstGeom>
          <a:solidFill>
            <a:schemeClr val="bg1"/>
          </a:solidFill>
          <a:ln w="381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MeV+ Imager</a:t>
            </a:r>
          </a:p>
        </p:txBody>
      </p:sp>
      <p:sp>
        <p:nvSpPr>
          <p:cNvPr id="97" name="TextBox 96">
            <a:extLst>
              <a:ext uri="{FF2B5EF4-FFF2-40B4-BE49-F238E27FC236}">
                <a16:creationId xmlns:a16="http://schemas.microsoft.com/office/drawing/2014/main" id="{DC3D969B-5EE8-1B4A-A938-EE8E1A09F6BA}"/>
              </a:ext>
            </a:extLst>
          </p:cNvPr>
          <p:cNvSpPr txBox="1"/>
          <p:nvPr/>
        </p:nvSpPr>
        <p:spPr>
          <a:xfrm>
            <a:off x="4623231" y="3394160"/>
            <a:ext cx="1176348" cy="369332"/>
          </a:xfrm>
          <a:prstGeom prst="rect">
            <a:avLst/>
          </a:prstGeom>
          <a:solidFill>
            <a:schemeClr val="bg1"/>
          </a:solidFill>
          <a:ln w="38100">
            <a:solidFill>
              <a:schemeClr val="tx1"/>
            </a:solidFill>
          </a:ln>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00000"/>
                </a:solidFill>
                <a:effectLst/>
                <a:uLnTx/>
                <a:uFillTx/>
                <a:latin typeface="Calibri" panose="020F0502020204030204"/>
              </a:defRPr>
            </a:lvl1pPr>
          </a:lstStyle>
          <a:p>
            <a:r>
              <a:rPr lang="en-GB" dirty="0"/>
              <a:t>Fast Decay</a:t>
            </a:r>
          </a:p>
        </p:txBody>
      </p:sp>
      <p:sp>
        <p:nvSpPr>
          <p:cNvPr id="57" name="TextBox 56">
            <a:extLst>
              <a:ext uri="{FF2B5EF4-FFF2-40B4-BE49-F238E27FC236}">
                <a16:creationId xmlns:a16="http://schemas.microsoft.com/office/drawing/2014/main" id="{2B4BBC82-24EE-A444-A645-49E144195E4C}"/>
              </a:ext>
            </a:extLst>
          </p:cNvPr>
          <p:cNvSpPr txBox="1"/>
          <p:nvPr/>
        </p:nvSpPr>
        <p:spPr>
          <a:xfrm>
            <a:off x="1071126" y="2958679"/>
            <a:ext cx="1312667" cy="646331"/>
          </a:xfrm>
          <a:prstGeom prst="rect">
            <a:avLst/>
          </a:prstGeom>
          <a:solidFill>
            <a:schemeClr val="bg1"/>
          </a:solidFill>
          <a:ln w="381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Sub-micron </a:t>
            </a:r>
            <a:b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imager</a:t>
            </a:r>
          </a:p>
        </p:txBody>
      </p:sp>
      <p:sp>
        <p:nvSpPr>
          <p:cNvPr id="11" name="TextBox 10">
            <a:extLst>
              <a:ext uri="{FF2B5EF4-FFF2-40B4-BE49-F238E27FC236}">
                <a16:creationId xmlns:a16="http://schemas.microsoft.com/office/drawing/2014/main" id="{A15CC162-CDC0-0149-6470-45FA03F2430C}"/>
              </a:ext>
            </a:extLst>
          </p:cNvPr>
          <p:cNvSpPr txBox="1"/>
          <p:nvPr/>
        </p:nvSpPr>
        <p:spPr>
          <a:xfrm>
            <a:off x="2463019" y="4961964"/>
            <a:ext cx="1286724" cy="646331"/>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Large area panel</a:t>
            </a:r>
          </a:p>
        </p:txBody>
      </p:sp>
      <p:cxnSp>
        <p:nvCxnSpPr>
          <p:cNvPr id="15" name="Straight Arrow Connector 105">
            <a:extLst>
              <a:ext uri="{FF2B5EF4-FFF2-40B4-BE49-F238E27FC236}">
                <a16:creationId xmlns:a16="http://schemas.microsoft.com/office/drawing/2014/main" id="{26CD4D59-7FB9-14B6-5EE3-FBBDE92AD71F}"/>
              </a:ext>
            </a:extLst>
          </p:cNvPr>
          <p:cNvCxnSpPr>
            <a:cxnSpLocks/>
            <a:stCxn id="43" idx="2"/>
            <a:endCxn id="57" idx="0"/>
          </p:cNvCxnSpPr>
          <p:nvPr/>
        </p:nvCxnSpPr>
        <p:spPr>
          <a:xfrm>
            <a:off x="1725634" y="2517659"/>
            <a:ext cx="1826" cy="44102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58127D6-A713-2988-C72B-8A9BE2EAB0E3}"/>
              </a:ext>
            </a:extLst>
          </p:cNvPr>
          <p:cNvSpPr txBox="1"/>
          <p:nvPr/>
        </p:nvSpPr>
        <p:spPr>
          <a:xfrm>
            <a:off x="10016610" y="0"/>
            <a:ext cx="2304718" cy="646331"/>
          </a:xfrm>
          <a:prstGeom prst="rect">
            <a:avLst/>
          </a:prstGeom>
          <a:noFill/>
        </p:spPr>
        <p:txBody>
          <a:bodyPr wrap="square" rtlCol="0" anchor="t">
            <a:spAutoFit/>
          </a:bodyPr>
          <a:lstStyle>
            <a:defPPr>
              <a:defRPr lang="en-US"/>
            </a:defPPr>
            <a:lvl1pPr marR="0" lvl="0" indent="0" fontAlgn="auto">
              <a:lnSpc>
                <a:spcPct val="100000"/>
              </a:lnSpc>
              <a:spcBef>
                <a:spcPts val="0"/>
              </a:spcBef>
              <a:spcAft>
                <a:spcPts val="0"/>
              </a:spcAft>
              <a:buClrTx/>
              <a:buSzTx/>
              <a:buFontTx/>
              <a:buNone/>
              <a:tabLst/>
              <a:defRPr kumimoji="0" sz="3600" b="1" i="0" u="none" strike="noStrike" cap="none" spc="-150" normalizeH="0" baseline="0">
                <a:ln>
                  <a:noFill/>
                </a:ln>
                <a:solidFill>
                  <a:srgbClr val="2E2D62"/>
                </a:solidFill>
                <a:effectLst/>
                <a:uLnTx/>
                <a:uFillTx/>
                <a:latin typeface="Arial" panose="020B0604020202020204" pitchFamily="34" charset="0"/>
                <a:cs typeface="Arial" panose="020B0604020202020204" pitchFamily="34" charset="0"/>
              </a:defRPr>
            </a:lvl1pPr>
          </a:lstStyle>
          <a:p>
            <a:r>
              <a:rPr lang="en-GB" dirty="0"/>
              <a:t>Detectors</a:t>
            </a:r>
          </a:p>
        </p:txBody>
      </p:sp>
      <p:sp>
        <p:nvSpPr>
          <p:cNvPr id="25" name="TextBox 24">
            <a:extLst>
              <a:ext uri="{FF2B5EF4-FFF2-40B4-BE49-F238E27FC236}">
                <a16:creationId xmlns:a16="http://schemas.microsoft.com/office/drawing/2014/main" id="{4F73E607-928E-498E-EC5E-724C1C6A081E}"/>
              </a:ext>
            </a:extLst>
          </p:cNvPr>
          <p:cNvSpPr txBox="1"/>
          <p:nvPr/>
        </p:nvSpPr>
        <p:spPr>
          <a:xfrm>
            <a:off x="1081864" y="4124840"/>
            <a:ext cx="1291308" cy="646331"/>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latin typeface="Calibri" panose="020F0502020204030204"/>
              </a:rPr>
              <a:t>Directly coupled</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30" name="Straight Arrow Connector 105">
            <a:extLst>
              <a:ext uri="{FF2B5EF4-FFF2-40B4-BE49-F238E27FC236}">
                <a16:creationId xmlns:a16="http://schemas.microsoft.com/office/drawing/2014/main" id="{C9006CCA-1186-1765-93F6-1E3B165EA192}"/>
              </a:ext>
            </a:extLst>
          </p:cNvPr>
          <p:cNvCxnSpPr>
            <a:cxnSpLocks/>
            <a:stCxn id="25" idx="2"/>
            <a:endCxn id="11" idx="0"/>
          </p:cNvCxnSpPr>
          <p:nvPr/>
        </p:nvCxnSpPr>
        <p:spPr>
          <a:xfrm rot="16200000" flipH="1">
            <a:off x="2321553" y="4177135"/>
            <a:ext cx="190793" cy="1378863"/>
          </a:xfrm>
          <a:prstGeom prst="bentConnector3">
            <a:avLst>
              <a:gd name="adj1" fmla="val 50000"/>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0D604DE-5FCE-F2C4-ABBC-0C8C7DC36263}"/>
              </a:ext>
            </a:extLst>
          </p:cNvPr>
          <p:cNvSpPr txBox="1"/>
          <p:nvPr/>
        </p:nvSpPr>
        <p:spPr>
          <a:xfrm>
            <a:off x="1086448" y="5129382"/>
            <a:ext cx="1286724" cy="646331"/>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Low noise system</a:t>
            </a:r>
          </a:p>
        </p:txBody>
      </p:sp>
      <p:cxnSp>
        <p:nvCxnSpPr>
          <p:cNvPr id="36" name="Straight Arrow Connector 105">
            <a:extLst>
              <a:ext uri="{FF2B5EF4-FFF2-40B4-BE49-F238E27FC236}">
                <a16:creationId xmlns:a16="http://schemas.microsoft.com/office/drawing/2014/main" id="{0F023A36-FE86-2627-9A2B-5599CD575451}"/>
              </a:ext>
            </a:extLst>
          </p:cNvPr>
          <p:cNvCxnSpPr>
            <a:cxnSpLocks/>
            <a:stCxn id="25" idx="2"/>
            <a:endCxn id="35" idx="0"/>
          </p:cNvCxnSpPr>
          <p:nvPr/>
        </p:nvCxnSpPr>
        <p:spPr>
          <a:xfrm>
            <a:off x="1727518" y="4771171"/>
            <a:ext cx="2292" cy="35821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581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5400" dirty="0"/>
              <a:t>Experimental Requirements for EA1</a:t>
            </a:r>
          </a:p>
        </p:txBody>
      </p:sp>
      <p:sp>
        <p:nvSpPr>
          <p:cNvPr id="4" name="Subtitle 2">
            <a:extLst>
              <a:ext uri="{FF2B5EF4-FFF2-40B4-BE49-F238E27FC236}">
                <a16:creationId xmlns:a16="http://schemas.microsoft.com/office/drawing/2014/main" id="{5A696DD6-0EB4-72AC-19D3-0FCB866094AC}"/>
              </a:ext>
            </a:extLst>
          </p:cNvPr>
          <p:cNvSpPr>
            <a:spLocks noGrp="1"/>
          </p:cNvSpPr>
          <p:nvPr>
            <p:ph type="subTitle" idx="1"/>
          </p:nvPr>
        </p:nvSpPr>
        <p:spPr/>
        <p:txBody>
          <a:bodyPr>
            <a:normAutofit lnSpcReduction="10000"/>
          </a:bodyPr>
          <a:lstStyle/>
          <a:p>
            <a:r>
              <a:rPr lang="en-GB" dirty="0"/>
              <a:t>Predominantly gas targets with long focal length parabolas. Narrow emission angle limits opportunity for simultaneous measurements. Requires characterisation of ultra-relativistic electron beam, large energy spread of x-rays, and high resolution spatial profiles.</a:t>
            </a:r>
          </a:p>
        </p:txBody>
      </p:sp>
    </p:spTree>
    <p:extLst>
      <p:ext uri="{BB962C8B-B14F-4D97-AF65-F5344CB8AC3E}">
        <p14:creationId xmlns:p14="http://schemas.microsoft.com/office/powerpoint/2010/main" val="171736027"/>
      </p:ext>
    </p:extLst>
  </p:cSld>
  <p:clrMapOvr>
    <a:masterClrMapping/>
  </p:clrMapOvr>
</p:sld>
</file>

<file path=ppt/theme/theme1.xml><?xml version="1.0" encoding="utf-8"?>
<a:theme xmlns:a="http://schemas.openxmlformats.org/drawingml/2006/main" name="1_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30AD60A7-C8C5-E444-9434-4F3A3CAD4098}" vid="{DA80EB46-D3C1-8240-8B4E-AC3E922C3D79}"/>
    </a:ext>
  </a:extLst>
</a:theme>
</file>

<file path=ppt/theme/theme2.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4908</TotalTime>
  <Words>3445</Words>
  <Application>Microsoft Macintosh PowerPoint</Application>
  <PresentationFormat>Widescreen</PresentationFormat>
  <Paragraphs>603</Paragraphs>
  <Slides>41</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Aptos</vt:lpstr>
      <vt:lpstr>Arial</vt:lpstr>
      <vt:lpstr>Calibri</vt:lpstr>
      <vt:lpstr>Cambria Math</vt:lpstr>
      <vt:lpstr>CIDFont+F1</vt:lpstr>
      <vt:lpstr>Tahoma</vt:lpstr>
      <vt:lpstr>Wingdings</vt:lpstr>
      <vt:lpstr>1_Office Theme</vt:lpstr>
      <vt:lpstr>Font and logo master</vt:lpstr>
      <vt:lpstr>PowerPoint Presentation</vt:lpstr>
      <vt:lpstr>PowerPoint Presentation</vt:lpstr>
      <vt:lpstr>Project Scope</vt:lpstr>
      <vt:lpstr>PowerPoint Presentation</vt:lpstr>
      <vt:lpstr>PowerPoint Presentation</vt:lpstr>
      <vt:lpstr>PowerPoint Presentation</vt:lpstr>
      <vt:lpstr>PowerPoint Presentation</vt:lpstr>
      <vt:lpstr>PowerPoint Presentation</vt:lpstr>
      <vt:lpstr>Experimental Requirements for EA1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Experimental Requirements for EA2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Armstrong, Chris (STFC,RAL,CLF)</dc:creator>
  <cp:lastModifiedBy>Armstrong, Chris (STFC,RAL,CLF)</cp:lastModifiedBy>
  <cp:revision>13</cp:revision>
  <dcterms:created xsi:type="dcterms:W3CDTF">2024-05-07T10:17:46Z</dcterms:created>
  <dcterms:modified xsi:type="dcterms:W3CDTF">2024-05-13T13:14:49Z</dcterms:modified>
</cp:coreProperties>
</file>