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  <p:sldMasterId id="2147483681" r:id="rId3"/>
    <p:sldMasterId id="2147483699" r:id="rId4"/>
  </p:sldMasterIdLst>
  <p:notesMasterIdLst>
    <p:notesMasterId r:id="rId29"/>
  </p:notesMasterIdLst>
  <p:sldIdLst>
    <p:sldId id="257" r:id="rId5"/>
    <p:sldId id="472" r:id="rId6"/>
    <p:sldId id="691" r:id="rId7"/>
    <p:sldId id="463" r:id="rId8"/>
    <p:sldId id="673" r:id="rId9"/>
    <p:sldId id="450" r:id="rId10"/>
    <p:sldId id="690" r:id="rId11"/>
    <p:sldId id="694" r:id="rId12"/>
    <p:sldId id="419" r:id="rId13"/>
    <p:sldId id="475" r:id="rId14"/>
    <p:sldId id="676" r:id="rId15"/>
    <p:sldId id="680" r:id="rId16"/>
    <p:sldId id="678" r:id="rId17"/>
    <p:sldId id="679" r:id="rId18"/>
    <p:sldId id="695" r:id="rId19"/>
    <p:sldId id="686" r:id="rId20"/>
    <p:sldId id="674" r:id="rId21"/>
    <p:sldId id="688" r:id="rId22"/>
    <p:sldId id="692" r:id="rId23"/>
    <p:sldId id="331" r:id="rId24"/>
    <p:sldId id="687" r:id="rId25"/>
    <p:sldId id="681" r:id="rId26"/>
    <p:sldId id="399" r:id="rId27"/>
    <p:sldId id="6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  <p15:guide id="9" orient="horz" pos="3979">
          <p15:clr>
            <a:srgbClr val="A4A3A4"/>
          </p15:clr>
        </p15:guide>
        <p15:guide id="10" orient="horz" pos="3640">
          <p15:clr>
            <a:srgbClr val="A4A3A4"/>
          </p15:clr>
        </p15:guide>
        <p15:guide id="11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FFFFFF"/>
    <a:srgbClr val="AAAAAA"/>
    <a:srgbClr val="B7C1C5"/>
    <a:srgbClr val="C56969"/>
    <a:srgbClr val="4E3232"/>
    <a:srgbClr val="7D4243"/>
    <a:srgbClr val="A6393A"/>
    <a:srgbClr val="F08900"/>
    <a:srgbClr val="F9F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12" autoAdjust="0"/>
    <p:restoredTop sz="66939" autoAdjust="0"/>
  </p:normalViewPr>
  <p:slideViewPr>
    <p:cSldViewPr snapToGrid="0" snapToObjects="1">
      <p:cViewPr varScale="1">
        <p:scale>
          <a:sx n="83" d="100"/>
          <a:sy n="83" d="100"/>
        </p:scale>
        <p:origin x="2168" y="200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  <p:guide orient="horz" pos="3979"/>
        <p:guide orient="horz" pos="3640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5/12/24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45963-AC5A-B1FC-F2C8-BF53E708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F0FABD-CC1A-31BF-6F9D-3B71B3C267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CD09F3-0036-D4F0-8FBF-EDAB21793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6D08AE-A4FD-8100-F3CF-ECA5A6327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14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A78FC-8DFE-F2E2-5E3F-B9E2D2E0D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AF2BE4-8045-2D53-9E79-433D9BC285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028B83-DBD3-ED4A-F3E6-63CE9C57F8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F221E-87A6-703F-0918-D89876278F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290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86D7F-F187-59E7-8F5B-87EB60500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BC1280-F6FB-2CD8-4B32-0EFEE648F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DB86F0-868F-C502-EAA4-A27022AEB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C33F9-54B0-F39C-B7AC-E7093DFFC1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911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8A69B-9D09-9E7B-A944-BFCB35A3E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B31588-157B-B34F-EB24-56973361E6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1BFA86-7E59-0D6C-38B4-545EE5E836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8EB62-CC48-23CD-6C4B-92D667B83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474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8A69B-9D09-9E7B-A944-BFCB35A3E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B31588-157B-B34F-EB24-56973361E6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1BFA86-7E59-0D6C-38B4-545EE5E836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8EB62-CC48-23CD-6C4B-92D667B83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30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824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B4225-20A5-55FA-C4D7-7B30CAC4A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26430F-62B5-350C-8CD8-AEF0916B7D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9DA143-AD68-B530-3668-56FDA8386A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1FAEF-642F-9623-56B6-417EC01E39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93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probe and long pulse propagation for EA2</a:t>
            </a:r>
          </a:p>
          <a:p>
            <a:endParaRPr lang="en-GB" dirty="0"/>
          </a:p>
          <a:p>
            <a:r>
              <a:rPr lang="en-GB" dirty="0"/>
              <a:t>Large diagnostic area at the back of the room against the wall for probe beam and long pulse beam diagnostics and frequency conversion.</a:t>
            </a:r>
          </a:p>
          <a:p>
            <a:endParaRPr lang="en-GB" dirty="0"/>
          </a:p>
          <a:p>
            <a:r>
              <a:rPr lang="en-GB" dirty="0"/>
              <a:t>Aim to propagate each to roof of Interaction chamber to keep main doors free.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297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33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76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357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41FD0-C336-B4BA-2FE1-0753705A4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B6D474-C5C7-49DA-5F41-06B39D88A6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480394-E4DF-6659-9147-04A12A518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FC71C-A2A3-B485-6CB3-90C8DA6C4E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203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314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91431-9BE8-4C5F-A5E9-F42E004428C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55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938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744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619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839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00" dirty="0"/>
              <a:t>Design work ongoing in 2024 and installation work for 2025 </a:t>
            </a:r>
          </a:p>
          <a:p>
            <a:r>
              <a:rPr lang="en-GB" sz="1000" dirty="0"/>
              <a:t>- Further details on commissioning on next slide</a:t>
            </a:r>
          </a:p>
          <a:p>
            <a:endParaRPr lang="en-GB" sz="1000" dirty="0"/>
          </a:p>
          <a:p>
            <a:endParaRPr lang="en-GB" sz="1000" dirty="0"/>
          </a:p>
          <a:p>
            <a:r>
              <a:rPr lang="en-GB" sz="1000" dirty="0"/>
              <a:t>R&amp;D:</a:t>
            </a:r>
          </a:p>
          <a:p>
            <a:r>
              <a:rPr lang="en-GB" sz="1000" dirty="0"/>
              <a:t>- Goals for 2024 and 2025</a:t>
            </a:r>
          </a:p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282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562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30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529" y="166971"/>
            <a:ext cx="990941" cy="96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08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44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29" y="826852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1317" y="6356350"/>
            <a:ext cx="4114800" cy="365125"/>
          </a:xfrm>
        </p:spPr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80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7731" y="119331"/>
            <a:ext cx="2743200" cy="365125"/>
          </a:xfrm>
        </p:spPr>
        <p:txBody>
          <a:bodyPr/>
          <a:lstStyle>
            <a:lvl1pPr>
              <a:defRPr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EPAC ISTAC November 20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93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96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97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19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51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887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rc-harwell.ac.uk/wp-content/uploads/2018/06/CLF-LOGO_20.bm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913" y="5839523"/>
            <a:ext cx="817435" cy="7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30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rc-harwell.ac.uk/wp-content/uploads/2018/06/CLF-LOGO_20.bm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913" y="5839523"/>
            <a:ext cx="817435" cy="7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532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486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A0E5AF-8F87-E546-A7B8-CEC2736C79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43" y="57981"/>
            <a:ext cx="949795" cy="9286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415928D-57E1-CB47-ADF1-F2EFDF2D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06" y="-140498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0405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7CCAFB-FC91-4AE2-968D-A31471285D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590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40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86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39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21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16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973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648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519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13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41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85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18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57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75012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082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56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05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44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6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91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82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1" r:id="rId3"/>
    <p:sldLayoutId id="214748371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7AF2DF-B182-3D42-AFB4-BDFF5FB9E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3" y="5802308"/>
            <a:ext cx="210808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8721" y="6182506"/>
            <a:ext cx="2111379" cy="539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3" y="57981"/>
            <a:ext cx="949795" cy="92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9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5" r:id="rId13"/>
    <p:sldLayoutId id="2147483696" r:id="rId14"/>
    <p:sldLayoutId id="2147483697" r:id="rId15"/>
    <p:sldLayoutId id="2147483698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5/12/24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1" y="5802307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6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cid:7584CE1C-0A5A-4429-B054-3DD03590EC3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327679" y="2133929"/>
            <a:ext cx="766111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EPAC</a:t>
            </a:r>
          </a:p>
          <a:p>
            <a:r>
              <a:rPr lang="en-GB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Area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327679" y="3969996"/>
            <a:ext cx="68457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Green</a:t>
            </a:r>
          </a:p>
          <a:p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EPAC International Scientific and Technical Committee meeting</a:t>
            </a:r>
          </a:p>
          <a:p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14th May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13">
            <a:extLst>
              <a:ext uri="{FF2B5EF4-FFF2-40B4-BE49-F238E27FC236}">
                <a16:creationId xmlns:a16="http://schemas.microsoft.com/office/drawing/2014/main" id="{617B52DB-A4DA-69D0-E46E-ACF39EBC02A1}"/>
              </a:ext>
            </a:extLst>
          </p:cNvPr>
          <p:cNvSpPr/>
          <p:nvPr/>
        </p:nvSpPr>
        <p:spPr>
          <a:xfrm>
            <a:off x="7907554" y="1211853"/>
            <a:ext cx="4042178" cy="480249"/>
          </a:xfrm>
          <a:prstGeom prst="homePlat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User experiments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9D6581-E2B3-0D6C-1CAB-3863F27B4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510" y="-143772"/>
            <a:ext cx="1096815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Commissioning to User experiments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F151D6-9E50-DBBB-56D9-4D8E8A1E917C}"/>
              </a:ext>
            </a:extLst>
          </p:cNvPr>
          <p:cNvSpPr txBox="1"/>
          <p:nvPr/>
        </p:nvSpPr>
        <p:spPr>
          <a:xfrm>
            <a:off x="148245" y="1929802"/>
            <a:ext cx="3763186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of engineering systems e.g. vacuum, motion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systems and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diagnostics and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energy (and rep-rate) ramp to full power @ 1Hz: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Radiological commissioning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and particle diagnostics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/ electron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scalings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Debris and EMP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contrast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0A3FFC-8312-C4E1-04B9-AF032A3CEB28}"/>
              </a:ext>
            </a:extLst>
          </p:cNvPr>
          <p:cNvSpPr txBox="1"/>
          <p:nvPr/>
        </p:nvSpPr>
        <p:spPr>
          <a:xfrm>
            <a:off x="4144947" y="1877405"/>
            <a:ext cx="3763186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Demonstration of stable ion acceleration in TNSA regime at 1 Hz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 Production of bright x-ray Bremsstrahlung source</a:t>
            </a: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systems on laser and targets</a:t>
            </a: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Tape drive or liquid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targetry</a:t>
            </a:r>
            <a:endParaRPr lang="en-GB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Verification of debris mitigation, data acquisition at 1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group(s) involvement!</a:t>
            </a: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2CAAF5-6F86-5854-97BE-1AD692506A96}"/>
              </a:ext>
            </a:extLst>
          </p:cNvPr>
          <p:cNvSpPr txBox="1"/>
          <p:nvPr/>
        </p:nvSpPr>
        <p:spPr>
          <a:xfrm>
            <a:off x="8080423" y="1872150"/>
            <a:ext cx="386930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call for experiments, user-driven aligned to facility priorities</a:t>
            </a: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in configured access mode</a:t>
            </a: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of additional source 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laser and focusing capabilities come online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7C529779-3D4A-0766-4817-50198A897263}"/>
              </a:ext>
            </a:extLst>
          </p:cNvPr>
          <p:cNvSpPr/>
          <p:nvPr/>
        </p:nvSpPr>
        <p:spPr>
          <a:xfrm>
            <a:off x="3850778" y="1200848"/>
            <a:ext cx="4351525" cy="484212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Source optimisation</a:t>
            </a: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003F5976-6031-DDAF-A334-599055E759ED}"/>
              </a:ext>
            </a:extLst>
          </p:cNvPr>
          <p:cNvSpPr/>
          <p:nvPr/>
        </p:nvSpPr>
        <p:spPr>
          <a:xfrm>
            <a:off x="242268" y="1196513"/>
            <a:ext cx="3902100" cy="484212"/>
          </a:xfrm>
          <a:prstGeom prst="homePlat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commissioning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7E9824-3B06-CB47-1E32-1BEFDD33841C}"/>
              </a:ext>
            </a:extLst>
          </p:cNvPr>
          <p:cNvSpPr txBox="1"/>
          <p:nvPr/>
        </p:nvSpPr>
        <p:spPr>
          <a:xfrm>
            <a:off x="1679418" y="1695813"/>
            <a:ext cx="117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(2025-)</a:t>
            </a:r>
            <a:endParaRPr lang="en-GB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812E84-9BF5-715E-6CB1-54D3DFD340B2}"/>
              </a:ext>
            </a:extLst>
          </p:cNvPr>
          <p:cNvSpPr txBox="1"/>
          <p:nvPr/>
        </p:nvSpPr>
        <p:spPr>
          <a:xfrm>
            <a:off x="5352750" y="1695813"/>
            <a:ext cx="16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(2026)</a:t>
            </a:r>
            <a:endParaRPr lang="en-GB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028A30-1591-552E-4BED-B9029B7246AA}"/>
              </a:ext>
            </a:extLst>
          </p:cNvPr>
          <p:cNvSpPr txBox="1"/>
          <p:nvPr/>
        </p:nvSpPr>
        <p:spPr>
          <a:xfrm>
            <a:off x="9410105" y="1695813"/>
            <a:ext cx="117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(2026-)</a:t>
            </a:r>
            <a:endParaRPr lang="en-GB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89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4B204-B74A-04E6-24F0-7E0ECB3CD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D5C48-5353-A9E3-0FE2-A1D73A31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791" y="-122669"/>
            <a:ext cx="10515600" cy="1325563"/>
          </a:xfrm>
        </p:spPr>
        <p:txBody>
          <a:bodyPr/>
          <a:lstStyle/>
          <a:p>
            <a:r>
              <a:rPr lang="en-GB" spc="-150" dirty="0">
                <a:solidFill>
                  <a:srgbClr val="2E2D62"/>
                </a:solidFill>
              </a:rPr>
              <a:t>Day 1 capabilities</a:t>
            </a:r>
            <a:endParaRPr lang="en-GB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38930-A146-0A60-1F55-7AE7E0849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4511" y="1090975"/>
            <a:ext cx="7455752" cy="52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 to Source Optimisation and first experiments</a:t>
            </a:r>
            <a:endParaRPr lang="en-GB" sz="16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335E1B4-D894-8AE5-8CBA-6FE7A3BC6632}"/>
              </a:ext>
            </a:extLst>
          </p:cNvPr>
          <p:cNvSpPr/>
          <p:nvPr/>
        </p:nvSpPr>
        <p:spPr>
          <a:xfrm>
            <a:off x="289930" y="1616004"/>
            <a:ext cx="3646449" cy="2298074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EPAC PW beam (800 nm):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Single shot – 1Hz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20J maximum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30 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f/3 ~2x10</a:t>
            </a:r>
            <a:r>
              <a:rPr lang="en-GB" sz="1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Wcm</a:t>
            </a:r>
            <a:r>
              <a:rPr lang="en-GB" sz="1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AOI to target &gt;30 degrees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2F63BD-E79E-15E6-CB39-8C57CE3B3313}"/>
              </a:ext>
            </a:extLst>
          </p:cNvPr>
          <p:cNvSpPr/>
          <p:nvPr/>
        </p:nvSpPr>
        <p:spPr>
          <a:xfrm>
            <a:off x="7429501" y="196712"/>
            <a:ext cx="4356100" cy="178852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Targetry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Solid targetry array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– Commissioning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Tape drive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- 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Liquid jet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– (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Phase 2 of source optimisation)</a:t>
            </a: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6D66D6-2210-BB3A-AFC9-FE7D6E189033}"/>
              </a:ext>
            </a:extLst>
          </p:cNvPr>
          <p:cNvSpPr/>
          <p:nvPr/>
        </p:nvSpPr>
        <p:spPr>
          <a:xfrm>
            <a:off x="4406493" y="2078439"/>
            <a:ext cx="7503898" cy="4312593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Thomson parabolas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High resolution 2D ion beam profiler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Electron spectrometers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X-ray Linear Absorption Spectrometers (WP8)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X-ray MeV Tiler Imager (WP8)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X-ray Large Area X-ray Panel (WP8)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Laser reflectivity / backscatter 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EMP diagnostics</a:t>
            </a:r>
            <a:endParaRPr lang="en-GB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Optical Transmission Radiation</a:t>
            </a:r>
          </a:p>
          <a:p>
            <a:pPr marL="342900" lvl="0" indent="-342900" algn="just">
              <a:lnSpc>
                <a:spcPct val="115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Transverse / reflective optical probes (</a:t>
            </a:r>
            <a:r>
              <a:rPr lang="en-GB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TBC for Day 1</a:t>
            </a:r>
            <a:r>
              <a: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GB" sz="16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EC7E765-5CBF-3A31-B5DE-C556FB4022E2}"/>
              </a:ext>
            </a:extLst>
          </p:cNvPr>
          <p:cNvSpPr/>
          <p:nvPr/>
        </p:nvSpPr>
        <p:spPr>
          <a:xfrm>
            <a:off x="289931" y="4092959"/>
            <a:ext cx="3898022" cy="2298074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Laser-related systems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Adaptive Optic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Full power laser 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CW for set-up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control and optimisation</a:t>
            </a:r>
          </a:p>
        </p:txBody>
      </p:sp>
    </p:spTree>
    <p:extLst>
      <p:ext uri="{BB962C8B-B14F-4D97-AF65-F5344CB8AC3E}">
        <p14:creationId xmlns:p14="http://schemas.microsoft.com/office/powerpoint/2010/main" val="3803334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0751E-3A5A-C912-A483-70A44D34C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86ABA-39B8-A8EE-8189-BD75DEDE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511" y="-123751"/>
            <a:ext cx="10515600" cy="1325563"/>
          </a:xfrm>
        </p:spPr>
        <p:txBody>
          <a:bodyPr/>
          <a:lstStyle/>
          <a:p>
            <a:r>
              <a:rPr lang="en-GB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targetry for EA2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7AE10-DBE5-E6E2-EE2F-7950ADC54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43068" y="716439"/>
            <a:ext cx="7937043" cy="2278572"/>
          </a:xfrm>
        </p:spPr>
        <p:txBody>
          <a:bodyPr/>
          <a:lstStyle/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400" b="1" dirty="0">
                <a:solidFill>
                  <a:srgbClr val="F08900"/>
                </a:solidFill>
              </a:rPr>
              <a:t>Solid target array </a:t>
            </a: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for ultra-thin targets, more complex assemblies</a:t>
            </a: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Investigating limitations on rep-rate, damage resistance, alignment</a:t>
            </a:r>
          </a:p>
          <a:p>
            <a:r>
              <a:rPr lang="en-GB" sz="2000" dirty="0">
                <a:solidFill>
                  <a:srgbClr val="626262"/>
                </a:solidFill>
              </a:rPr>
              <a:t>Will hold ~ 400 targets plus alignment references</a:t>
            </a: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BE9757-4EAF-40F9-0DC9-D751BA754F79}"/>
              </a:ext>
            </a:extLst>
          </p:cNvPr>
          <p:cNvSpPr txBox="1"/>
          <p:nvPr/>
        </p:nvSpPr>
        <p:spPr>
          <a:xfrm>
            <a:off x="5105199" y="5015542"/>
            <a:ext cx="18859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HAMS targetry testing @ CLF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03FD9-2CAE-6F17-5976-F8E24E1B3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199" y="3208545"/>
            <a:ext cx="1885950" cy="17049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1181FC4-875D-8A4B-1565-65F22438AA39}"/>
              </a:ext>
            </a:extLst>
          </p:cNvPr>
          <p:cNvSpPr txBox="1">
            <a:spLocks/>
          </p:cNvSpPr>
          <p:nvPr/>
        </p:nvSpPr>
        <p:spPr>
          <a:xfrm>
            <a:off x="7086802" y="2463742"/>
            <a:ext cx="4701532" cy="410550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Looking at array-based system as well as High Accuracy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Microtarget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Supply (HAMS) 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Parallel research into supporting technology of rapid manufacture and assembly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Deep Reactive Ion Etcher (DRIE)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Robotic pick and place system</a:t>
            </a:r>
          </a:p>
        </p:txBody>
      </p:sp>
      <p:pic>
        <p:nvPicPr>
          <p:cNvPr id="5" name="Picture 4" descr="A picture containing computer, design&#10;&#10;Description automatically generated with medium confidence">
            <a:extLst>
              <a:ext uri="{FF2B5EF4-FFF2-40B4-BE49-F238E27FC236}">
                <a16:creationId xmlns:a16="http://schemas.microsoft.com/office/drawing/2014/main" id="{05A58ACD-339B-B137-1537-423104FD2E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5" t="5152" r="7488" b="5500"/>
          <a:stretch/>
        </p:blipFill>
        <p:spPr>
          <a:xfrm>
            <a:off x="244248" y="1623008"/>
            <a:ext cx="3615542" cy="4754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9C8C78-A263-6FA0-A5CA-471AB274369C}"/>
              </a:ext>
            </a:extLst>
          </p:cNvPr>
          <p:cNvSpPr txBox="1"/>
          <p:nvPr/>
        </p:nvSpPr>
        <p:spPr>
          <a:xfrm>
            <a:off x="2289906" y="6085132"/>
            <a:ext cx="18859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Solid targetry array</a:t>
            </a:r>
          </a:p>
        </p:txBody>
      </p:sp>
    </p:spTree>
    <p:extLst>
      <p:ext uri="{BB962C8B-B14F-4D97-AF65-F5344CB8AC3E}">
        <p14:creationId xmlns:p14="http://schemas.microsoft.com/office/powerpoint/2010/main" val="120418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CCDAE-D124-4933-802D-AB5E59E14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728D4-43F4-2D48-DF40-6373B33A3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603" y="108510"/>
            <a:ext cx="10515600" cy="1325563"/>
          </a:xfrm>
        </p:spPr>
        <p:txBody>
          <a:bodyPr anchor="t"/>
          <a:lstStyle/>
          <a:p>
            <a:r>
              <a:rPr lang="en-GB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CLF Tape drive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112C7-8A5D-0BDC-4A3E-D7A794D28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2818" y="839325"/>
            <a:ext cx="11148536" cy="22313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F08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CLF Tape drive continues to be fielded on user experiments at CLF and internationally</a:t>
            </a:r>
          </a:p>
          <a:p>
            <a:pPr marL="0" indent="0">
              <a:buNone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R&amp;D focuses on extra improvements with extra shielding for EMP, X-rays and Debris</a:t>
            </a:r>
          </a:p>
          <a:p>
            <a:r>
              <a:rPr lang="en-GB" sz="2000" dirty="0">
                <a:solidFill>
                  <a:srgbClr val="626262"/>
                </a:solidFill>
              </a:rPr>
              <a:t>New version to allow shooting at wider angles, and to permit access for focal spot camera</a:t>
            </a:r>
          </a:p>
          <a:p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id="{9AE87302-BF6B-DC24-9864-68DC705ABB97}"/>
              </a:ext>
            </a:extLst>
          </p:cNvPr>
          <p:cNvSpPr txBox="1"/>
          <p:nvPr/>
        </p:nvSpPr>
        <p:spPr>
          <a:xfrm>
            <a:off x="10745892" y="5319852"/>
            <a:ext cx="14461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extended tape drive for off axis shots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Extreme Photonics Innovation Centre">
            <a:extLst>
              <a:ext uri="{FF2B5EF4-FFF2-40B4-BE49-F238E27FC236}">
                <a16:creationId xmlns:a16="http://schemas.microsoft.com/office/drawing/2014/main" id="{416B4E49-5AD7-C774-3B77-7C4BF162B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077" y="6084077"/>
            <a:ext cx="2034315" cy="60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B0EC9C-060D-10FD-FD11-EE3E2B714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077" y="3088523"/>
            <a:ext cx="4688230" cy="223132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D106A5-BAD8-441A-F701-BA708949929A}"/>
              </a:ext>
            </a:extLst>
          </p:cNvPr>
          <p:cNvSpPr txBox="1"/>
          <p:nvPr/>
        </p:nvSpPr>
        <p:spPr>
          <a:xfrm>
            <a:off x="162818" y="3206723"/>
            <a:ext cx="477553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 collaboration working on coating system to deport metallic dots onto tape and then characterisations</a:t>
            </a:r>
          </a:p>
          <a:p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CLF-based coating system will be capable of coating 250m tape in 8 hours (similar to 1Hz shot rate)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E34970-2A22-B9DF-7E0B-89E746D49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881" y="4203262"/>
            <a:ext cx="2340771" cy="244566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TextBox 28">
            <a:extLst>
              <a:ext uri="{FF2B5EF4-FFF2-40B4-BE49-F238E27FC236}">
                <a16:creationId xmlns:a16="http://schemas.microsoft.com/office/drawing/2014/main" id="{23DC8A7A-A288-D38E-9557-9CBC65F9522D}"/>
              </a:ext>
            </a:extLst>
          </p:cNvPr>
          <p:cNvSpPr txBox="1"/>
          <p:nvPr/>
        </p:nvSpPr>
        <p:spPr>
          <a:xfrm>
            <a:off x="7253652" y="5548076"/>
            <a:ext cx="144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i="1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 debris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92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C0CE9-67CA-99D0-4D70-618177299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7CF77-2031-F47B-D41F-0B2DA74EDFB5}"/>
              </a:ext>
            </a:extLst>
          </p:cNvPr>
          <p:cNvSpPr txBox="1">
            <a:spLocks/>
          </p:cNvSpPr>
          <p:nvPr/>
        </p:nvSpPr>
        <p:spPr>
          <a:xfrm>
            <a:off x="1400589" y="59785"/>
            <a:ext cx="10515600" cy="132556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Liquid jet and Liquid crystal targetry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330304A7-0865-7797-28F1-1E9AAC285B00}"/>
              </a:ext>
            </a:extLst>
          </p:cNvPr>
          <p:cNvSpPr txBox="1">
            <a:spLocks/>
          </p:cNvSpPr>
          <p:nvPr/>
        </p:nvSpPr>
        <p:spPr>
          <a:xfrm>
            <a:off x="6378623" y="659501"/>
            <a:ext cx="5537567" cy="3055249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Liquid crystal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application for high rep-rate plasma mirror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Working with UKRI legal on agreement to permit CLF testing and developments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DB9B0C8-1E5B-6107-A4A9-BFD701E926B4}"/>
              </a:ext>
            </a:extLst>
          </p:cNvPr>
          <p:cNvSpPr txBox="1">
            <a:spLocks/>
          </p:cNvSpPr>
          <p:nvPr/>
        </p:nvSpPr>
        <p:spPr>
          <a:xfrm>
            <a:off x="275811" y="659500"/>
            <a:ext cx="5537567" cy="373768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Liquid jet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collaboration between SLAC, CLF and QUB following on from Gemini testing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 operational in EPAC for testing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Prototyping new nozzles including 3D printed to test multiple designs along with simulations.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with QUB on diagnosing performance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333233-3B9D-7F38-AF04-6FCAA422C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094" y="5827811"/>
            <a:ext cx="1781599" cy="64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B16294F-7B51-084C-7B27-2B3C31F05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2" y="5197117"/>
            <a:ext cx="2567750" cy="4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Ohio State University Logo">
            <a:extLst>
              <a:ext uri="{FF2B5EF4-FFF2-40B4-BE49-F238E27FC236}">
                <a16:creationId xmlns:a16="http://schemas.microsoft.com/office/drawing/2014/main" id="{717CC2AB-C2BF-244A-DF3A-46507980B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813" y="430993"/>
            <a:ext cx="3111480" cy="175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8">
            <a:extLst>
              <a:ext uri="{FF2B5EF4-FFF2-40B4-BE49-F238E27FC236}">
                <a16:creationId xmlns:a16="http://schemas.microsoft.com/office/drawing/2014/main" id="{B5EF8BBD-11E8-F8B1-6C6A-92E8C78E3A97}"/>
              </a:ext>
            </a:extLst>
          </p:cNvPr>
          <p:cNvSpPr txBox="1"/>
          <p:nvPr/>
        </p:nvSpPr>
        <p:spPr>
          <a:xfrm>
            <a:off x="9265290" y="5054980"/>
            <a:ext cx="1446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Liquid jet testing at the CLF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(April 2023)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27210-532C-632B-5EC0-C590DEAE9DE7}"/>
              </a:ext>
            </a:extLst>
          </p:cNvPr>
          <p:cNvPicPr>
            <a:picLocks noChangeAspect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68" y="3707912"/>
            <a:ext cx="3954938" cy="2978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302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C0CE9-67CA-99D0-4D70-618177299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7CF77-2031-F47B-D41F-0B2DA74EDFB5}"/>
              </a:ext>
            </a:extLst>
          </p:cNvPr>
          <p:cNvSpPr txBox="1">
            <a:spLocks/>
          </p:cNvSpPr>
          <p:nvPr/>
        </p:nvSpPr>
        <p:spPr>
          <a:xfrm>
            <a:off x="1400589" y="59785"/>
            <a:ext cx="10515600" cy="132556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Debris mitigation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94F82E-675E-7254-F33B-7F114B705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78" y="3073236"/>
            <a:ext cx="9583743" cy="37249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EE0B1-021B-D083-2CD9-E5278B70E5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7210"/>
          <a:stretch/>
        </p:blipFill>
        <p:spPr>
          <a:xfrm>
            <a:off x="8879163" y="363340"/>
            <a:ext cx="3149464" cy="240119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33F4629-AA39-C275-0A60-86B2B17E4C31}"/>
              </a:ext>
            </a:extLst>
          </p:cNvPr>
          <p:cNvSpPr txBox="1">
            <a:spLocks/>
          </p:cNvSpPr>
          <p:nvPr/>
        </p:nvSpPr>
        <p:spPr>
          <a:xfrm>
            <a:off x="105669" y="722566"/>
            <a:ext cx="8885932" cy="223133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GB" sz="2000" dirty="0"/>
          </a:p>
          <a:p>
            <a:pPr marL="0" indent="0">
              <a:buFont typeface="Wingdings" pitchFamily="2" charset="2"/>
              <a:buNone/>
            </a:pPr>
            <a:r>
              <a:rPr lang="en-GB" b="1" dirty="0">
                <a:solidFill>
                  <a:srgbClr val="F08900"/>
                </a:solidFill>
              </a:rPr>
              <a:t>We are continuing to study debris emission from a range of experiment types</a:t>
            </a:r>
          </a:p>
          <a:p>
            <a:pPr marL="0" indent="0">
              <a:buFont typeface="Wingdings" pitchFamily="2" charset="2"/>
              <a:buNone/>
            </a:pPr>
            <a:endParaRPr lang="en-GB" sz="2000" dirty="0">
              <a:solidFill>
                <a:srgbClr val="626262"/>
              </a:solidFill>
            </a:endParaRPr>
          </a:p>
          <a:p>
            <a:r>
              <a:rPr lang="en-GB" sz="2000" dirty="0">
                <a:solidFill>
                  <a:srgbClr val="626262"/>
                </a:solidFill>
              </a:rPr>
              <a:t>Quantitative data from Gemini on debris build up.</a:t>
            </a:r>
          </a:p>
          <a:p>
            <a:r>
              <a:rPr lang="en-GB" sz="2000" dirty="0">
                <a:solidFill>
                  <a:srgbClr val="626262"/>
                </a:solidFill>
              </a:rPr>
              <a:t>New high-speed camera now being prepared for several experiments</a:t>
            </a:r>
          </a:p>
          <a:p>
            <a:endParaRPr lang="en-GB" sz="2000" dirty="0">
              <a:solidFill>
                <a:srgbClr val="626262"/>
              </a:solidFill>
            </a:endParaRP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10" name="TextBox 28">
            <a:extLst>
              <a:ext uri="{FF2B5EF4-FFF2-40B4-BE49-F238E27FC236}">
                <a16:creationId xmlns:a16="http://schemas.microsoft.com/office/drawing/2014/main" id="{2D8BBD79-5088-0EFA-8A96-ED460F72FA90}"/>
              </a:ext>
            </a:extLst>
          </p:cNvPr>
          <p:cNvSpPr txBox="1"/>
          <p:nvPr/>
        </p:nvSpPr>
        <p:spPr>
          <a:xfrm>
            <a:off x="10582519" y="2717099"/>
            <a:ext cx="14461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speed imaging of debris emission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28">
            <a:extLst>
              <a:ext uri="{FF2B5EF4-FFF2-40B4-BE49-F238E27FC236}">
                <a16:creationId xmlns:a16="http://schemas.microsoft.com/office/drawing/2014/main" id="{9929D15A-E84F-5D3D-3056-88BE9A1AD347}"/>
              </a:ext>
            </a:extLst>
          </p:cNvPr>
          <p:cNvSpPr txBox="1"/>
          <p:nvPr/>
        </p:nvSpPr>
        <p:spPr>
          <a:xfrm>
            <a:off x="9787991" y="5402090"/>
            <a:ext cx="14461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201D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Debris measurements from Gemini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12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D811B-BC3A-3279-812B-83A849DA3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825" y="-164449"/>
            <a:ext cx="6825475" cy="1851517"/>
          </a:xfrm>
        </p:spPr>
        <p:txBody>
          <a:bodyPr/>
          <a:lstStyle/>
          <a:p>
            <a:r>
              <a:rPr lang="en-GB" dirty="0"/>
              <a:t>Future capability - High contrast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B607DDC6-2E6D-C472-8770-F01EB495BF4E}"/>
              </a:ext>
            </a:extLst>
          </p:cNvPr>
          <p:cNvSpPr txBox="1">
            <a:spLocks/>
          </p:cNvSpPr>
          <p:nvPr/>
        </p:nvSpPr>
        <p:spPr>
          <a:xfrm>
            <a:off x="131292" y="1489854"/>
            <a:ext cx="7825459" cy="42162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GB" sz="2000" dirty="0"/>
          </a:p>
          <a:p>
            <a:pPr marL="0" indent="0">
              <a:buFont typeface="Wingdings" pitchFamily="2" charset="2"/>
              <a:buNone/>
            </a:pPr>
            <a:r>
              <a:rPr lang="en-GB" sz="2200" b="1" dirty="0">
                <a:solidFill>
                  <a:srgbClr val="F08900"/>
                </a:solidFill>
              </a:rPr>
              <a:t>Initial source optimisation and user experiments will be with native laser contrast</a:t>
            </a:r>
            <a:endParaRPr lang="en-GB" sz="2000" dirty="0">
              <a:solidFill>
                <a:srgbClr val="626262"/>
              </a:solidFill>
            </a:endParaRPr>
          </a:p>
          <a:p>
            <a:r>
              <a:rPr lang="en-GB" sz="2000" dirty="0">
                <a:solidFill>
                  <a:srgbClr val="626262"/>
                </a:solidFill>
              </a:rPr>
              <a:t>Initial contrast levels can be characterised as EA1 comes online</a:t>
            </a:r>
          </a:p>
          <a:p>
            <a:r>
              <a:rPr lang="en-GB" sz="2000" dirty="0">
                <a:solidFill>
                  <a:srgbClr val="626262"/>
                </a:solidFill>
              </a:rPr>
              <a:t>R&amp;D underway looking at contrast improvement solutions if required. Most likely candidates:</a:t>
            </a:r>
          </a:p>
          <a:p>
            <a:pPr lvl="1"/>
            <a:r>
              <a:rPr lang="en-GB" sz="1900" dirty="0">
                <a:solidFill>
                  <a:srgbClr val="626262"/>
                </a:solidFill>
              </a:rPr>
              <a:t>Liquid-crystal plasma mirror system</a:t>
            </a:r>
          </a:p>
          <a:p>
            <a:pPr lvl="1"/>
            <a:r>
              <a:rPr lang="en-GB" sz="1900" dirty="0">
                <a:solidFill>
                  <a:srgbClr val="626262"/>
                </a:solidFill>
              </a:rPr>
              <a:t>Frequency doubling (800 nm -&gt; 400 nm)</a:t>
            </a:r>
          </a:p>
          <a:p>
            <a:pPr lvl="1"/>
            <a:endParaRPr lang="en-GB" sz="1700" dirty="0">
              <a:solidFill>
                <a:srgbClr val="626262"/>
              </a:solidFill>
            </a:endParaRPr>
          </a:p>
          <a:p>
            <a:r>
              <a:rPr lang="en-GB" sz="2100" dirty="0">
                <a:solidFill>
                  <a:srgbClr val="626262"/>
                </a:solidFill>
              </a:rPr>
              <a:t>Target fab looking will be building own liquid crystal system in collaboration with Ohio State University</a:t>
            </a:r>
          </a:p>
          <a:p>
            <a:pPr lvl="1"/>
            <a:endParaRPr lang="en-GB" sz="1700" dirty="0">
              <a:solidFill>
                <a:srgbClr val="626262"/>
              </a:solidFill>
            </a:endParaRPr>
          </a:p>
          <a:p>
            <a:pPr marL="0" indent="0">
              <a:buNone/>
            </a:pPr>
            <a:r>
              <a:rPr lang="en-GB" sz="2200" b="1" dirty="0">
                <a:solidFill>
                  <a:srgbClr val="F08900"/>
                </a:solidFill>
              </a:rPr>
              <a:t>Looking at viability of buying thin KDP for testing 400nm operations in Gemini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CAF0FF-8428-7B87-37D1-AAE9668F6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431" y="4290704"/>
            <a:ext cx="4255304" cy="1485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EECAE7-BB7E-3ACB-E427-04F64E6ABA80}"/>
              </a:ext>
            </a:extLst>
          </p:cNvPr>
          <p:cNvSpPr txBox="1"/>
          <p:nvPr/>
        </p:nvSpPr>
        <p:spPr>
          <a:xfrm>
            <a:off x="10462051" y="2482323"/>
            <a:ext cx="14461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Liquid crystal plasma mirrors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(P.L. Poole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Sci. Rep. 2016)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C8775C-6970-4536-6505-0C20C7F060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24" t="10676" r="-109" b="-1061"/>
          <a:stretch/>
        </p:blipFill>
        <p:spPr>
          <a:xfrm>
            <a:off x="8109300" y="497385"/>
            <a:ext cx="3906435" cy="1984938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910166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4CAF4-3F3F-CE13-81AD-F6542412D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841C4-0470-BA11-92E9-87E7F856A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591" y="-27419"/>
            <a:ext cx="5882309" cy="1348380"/>
          </a:xfrm>
        </p:spPr>
        <p:txBody>
          <a:bodyPr>
            <a:normAutofit/>
          </a:bodyPr>
          <a:lstStyle/>
          <a:p>
            <a:r>
              <a:rPr lang="en-GB" sz="40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capability - Long pul</a:t>
            </a:r>
            <a:r>
              <a:rPr lang="en-GB" sz="4000" spc="-150" dirty="0">
                <a:solidFill>
                  <a:srgbClr val="2E2D62"/>
                </a:solidFill>
              </a:rPr>
              <a:t>se beams</a:t>
            </a:r>
            <a:endParaRPr lang="en-GB" sz="40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EF048-3C63-9AB2-993E-D1863DE9F8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983" y="1301911"/>
            <a:ext cx="6550864" cy="317683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2600" b="1" dirty="0">
                <a:solidFill>
                  <a:srgbClr val="F08900"/>
                </a:solidFill>
              </a:rPr>
              <a:t>A new additional DiPOLE pump laser purchased for EPAC could be propagated down to experimental areas </a:t>
            </a:r>
          </a:p>
          <a:p>
            <a:pPr marL="0" indent="0">
              <a:buNone/>
            </a:pPr>
            <a:endParaRPr lang="en-GB" sz="2500" b="1" dirty="0"/>
          </a:p>
          <a:p>
            <a:pPr marL="0" indent="0">
              <a:buNone/>
            </a:pPr>
            <a:r>
              <a:rPr lang="en-GB" sz="2600" b="1" dirty="0">
                <a:solidFill>
                  <a:srgbClr val="626262"/>
                </a:solidFill>
              </a:rPr>
              <a:t>Would enable pump-probe geometries for a range of science areas, e.g.</a:t>
            </a:r>
          </a:p>
          <a:p>
            <a:r>
              <a:rPr lang="en-GB" sz="2400" dirty="0">
                <a:solidFill>
                  <a:srgbClr val="626262"/>
                </a:solidFill>
              </a:rPr>
              <a:t>Time-resolved probing of shock propagation </a:t>
            </a:r>
          </a:p>
          <a:p>
            <a:r>
              <a:rPr lang="en-GB" sz="2400" dirty="0">
                <a:solidFill>
                  <a:srgbClr val="626262"/>
                </a:solidFill>
              </a:rPr>
              <a:t>Astrophysical plasmas and large magnetic fields</a:t>
            </a:r>
          </a:p>
          <a:p>
            <a:r>
              <a:rPr lang="en-GB" sz="2400" dirty="0">
                <a:solidFill>
                  <a:srgbClr val="626262"/>
                </a:solidFill>
              </a:rPr>
              <a:t>Tailored pre-plasma formation on front surface for laser absorption and acceleration</a:t>
            </a:r>
          </a:p>
          <a:p>
            <a:pPr lvl="1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63E0A38-8C08-1108-62B7-F7BD1771EFE2}"/>
              </a:ext>
            </a:extLst>
          </p:cNvPr>
          <p:cNvSpPr/>
          <p:nvPr/>
        </p:nvSpPr>
        <p:spPr>
          <a:xfrm>
            <a:off x="233984" y="4402545"/>
            <a:ext cx="6322934" cy="2162848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Long pulse beam parameters (TBC!)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~100-150 J in IR, </a:t>
            </a:r>
            <a:r>
              <a:rPr lang="en-GB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upto</a:t>
            </a:r>
            <a:r>
              <a: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10 Hz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Could be frequency double</a:t>
            </a: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d to ~60J in Green (in EA)</a:t>
            </a: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Pulse length of 2-15ns with pulse </a:t>
            </a: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shaping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Focal spots from 50 µm to 100’s µm with phase plates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B20CA9-E56E-40B4-E98B-7720B7F57BD4}"/>
              </a:ext>
            </a:extLst>
          </p:cNvPr>
          <p:cNvSpPr/>
          <p:nvPr/>
        </p:nvSpPr>
        <p:spPr>
          <a:xfrm>
            <a:off x="6974320" y="4804022"/>
            <a:ext cx="4983696" cy="1347015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EA1 and/or EA2?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Might be delivered to one area first depending on compatibility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C0E394-B342-2E6E-4989-CF1CA40F7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848" y="327023"/>
            <a:ext cx="2999232" cy="37267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5F021F-43AF-F425-38F0-360B281FC6C8}"/>
              </a:ext>
            </a:extLst>
          </p:cNvPr>
          <p:cNvSpPr txBox="1"/>
          <p:nvPr/>
        </p:nvSpPr>
        <p:spPr>
          <a:xfrm>
            <a:off x="6764206" y="3962369"/>
            <a:ext cx="2675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Proton probing astrophysical plasmas L.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Romagnani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4BFBAF-B637-840B-97C1-D0361C7B4979}"/>
              </a:ext>
            </a:extLst>
          </p:cNvPr>
          <p:cNvGrpSpPr/>
          <p:nvPr/>
        </p:nvGrpSpPr>
        <p:grpSpPr>
          <a:xfrm>
            <a:off x="9730719" y="187320"/>
            <a:ext cx="2708150" cy="3908821"/>
            <a:chOff x="7296445" y="547257"/>
            <a:chExt cx="2032949" cy="29342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25114E9-3656-91FC-8219-5FE59D2A0374}"/>
                </a:ext>
              </a:extLst>
            </p:cNvPr>
            <p:cNvGrpSpPr/>
            <p:nvPr/>
          </p:nvGrpSpPr>
          <p:grpSpPr>
            <a:xfrm>
              <a:off x="7296445" y="547257"/>
              <a:ext cx="1956791" cy="2934267"/>
              <a:chOff x="7296445" y="547257"/>
              <a:chExt cx="1956791" cy="293426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375EA8E-E1F9-7AB1-87D0-0AFBC67C0A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89" t="21283" r="68747" b="25470"/>
              <a:stretch/>
            </p:blipFill>
            <p:spPr>
              <a:xfrm>
                <a:off x="7296445" y="547257"/>
                <a:ext cx="1738385" cy="2934267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EF2B4C-D140-778C-6597-944F5E08836B}"/>
                  </a:ext>
                </a:extLst>
              </p:cNvPr>
              <p:cNvSpPr txBox="1"/>
              <p:nvPr/>
            </p:nvSpPr>
            <p:spPr>
              <a:xfrm>
                <a:off x="8403825" y="1471556"/>
                <a:ext cx="7208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C000"/>
                    </a:solidFill>
                  </a:rPr>
                  <a:t>Cold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AAB51F-89BC-0907-3FF4-2103E435395C}"/>
                  </a:ext>
                </a:extLst>
              </p:cNvPr>
              <p:cNvSpPr txBox="1"/>
              <p:nvPr/>
            </p:nvSpPr>
            <p:spPr>
              <a:xfrm>
                <a:off x="8532405" y="2635713"/>
                <a:ext cx="7208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C000"/>
                    </a:solidFill>
                  </a:rPr>
                  <a:t>80ns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FE80D23-CF43-54CE-B516-2F361FC90747}"/>
                </a:ext>
              </a:extLst>
            </p:cNvPr>
            <p:cNvCxnSpPr/>
            <p:nvPr/>
          </p:nvCxnSpPr>
          <p:spPr>
            <a:xfrm flipH="1">
              <a:off x="8703508" y="1787646"/>
              <a:ext cx="216000" cy="0"/>
            </a:xfrm>
            <a:prstGeom prst="line">
              <a:avLst/>
            </a:prstGeom>
            <a:ln w="38100">
              <a:solidFill>
                <a:srgbClr val="37FA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74C843-9518-60D3-77DF-9A22C5FBAD3A}"/>
                </a:ext>
              </a:extLst>
            </p:cNvPr>
            <p:cNvSpPr txBox="1"/>
            <p:nvPr/>
          </p:nvSpPr>
          <p:spPr>
            <a:xfrm>
              <a:off x="8535965" y="1805221"/>
              <a:ext cx="793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37FA68"/>
                  </a:solidFill>
                </a:rPr>
                <a:t>50μm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5EFBDA9-B194-9CD1-3091-8DC69CE59200}"/>
              </a:ext>
            </a:extLst>
          </p:cNvPr>
          <p:cNvSpPr txBox="1"/>
          <p:nvPr/>
        </p:nvSpPr>
        <p:spPr>
          <a:xfrm>
            <a:off x="9275251" y="4043292"/>
            <a:ext cx="31439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imaging shocked Al – </a:t>
            </a:r>
          </a:p>
          <a:p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J Wood (Imperial College)</a:t>
            </a:r>
            <a:endParaRPr lang="en-GB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51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5445F-8430-7959-46A6-3DD280E53581}"/>
              </a:ext>
            </a:extLst>
          </p:cNvPr>
          <p:cNvSpPr txBox="1">
            <a:spLocks/>
          </p:cNvSpPr>
          <p:nvPr/>
        </p:nvSpPr>
        <p:spPr>
          <a:xfrm>
            <a:off x="1477220" y="66084"/>
            <a:ext cx="11381432" cy="7017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EA2 – Probe and Long pulse beams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F76FF-F4CD-282F-DDD6-BB0C18EC4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504" y="913372"/>
            <a:ext cx="12244504" cy="587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09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268942" y="0"/>
            <a:ext cx="10379546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EA2 Summary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1574A0-FA6B-6F25-10D3-6A82AF4F3582}"/>
              </a:ext>
            </a:extLst>
          </p:cNvPr>
          <p:cNvSpPr/>
          <p:nvPr/>
        </p:nvSpPr>
        <p:spPr>
          <a:xfrm>
            <a:off x="121024" y="1027880"/>
            <a:ext cx="11333061" cy="4610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rgbClr val="F08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EA2 design work progressing well, with procurement of large-scale infrastructure underway. Expect commissioning from Q4 2025 onwards</a:t>
            </a:r>
          </a:p>
          <a:p>
            <a:pPr marL="5715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lang="en-US" sz="2000" b="1" dirty="0">
              <a:solidFill>
                <a:srgbClr val="F08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Additional budget has allowed us to accelerate procurement of beamline infrastructure, services and large optics.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Working towards Day 1 capability to field high repetition rate ion acceleration experiments.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continues on high repetition rate ion diagnostics, targetry systems and debris mitigation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Consultations underway on future capabilities including a long pulse beam, high contrast operations and longer focusing geometries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lang="en-US" sz="2000" dirty="0">
              <a:solidFill>
                <a:srgbClr val="2E2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014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6A324-F9A4-53A1-92EF-C4F30B458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2000"/>
          </a:blip>
          <a:srcRect l="13016" r="21068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21" y="0"/>
            <a:ext cx="10420625" cy="11600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Experimental Area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87374" y="1160060"/>
            <a:ext cx="6632526" cy="1830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/>
          <a:p>
            <a:pPr marL="5715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rgbClr val="F08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experimental area for broad range of interaction geometries</a:t>
            </a:r>
          </a:p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focus on high density laser-matter interactions for optimisation of secondary sources and fundamental science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BB550-1C65-26EA-603E-6E0FB9A83E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4" y="5713475"/>
            <a:ext cx="1024827" cy="100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C7B29B-D6D6-227F-9534-9C3F6DCA8A76}"/>
              </a:ext>
            </a:extLst>
          </p:cNvPr>
          <p:cNvSpPr txBox="1"/>
          <p:nvPr/>
        </p:nvSpPr>
        <p:spPr>
          <a:xfrm>
            <a:off x="360387" y="3151266"/>
            <a:ext cx="7138000" cy="2417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F08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project scope </a:t>
            </a:r>
            <a:r>
              <a:rPr lang="en-GB" sz="2400" b="1" i="1" dirty="0">
                <a:solidFill>
                  <a:srgbClr val="F08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Full d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esign of an experimental area capable of delivering short and long focus experiments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Procurement and installation of large-scale engineering infrastructure for beam delivery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Budget of ~</a:t>
            </a:r>
            <a:r>
              <a:rPr lang="en-GB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£1.5m</a:t>
            </a:r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279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35282-852B-AE4C-B8DF-0BEFA1CC50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400" y="2903499"/>
            <a:ext cx="9144000" cy="38304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2772B-B47D-8D46-97A4-931FF8D272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98" y="377576"/>
            <a:ext cx="2828089" cy="7229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11745" y="2393174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1746" y="3300698"/>
            <a:ext cx="87570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Extreme Photonics Applications Centre (EPAC)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25" y="5766140"/>
            <a:ext cx="989886" cy="9678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5032630"/>
            <a:ext cx="11567797" cy="46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815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0EDDA1-08C5-DBF5-57E5-68B07D8A6825}"/>
              </a:ext>
            </a:extLst>
          </p:cNvPr>
          <p:cNvSpPr txBox="1"/>
          <p:nvPr/>
        </p:nvSpPr>
        <p:spPr>
          <a:xfrm>
            <a:off x="4638836" y="2754177"/>
            <a:ext cx="9980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233220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6B0A5-27F4-369C-9DA3-474D30CA0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9F19-810B-BC5A-5DDF-05A15C531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791" y="-122669"/>
            <a:ext cx="10515600" cy="1325563"/>
          </a:xfrm>
        </p:spPr>
        <p:txBody>
          <a:bodyPr/>
          <a:lstStyle/>
          <a:p>
            <a:r>
              <a:rPr lang="en-GB" spc="-150" dirty="0">
                <a:solidFill>
                  <a:srgbClr val="2E2D62"/>
                </a:solidFill>
              </a:rPr>
              <a:t>Other</a:t>
            </a:r>
            <a:r>
              <a:rPr lang="en-GB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focusing geometries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CB4EE-DBE4-9BC4-5209-EF077D95C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3984" y="1202894"/>
            <a:ext cx="8555210" cy="1962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F08900"/>
                </a:solidFill>
              </a:rPr>
              <a:t>EA2 has capability to field other focusing geometries for the 10Hz PW beam</a:t>
            </a:r>
          </a:p>
          <a:p>
            <a:pPr lvl="1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7C7BB0-D215-1AC6-43CC-DF8085CB3282}"/>
              </a:ext>
            </a:extLst>
          </p:cNvPr>
          <p:cNvSpPr txBox="1"/>
          <p:nvPr/>
        </p:nvSpPr>
        <p:spPr>
          <a:xfrm>
            <a:off x="246725" y="1981883"/>
            <a:ext cx="80636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could field f/7 - f/35 with additional funding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2x10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2x10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Wcm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flux, low energy ion beam source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Betatron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source for pump-probe work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Offset focus from normal position inside Interaction Chamber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Could operate with with an in-chamber plasma mirror if didn’t require ultra-high intensities</a:t>
            </a:r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F50F754D-D6A5-676A-6599-A8085F52E170}"/>
              </a:ext>
            </a:extLst>
          </p:cNvPr>
          <p:cNvSpPr/>
          <p:nvPr/>
        </p:nvSpPr>
        <p:spPr>
          <a:xfrm>
            <a:off x="516351" y="5007641"/>
            <a:ext cx="7236529" cy="1125422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much of a priority is this once we are operational with f/3?</a:t>
            </a:r>
          </a:p>
        </p:txBody>
      </p:sp>
      <p:pic>
        <p:nvPicPr>
          <p:cNvPr id="1026" name="Picture 2" descr="Figure 2">
            <a:extLst>
              <a:ext uri="{FF2B5EF4-FFF2-40B4-BE49-F238E27FC236}">
                <a16:creationId xmlns:a16="http://schemas.microsoft.com/office/drawing/2014/main" id="{CE92EC84-333B-9D85-E9E6-1896DB9EE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497" y="177610"/>
            <a:ext cx="3651504" cy="483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7EECA4-DD93-70A1-B455-B71B3C3CFD9D}"/>
              </a:ext>
            </a:extLst>
          </p:cNvPr>
          <p:cNvSpPr txBox="1"/>
          <p:nvPr/>
        </p:nvSpPr>
        <p:spPr>
          <a:xfrm>
            <a:off x="8258887" y="5201928"/>
            <a:ext cx="3651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 focus ion acceleration on BELLA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Phys. Rev. Accel. Beams 23, 021302 (2020)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13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C6473A-ACD5-9C8F-832F-2C02C3D59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67978" cy="76246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947ADD-3296-C6C1-8320-D07CC8E8C75F}"/>
              </a:ext>
            </a:extLst>
          </p:cNvPr>
          <p:cNvSpPr/>
          <p:nvPr/>
        </p:nvSpPr>
        <p:spPr>
          <a:xfrm>
            <a:off x="3107575" y="1534437"/>
            <a:ext cx="6152827" cy="3219949"/>
          </a:xfrm>
          <a:prstGeom prst="rect">
            <a:avLst/>
          </a:prstGeom>
          <a:blipFill dpi="0" rotWithShape="1">
            <a:blip r:embed="rId4"/>
            <a:srcRect/>
            <a:tile tx="0" ty="0" sx="90000" sy="90000" flip="none" algn="tl"/>
          </a:blipFill>
          <a:effectLst>
            <a:innerShdw blurRad="623022" dist="269182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216CB1-3BC4-8719-FB04-1A214CC04658}"/>
              </a:ext>
            </a:extLst>
          </p:cNvPr>
          <p:cNvSpPr/>
          <p:nvPr/>
        </p:nvSpPr>
        <p:spPr>
          <a:xfrm>
            <a:off x="6930189" y="981410"/>
            <a:ext cx="385011" cy="3045158"/>
          </a:xfrm>
          <a:prstGeom prst="rect">
            <a:avLst/>
          </a:prstGeom>
          <a:gradFill flip="none" rotWithShape="1">
            <a:gsLst>
              <a:gs pos="0">
                <a:srgbClr val="7D4243"/>
              </a:gs>
              <a:gs pos="54000">
                <a:srgbClr val="C56969">
                  <a:alpha val="74446"/>
                </a:srgbClr>
              </a:gs>
              <a:gs pos="100000">
                <a:srgbClr val="4E3232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AA7F3B-F618-8B30-8CAD-1671508AE18C}"/>
              </a:ext>
            </a:extLst>
          </p:cNvPr>
          <p:cNvSpPr/>
          <p:nvPr/>
        </p:nvSpPr>
        <p:spPr>
          <a:xfrm rot="2415399">
            <a:off x="7604501" y="1970984"/>
            <a:ext cx="385011" cy="2228080"/>
          </a:xfrm>
          <a:prstGeom prst="rect">
            <a:avLst/>
          </a:prstGeom>
          <a:gradFill flip="none" rotWithShape="1">
            <a:gsLst>
              <a:gs pos="0">
                <a:srgbClr val="7D4243"/>
              </a:gs>
              <a:gs pos="54000">
                <a:srgbClr val="C56969">
                  <a:alpha val="74446"/>
                </a:srgbClr>
              </a:gs>
              <a:gs pos="100000">
                <a:srgbClr val="4E3232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87FCF-4AC7-DFE2-8607-4D26F22454BB}"/>
              </a:ext>
            </a:extLst>
          </p:cNvPr>
          <p:cNvGrpSpPr/>
          <p:nvPr/>
        </p:nvGrpSpPr>
        <p:grpSpPr>
          <a:xfrm rot="2057866">
            <a:off x="6152147" y="3744886"/>
            <a:ext cx="1556084" cy="814375"/>
            <a:chOff x="7603958" y="3252537"/>
            <a:chExt cx="1556084" cy="5598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3BF4098-E99E-40F5-FFB5-B365D69267E5}"/>
                </a:ext>
              </a:extLst>
            </p:cNvPr>
            <p:cNvSpPr/>
            <p:nvPr/>
          </p:nvSpPr>
          <p:spPr>
            <a:xfrm>
              <a:off x="7988968" y="3252537"/>
              <a:ext cx="786064" cy="559800"/>
            </a:xfrm>
            <a:prstGeom prst="rect">
              <a:avLst/>
            </a:prstGeom>
            <a:solidFill>
              <a:srgbClr val="AAAAA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B7F46E-4E74-4451-3E2E-F814EA22D987}"/>
                </a:ext>
              </a:extLst>
            </p:cNvPr>
            <p:cNvSpPr/>
            <p:nvPr/>
          </p:nvSpPr>
          <p:spPr>
            <a:xfrm rot="5400000">
              <a:off x="8255255" y="2865097"/>
              <a:ext cx="253489" cy="1556084"/>
            </a:xfrm>
            <a:prstGeom prst="rect">
              <a:avLst/>
            </a:prstGeom>
            <a:solidFill>
              <a:srgbClr val="B7C1C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riangle 12">
            <a:extLst>
              <a:ext uri="{FF2B5EF4-FFF2-40B4-BE49-F238E27FC236}">
                <a16:creationId xmlns:a16="http://schemas.microsoft.com/office/drawing/2014/main" id="{7F0172EE-1B76-D65D-D030-216117A25927}"/>
              </a:ext>
            </a:extLst>
          </p:cNvPr>
          <p:cNvSpPr/>
          <p:nvPr/>
        </p:nvSpPr>
        <p:spPr>
          <a:xfrm rot="16200000">
            <a:off x="6183449" y="621346"/>
            <a:ext cx="385200" cy="3851999"/>
          </a:xfrm>
          <a:prstGeom prst="triangle">
            <a:avLst/>
          </a:prstGeom>
          <a:gradFill flip="none" rotWithShape="1">
            <a:gsLst>
              <a:gs pos="0">
                <a:srgbClr val="7D4243"/>
              </a:gs>
              <a:gs pos="54000">
                <a:srgbClr val="C56969">
                  <a:alpha val="74446"/>
                </a:srgbClr>
              </a:gs>
              <a:gs pos="100000">
                <a:srgbClr val="4E3232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2EA6D6-D96E-B9A2-D2F7-ABBD41544D48}"/>
              </a:ext>
            </a:extLst>
          </p:cNvPr>
          <p:cNvGrpSpPr/>
          <p:nvPr/>
        </p:nvGrpSpPr>
        <p:grpSpPr>
          <a:xfrm rot="14748493">
            <a:off x="7665452" y="2148223"/>
            <a:ext cx="1556084" cy="559800"/>
            <a:chOff x="7603958" y="3252537"/>
            <a:chExt cx="1556084" cy="559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FD32B9-BC3C-E1D8-ACAF-0672FC13B413}"/>
                </a:ext>
              </a:extLst>
            </p:cNvPr>
            <p:cNvSpPr/>
            <p:nvPr/>
          </p:nvSpPr>
          <p:spPr>
            <a:xfrm>
              <a:off x="7988968" y="3252537"/>
              <a:ext cx="786064" cy="559800"/>
            </a:xfrm>
            <a:prstGeom prst="rect">
              <a:avLst/>
            </a:prstGeom>
            <a:solidFill>
              <a:srgbClr val="AAAAA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79A8AD-C604-479D-E78D-A79EB23289EE}"/>
                </a:ext>
              </a:extLst>
            </p:cNvPr>
            <p:cNvSpPr/>
            <p:nvPr/>
          </p:nvSpPr>
          <p:spPr>
            <a:xfrm rot="5400000">
              <a:off x="8255255" y="2865097"/>
              <a:ext cx="253489" cy="1556084"/>
            </a:xfrm>
            <a:prstGeom prst="rect">
              <a:avLst/>
            </a:prstGeom>
            <a:solidFill>
              <a:srgbClr val="B7C1C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9CA2AD5-E8A4-1ACB-2C55-C064F4079043}"/>
              </a:ext>
            </a:extLst>
          </p:cNvPr>
          <p:cNvSpPr txBox="1"/>
          <p:nvPr/>
        </p:nvSpPr>
        <p:spPr>
          <a:xfrm>
            <a:off x="413557" y="3625518"/>
            <a:ext cx="4201874" cy="1949176"/>
          </a:xfrm>
          <a:prstGeom prst="rect">
            <a:avLst/>
          </a:prstGeom>
          <a:solidFill>
            <a:srgbClr val="FFC000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focus</a:t>
            </a:r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~2x10</a:t>
            </a:r>
            <a:r>
              <a:rPr lang="en-GB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Wcm</a:t>
            </a:r>
            <a:r>
              <a:rPr lang="en-GB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a0 ≈ 14</a:t>
            </a:r>
          </a:p>
          <a:p>
            <a:pPr defTabSz="685800">
              <a:defRPr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TNSA Ion acceleration</a:t>
            </a: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Bremsstrahlung</a:t>
            </a: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neutron production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72BC54-2DB7-27AD-5692-EEF739D775AD}"/>
              </a:ext>
            </a:extLst>
          </p:cNvPr>
          <p:cNvSpPr txBox="1"/>
          <p:nvPr/>
        </p:nvSpPr>
        <p:spPr>
          <a:xfrm>
            <a:off x="6183988" y="6161917"/>
            <a:ext cx="63441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be implemented in a number of ways depending on ultimate 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low priority unless specific need</a:t>
            </a: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688522D4-DAF4-6095-3101-91D13F733D99}"/>
              </a:ext>
            </a:extLst>
          </p:cNvPr>
          <p:cNvSpPr/>
          <p:nvPr/>
        </p:nvSpPr>
        <p:spPr>
          <a:xfrm rot="10800000">
            <a:off x="5107281" y="-513038"/>
            <a:ext cx="385200" cy="3851999"/>
          </a:xfrm>
          <a:prstGeom prst="triangle">
            <a:avLst/>
          </a:prstGeom>
          <a:gradFill flip="none" rotWithShape="1">
            <a:gsLst>
              <a:gs pos="0">
                <a:srgbClr val="7D4243"/>
              </a:gs>
              <a:gs pos="54000">
                <a:srgbClr val="C56969">
                  <a:alpha val="74446"/>
                </a:srgbClr>
              </a:gs>
              <a:gs pos="100000">
                <a:srgbClr val="4E3232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2A2844C-0E7B-3847-E073-464E805FBAEC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6376049" cy="945558"/>
          </a:xfrm>
          <a:prstGeom prst="rect">
            <a:avLst/>
          </a:prstGeom>
          <a:solidFill>
            <a:schemeClr val="accent3">
              <a:alpha val="60000"/>
            </a:schemeClr>
          </a:solidFill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0000"/>
                </a:solidFill>
              </a:rPr>
              <a:t>EA2 – ‘medium’ focusing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845C6C-C146-DF14-5981-A3D0086A1C5B}"/>
              </a:ext>
            </a:extLst>
          </p:cNvPr>
          <p:cNvSpPr txBox="1"/>
          <p:nvPr/>
        </p:nvSpPr>
        <p:spPr>
          <a:xfrm>
            <a:off x="8697773" y="1674888"/>
            <a:ext cx="1295059" cy="707886"/>
          </a:xfrm>
          <a:prstGeom prst="rect">
            <a:avLst/>
          </a:prstGeom>
          <a:solidFill>
            <a:srgbClr val="FF0000">
              <a:alpha val="7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f/10 for scale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21141B-DADB-355E-1F9A-0162B6F60E56}"/>
              </a:ext>
            </a:extLst>
          </p:cNvPr>
          <p:cNvSpPr txBox="1"/>
          <p:nvPr/>
        </p:nvSpPr>
        <p:spPr>
          <a:xfrm>
            <a:off x="7588459" y="4111414"/>
            <a:ext cx="1295059" cy="707886"/>
          </a:xfrm>
          <a:prstGeom prst="rect">
            <a:avLst/>
          </a:prstGeom>
          <a:solidFill>
            <a:srgbClr val="FF0000">
              <a:alpha val="7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Turning mirror</a:t>
            </a:r>
          </a:p>
        </p:txBody>
      </p:sp>
    </p:spTree>
    <p:extLst>
      <p:ext uri="{BB962C8B-B14F-4D97-AF65-F5344CB8AC3E}">
        <p14:creationId xmlns:p14="http://schemas.microsoft.com/office/powerpoint/2010/main" val="2851056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E359-311D-4045-94CD-FE91A5B79D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5" t="3898" r="2998" b="4156"/>
          <a:stretch/>
        </p:blipFill>
        <p:spPr>
          <a:xfrm>
            <a:off x="506192" y="404664"/>
            <a:ext cx="11179616" cy="623731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A4D5DD9-6DE5-44AE-BC08-57E95D5EAC5F}"/>
              </a:ext>
            </a:extLst>
          </p:cNvPr>
          <p:cNvSpPr txBox="1"/>
          <p:nvPr/>
        </p:nvSpPr>
        <p:spPr>
          <a:xfrm>
            <a:off x="5022258" y="1689240"/>
            <a:ext cx="1272619" cy="523220"/>
          </a:xfrm>
          <a:prstGeom prst="rect">
            <a:avLst/>
          </a:prstGeom>
          <a:solidFill>
            <a:srgbClr val="00B0F0">
              <a:alpha val="5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400" dirty="0"/>
              <a:t>Interaction Chamber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23F7567-161E-4567-982E-7D654D53144D}"/>
              </a:ext>
            </a:extLst>
          </p:cNvPr>
          <p:cNvSpPr txBox="1"/>
          <p:nvPr/>
        </p:nvSpPr>
        <p:spPr>
          <a:xfrm>
            <a:off x="9312115" y="2905114"/>
            <a:ext cx="1233723" cy="307777"/>
          </a:xfrm>
          <a:prstGeom prst="rect">
            <a:avLst/>
          </a:prstGeom>
          <a:solidFill>
            <a:srgbClr val="00B0F0">
              <a:alpha val="5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AO Chamber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90AEFE6-A8BF-47B5-9EE7-78CE1D14A1FD}"/>
              </a:ext>
            </a:extLst>
          </p:cNvPr>
          <p:cNvSpPr txBox="1"/>
          <p:nvPr/>
        </p:nvSpPr>
        <p:spPr>
          <a:xfrm>
            <a:off x="10296731" y="4051269"/>
            <a:ext cx="1233723" cy="523220"/>
          </a:xfrm>
          <a:prstGeom prst="rect">
            <a:avLst/>
          </a:prstGeom>
          <a:solidFill>
            <a:srgbClr val="FF0000">
              <a:alpha val="7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400" dirty="0"/>
              <a:t>f/35</a:t>
            </a:r>
          </a:p>
          <a:p>
            <a:r>
              <a:rPr lang="en-GB" sz="1400" dirty="0"/>
              <a:t> OAP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2E95F91-10D1-4CCD-85F5-D6E59B1A50B3}"/>
              </a:ext>
            </a:extLst>
          </p:cNvPr>
          <p:cNvSpPr txBox="1"/>
          <p:nvPr/>
        </p:nvSpPr>
        <p:spPr>
          <a:xfrm>
            <a:off x="10545838" y="3289834"/>
            <a:ext cx="507464" cy="307777"/>
          </a:xfrm>
          <a:prstGeom prst="rect">
            <a:avLst/>
          </a:prstGeom>
          <a:solidFill>
            <a:srgbClr val="FF0000">
              <a:alpha val="7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400" dirty="0">
                <a:solidFill>
                  <a:srgbClr val="000000"/>
                </a:solidFill>
              </a:rPr>
              <a:t>AO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DD93CD-7665-484D-A403-509C3710B50D}"/>
              </a:ext>
            </a:extLst>
          </p:cNvPr>
          <p:cNvSpPr txBox="1"/>
          <p:nvPr/>
        </p:nvSpPr>
        <p:spPr>
          <a:xfrm>
            <a:off x="9502139" y="4800535"/>
            <a:ext cx="609021" cy="276999"/>
          </a:xfrm>
          <a:prstGeom prst="rect">
            <a:avLst/>
          </a:prstGeom>
          <a:solidFill>
            <a:srgbClr val="FF0000">
              <a:alpha val="5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dirty="0"/>
              <a:t>TM 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F395CFE-3A4A-40AD-A90D-CD0CCE42569E}"/>
              </a:ext>
            </a:extLst>
          </p:cNvPr>
          <p:cNvSpPr txBox="1"/>
          <p:nvPr/>
        </p:nvSpPr>
        <p:spPr>
          <a:xfrm>
            <a:off x="7392458" y="4453844"/>
            <a:ext cx="953933" cy="461665"/>
          </a:xfrm>
          <a:prstGeom prst="rect">
            <a:avLst/>
          </a:prstGeom>
          <a:solidFill>
            <a:srgbClr val="FF0000">
              <a:alpha val="5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dirty="0"/>
              <a:t>TM2 / Periscope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5668910-4697-47CC-B3B6-6EBC6115352C}"/>
              </a:ext>
            </a:extLst>
          </p:cNvPr>
          <p:cNvSpPr txBox="1"/>
          <p:nvPr/>
        </p:nvSpPr>
        <p:spPr>
          <a:xfrm>
            <a:off x="7746805" y="3428333"/>
            <a:ext cx="521915" cy="276999"/>
          </a:xfrm>
          <a:prstGeom prst="rect">
            <a:avLst/>
          </a:prstGeom>
          <a:solidFill>
            <a:srgbClr val="FF0000">
              <a:alpha val="5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dirty="0"/>
              <a:t>TM3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B612EB2-5F90-4581-94E1-7B2A46211080}"/>
              </a:ext>
            </a:extLst>
          </p:cNvPr>
          <p:cNvSpPr/>
          <p:nvPr/>
        </p:nvSpPr>
        <p:spPr>
          <a:xfrm rot="10800000">
            <a:off x="8236281" y="1950850"/>
            <a:ext cx="761040" cy="1136815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rapezium 5">
            <a:extLst>
              <a:ext uri="{FF2B5EF4-FFF2-40B4-BE49-F238E27FC236}">
                <a16:creationId xmlns:a16="http://schemas.microsoft.com/office/drawing/2014/main" id="{11E7548B-9C76-F61F-7F3A-25F96D30FD57}"/>
              </a:ext>
            </a:extLst>
          </p:cNvPr>
          <p:cNvSpPr/>
          <p:nvPr/>
        </p:nvSpPr>
        <p:spPr>
          <a:xfrm>
            <a:off x="829579" y="5719240"/>
            <a:ext cx="4524200" cy="485203"/>
          </a:xfrm>
          <a:custGeom>
            <a:avLst/>
            <a:gdLst>
              <a:gd name="connsiteX0" fmla="*/ 0 w 3672408"/>
              <a:gd name="connsiteY0" fmla="*/ 504056 h 504056"/>
              <a:gd name="connsiteX1" fmla="*/ 126014 w 3672408"/>
              <a:gd name="connsiteY1" fmla="*/ 0 h 504056"/>
              <a:gd name="connsiteX2" fmla="*/ 3546394 w 3672408"/>
              <a:gd name="connsiteY2" fmla="*/ 0 h 504056"/>
              <a:gd name="connsiteX3" fmla="*/ 3672408 w 3672408"/>
              <a:gd name="connsiteY3" fmla="*/ 504056 h 504056"/>
              <a:gd name="connsiteX4" fmla="*/ 0 w 3672408"/>
              <a:gd name="connsiteY4" fmla="*/ 504056 h 504056"/>
              <a:gd name="connsiteX0" fmla="*/ 0 w 3596993"/>
              <a:gd name="connsiteY0" fmla="*/ 522910 h 522910"/>
              <a:gd name="connsiteX1" fmla="*/ 50599 w 3596993"/>
              <a:gd name="connsiteY1" fmla="*/ 0 h 522910"/>
              <a:gd name="connsiteX2" fmla="*/ 3470979 w 3596993"/>
              <a:gd name="connsiteY2" fmla="*/ 0 h 522910"/>
              <a:gd name="connsiteX3" fmla="*/ 3596993 w 3596993"/>
              <a:gd name="connsiteY3" fmla="*/ 504056 h 522910"/>
              <a:gd name="connsiteX4" fmla="*/ 0 w 3596993"/>
              <a:gd name="connsiteY4" fmla="*/ 522910 h 522910"/>
              <a:gd name="connsiteX0" fmla="*/ 71949 w 3668942"/>
              <a:gd name="connsiteY0" fmla="*/ 541763 h 541763"/>
              <a:gd name="connsiteX1" fmla="*/ 0 w 3668942"/>
              <a:gd name="connsiteY1" fmla="*/ 0 h 541763"/>
              <a:gd name="connsiteX2" fmla="*/ 3542928 w 3668942"/>
              <a:gd name="connsiteY2" fmla="*/ 18853 h 541763"/>
              <a:gd name="connsiteX3" fmla="*/ 3668942 w 3668942"/>
              <a:gd name="connsiteY3" fmla="*/ 522909 h 541763"/>
              <a:gd name="connsiteX4" fmla="*/ 71949 w 3668942"/>
              <a:gd name="connsiteY4" fmla="*/ 541763 h 541763"/>
              <a:gd name="connsiteX0" fmla="*/ 24815 w 3621808"/>
              <a:gd name="connsiteY0" fmla="*/ 522910 h 522910"/>
              <a:gd name="connsiteX1" fmla="*/ 0 w 3621808"/>
              <a:gd name="connsiteY1" fmla="*/ 37707 h 522910"/>
              <a:gd name="connsiteX2" fmla="*/ 3495794 w 3621808"/>
              <a:gd name="connsiteY2" fmla="*/ 0 h 522910"/>
              <a:gd name="connsiteX3" fmla="*/ 3621808 w 3621808"/>
              <a:gd name="connsiteY3" fmla="*/ 504056 h 522910"/>
              <a:gd name="connsiteX4" fmla="*/ 24815 w 3621808"/>
              <a:gd name="connsiteY4" fmla="*/ 522910 h 522910"/>
              <a:gd name="connsiteX0" fmla="*/ 24815 w 3621808"/>
              <a:gd name="connsiteY0" fmla="*/ 485203 h 485203"/>
              <a:gd name="connsiteX1" fmla="*/ 0 w 3621808"/>
              <a:gd name="connsiteY1" fmla="*/ 0 h 485203"/>
              <a:gd name="connsiteX2" fmla="*/ 3524075 w 3621808"/>
              <a:gd name="connsiteY2" fmla="*/ 0 h 485203"/>
              <a:gd name="connsiteX3" fmla="*/ 3621808 w 3621808"/>
              <a:gd name="connsiteY3" fmla="*/ 466349 h 485203"/>
              <a:gd name="connsiteX4" fmla="*/ 24815 w 3621808"/>
              <a:gd name="connsiteY4" fmla="*/ 485203 h 485203"/>
              <a:gd name="connsiteX0" fmla="*/ 24815 w 4524200"/>
              <a:gd name="connsiteY0" fmla="*/ 485203 h 485203"/>
              <a:gd name="connsiteX1" fmla="*/ 0 w 4524200"/>
              <a:gd name="connsiteY1" fmla="*/ 0 h 485203"/>
              <a:gd name="connsiteX2" fmla="*/ 4524200 w 4524200"/>
              <a:gd name="connsiteY2" fmla="*/ 28575 h 485203"/>
              <a:gd name="connsiteX3" fmla="*/ 3621808 w 4524200"/>
              <a:gd name="connsiteY3" fmla="*/ 466349 h 485203"/>
              <a:gd name="connsiteX4" fmla="*/ 24815 w 4524200"/>
              <a:gd name="connsiteY4" fmla="*/ 485203 h 485203"/>
              <a:gd name="connsiteX0" fmla="*/ 24815 w 4524200"/>
              <a:gd name="connsiteY0" fmla="*/ 485203 h 485203"/>
              <a:gd name="connsiteX1" fmla="*/ 0 w 4524200"/>
              <a:gd name="connsiteY1" fmla="*/ 0 h 485203"/>
              <a:gd name="connsiteX2" fmla="*/ 4524200 w 4524200"/>
              <a:gd name="connsiteY2" fmla="*/ 28575 h 485203"/>
              <a:gd name="connsiteX3" fmla="*/ 4479058 w 4524200"/>
              <a:gd name="connsiteY3" fmla="*/ 480636 h 485203"/>
              <a:gd name="connsiteX4" fmla="*/ 24815 w 4524200"/>
              <a:gd name="connsiteY4" fmla="*/ 485203 h 485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200" h="485203">
                <a:moveTo>
                  <a:pt x="24815" y="485203"/>
                </a:moveTo>
                <a:lnTo>
                  <a:pt x="0" y="0"/>
                </a:lnTo>
                <a:lnTo>
                  <a:pt x="4524200" y="28575"/>
                </a:lnTo>
                <a:lnTo>
                  <a:pt x="4479058" y="480636"/>
                </a:lnTo>
                <a:lnTo>
                  <a:pt x="24815" y="485203"/>
                </a:lnTo>
                <a:close/>
              </a:path>
            </a:pathLst>
          </a:cu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E0A7C-CB01-A49B-2C38-65DD32BCDD34}"/>
              </a:ext>
            </a:extLst>
          </p:cNvPr>
          <p:cNvSpPr txBox="1"/>
          <p:nvPr/>
        </p:nvSpPr>
        <p:spPr>
          <a:xfrm>
            <a:off x="1697635" y="5807952"/>
            <a:ext cx="3215860" cy="307777"/>
          </a:xfrm>
          <a:prstGeom prst="rect">
            <a:avLst/>
          </a:prstGeom>
          <a:solidFill>
            <a:srgbClr val="00B0F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400" i="1" dirty="0"/>
              <a:t>Probe and Long Pulse diagnostics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811706-72D4-5FD7-ED84-62FADA375166}"/>
              </a:ext>
            </a:extLst>
          </p:cNvPr>
          <p:cNvSpPr/>
          <p:nvPr/>
        </p:nvSpPr>
        <p:spPr>
          <a:xfrm>
            <a:off x="8819909" y="3617647"/>
            <a:ext cx="1412310" cy="110835"/>
          </a:xfrm>
          <a:prstGeom prst="rect">
            <a:avLst/>
          </a:prstGeom>
          <a:solidFill>
            <a:srgbClr val="FF0000">
              <a:alpha val="67451"/>
            </a:srgbClr>
          </a:solidFill>
          <a:ln w="19050">
            <a:solidFill>
              <a:srgbClr val="0000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06E320-E9F4-9E31-2635-4A9CA1B27BEE}"/>
              </a:ext>
            </a:extLst>
          </p:cNvPr>
          <p:cNvSpPr/>
          <p:nvPr/>
        </p:nvSpPr>
        <p:spPr>
          <a:xfrm rot="16200000">
            <a:off x="8327060" y="4074883"/>
            <a:ext cx="1038682" cy="102363"/>
          </a:xfrm>
          <a:prstGeom prst="rect">
            <a:avLst/>
          </a:prstGeom>
          <a:solidFill>
            <a:srgbClr val="FF0000">
              <a:alpha val="67451"/>
            </a:srgbClr>
          </a:solidFill>
          <a:ln w="19050">
            <a:solidFill>
              <a:srgbClr val="0000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C5302C-BED4-B41D-344D-31D8341011A5}"/>
              </a:ext>
            </a:extLst>
          </p:cNvPr>
          <p:cNvSpPr/>
          <p:nvPr/>
        </p:nvSpPr>
        <p:spPr>
          <a:xfrm>
            <a:off x="8836682" y="4557750"/>
            <a:ext cx="806493" cy="110835"/>
          </a:xfrm>
          <a:prstGeom prst="rect">
            <a:avLst/>
          </a:prstGeom>
          <a:solidFill>
            <a:srgbClr val="FF0000">
              <a:alpha val="67451"/>
            </a:srgbClr>
          </a:solidFill>
          <a:ln w="19050">
            <a:solidFill>
              <a:srgbClr val="0000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CA50B3-AC6E-3B5B-050D-C3D620C1403C}"/>
              </a:ext>
            </a:extLst>
          </p:cNvPr>
          <p:cNvSpPr/>
          <p:nvPr/>
        </p:nvSpPr>
        <p:spPr>
          <a:xfrm>
            <a:off x="5141759" y="2722794"/>
            <a:ext cx="997286" cy="1590085"/>
          </a:xfrm>
          <a:prstGeom prst="rect">
            <a:avLst/>
          </a:prstGeom>
          <a:solidFill>
            <a:srgbClr val="F9FB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9E57A3-E8EE-30AF-61F7-70AC67EB603D}"/>
              </a:ext>
            </a:extLst>
          </p:cNvPr>
          <p:cNvSpPr/>
          <p:nvPr/>
        </p:nvSpPr>
        <p:spPr>
          <a:xfrm rot="16200000">
            <a:off x="9981419" y="3789403"/>
            <a:ext cx="421366" cy="102366"/>
          </a:xfrm>
          <a:prstGeom prst="rect">
            <a:avLst/>
          </a:prstGeom>
          <a:solidFill>
            <a:srgbClr val="FF0000">
              <a:alpha val="67451"/>
            </a:srgbClr>
          </a:solidFill>
          <a:ln w="19050">
            <a:solidFill>
              <a:srgbClr val="0000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DF01EE-61C6-4701-D800-AA15024C25DA}"/>
              </a:ext>
            </a:extLst>
          </p:cNvPr>
          <p:cNvSpPr txBox="1">
            <a:spLocks/>
          </p:cNvSpPr>
          <p:nvPr/>
        </p:nvSpPr>
        <p:spPr>
          <a:xfrm>
            <a:off x="239750" y="57542"/>
            <a:ext cx="5856250" cy="911862"/>
          </a:xfrm>
          <a:prstGeom prst="rect">
            <a:avLst/>
          </a:prstGeom>
          <a:solidFill>
            <a:schemeClr val="accent3">
              <a:alpha val="60000"/>
            </a:schemeClr>
          </a:solidFill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0000"/>
                </a:solidFill>
              </a:rPr>
              <a:t>EA2 – f/35 focusing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EE7612-A069-9961-9069-6EFDFA4FF176}"/>
              </a:ext>
            </a:extLst>
          </p:cNvPr>
          <p:cNvSpPr/>
          <p:nvPr/>
        </p:nvSpPr>
        <p:spPr>
          <a:xfrm rot="10800000">
            <a:off x="5270678" y="3807926"/>
            <a:ext cx="775775" cy="391051"/>
          </a:xfrm>
          <a:prstGeom prst="rect">
            <a:avLst/>
          </a:prstGeom>
          <a:solidFill>
            <a:srgbClr val="F9FBFA"/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78EDD5-D168-4059-BB2D-242CEE6C926F}"/>
              </a:ext>
            </a:extLst>
          </p:cNvPr>
          <p:cNvSpPr txBox="1"/>
          <p:nvPr/>
        </p:nvSpPr>
        <p:spPr>
          <a:xfrm>
            <a:off x="5320030" y="3105167"/>
            <a:ext cx="677070" cy="646331"/>
          </a:xfrm>
          <a:prstGeom prst="rect">
            <a:avLst/>
          </a:prstGeom>
          <a:solidFill>
            <a:srgbClr val="FF0000">
              <a:alpha val="7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f/35 focus region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AED7C9A-AF5B-4EF3-BE1F-3DEFEE3CDC8A}"/>
              </a:ext>
            </a:extLst>
          </p:cNvPr>
          <p:cNvSpPr/>
          <p:nvPr/>
        </p:nvSpPr>
        <p:spPr>
          <a:xfrm rot="16200000">
            <a:off x="7870628" y="1718562"/>
            <a:ext cx="145654" cy="4569780"/>
          </a:xfrm>
          <a:prstGeom prst="triangle">
            <a:avLst/>
          </a:prstGeom>
          <a:solidFill>
            <a:srgbClr val="FF0000">
              <a:alpha val="67451"/>
            </a:srgbClr>
          </a:solidFill>
          <a:ln w="19050">
            <a:solidFill>
              <a:srgbClr val="0000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B5EBAB-352A-8BA4-7655-CB6CE7D394EA}"/>
              </a:ext>
            </a:extLst>
          </p:cNvPr>
          <p:cNvSpPr txBox="1"/>
          <p:nvPr/>
        </p:nvSpPr>
        <p:spPr>
          <a:xfrm>
            <a:off x="807442" y="1550740"/>
            <a:ext cx="3194348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defTabSz="685800">
              <a:defRPr b="1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2400" dirty="0"/>
              <a:t>f/35 Long focus</a:t>
            </a:r>
          </a:p>
          <a:p>
            <a:endParaRPr lang="en-GB" sz="2400" dirty="0"/>
          </a:p>
          <a:p>
            <a:r>
              <a:rPr lang="en-GB" sz="2000" b="0" u="none" dirty="0">
                <a:solidFill>
                  <a:schemeClr val="tx1"/>
                </a:solidFill>
              </a:rPr>
              <a:t>~2x10</a:t>
            </a:r>
            <a:r>
              <a:rPr lang="en-GB" sz="2000" b="0" u="none" baseline="30000" dirty="0">
                <a:solidFill>
                  <a:schemeClr val="tx1"/>
                </a:solidFill>
              </a:rPr>
              <a:t>19</a:t>
            </a:r>
            <a:r>
              <a:rPr lang="en-GB" sz="2000" b="0" u="none" dirty="0">
                <a:solidFill>
                  <a:schemeClr val="tx1"/>
                </a:solidFill>
              </a:rPr>
              <a:t> Wcm</a:t>
            </a:r>
            <a:r>
              <a:rPr lang="en-GB" sz="2000" b="0" u="none" baseline="30000" dirty="0">
                <a:solidFill>
                  <a:schemeClr val="tx1"/>
                </a:solidFill>
              </a:rPr>
              <a:t>-2</a:t>
            </a:r>
            <a:r>
              <a:rPr lang="en-GB" sz="2000" b="0" u="none" dirty="0">
                <a:solidFill>
                  <a:schemeClr val="tx1"/>
                </a:solidFill>
              </a:rPr>
              <a:t> a0 ≈ 3</a:t>
            </a:r>
          </a:p>
          <a:p>
            <a:endParaRPr lang="en-GB" sz="1200" b="0" u="none" dirty="0">
              <a:solidFill>
                <a:srgbClr val="5353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60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5" y="128932"/>
            <a:ext cx="10515600" cy="875553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EA2 Budget uplift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666BD5-CA33-D5C9-556E-39D51BB55638}"/>
              </a:ext>
            </a:extLst>
          </p:cNvPr>
          <p:cNvSpPr txBox="1"/>
          <p:nvPr/>
        </p:nvSpPr>
        <p:spPr>
          <a:xfrm>
            <a:off x="125165" y="1155493"/>
            <a:ext cx="11666785" cy="4145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F08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MOD funding secured in 2023 to bring EA2 online much sooner.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Budget increased to ~</a:t>
            </a:r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</a:rPr>
              <a:t>£3.5m to realise the following revised objectives: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GB" sz="20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rocurement of main beamline large optics and opto-mechanics to enable first light with a f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ocused intensity of &gt; 1x10</a:t>
            </a:r>
            <a:r>
              <a:rPr lang="en-GB" sz="20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21 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Wcm</a:t>
            </a:r>
            <a:r>
              <a:rPr lang="en-GB" sz="20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-2 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 short focus configuration (f/3). </a:t>
            </a:r>
            <a:endParaRPr lang="en-GB" sz="2000" b="1" dirty="0">
              <a:effectLst/>
              <a:highlight>
                <a:srgbClr val="FFFF00"/>
              </a:highligh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Installation of mechanical and electrical services for the experimental area</a:t>
            </a:r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Procurement of l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aser diagnostic suite (pre-interaction) to monitor key beam parameters and stability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Installation of all required beam transport, optics and key area components to permit internal alignment</a:t>
            </a:r>
            <a:endParaRPr lang="en-GB" sz="20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Initial commissioning program to enable delivery of external CW and low power beams to target</a:t>
            </a:r>
          </a:p>
        </p:txBody>
      </p:sp>
    </p:spTree>
    <p:extLst>
      <p:ext uri="{BB962C8B-B14F-4D97-AF65-F5344CB8AC3E}">
        <p14:creationId xmlns:p14="http://schemas.microsoft.com/office/powerpoint/2010/main" val="3673786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02FE265-FB15-E57B-2845-15D6BCA93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4" t="20672" r="31486" b="5127"/>
          <a:stretch/>
        </p:blipFill>
        <p:spPr>
          <a:xfrm>
            <a:off x="-279657" y="0"/>
            <a:ext cx="12485429" cy="6858000"/>
          </a:xfrm>
          <a:prstGeom prst="rect">
            <a:avLst/>
          </a:prstGeom>
          <a:solidFill>
            <a:srgbClr val="C00000">
              <a:alpha val="47843"/>
            </a:srgbClr>
          </a:solidFill>
          <a:ln>
            <a:solidFill>
              <a:schemeClr val="tx1"/>
            </a:solidFill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260607" y="-5293"/>
            <a:ext cx="7753843" cy="1204470"/>
          </a:xfrm>
          <a:solidFill>
            <a:srgbClr val="FFFFFF">
              <a:alpha val="40000"/>
            </a:srgbClr>
          </a:solidFill>
          <a:effectLst>
            <a:softEdge rad="63500"/>
          </a:effectLst>
        </p:spPr>
        <p:txBody>
          <a:bodyPr>
            <a:normAutofit fontScale="90000"/>
          </a:bodyPr>
          <a:lstStyle/>
          <a:p>
            <a:r>
              <a:rPr lang="en-GB" dirty="0"/>
              <a:t>EA2 – Overview and timeline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14327" y="1654685"/>
            <a:ext cx="1272619" cy="646331"/>
          </a:xfrm>
          <a:prstGeom prst="rect">
            <a:avLst/>
          </a:prstGeom>
          <a:solidFill>
            <a:srgbClr val="FFC00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Interaction Chamber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90739" y="2844224"/>
            <a:ext cx="1536075" cy="646331"/>
          </a:xfrm>
          <a:prstGeom prst="rect">
            <a:avLst/>
          </a:prstGeom>
          <a:solidFill>
            <a:srgbClr val="FFC00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2E2C61"/>
                </a:solidFill>
              </a:rPr>
              <a:t>Beam entry from pit</a:t>
            </a:r>
          </a:p>
        </p:txBody>
      </p:sp>
      <p:sp>
        <p:nvSpPr>
          <p:cNvPr id="16" name="Bent Arrow 15"/>
          <p:cNvSpPr/>
          <p:nvPr/>
        </p:nvSpPr>
        <p:spPr>
          <a:xfrm rot="14737462">
            <a:off x="9978490" y="2392763"/>
            <a:ext cx="397425" cy="894242"/>
          </a:xfrm>
          <a:prstGeom prst="ben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>
              <a:rot lat="1200000" lon="0" rev="215999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>
          <a:xfrm rot="19990558">
            <a:off x="9093259" y="1688170"/>
            <a:ext cx="548010" cy="403329"/>
          </a:xfrm>
          <a:prstGeom prst="ben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>
              <a:rot lat="21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U-Turn Arrow 5"/>
          <p:cNvSpPr/>
          <p:nvPr/>
        </p:nvSpPr>
        <p:spPr>
          <a:xfrm rot="4263701">
            <a:off x="10395767" y="1117432"/>
            <a:ext cx="472163" cy="928120"/>
          </a:xfrm>
          <a:prstGeom prst="uturn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>
              <a:rot lat="21310230" lon="20696716" rev="77827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ght Arrow 18"/>
          <p:cNvSpPr/>
          <p:nvPr/>
        </p:nvSpPr>
        <p:spPr>
          <a:xfrm rot="9459426">
            <a:off x="5062299" y="3113908"/>
            <a:ext cx="5095501" cy="33850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81804" y="501560"/>
            <a:ext cx="1176972" cy="646331"/>
          </a:xfrm>
          <a:prstGeom prst="rect">
            <a:avLst/>
          </a:prstGeom>
          <a:solidFill>
            <a:srgbClr val="FFC00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AO Chamber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30546" y="1375762"/>
            <a:ext cx="1816648" cy="646331"/>
          </a:xfrm>
          <a:prstGeom prst="rect">
            <a:avLst/>
          </a:prstGeom>
          <a:solidFill>
            <a:srgbClr val="FFC00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Beam diagnostics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36260" y="4094237"/>
            <a:ext cx="1260438" cy="646331"/>
          </a:xfrm>
          <a:prstGeom prst="rect">
            <a:avLst/>
          </a:prstGeom>
          <a:solidFill>
            <a:srgbClr val="FFC00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CW beam input</a:t>
            </a:r>
          </a:p>
        </p:txBody>
      </p:sp>
      <p:sp>
        <p:nvSpPr>
          <p:cNvPr id="23" name="Right Arrow 22"/>
          <p:cNvSpPr/>
          <p:nvPr/>
        </p:nvSpPr>
        <p:spPr>
          <a:xfrm rot="14336859">
            <a:off x="10096651" y="3587744"/>
            <a:ext cx="490236" cy="200137"/>
          </a:xfrm>
          <a:prstGeom prst="rightArrow">
            <a:avLst/>
          </a:prstGeom>
          <a:solidFill>
            <a:srgbClr val="00B05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C5971C-F655-5CB8-D0CB-C86A3AC20EEF}"/>
              </a:ext>
            </a:extLst>
          </p:cNvPr>
          <p:cNvSpPr txBox="1"/>
          <p:nvPr/>
        </p:nvSpPr>
        <p:spPr>
          <a:xfrm>
            <a:off x="342311" y="3626256"/>
            <a:ext cx="2188676" cy="646331"/>
          </a:xfrm>
          <a:prstGeom prst="rect">
            <a:avLst/>
          </a:prstGeom>
          <a:solidFill>
            <a:srgbClr val="00B0F0">
              <a:alpha val="5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Forward directed diagnostic area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391DAC-1640-2DA4-F23C-C5A2E20FB309}"/>
              </a:ext>
            </a:extLst>
          </p:cNvPr>
          <p:cNvSpPr txBox="1"/>
          <p:nvPr/>
        </p:nvSpPr>
        <p:spPr>
          <a:xfrm>
            <a:off x="-204106" y="4928929"/>
            <a:ext cx="9571370" cy="1846659"/>
          </a:xfrm>
          <a:prstGeom prst="rect">
            <a:avLst/>
          </a:prstGeom>
          <a:solidFill>
            <a:srgbClr val="FFC000">
              <a:alpha val="74354"/>
            </a:srgbClr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Timeline: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2024-2025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Delivery and installation of large-scale infrastructure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Q4 2025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Area completion and Commissioning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Q2 2026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</a:t>
            </a:r>
            <a:r>
              <a:rPr lang="en-US" sz="2000" dirty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optimisation experiments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675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FEB6252-22CD-483D-1CA2-DD5828B60E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rcRect t="9230"/>
          <a:stretch/>
        </p:blipFill>
        <p:spPr>
          <a:xfrm>
            <a:off x="0" y="836"/>
            <a:ext cx="12192000" cy="685716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54572"/>
            <a:ext cx="8904943" cy="767156"/>
          </a:xfrm>
          <a:solidFill>
            <a:schemeClr val="accent3">
              <a:alpha val="60000"/>
            </a:schemeClr>
          </a:solidFill>
          <a:effectLst>
            <a:softEdge rad="63500"/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GB" dirty="0"/>
              <a:t>EA2 – Polarisation switch</a:t>
            </a:r>
          </a:p>
        </p:txBody>
      </p:sp>
    </p:spTree>
    <p:extLst>
      <p:ext uri="{BB962C8B-B14F-4D97-AF65-F5344CB8AC3E}">
        <p14:creationId xmlns:p14="http://schemas.microsoft.com/office/powerpoint/2010/main" val="2814077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196" y="-45177"/>
            <a:ext cx="10515600" cy="1325563"/>
          </a:xfrm>
        </p:spPr>
        <p:txBody>
          <a:bodyPr/>
          <a:lstStyle/>
          <a:p>
            <a:r>
              <a:rPr lang="en-GB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EA2 – Current activities and 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44774"/>
            <a:ext cx="6331433" cy="5285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F08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work and installation:</a:t>
            </a:r>
          </a:p>
          <a:p>
            <a:pPr marL="0" indent="0">
              <a:buNone/>
            </a:pPr>
            <a:endParaRPr lang="en-GB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AO chamber tender - </a:t>
            </a:r>
            <a:r>
              <a:rPr lang="en-GB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Awarded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Delivery of large optics mounts – </a:t>
            </a:r>
            <a:r>
              <a:rPr lang="en-GB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underway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Completion of design work for Interaction Chamber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Completion of remaining beam transport design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Installation of AO and Interaction Chambers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Other beam transport, services install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Delivery of f/3 parabola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Commissioning begins (Q4)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Source optimisation experiments begin</a:t>
            </a:r>
          </a:p>
          <a:p>
            <a:pPr lvl="1"/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Additional capabilities begin installation (TBC)</a:t>
            </a:r>
          </a:p>
          <a:p>
            <a:pPr lvl="1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1433" y="762028"/>
            <a:ext cx="5626583" cy="50601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and Development:</a:t>
            </a:r>
          </a:p>
          <a:p>
            <a:pPr marL="0" indent="0">
              <a:buNone/>
            </a:pPr>
            <a:endParaRPr lang="en-GB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Working to finalise design for ion diagnostics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Off-line and in-situ testing of liquid jet / liquid crystal targetry systems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Procurement of solid targetry array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Data collection and analysis of debris creation, damage testing, pellicle tests</a:t>
            </a:r>
          </a:p>
          <a:p>
            <a:pPr marL="457200" lvl="1" indent="0"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2025  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Testing of solid targetry array system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Full experimental testing of liquid jet system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harmonic crystal testing for high contrast operations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029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0C19293-750E-D24E-BF74-27041B4D45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95"/>
                    </a14:imgEffect>
                    <a14:imgEffect>
                      <a14:saturation sat="94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6896" r="10625" b="6497"/>
          <a:stretch/>
        </p:blipFill>
        <p:spPr>
          <a:xfrm>
            <a:off x="0" y="2521"/>
            <a:ext cx="12192000" cy="68554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EAA5DD-454C-210C-FADE-728190103C9F}"/>
              </a:ext>
            </a:extLst>
          </p:cNvPr>
          <p:cNvSpPr txBox="1"/>
          <p:nvPr/>
        </p:nvSpPr>
        <p:spPr>
          <a:xfrm>
            <a:off x="131736" y="5485070"/>
            <a:ext cx="10908592" cy="1200329"/>
          </a:xfrm>
          <a:prstGeom prst="rect">
            <a:avLst/>
          </a:prstGeom>
          <a:solidFill>
            <a:srgbClr val="FFC000">
              <a:alpha val="74354"/>
            </a:srgbClr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work nearing completion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Aiming </a:t>
            </a:r>
            <a:r>
              <a:rPr lang="en-US" sz="2400" b="1" dirty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tender launch in Q3 2024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Delivery in </a:t>
            </a:r>
            <a:r>
              <a:rPr lang="en-US" sz="2400" b="1" dirty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2025 – Q1 2026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214123F-9DC8-D9FC-1B09-3CE18E2A308B}"/>
              </a:ext>
            </a:extLst>
          </p:cNvPr>
          <p:cNvSpPr txBox="1">
            <a:spLocks/>
          </p:cNvSpPr>
          <p:nvPr/>
        </p:nvSpPr>
        <p:spPr>
          <a:xfrm>
            <a:off x="1" y="-18991"/>
            <a:ext cx="7200900" cy="767156"/>
          </a:xfrm>
          <a:prstGeom prst="rect">
            <a:avLst/>
          </a:prstGeom>
          <a:solidFill>
            <a:schemeClr val="accent3">
              <a:alpha val="60000"/>
            </a:schemeClr>
          </a:solidFill>
          <a:effectLst>
            <a:softEdge rad="63500"/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EA2 - Interaction chamber</a:t>
            </a:r>
          </a:p>
        </p:txBody>
      </p:sp>
    </p:spTree>
    <p:extLst>
      <p:ext uri="{BB962C8B-B14F-4D97-AF65-F5344CB8AC3E}">
        <p14:creationId xmlns:p14="http://schemas.microsoft.com/office/powerpoint/2010/main" val="904884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036" y="-137588"/>
            <a:ext cx="10515600" cy="1325563"/>
          </a:xfrm>
        </p:spPr>
        <p:txBody>
          <a:bodyPr/>
          <a:lstStyle/>
          <a:p>
            <a:r>
              <a:rPr lang="en-GB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chamber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5574E8-7C1A-F1EA-ADF9-50C831A31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272" y="1788694"/>
            <a:ext cx="6017728" cy="43393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D50556-5BCC-5CB9-237C-0400A0113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6" y="1612230"/>
            <a:ext cx="6177227" cy="469231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C60E43E-5869-A0E6-1C58-921DAB38D065}"/>
              </a:ext>
            </a:extLst>
          </p:cNvPr>
          <p:cNvCxnSpPr>
            <a:cxnSpLocks/>
          </p:cNvCxnSpPr>
          <p:nvPr/>
        </p:nvCxnSpPr>
        <p:spPr>
          <a:xfrm>
            <a:off x="2359329" y="1700808"/>
            <a:ext cx="3638696" cy="1144106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66F02A1-528A-6BF8-05E6-7F4DC918AAB9}"/>
              </a:ext>
            </a:extLst>
          </p:cNvPr>
          <p:cNvCxnSpPr>
            <a:cxnSpLocks/>
          </p:cNvCxnSpPr>
          <p:nvPr/>
        </p:nvCxnSpPr>
        <p:spPr>
          <a:xfrm flipV="1">
            <a:off x="4427607" y="5710393"/>
            <a:ext cx="1918667" cy="626728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BCA7A93-7C3E-5B21-4BBC-926C4C66A55C}"/>
              </a:ext>
            </a:extLst>
          </p:cNvPr>
          <p:cNvSpPr txBox="1"/>
          <p:nvPr/>
        </p:nvSpPr>
        <p:spPr>
          <a:xfrm>
            <a:off x="5184830" y="605052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2700 mm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A02F7-32C7-D6D2-1F3E-EBD6F69A7E2D}"/>
              </a:ext>
            </a:extLst>
          </p:cNvPr>
          <p:cNvSpPr txBox="1"/>
          <p:nvPr/>
        </p:nvSpPr>
        <p:spPr>
          <a:xfrm>
            <a:off x="3791744" y="170080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4900 mm</a:t>
            </a:r>
          </a:p>
        </p:txBody>
      </p:sp>
      <p:sp>
        <p:nvSpPr>
          <p:cNvPr id="9" name="Right Arrow 13">
            <a:extLst>
              <a:ext uri="{FF2B5EF4-FFF2-40B4-BE49-F238E27FC236}">
                <a16:creationId xmlns:a16="http://schemas.microsoft.com/office/drawing/2014/main" id="{F7A2EF1B-A0BA-F9FB-2AAD-1363395157A7}"/>
              </a:ext>
            </a:extLst>
          </p:cNvPr>
          <p:cNvSpPr/>
          <p:nvPr/>
        </p:nvSpPr>
        <p:spPr>
          <a:xfrm rot="20402868">
            <a:off x="6985190" y="4160307"/>
            <a:ext cx="1269720" cy="370419"/>
          </a:xfrm>
          <a:prstGeom prst="rightArrow">
            <a:avLst/>
          </a:prstGeom>
          <a:solidFill>
            <a:srgbClr val="D9292F"/>
          </a:solidFill>
          <a:ln w="22225">
            <a:solidFill>
              <a:schemeClr val="tx1">
                <a:alpha val="7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840CE6-39E1-FB58-3C3C-2593D50919A7}"/>
              </a:ext>
            </a:extLst>
          </p:cNvPr>
          <p:cNvSpPr txBox="1"/>
          <p:nvPr/>
        </p:nvSpPr>
        <p:spPr>
          <a:xfrm>
            <a:off x="7532542" y="4532989"/>
            <a:ext cx="1468671" cy="307777"/>
          </a:xfrm>
          <a:prstGeom prst="rect">
            <a:avLst/>
          </a:prstGeom>
          <a:solidFill>
            <a:srgbClr val="00B0F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dirty="0"/>
              <a:t>Beam input side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A5DE07-7F29-A9FD-7A7C-6157BB5906FA}"/>
              </a:ext>
            </a:extLst>
          </p:cNvPr>
          <p:cNvSpPr txBox="1"/>
          <p:nvPr/>
        </p:nvSpPr>
        <p:spPr>
          <a:xfrm>
            <a:off x="735782" y="4385054"/>
            <a:ext cx="2545691" cy="369332"/>
          </a:xfrm>
          <a:prstGeom prst="rect">
            <a:avLst/>
          </a:prstGeom>
          <a:solidFill>
            <a:srgbClr val="00B0F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sz="1800" dirty="0"/>
              <a:t>Diagnostic / Rear side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DDC433-5D1D-5307-B799-A8C720C60BD1}"/>
              </a:ext>
            </a:extLst>
          </p:cNvPr>
          <p:cNvSpPr txBox="1"/>
          <p:nvPr/>
        </p:nvSpPr>
        <p:spPr>
          <a:xfrm>
            <a:off x="9380562" y="2284894"/>
            <a:ext cx="1487907" cy="646331"/>
          </a:xfrm>
          <a:prstGeom prst="rect">
            <a:avLst/>
          </a:prstGeom>
          <a:solidFill>
            <a:srgbClr val="00B0F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sz="1800" dirty="0"/>
              <a:t>Removable roof section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E0D618-9AC2-E436-3751-252B8925DFC0}"/>
              </a:ext>
            </a:extLst>
          </p:cNvPr>
          <p:cNvSpPr txBox="1"/>
          <p:nvPr/>
        </p:nvSpPr>
        <p:spPr>
          <a:xfrm>
            <a:off x="6673779" y="760845"/>
            <a:ext cx="2842617" cy="923330"/>
          </a:xfrm>
          <a:prstGeom prst="rect">
            <a:avLst/>
          </a:prstGeom>
          <a:solidFill>
            <a:srgbClr val="00B0F0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sz="1800" dirty="0"/>
              <a:t>Permanent ports for vacuum and probe / long pulse input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816964-C279-1E58-4892-228B4EAE85C0}"/>
              </a:ext>
            </a:extLst>
          </p:cNvPr>
          <p:cNvCxnSpPr>
            <a:cxnSpLocks/>
          </p:cNvCxnSpPr>
          <p:nvPr/>
        </p:nvCxnSpPr>
        <p:spPr>
          <a:xfrm flipH="1" flipV="1">
            <a:off x="6164440" y="3184426"/>
            <a:ext cx="9832" cy="2409399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4844874-E758-886E-5E35-E47562A0A2C8}"/>
              </a:ext>
            </a:extLst>
          </p:cNvPr>
          <p:cNvSpPr txBox="1"/>
          <p:nvPr/>
        </p:nvSpPr>
        <p:spPr>
          <a:xfrm>
            <a:off x="6164440" y="514434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2370 mm</a:t>
            </a:r>
          </a:p>
        </p:txBody>
      </p:sp>
    </p:spTree>
    <p:extLst>
      <p:ext uri="{BB962C8B-B14F-4D97-AF65-F5344CB8AC3E}">
        <p14:creationId xmlns:p14="http://schemas.microsoft.com/office/powerpoint/2010/main" val="623959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F6E0A3-83F3-83FE-F1FD-58CEFC3F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181389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A6D646C-8FE3-5980-57BF-BD0C34AAD717}"/>
              </a:ext>
            </a:extLst>
          </p:cNvPr>
          <p:cNvSpPr txBox="1">
            <a:spLocks/>
          </p:cNvSpPr>
          <p:nvPr/>
        </p:nvSpPr>
        <p:spPr>
          <a:xfrm>
            <a:off x="133350" y="143758"/>
            <a:ext cx="7521526" cy="818396"/>
          </a:xfrm>
          <a:prstGeom prst="rect">
            <a:avLst/>
          </a:prstGeom>
          <a:solidFill>
            <a:srgbClr val="FFFFFF">
              <a:alpha val="40000"/>
            </a:srgbClr>
          </a:solidFill>
          <a:effectLst>
            <a:softEdge rad="63500"/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EA2 – f/3 layout for Day 1</a:t>
            </a:r>
          </a:p>
        </p:txBody>
      </p:sp>
    </p:spTree>
    <p:extLst>
      <p:ext uri="{BB962C8B-B14F-4D97-AF65-F5344CB8AC3E}">
        <p14:creationId xmlns:p14="http://schemas.microsoft.com/office/powerpoint/2010/main" val="1127871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201D3E"/>
      </a:dk1>
      <a:lt1>
        <a:srgbClr val="FFFFFF"/>
      </a:lt1>
      <a:dk2>
        <a:srgbClr val="FFFFFF"/>
      </a:dk2>
      <a:lt2>
        <a:srgbClr val="FFFFFF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8355</TotalTime>
  <Words>1669</Words>
  <Application>Microsoft Macintosh PowerPoint</Application>
  <PresentationFormat>Widescreen</PresentationFormat>
  <Paragraphs>323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Arial Regular</vt:lpstr>
      <vt:lpstr>Calibri</vt:lpstr>
      <vt:lpstr>Calibri Light</vt:lpstr>
      <vt:lpstr>Symbol</vt:lpstr>
      <vt:lpstr>Wingdings</vt:lpstr>
      <vt:lpstr>Office Theme</vt:lpstr>
      <vt:lpstr>MASTER 2 WHITE</vt:lpstr>
      <vt:lpstr>Font and logo master</vt:lpstr>
      <vt:lpstr>1_Office Theme</vt:lpstr>
      <vt:lpstr>PowerPoint Presentation</vt:lpstr>
      <vt:lpstr>Experimental Area 2</vt:lpstr>
      <vt:lpstr>EA2 Budget uplift</vt:lpstr>
      <vt:lpstr>EA2 – Overview and timeline</vt:lpstr>
      <vt:lpstr>EA2 – Polarisation switch</vt:lpstr>
      <vt:lpstr>EA2 – Current activities and timeline</vt:lpstr>
      <vt:lpstr>PowerPoint Presentation</vt:lpstr>
      <vt:lpstr>Interaction chamber</vt:lpstr>
      <vt:lpstr>PowerPoint Presentation</vt:lpstr>
      <vt:lpstr>Commissioning to User experiments</vt:lpstr>
      <vt:lpstr>Day 1 capabilities</vt:lpstr>
      <vt:lpstr>Solid targetry for EA2</vt:lpstr>
      <vt:lpstr>CLF Tape drive</vt:lpstr>
      <vt:lpstr>PowerPoint Presentation</vt:lpstr>
      <vt:lpstr>PowerPoint Presentation</vt:lpstr>
      <vt:lpstr>Future capability - High contrast</vt:lpstr>
      <vt:lpstr>Future capability - Long pulse beams</vt:lpstr>
      <vt:lpstr>PowerPoint Presentation</vt:lpstr>
      <vt:lpstr>PowerPoint Presentation</vt:lpstr>
      <vt:lpstr>PowerPoint Presentation</vt:lpstr>
      <vt:lpstr>PowerPoint Presentation</vt:lpstr>
      <vt:lpstr>Other focusing geometries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Green, James (STFC,RAL,CLF)</cp:lastModifiedBy>
  <cp:revision>461</cp:revision>
  <cp:lastPrinted>2019-10-02T08:27:37Z</cp:lastPrinted>
  <dcterms:created xsi:type="dcterms:W3CDTF">2019-09-17T08:04:08Z</dcterms:created>
  <dcterms:modified xsi:type="dcterms:W3CDTF">2024-05-12T21:20:00Z</dcterms:modified>
</cp:coreProperties>
</file>