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81" r:id="rId3"/>
    <p:sldMasterId id="2147483714" r:id="rId4"/>
    <p:sldMasterId id="2147483728" r:id="rId5"/>
  </p:sldMasterIdLst>
  <p:notesMasterIdLst>
    <p:notesMasterId r:id="rId38"/>
  </p:notesMasterIdLst>
  <p:sldIdLst>
    <p:sldId id="257" r:id="rId6"/>
    <p:sldId id="425" r:id="rId7"/>
    <p:sldId id="379" r:id="rId8"/>
    <p:sldId id="433" r:id="rId9"/>
    <p:sldId id="416" r:id="rId10"/>
    <p:sldId id="421" r:id="rId11"/>
    <p:sldId id="362" r:id="rId12"/>
    <p:sldId id="418" r:id="rId13"/>
    <p:sldId id="419" r:id="rId14"/>
    <p:sldId id="382" r:id="rId15"/>
    <p:sldId id="383" r:id="rId16"/>
    <p:sldId id="434" r:id="rId17"/>
    <p:sldId id="435" r:id="rId18"/>
    <p:sldId id="436" r:id="rId19"/>
    <p:sldId id="437" r:id="rId20"/>
    <p:sldId id="438" r:id="rId21"/>
    <p:sldId id="391" r:id="rId22"/>
    <p:sldId id="392" r:id="rId23"/>
    <p:sldId id="439" r:id="rId24"/>
    <p:sldId id="441" r:id="rId25"/>
    <p:sldId id="428" r:id="rId26"/>
    <p:sldId id="430" r:id="rId27"/>
    <p:sldId id="400" r:id="rId28"/>
    <p:sldId id="404" r:id="rId29"/>
    <p:sldId id="442" r:id="rId30"/>
    <p:sldId id="432" r:id="rId31"/>
    <p:sldId id="415" r:id="rId32"/>
    <p:sldId id="440" r:id="rId33"/>
    <p:sldId id="407" r:id="rId34"/>
    <p:sldId id="408" r:id="rId35"/>
    <p:sldId id="410" r:id="rId36"/>
    <p:sldId id="4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orient="horz" pos="3979">
          <p15:clr>
            <a:srgbClr val="A4A3A4"/>
          </p15:clr>
        </p15:guide>
        <p15:guide id="10" orient="horz" pos="3640">
          <p15:clr>
            <a:srgbClr val="A4A3A4"/>
          </p15:clr>
        </p15:guide>
        <p15:guide id="11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000000"/>
    <a:srgbClr val="2E2D62"/>
    <a:srgbClr val="626262"/>
    <a:srgbClr val="434246"/>
    <a:srgbClr val="F08900"/>
    <a:srgbClr val="003088"/>
    <a:srgbClr val="FF6900"/>
    <a:srgbClr val="1E5D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3" autoAdjust="0"/>
    <p:restoredTop sz="94007" autoAdjust="0"/>
  </p:normalViewPr>
  <p:slideViewPr>
    <p:cSldViewPr snapToGrid="0" snapToObjects="1">
      <p:cViewPr varScale="1">
        <p:scale>
          <a:sx n="104" d="100"/>
          <a:sy n="104" d="100"/>
        </p:scale>
        <p:origin x="1278" y="8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  <p:guide orient="horz" pos="3979"/>
        <p:guide orient="horz" pos="36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6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0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6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8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91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1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673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4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35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19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0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5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7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69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58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37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09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8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5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6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6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0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2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29" y="166971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5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87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0E5AF-8F87-E546-A7B8-CEC2736C7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5928D-57E1-CB47-ADF1-F2EFDF2D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6" y="-14049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40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9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8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2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92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7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16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4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5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28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30" y="166972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85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402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9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  <p:sldLayoutId id="21474837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6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1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15938" y="2351441"/>
            <a:ext cx="76611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</a:t>
            </a:r>
          </a:p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90179" y="4773200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Symes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Laser Facility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Appleton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-2" y="6465840"/>
            <a:ext cx="908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ISTAC meeting 14 May 2024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590325-33FD-BF61-4C37-BCFAD206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82" y="1127896"/>
            <a:ext cx="5559446" cy="4064120"/>
          </a:xfrm>
          <a:prstGeom prst="rect">
            <a:avLst/>
          </a:prstGeom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beam focusing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713F8-68A2-3385-BD93-9A3619471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r="18589" b="11701"/>
          <a:stretch/>
        </p:blipFill>
        <p:spPr>
          <a:xfrm>
            <a:off x="319083" y="1251490"/>
            <a:ext cx="2763830" cy="5430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691ED-2069-85B8-84BF-A7342DDEE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11" y="1233372"/>
            <a:ext cx="2657476" cy="2850915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3327923" y="5020022"/>
            <a:ext cx="86702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Permanent magnet quadrupoles used for beam capture at LWFA exit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In-vacuum &amp; low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 blocks commercial, assembly at STFC-DL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Modular assemblies for 100 MeV, 1 GeV, 5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Plasma mirrors and beam diagnostics inserted between PMQs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4944D65-642E-4F49-9D26-D994EB694114}"/>
              </a:ext>
            </a:extLst>
          </p:cNvPr>
          <p:cNvSpPr txBox="1"/>
          <p:nvPr/>
        </p:nvSpPr>
        <p:spPr>
          <a:xfrm>
            <a:off x="3483920" y="4106131"/>
            <a:ext cx="283660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i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blocks from </a:t>
            </a:r>
            <a:r>
              <a:rPr lang="en-GB" i="1" dirty="0" err="1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Vacuumschmelze</a:t>
            </a:r>
            <a:r>
              <a:rPr lang="en-GB" i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6193672" y="1409024"/>
            <a:ext cx="1622808" cy="400110"/>
          </a:xfrm>
          <a:prstGeom prst="rect">
            <a:avLst/>
          </a:prstGeom>
          <a:solidFill>
            <a:schemeClr val="bg1"/>
          </a:solidFill>
          <a:ln>
            <a:solidFill>
              <a:srgbClr val="222222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GB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500 Tm</a:t>
            </a:r>
            <a:r>
              <a:rPr lang="en-GB" sz="2000" baseline="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85712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beam focusing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2954460" y="4618935"/>
            <a:ext cx="89205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Electromagnet quadrupoles for </a:t>
            </a:r>
            <a:r>
              <a:rPr lang="en-GB" sz="2400" b="1" dirty="0" err="1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tunable</a:t>
            </a: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beam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Outside vacuum, commercial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Active plasma lenses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vacuum, very strong fields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Needed for short focus at high 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3BDD64-5B1A-4646-B4F0-5327C92AEB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243" y="1173156"/>
            <a:ext cx="3232210" cy="32890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653862" y="4558016"/>
            <a:ext cx="1622808" cy="400110"/>
          </a:xfrm>
          <a:prstGeom prst="rect">
            <a:avLst/>
          </a:prstGeom>
          <a:solidFill>
            <a:schemeClr val="bg1"/>
          </a:solidFill>
          <a:ln>
            <a:solidFill>
              <a:srgbClr val="222222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GB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40 Tm</a:t>
            </a:r>
            <a:r>
              <a:rPr lang="en-GB" sz="2000" baseline="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35113" y="1252111"/>
            <a:ext cx="5230549" cy="3131172"/>
            <a:chOff x="4808541" y="1252111"/>
            <a:chExt cx="5230549" cy="31311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8541" y="1252111"/>
              <a:ext cx="5230549" cy="313117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288275-2FA5-564F-87D1-D588139B106D}"/>
                </a:ext>
              </a:extLst>
            </p:cNvPr>
            <p:cNvSpPr/>
            <p:nvPr/>
          </p:nvSpPr>
          <p:spPr>
            <a:xfrm>
              <a:off x="8227922" y="1369289"/>
              <a:ext cx="162280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22222"/>
              </a:solidFill>
            </a:ln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3000 Tm</a:t>
              </a:r>
              <a:r>
                <a:rPr lang="en-GB" sz="2000" baseline="300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66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51098" y="2882300"/>
            <a:ext cx="575112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EA1 Beamline Simulations</a:t>
            </a:r>
          </a:p>
        </p:txBody>
      </p:sp>
    </p:spTree>
    <p:extLst>
      <p:ext uri="{BB962C8B-B14F-4D97-AF65-F5344CB8AC3E}">
        <p14:creationId xmlns:p14="http://schemas.microsoft.com/office/powerpoint/2010/main" val="400071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894" y="5747657"/>
            <a:ext cx="2705877" cy="690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PIC simulation working group</a:t>
            </a:r>
            <a:endParaRPr lang="en-US" spc="-150" dirty="0">
              <a:solidFill>
                <a:srgbClr val="FF0000"/>
              </a:solidFill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03929" y="1416205"/>
            <a:ext cx="9997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Co-ordinating simulation effort toward first EPAC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521779" y="2741768"/>
          <a:ext cx="5895215" cy="2219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7762">
                  <a:extLst>
                    <a:ext uri="{9D8B030D-6E8A-4147-A177-3AD203B41FA5}">
                      <a16:colId xmlns:a16="http://schemas.microsoft.com/office/drawing/2014/main" val="3666307959"/>
                    </a:ext>
                  </a:extLst>
                </a:gridCol>
                <a:gridCol w="1942214">
                  <a:extLst>
                    <a:ext uri="{9D8B030D-6E8A-4147-A177-3AD203B41FA5}">
                      <a16:colId xmlns:a16="http://schemas.microsoft.com/office/drawing/2014/main" val="3003321775"/>
                    </a:ext>
                  </a:extLst>
                </a:gridCol>
                <a:gridCol w="1975239">
                  <a:extLst>
                    <a:ext uri="{9D8B030D-6E8A-4147-A177-3AD203B41FA5}">
                      <a16:colId xmlns:a16="http://schemas.microsoft.com/office/drawing/2014/main" val="4130507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</a:t>
                      </a:r>
                      <a:r>
                        <a:rPr lang="en-GB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one spec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5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energy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83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4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 PW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60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spot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radius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</a:t>
                      </a:r>
                      <a:r>
                        <a:rPr lang="el-G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el-G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141660"/>
                  </a:ext>
                </a:extLst>
              </a:tr>
              <a:tr h="33059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intensity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x 10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Wcm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 x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Wcm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022215"/>
                  </a:ext>
                </a:extLst>
              </a:tr>
            </a:tbl>
          </a:graphicData>
        </a:graphic>
      </p:graphicFrame>
      <p:sp>
        <p:nvSpPr>
          <p:cNvPr id="6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63894" y="1992037"/>
            <a:ext cx="48932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groups using the same input laser parameters</a:t>
            </a:r>
          </a:p>
          <a:p>
            <a:endParaRPr lang="en-GB" sz="24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Targeting 3 different regimes: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Self-guided optimised energy (&lt; 1% spread)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Self-guided optimised charge (broad spectrum, &gt; </a:t>
            </a:r>
            <a:r>
              <a:rPr lang="en-GB" sz="2400" dirty="0" err="1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nC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Guided optimised beam quality (&lt;1% spread, &gt; 5 GeV)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03929" y="6041429"/>
            <a:ext cx="11359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Aim to agree expected LWFA beam parameters through PWASC</a:t>
            </a:r>
          </a:p>
        </p:txBody>
      </p:sp>
    </p:spTree>
    <p:extLst>
      <p:ext uri="{BB962C8B-B14F-4D97-AF65-F5344CB8AC3E}">
        <p14:creationId xmlns:p14="http://schemas.microsoft.com/office/powerpoint/2010/main" val="93984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Machine learning </a:t>
            </a:r>
            <a:r>
              <a:rPr lang="en-US" spc="-150" dirty="0" err="1">
                <a:solidFill>
                  <a:srgbClr val="2E2D62"/>
                </a:solidFill>
              </a:rPr>
              <a:t>optimisation</a:t>
            </a:r>
            <a:endParaRPr lang="en-US" spc="-150" dirty="0">
              <a:solidFill>
                <a:srgbClr val="2E2D6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182A92A1-0DF6-046A-6DCE-0E964E3A0678}"/>
                  </a:ext>
                </a:extLst>
              </p:cNvPr>
              <p:cNvSpPr txBox="1"/>
              <p:nvPr/>
            </p:nvSpPr>
            <p:spPr>
              <a:xfrm>
                <a:off x="831135" y="4323640"/>
                <a:ext cx="10373358" cy="1448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FBPIC simulation using Bayesian Optimisation with EPAC 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Optimised using electron beam brightness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2E2D6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GB" sz="2400" i="1" smtClean="0">
                        <a:solidFill>
                          <a:srgbClr val="2E2D6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solidFill>
                              <a:srgbClr val="2E2D6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rgbClr val="2E2D6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Q</m:t>
                        </m:r>
                      </m:num>
                      <m:den>
                        <m:sSub>
                          <m:sSubPr>
                            <m:ctrlPr>
                              <a:rPr lang="en-GB" sz="28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GB" sz="28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sz="28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28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2E2D6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GB" sz="24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rgbClr val="2E2D6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GB" sz="2400" i="1">
                        <a:solidFill>
                          <a:srgbClr val="2E2D6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GB" sz="2400" dirty="0">
                  <a:solidFill>
                    <a:srgbClr val="2E2D6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GeV, 25 </a:t>
                </a:r>
                <a:r>
                  <a:rPr lang="en-GB" sz="2400" dirty="0" err="1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pC</a:t>
                </a:r>
                <a:r>
                  <a:rPr lang="en-GB" sz="2400" dirty="0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with 0.6% energy spread, 1.3 mm </a:t>
                </a:r>
                <a:r>
                  <a:rPr lang="en-GB" sz="2400" dirty="0" err="1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mrad</a:t>
                </a:r>
                <a:r>
                  <a:rPr lang="en-GB" sz="2400" dirty="0">
                    <a:solidFill>
                      <a:srgbClr val="2E2D6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emittance</a:t>
                </a:r>
              </a:p>
            </p:txBody>
          </p:sp>
        </mc:Choice>
        <mc:Fallback xmlns=""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182A92A1-0DF6-046A-6DCE-0E964E3A0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35" y="4323640"/>
                <a:ext cx="10373358" cy="1448025"/>
              </a:xfrm>
              <a:prstGeom prst="rect">
                <a:avLst/>
              </a:prstGeom>
              <a:blipFill>
                <a:blip r:embed="rId3"/>
                <a:stretch>
                  <a:fillRect l="-764" t="-2941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94" y="1387753"/>
            <a:ext cx="9413390" cy="27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05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Higher energy LWFA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3111945" y="5336038"/>
            <a:ext cx="8728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Simulations by QUB group show limits of self-focused LWFA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 quality beam at ~ 1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50 mm target, energy is higher but spread increases</a:t>
            </a:r>
          </a:p>
        </p:txBody>
      </p:sp>
      <p:pic>
        <p:nvPicPr>
          <p:cNvPr id="8" name="Spectrum_density_617">
            <a:hlinkClick r:id="" action="ppaction://media"/>
            <a:extLst>
              <a:ext uri="{FF2B5EF4-FFF2-40B4-BE49-F238E27FC236}">
                <a16:creationId xmlns:a16="http://schemas.microsoft.com/office/drawing/2014/main" id="{EEAC3EF5-8846-CF0E-0410-0B54D731AC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319"/>
          <a:stretch/>
        </p:blipFill>
        <p:spPr>
          <a:xfrm>
            <a:off x="100682" y="1337918"/>
            <a:ext cx="6751297" cy="3528049"/>
          </a:xfrm>
          <a:prstGeom prst="rect">
            <a:avLst/>
          </a:prstGeom>
        </p:spPr>
      </p:pic>
      <p:pic>
        <p:nvPicPr>
          <p:cNvPr id="9" name="Picture 8" descr="A graph of energy and energy&#10;&#10;Description automatically generated">
            <a:extLst>
              <a:ext uri="{FF2B5EF4-FFF2-40B4-BE49-F238E27FC236}">
                <a16:creationId xmlns:a16="http://schemas.microsoft.com/office/drawing/2014/main" id="{77F894F4-678C-FE43-A6EC-AE0C5C0D00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42"/>
          <a:stretch/>
        </p:blipFill>
        <p:spPr>
          <a:xfrm>
            <a:off x="8887409" y="1607395"/>
            <a:ext cx="3202167" cy="2586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74D20-EF0E-7974-E364-E508D3AFE461}"/>
                  </a:ext>
                </a:extLst>
              </p:cNvPr>
              <p:cNvSpPr txBox="1"/>
              <p:nvPr/>
            </p:nvSpPr>
            <p:spPr>
              <a:xfrm>
                <a:off x="8861782" y="4310741"/>
                <a:ext cx="31534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Maximum energy 2.7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= 6.8%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74D20-EF0E-7974-E364-E508D3AFE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782" y="4310741"/>
                <a:ext cx="3153427" cy="646331"/>
              </a:xfrm>
              <a:prstGeom prst="rect">
                <a:avLst/>
              </a:prstGeom>
              <a:blipFill>
                <a:blip r:embed="rId7"/>
                <a:stretch>
                  <a:fillRect l="-1354" t="-4717" r="-58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1771" t="29815" r="62604" b="21111"/>
          <a:stretch/>
        </p:blipFill>
        <p:spPr>
          <a:xfrm>
            <a:off x="6567045" y="1821627"/>
            <a:ext cx="2202033" cy="2372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0AF5F-AF2B-A349-9B36-E136FDD89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8840" y="319104"/>
            <a:ext cx="2117236" cy="7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Guided LWFA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3321698" y="5181689"/>
            <a:ext cx="7886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LBNL reached 8 GeV in 200 mm capillary waveguides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Simulations in HOFI channels by Oxford group predict 5 – 10 GeV electron energies on EPAC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second beam for channel 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9" y="1433529"/>
            <a:ext cx="7817344" cy="3527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44D65-642E-4F49-9D26-D994EB694114}"/>
              </a:ext>
            </a:extLst>
          </p:cNvPr>
          <p:cNvSpPr txBox="1"/>
          <p:nvPr/>
        </p:nvSpPr>
        <p:spPr>
          <a:xfrm>
            <a:off x="9133892" y="2877456"/>
            <a:ext cx="2681642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HOFI channels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Shalloo  et al, PRAB </a:t>
            </a:r>
            <a:r>
              <a:rPr lang="en-GB" b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041302 (2019)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wnload University of Oxford Logo in SVG Vector or PNG File Forma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31578" r="10055" b="31138"/>
          <a:stretch/>
        </p:blipFill>
        <p:spPr bwMode="auto">
          <a:xfrm>
            <a:off x="8340437" y="264471"/>
            <a:ext cx="2445327" cy="7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4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1 GeV electron beamline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E09FD1C-8244-5C5E-6EFA-CC39D797D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0" b="12139"/>
          <a:stretch/>
        </p:blipFill>
        <p:spPr>
          <a:xfrm>
            <a:off x="33083" y="1119565"/>
            <a:ext cx="11988338" cy="224676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512601" y="5242281"/>
            <a:ext cx="1115712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Start-to-end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FBPIC simulation output fed into magnet tracking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x PMQ + 3 x EMQ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core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electron beam at 1 GeV forms a &lt; 1 mm spot at 5 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2475" y="3181828"/>
            <a:ext cx="9964855" cy="2237813"/>
            <a:chOff x="1883007" y="3273579"/>
            <a:chExt cx="9964855" cy="223781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A2A5BF7-958B-F438-BDC3-0CF937302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35" y="3273579"/>
              <a:ext cx="6780127" cy="223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B99022A-7B72-B8DC-72DE-A1DFAABDC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31"/>
            <a:stretch/>
          </p:blipFill>
          <p:spPr bwMode="auto">
            <a:xfrm>
              <a:off x="1883007" y="3273579"/>
              <a:ext cx="3155313" cy="195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756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67C5E-5792-CB8D-8D22-400061F8A8DE}"/>
              </a:ext>
            </a:extLst>
          </p:cNvPr>
          <p:cNvGrpSpPr/>
          <p:nvPr/>
        </p:nvGrpSpPr>
        <p:grpSpPr>
          <a:xfrm>
            <a:off x="2317340" y="1278838"/>
            <a:ext cx="7467601" cy="2686942"/>
            <a:chOff x="1144980" y="1580258"/>
            <a:chExt cx="10685071" cy="34164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A5BC69-509E-A6A5-5C3D-63F3E41C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980" y="1580258"/>
              <a:ext cx="3530781" cy="34164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A900E8-00B2-DBAE-82E1-E61E70BE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2125" y="1580258"/>
              <a:ext cx="3530781" cy="31434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0477E5-3603-79AA-9DDF-5846F893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2906" y="1690688"/>
              <a:ext cx="3577145" cy="2922631"/>
            </a:xfrm>
            <a:prstGeom prst="rect">
              <a:avLst/>
            </a:prstGeom>
          </p:spPr>
        </p:pic>
      </p:grpSp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5 GeV electron beamline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CF295-1141-EA16-775E-47EE1BB44803}"/>
              </a:ext>
            </a:extLst>
          </p:cNvPr>
          <p:cNvSpPr txBox="1"/>
          <p:nvPr/>
        </p:nvSpPr>
        <p:spPr>
          <a:xfrm>
            <a:off x="2578343" y="4030430"/>
            <a:ext cx="22389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36.8 T/m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0.49 mm / 0.48 mm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90.17% (99.92%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92205-A753-8414-20DF-374269CA36E8}"/>
              </a:ext>
            </a:extLst>
          </p:cNvPr>
          <p:cNvSpPr txBox="1"/>
          <p:nvPr/>
        </p:nvSpPr>
        <p:spPr>
          <a:xfrm>
            <a:off x="9525" y="4030430"/>
            <a:ext cx="2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Max EMQ Gradient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Core Beam Size @ IP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Transmission Full (Core)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50C6-433F-C979-3072-DDA0D86AAF87}"/>
              </a:ext>
            </a:extLst>
          </p:cNvPr>
          <p:cNvSpPr txBox="1"/>
          <p:nvPr/>
        </p:nvSpPr>
        <p:spPr>
          <a:xfrm>
            <a:off x="5150716" y="4030430"/>
            <a:ext cx="22389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36.8 T/m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0.29 mm / 0.43 mm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90.11% (99.92%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7C220-0AE2-F179-0384-CEC0D5222F79}"/>
              </a:ext>
            </a:extLst>
          </p:cNvPr>
          <p:cNvSpPr txBox="1"/>
          <p:nvPr/>
        </p:nvSpPr>
        <p:spPr>
          <a:xfrm>
            <a:off x="7526892" y="4030430"/>
            <a:ext cx="22389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36.8 T/m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0.48 mm / 0.49 mm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90.11% (99.92%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2BD2B7-B93A-CFC8-07C9-57D757EDC290}"/>
              </a:ext>
            </a:extLst>
          </p:cNvPr>
          <p:cNvSpPr txBox="1"/>
          <p:nvPr/>
        </p:nvSpPr>
        <p:spPr>
          <a:xfrm>
            <a:off x="3397804" y="1301155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8B6B20-3934-49C2-9CA0-616D8C2523A6}"/>
              </a:ext>
            </a:extLst>
          </p:cNvPr>
          <p:cNvSpPr txBox="1"/>
          <p:nvPr/>
        </p:nvSpPr>
        <p:spPr>
          <a:xfrm>
            <a:off x="5865402" y="1299283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8CE31-B3D9-F45D-17FA-54D49AFBF1C9}"/>
              </a:ext>
            </a:extLst>
          </p:cNvPr>
          <p:cNvSpPr txBox="1"/>
          <p:nvPr/>
        </p:nvSpPr>
        <p:spPr>
          <a:xfrm>
            <a:off x="8418102" y="1299283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15 m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512601" y="5255120"/>
            <a:ext cx="1115712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Start-to-end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to 8 x PMQ + 6 x EMQ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Beam focus can be tuned from 6 – 15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Forms a small focus (&lt; 1 mm) containing &gt; 99% of the core electrons</a:t>
            </a:r>
          </a:p>
        </p:txBody>
      </p:sp>
    </p:spTree>
    <p:extLst>
      <p:ext uri="{BB962C8B-B14F-4D97-AF65-F5344CB8AC3E}">
        <p14:creationId xmlns:p14="http://schemas.microsoft.com/office/powerpoint/2010/main" val="250907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51098" y="2882300"/>
            <a:ext cx="575112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EA1 First Experiments</a:t>
            </a:r>
          </a:p>
        </p:txBody>
      </p:sp>
    </p:spTree>
    <p:extLst>
      <p:ext uri="{BB962C8B-B14F-4D97-AF65-F5344CB8AC3E}">
        <p14:creationId xmlns:p14="http://schemas.microsoft.com/office/powerpoint/2010/main" val="46276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107" b="3910"/>
          <a:stretch/>
        </p:blipFill>
        <p:spPr>
          <a:xfrm>
            <a:off x="6079812" y="0"/>
            <a:ext cx="6120914" cy="681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DE168-6938-B747-BEE8-8CC9B280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31100" y="0"/>
            <a:ext cx="6460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328266" y="1329281"/>
            <a:ext cx="5394109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r>
              <a:rPr lang="en-US" sz="3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EA1 status</a:t>
            </a: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endParaRPr lang="en-US" sz="32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r>
              <a:rPr lang="en-US" sz="3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Beamline simulations</a:t>
            </a: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r>
              <a:rPr lang="en-US" sz="3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r>
              <a:rPr lang="en-US" sz="3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LWFA experiments </a:t>
            </a: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endParaRPr lang="en-US" sz="3200" b="1" spc="-1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ts val="200"/>
              </a:spcAft>
            </a:pPr>
            <a:r>
              <a:rPr lang="en-US" sz="32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TA2 LWFA test beamline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1389703" y="220001"/>
            <a:ext cx="35441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pc="-15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600" b="1" spc="-151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CLF Logo stfc">
            <a:extLst>
              <a:ext uri="{FF2B5EF4-FFF2-40B4-BE49-F238E27FC236}">
                <a16:creationId xmlns:a16="http://schemas.microsoft.com/office/drawing/2014/main" id="{009FB0B3-150A-034F-A404-CE1329AC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25" y="123387"/>
            <a:ext cx="807664" cy="7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3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2E2D62"/>
                </a:solidFill>
              </a:rPr>
              <a:t>First optimisation experiments will use Gemini LWFA configuration</a:t>
            </a:r>
            <a:endParaRPr lang="en-US" spc="-150" dirty="0">
              <a:solidFill>
                <a:srgbClr val="2E2D6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887B9-56AB-BA87-83CB-750A1847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725" y="1552673"/>
            <a:ext cx="8640911" cy="1210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F927E-2890-3247-067C-305576F0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7" y="2982819"/>
            <a:ext cx="5318775" cy="2688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545CC0-E325-C663-B06E-5D9F64F6E6E8}"/>
              </a:ext>
            </a:extLst>
          </p:cNvPr>
          <p:cNvSpPr/>
          <p:nvPr/>
        </p:nvSpPr>
        <p:spPr>
          <a:xfrm>
            <a:off x="5966691" y="3338117"/>
            <a:ext cx="589771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magnet inside main chamber can measure 0.14 – 1.8 GeV</a:t>
            </a:r>
            <a:endParaRPr lang="en-GB" sz="24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and users familiar with the set-up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to find initial conditions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De-bug operation of diagnostics</a:t>
            </a:r>
          </a:p>
        </p:txBody>
      </p:sp>
    </p:spTree>
    <p:extLst>
      <p:ext uri="{BB962C8B-B14F-4D97-AF65-F5344CB8AC3E}">
        <p14:creationId xmlns:p14="http://schemas.microsoft.com/office/powerpoint/2010/main" val="1254106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2E2D62"/>
                </a:solidFill>
              </a:rPr>
              <a:t>After initial measurements, move to beamline configuration</a:t>
            </a:r>
            <a:endParaRPr lang="en-US" spc="-150" dirty="0">
              <a:solidFill>
                <a:srgbClr val="2E2D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45CC0-E325-C663-B06E-5D9F64F6E6E8}"/>
              </a:ext>
            </a:extLst>
          </p:cNvPr>
          <p:cNvSpPr/>
          <p:nvPr/>
        </p:nvSpPr>
        <p:spPr>
          <a:xfrm>
            <a:off x="5894793" y="3088736"/>
            <a:ext cx="6188364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to end of beamline</a:t>
            </a:r>
          </a:p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(“Bella” configuration)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electron energies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automated optimisation routines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stabilise causes of instability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 beam quality and long-term operation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091C6-5185-B59E-7A94-3490A1D4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52" y="1614065"/>
            <a:ext cx="8419239" cy="1184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041B0-72D8-4B97-EF87-2D5933D79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52" y="3005608"/>
            <a:ext cx="5475469" cy="26044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3217190" y="5769174"/>
            <a:ext cx="1945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MeV electrons at 2.5 Hz (DESY)</a:t>
            </a:r>
            <a:endParaRPr lang="en-GB" sz="1600" baseline="30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50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3"/>
          <p:cNvSpPr txBox="1">
            <a:spLocks/>
          </p:cNvSpPr>
          <p:nvPr/>
        </p:nvSpPr>
        <p:spPr>
          <a:xfrm>
            <a:off x="170579" y="81066"/>
            <a:ext cx="117350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2E2D62"/>
                </a:solidFill>
              </a:rPr>
              <a:t>Demonstrate capabilities for x-ray tomography</a:t>
            </a:r>
            <a:endParaRPr lang="en-US" spc="-150" dirty="0">
              <a:solidFill>
                <a:srgbClr val="2E2D62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22428" y="1174156"/>
            <a:ext cx="10947143" cy="1617543"/>
            <a:chOff x="110249" y="4061732"/>
            <a:chExt cx="10947143" cy="1617543"/>
          </a:xfrm>
        </p:grpSpPr>
        <p:sp>
          <p:nvSpPr>
            <p:cNvPr id="52" name="Rectangle 51"/>
            <p:cNvSpPr/>
            <p:nvPr/>
          </p:nvSpPr>
          <p:spPr>
            <a:xfrm>
              <a:off x="4649673" y="5163230"/>
              <a:ext cx="336309" cy="204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08915" y="4061732"/>
              <a:ext cx="2705877" cy="690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Isosceles Triangle 92"/>
            <p:cNvSpPr/>
            <p:nvPr/>
          </p:nvSpPr>
          <p:spPr>
            <a:xfrm rot="16200000">
              <a:off x="5978919" y="649826"/>
              <a:ext cx="108001" cy="9209058"/>
            </a:xfrm>
            <a:prstGeom prst="triangle">
              <a:avLst/>
            </a:prstGeom>
            <a:solidFill>
              <a:srgbClr val="CC00FF">
                <a:alpha val="35000"/>
              </a:srgbClr>
            </a:solidFill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Isosceles Triangle 101"/>
            <p:cNvSpPr/>
            <p:nvPr/>
          </p:nvSpPr>
          <p:spPr>
            <a:xfrm rot="16200000">
              <a:off x="3222861" y="3674244"/>
              <a:ext cx="54460" cy="3153430"/>
            </a:xfrm>
            <a:prstGeom prst="triangle">
              <a:avLst/>
            </a:prstGeom>
            <a:solidFill>
              <a:srgbClr val="92D050">
                <a:alpha val="35000"/>
              </a:srgbClr>
            </a:solidFill>
            <a:ln w="952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Isosceles Triangle 103"/>
            <p:cNvSpPr/>
            <p:nvPr/>
          </p:nvSpPr>
          <p:spPr>
            <a:xfrm rot="16200000" flipH="1">
              <a:off x="1981740" y="5065758"/>
              <a:ext cx="45719" cy="379138"/>
            </a:xfrm>
            <a:prstGeom prst="triangle">
              <a:avLst/>
            </a:prstGeom>
            <a:solidFill>
              <a:srgbClr val="FF0000">
                <a:alpha val="35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Isosceles Triangle 104"/>
            <p:cNvSpPr/>
            <p:nvPr/>
          </p:nvSpPr>
          <p:spPr>
            <a:xfrm rot="5400000">
              <a:off x="592532" y="4853368"/>
              <a:ext cx="137388" cy="811711"/>
            </a:xfrm>
            <a:prstGeom prst="triangle">
              <a:avLst/>
            </a:prstGeom>
            <a:solidFill>
              <a:srgbClr val="FF0000">
                <a:alpha val="35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 rot="2700000">
              <a:off x="2205877" y="5052308"/>
              <a:ext cx="113371" cy="42333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080518" y="5052308"/>
              <a:ext cx="738787" cy="42333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Isosceles Triangle 107"/>
            <p:cNvSpPr/>
            <p:nvPr/>
          </p:nvSpPr>
          <p:spPr>
            <a:xfrm rot="10800000" flipH="1">
              <a:off x="2108052" y="4589039"/>
              <a:ext cx="154510" cy="627248"/>
            </a:xfrm>
            <a:prstGeom prst="triangle">
              <a:avLst/>
            </a:prstGeom>
            <a:solidFill>
              <a:srgbClr val="FF0000">
                <a:alpha val="35000"/>
              </a:srgbClr>
            </a:solidFill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5400000">
              <a:off x="1809357" y="4273397"/>
              <a:ext cx="146749" cy="66001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ounded Rectangle 109"/>
            <p:cNvSpPr/>
            <p:nvPr/>
          </p:nvSpPr>
          <p:spPr>
            <a:xfrm rot="18900000" flipH="1">
              <a:off x="2205877" y="4377372"/>
              <a:ext cx="113371" cy="42333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22472" y="4294268"/>
              <a:ext cx="1180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Folded exit mode</a:t>
              </a: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4790910" y="5034923"/>
              <a:ext cx="1023737" cy="423333"/>
              <a:chOff x="3686408" y="5039226"/>
              <a:chExt cx="1023737" cy="423333"/>
            </a:xfrm>
          </p:grpSpPr>
          <p:sp>
            <p:nvSpPr>
              <p:cNvPr id="121" name="Rounded Rectangle 120"/>
              <p:cNvSpPr/>
              <p:nvPr/>
            </p:nvSpPr>
            <p:spPr>
              <a:xfrm>
                <a:off x="3694145" y="5039226"/>
                <a:ext cx="1016000" cy="42333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Moon 98"/>
              <p:cNvSpPr/>
              <p:nvPr/>
            </p:nvSpPr>
            <p:spPr>
              <a:xfrm rot="10954312" flipV="1">
                <a:off x="3686408" y="5237708"/>
                <a:ext cx="765361" cy="107228"/>
              </a:xfrm>
              <a:custGeom>
                <a:avLst/>
                <a:gdLst>
                  <a:gd name="connsiteX0" fmla="*/ 328160 w 328160"/>
                  <a:gd name="connsiteY0" fmla="*/ 501118 h 501118"/>
                  <a:gd name="connsiteX1" fmla="*/ 0 w 328160"/>
                  <a:gd name="connsiteY1" fmla="*/ 250559 h 501118"/>
                  <a:gd name="connsiteX2" fmla="*/ 328160 w 328160"/>
                  <a:gd name="connsiteY2" fmla="*/ 0 h 501118"/>
                  <a:gd name="connsiteX3" fmla="*/ 164080 w 328160"/>
                  <a:gd name="connsiteY3" fmla="*/ 250559 h 501118"/>
                  <a:gd name="connsiteX4" fmla="*/ 328160 w 328160"/>
                  <a:gd name="connsiteY4" fmla="*/ 501118 h 501118"/>
                  <a:gd name="connsiteX0" fmla="*/ 330206 w 330206"/>
                  <a:gd name="connsiteY0" fmla="*/ 501118 h 501118"/>
                  <a:gd name="connsiteX1" fmla="*/ 2046 w 330206"/>
                  <a:gd name="connsiteY1" fmla="*/ 250559 h 501118"/>
                  <a:gd name="connsiteX2" fmla="*/ 238131 w 330206"/>
                  <a:gd name="connsiteY2" fmla="*/ 0 h 501118"/>
                  <a:gd name="connsiteX3" fmla="*/ 166126 w 330206"/>
                  <a:gd name="connsiteY3" fmla="*/ 250559 h 501118"/>
                  <a:gd name="connsiteX4" fmla="*/ 330206 w 330206"/>
                  <a:gd name="connsiteY4" fmla="*/ 501118 h 501118"/>
                  <a:gd name="connsiteX0" fmla="*/ 252047 w 252047"/>
                  <a:gd name="connsiteY0" fmla="*/ 497943 h 497943"/>
                  <a:gd name="connsiteX1" fmla="*/ 87 w 252047"/>
                  <a:gd name="connsiteY1" fmla="*/ 250559 h 497943"/>
                  <a:gd name="connsiteX2" fmla="*/ 236172 w 252047"/>
                  <a:gd name="connsiteY2" fmla="*/ 0 h 497943"/>
                  <a:gd name="connsiteX3" fmla="*/ 164167 w 252047"/>
                  <a:gd name="connsiteY3" fmla="*/ 250559 h 497943"/>
                  <a:gd name="connsiteX4" fmla="*/ 252047 w 252047"/>
                  <a:gd name="connsiteY4" fmla="*/ 497943 h 497943"/>
                  <a:gd name="connsiteX0" fmla="*/ 251985 w 251985"/>
                  <a:gd name="connsiteY0" fmla="*/ 504868 h 504868"/>
                  <a:gd name="connsiteX1" fmla="*/ 25 w 251985"/>
                  <a:gd name="connsiteY1" fmla="*/ 257484 h 504868"/>
                  <a:gd name="connsiteX2" fmla="*/ 236110 w 251985"/>
                  <a:gd name="connsiteY2" fmla="*/ 6925 h 504868"/>
                  <a:gd name="connsiteX3" fmla="*/ 192454 w 251985"/>
                  <a:gd name="connsiteY3" fmla="*/ 87357 h 504868"/>
                  <a:gd name="connsiteX4" fmla="*/ 164105 w 251985"/>
                  <a:gd name="connsiteY4" fmla="*/ 257484 h 504868"/>
                  <a:gd name="connsiteX5" fmla="*/ 251985 w 251985"/>
                  <a:gd name="connsiteY5" fmla="*/ 504868 h 504868"/>
                  <a:gd name="connsiteX0" fmla="*/ 257042 w 257042"/>
                  <a:gd name="connsiteY0" fmla="*/ 497969 h 497969"/>
                  <a:gd name="connsiteX1" fmla="*/ 5082 w 257042"/>
                  <a:gd name="connsiteY1" fmla="*/ 250585 h 497969"/>
                  <a:gd name="connsiteX2" fmla="*/ 99880 w 257042"/>
                  <a:gd name="connsiteY2" fmla="*/ 49501 h 497969"/>
                  <a:gd name="connsiteX3" fmla="*/ 241167 w 257042"/>
                  <a:gd name="connsiteY3" fmla="*/ 26 h 497969"/>
                  <a:gd name="connsiteX4" fmla="*/ 197511 w 257042"/>
                  <a:gd name="connsiteY4" fmla="*/ 80458 h 497969"/>
                  <a:gd name="connsiteX5" fmla="*/ 169162 w 257042"/>
                  <a:gd name="connsiteY5" fmla="*/ 250585 h 497969"/>
                  <a:gd name="connsiteX6" fmla="*/ 257042 w 257042"/>
                  <a:gd name="connsiteY6" fmla="*/ 497969 h 497969"/>
                  <a:gd name="connsiteX0" fmla="*/ 257042 w 257042"/>
                  <a:gd name="connsiteY0" fmla="*/ 497974 h 497974"/>
                  <a:gd name="connsiteX1" fmla="*/ 5082 w 257042"/>
                  <a:gd name="connsiteY1" fmla="*/ 250590 h 497974"/>
                  <a:gd name="connsiteX2" fmla="*/ 99880 w 257042"/>
                  <a:gd name="connsiteY2" fmla="*/ 49506 h 497974"/>
                  <a:gd name="connsiteX3" fmla="*/ 241167 w 257042"/>
                  <a:gd name="connsiteY3" fmla="*/ 31 h 497974"/>
                  <a:gd name="connsiteX4" fmla="*/ 237992 w 257042"/>
                  <a:gd name="connsiteY4" fmla="*/ 73319 h 497974"/>
                  <a:gd name="connsiteX5" fmla="*/ 169162 w 257042"/>
                  <a:gd name="connsiteY5" fmla="*/ 250590 h 497974"/>
                  <a:gd name="connsiteX6" fmla="*/ 257042 w 257042"/>
                  <a:gd name="connsiteY6" fmla="*/ 497974 h 497974"/>
                  <a:gd name="connsiteX0" fmla="*/ 257042 w 257042"/>
                  <a:gd name="connsiteY0" fmla="*/ 497974 h 497974"/>
                  <a:gd name="connsiteX1" fmla="*/ 5082 w 257042"/>
                  <a:gd name="connsiteY1" fmla="*/ 250590 h 497974"/>
                  <a:gd name="connsiteX2" fmla="*/ 99880 w 257042"/>
                  <a:gd name="connsiteY2" fmla="*/ 49506 h 497974"/>
                  <a:gd name="connsiteX3" fmla="*/ 241167 w 257042"/>
                  <a:gd name="connsiteY3" fmla="*/ 31 h 497974"/>
                  <a:gd name="connsiteX4" fmla="*/ 237992 w 257042"/>
                  <a:gd name="connsiteY4" fmla="*/ 73319 h 497974"/>
                  <a:gd name="connsiteX5" fmla="*/ 169162 w 257042"/>
                  <a:gd name="connsiteY5" fmla="*/ 250590 h 497974"/>
                  <a:gd name="connsiteX6" fmla="*/ 257042 w 257042"/>
                  <a:gd name="connsiteY6" fmla="*/ 497974 h 497974"/>
                  <a:gd name="connsiteX0" fmla="*/ 257042 w 257042"/>
                  <a:gd name="connsiteY0" fmla="*/ 497974 h 497974"/>
                  <a:gd name="connsiteX1" fmla="*/ 5082 w 257042"/>
                  <a:gd name="connsiteY1" fmla="*/ 250590 h 497974"/>
                  <a:gd name="connsiteX2" fmla="*/ 99880 w 257042"/>
                  <a:gd name="connsiteY2" fmla="*/ 49506 h 497974"/>
                  <a:gd name="connsiteX3" fmla="*/ 241167 w 257042"/>
                  <a:gd name="connsiteY3" fmla="*/ 31 h 497974"/>
                  <a:gd name="connsiteX4" fmla="*/ 237992 w 257042"/>
                  <a:gd name="connsiteY4" fmla="*/ 73319 h 497974"/>
                  <a:gd name="connsiteX5" fmla="*/ 169162 w 257042"/>
                  <a:gd name="connsiteY5" fmla="*/ 250590 h 497974"/>
                  <a:gd name="connsiteX6" fmla="*/ 257042 w 257042"/>
                  <a:gd name="connsiteY6" fmla="*/ 497974 h 497974"/>
                  <a:gd name="connsiteX0" fmla="*/ 257042 w 286277"/>
                  <a:gd name="connsiteY0" fmla="*/ 497971 h 497971"/>
                  <a:gd name="connsiteX1" fmla="*/ 5082 w 286277"/>
                  <a:gd name="connsiteY1" fmla="*/ 250587 h 497971"/>
                  <a:gd name="connsiteX2" fmla="*/ 99880 w 286277"/>
                  <a:gd name="connsiteY2" fmla="*/ 49503 h 497971"/>
                  <a:gd name="connsiteX3" fmla="*/ 241167 w 286277"/>
                  <a:gd name="connsiteY3" fmla="*/ 28 h 497971"/>
                  <a:gd name="connsiteX4" fmla="*/ 237992 w 286277"/>
                  <a:gd name="connsiteY4" fmla="*/ 73316 h 497971"/>
                  <a:gd name="connsiteX5" fmla="*/ 169162 w 286277"/>
                  <a:gd name="connsiteY5" fmla="*/ 250587 h 497971"/>
                  <a:gd name="connsiteX6" fmla="*/ 257042 w 286277"/>
                  <a:gd name="connsiteY6" fmla="*/ 497971 h 497971"/>
                  <a:gd name="connsiteX0" fmla="*/ 257042 w 257042"/>
                  <a:gd name="connsiteY0" fmla="*/ 497943 h 497943"/>
                  <a:gd name="connsiteX1" fmla="*/ 5082 w 257042"/>
                  <a:gd name="connsiteY1" fmla="*/ 250559 h 497943"/>
                  <a:gd name="connsiteX2" fmla="*/ 99880 w 257042"/>
                  <a:gd name="connsiteY2" fmla="*/ 49475 h 497943"/>
                  <a:gd name="connsiteX3" fmla="*/ 241167 w 257042"/>
                  <a:gd name="connsiteY3" fmla="*/ 0 h 497943"/>
                  <a:gd name="connsiteX4" fmla="*/ 237992 w 257042"/>
                  <a:gd name="connsiteY4" fmla="*/ 73288 h 497943"/>
                  <a:gd name="connsiteX5" fmla="*/ 169162 w 257042"/>
                  <a:gd name="connsiteY5" fmla="*/ 250559 h 497943"/>
                  <a:gd name="connsiteX6" fmla="*/ 257042 w 257042"/>
                  <a:gd name="connsiteY6" fmla="*/ 497943 h 497943"/>
                  <a:gd name="connsiteX0" fmla="*/ 259289 w 259289"/>
                  <a:gd name="connsiteY0" fmla="*/ 497943 h 497943"/>
                  <a:gd name="connsiteX1" fmla="*/ 7329 w 259289"/>
                  <a:gd name="connsiteY1" fmla="*/ 250559 h 497943"/>
                  <a:gd name="connsiteX2" fmla="*/ 83077 w 259289"/>
                  <a:gd name="connsiteY2" fmla="*/ 56618 h 497943"/>
                  <a:gd name="connsiteX3" fmla="*/ 243414 w 259289"/>
                  <a:gd name="connsiteY3" fmla="*/ 0 h 497943"/>
                  <a:gd name="connsiteX4" fmla="*/ 240239 w 259289"/>
                  <a:gd name="connsiteY4" fmla="*/ 73288 h 497943"/>
                  <a:gd name="connsiteX5" fmla="*/ 171409 w 259289"/>
                  <a:gd name="connsiteY5" fmla="*/ 250559 h 497943"/>
                  <a:gd name="connsiteX6" fmla="*/ 259289 w 259289"/>
                  <a:gd name="connsiteY6" fmla="*/ 497943 h 497943"/>
                  <a:gd name="connsiteX0" fmla="*/ 259289 w 259289"/>
                  <a:gd name="connsiteY0" fmla="*/ 497943 h 497943"/>
                  <a:gd name="connsiteX1" fmla="*/ 7329 w 259289"/>
                  <a:gd name="connsiteY1" fmla="*/ 250559 h 497943"/>
                  <a:gd name="connsiteX2" fmla="*/ 83077 w 259289"/>
                  <a:gd name="connsiteY2" fmla="*/ 56618 h 497943"/>
                  <a:gd name="connsiteX3" fmla="*/ 243414 w 259289"/>
                  <a:gd name="connsiteY3" fmla="*/ 0 h 497943"/>
                  <a:gd name="connsiteX4" fmla="*/ 240239 w 259289"/>
                  <a:gd name="connsiteY4" fmla="*/ 73288 h 497943"/>
                  <a:gd name="connsiteX5" fmla="*/ 171409 w 259289"/>
                  <a:gd name="connsiteY5" fmla="*/ 250559 h 497943"/>
                  <a:gd name="connsiteX6" fmla="*/ 259289 w 259289"/>
                  <a:gd name="connsiteY6" fmla="*/ 497943 h 497943"/>
                  <a:gd name="connsiteX0" fmla="*/ 258209 w 258209"/>
                  <a:gd name="connsiteY0" fmla="*/ 497943 h 497943"/>
                  <a:gd name="connsiteX1" fmla="*/ 6249 w 258209"/>
                  <a:gd name="connsiteY1" fmla="*/ 250559 h 497943"/>
                  <a:gd name="connsiteX2" fmla="*/ 81997 w 258209"/>
                  <a:gd name="connsiteY2" fmla="*/ 56618 h 497943"/>
                  <a:gd name="connsiteX3" fmla="*/ 242334 w 258209"/>
                  <a:gd name="connsiteY3" fmla="*/ 0 h 497943"/>
                  <a:gd name="connsiteX4" fmla="*/ 239159 w 258209"/>
                  <a:gd name="connsiteY4" fmla="*/ 73288 h 497943"/>
                  <a:gd name="connsiteX5" fmla="*/ 170329 w 258209"/>
                  <a:gd name="connsiteY5" fmla="*/ 250559 h 497943"/>
                  <a:gd name="connsiteX6" fmla="*/ 258209 w 258209"/>
                  <a:gd name="connsiteY6" fmla="*/ 497943 h 497943"/>
                  <a:gd name="connsiteX0" fmla="*/ 260066 w 260066"/>
                  <a:gd name="connsiteY0" fmla="*/ 497943 h 497943"/>
                  <a:gd name="connsiteX1" fmla="*/ 8106 w 260066"/>
                  <a:gd name="connsiteY1" fmla="*/ 250559 h 497943"/>
                  <a:gd name="connsiteX2" fmla="*/ 83854 w 260066"/>
                  <a:gd name="connsiteY2" fmla="*/ 56618 h 497943"/>
                  <a:gd name="connsiteX3" fmla="*/ 244191 w 260066"/>
                  <a:gd name="connsiteY3" fmla="*/ 0 h 497943"/>
                  <a:gd name="connsiteX4" fmla="*/ 241016 w 260066"/>
                  <a:gd name="connsiteY4" fmla="*/ 73288 h 497943"/>
                  <a:gd name="connsiteX5" fmla="*/ 172186 w 260066"/>
                  <a:gd name="connsiteY5" fmla="*/ 250559 h 497943"/>
                  <a:gd name="connsiteX6" fmla="*/ 260066 w 260066"/>
                  <a:gd name="connsiteY6" fmla="*/ 497943 h 497943"/>
                  <a:gd name="connsiteX0" fmla="*/ 260066 w 260066"/>
                  <a:gd name="connsiteY0" fmla="*/ 504060 h 504060"/>
                  <a:gd name="connsiteX1" fmla="*/ 8106 w 260066"/>
                  <a:gd name="connsiteY1" fmla="*/ 256676 h 504060"/>
                  <a:gd name="connsiteX2" fmla="*/ 83854 w 260066"/>
                  <a:gd name="connsiteY2" fmla="*/ 62735 h 504060"/>
                  <a:gd name="connsiteX3" fmla="*/ 244191 w 260066"/>
                  <a:gd name="connsiteY3" fmla="*/ 6117 h 504060"/>
                  <a:gd name="connsiteX4" fmla="*/ 241016 w 260066"/>
                  <a:gd name="connsiteY4" fmla="*/ 79405 h 504060"/>
                  <a:gd name="connsiteX5" fmla="*/ 172186 w 260066"/>
                  <a:gd name="connsiteY5" fmla="*/ 256676 h 504060"/>
                  <a:gd name="connsiteX6" fmla="*/ 260066 w 260066"/>
                  <a:gd name="connsiteY6" fmla="*/ 504060 h 504060"/>
                  <a:gd name="connsiteX0" fmla="*/ 260066 w 260066"/>
                  <a:gd name="connsiteY0" fmla="*/ 504060 h 504060"/>
                  <a:gd name="connsiteX1" fmla="*/ 8106 w 260066"/>
                  <a:gd name="connsiteY1" fmla="*/ 256676 h 504060"/>
                  <a:gd name="connsiteX2" fmla="*/ 83854 w 260066"/>
                  <a:gd name="connsiteY2" fmla="*/ 62735 h 504060"/>
                  <a:gd name="connsiteX3" fmla="*/ 244191 w 260066"/>
                  <a:gd name="connsiteY3" fmla="*/ 6117 h 504060"/>
                  <a:gd name="connsiteX4" fmla="*/ 241016 w 260066"/>
                  <a:gd name="connsiteY4" fmla="*/ 79405 h 504060"/>
                  <a:gd name="connsiteX5" fmla="*/ 124561 w 260066"/>
                  <a:gd name="connsiteY5" fmla="*/ 201907 h 504060"/>
                  <a:gd name="connsiteX6" fmla="*/ 260066 w 260066"/>
                  <a:gd name="connsiteY6" fmla="*/ 504060 h 504060"/>
                  <a:gd name="connsiteX0" fmla="*/ 260066 w 260066"/>
                  <a:gd name="connsiteY0" fmla="*/ 504060 h 504060"/>
                  <a:gd name="connsiteX1" fmla="*/ 8106 w 260066"/>
                  <a:gd name="connsiteY1" fmla="*/ 256676 h 504060"/>
                  <a:gd name="connsiteX2" fmla="*/ 83854 w 260066"/>
                  <a:gd name="connsiteY2" fmla="*/ 62735 h 504060"/>
                  <a:gd name="connsiteX3" fmla="*/ 244191 w 260066"/>
                  <a:gd name="connsiteY3" fmla="*/ 6117 h 504060"/>
                  <a:gd name="connsiteX4" fmla="*/ 241016 w 260066"/>
                  <a:gd name="connsiteY4" fmla="*/ 79405 h 504060"/>
                  <a:gd name="connsiteX5" fmla="*/ 124561 w 260066"/>
                  <a:gd name="connsiteY5" fmla="*/ 201907 h 504060"/>
                  <a:gd name="connsiteX6" fmla="*/ 260066 w 260066"/>
                  <a:gd name="connsiteY6" fmla="*/ 504060 h 504060"/>
                  <a:gd name="connsiteX0" fmla="*/ 251562 w 251562"/>
                  <a:gd name="connsiteY0" fmla="*/ 504060 h 504060"/>
                  <a:gd name="connsiteX1" fmla="*/ 9127 w 251562"/>
                  <a:gd name="connsiteY1" fmla="*/ 235245 h 504060"/>
                  <a:gd name="connsiteX2" fmla="*/ 75350 w 251562"/>
                  <a:gd name="connsiteY2" fmla="*/ 62735 h 504060"/>
                  <a:gd name="connsiteX3" fmla="*/ 235687 w 251562"/>
                  <a:gd name="connsiteY3" fmla="*/ 6117 h 504060"/>
                  <a:gd name="connsiteX4" fmla="*/ 232512 w 251562"/>
                  <a:gd name="connsiteY4" fmla="*/ 79405 h 504060"/>
                  <a:gd name="connsiteX5" fmla="*/ 116057 w 251562"/>
                  <a:gd name="connsiteY5" fmla="*/ 201907 h 504060"/>
                  <a:gd name="connsiteX6" fmla="*/ 251562 w 251562"/>
                  <a:gd name="connsiteY6" fmla="*/ 504060 h 504060"/>
                  <a:gd name="connsiteX0" fmla="*/ 243875 w 243875"/>
                  <a:gd name="connsiteY0" fmla="*/ 504060 h 504060"/>
                  <a:gd name="connsiteX1" fmla="*/ 1440 w 243875"/>
                  <a:gd name="connsiteY1" fmla="*/ 235245 h 504060"/>
                  <a:gd name="connsiteX2" fmla="*/ 67663 w 243875"/>
                  <a:gd name="connsiteY2" fmla="*/ 62735 h 504060"/>
                  <a:gd name="connsiteX3" fmla="*/ 228000 w 243875"/>
                  <a:gd name="connsiteY3" fmla="*/ 6117 h 504060"/>
                  <a:gd name="connsiteX4" fmla="*/ 224825 w 243875"/>
                  <a:gd name="connsiteY4" fmla="*/ 79405 h 504060"/>
                  <a:gd name="connsiteX5" fmla="*/ 108370 w 243875"/>
                  <a:gd name="connsiteY5" fmla="*/ 201907 h 504060"/>
                  <a:gd name="connsiteX6" fmla="*/ 243875 w 243875"/>
                  <a:gd name="connsiteY6" fmla="*/ 504060 h 504060"/>
                  <a:gd name="connsiteX0" fmla="*/ 243875 w 243875"/>
                  <a:gd name="connsiteY0" fmla="*/ 504060 h 504060"/>
                  <a:gd name="connsiteX1" fmla="*/ 1440 w 243875"/>
                  <a:gd name="connsiteY1" fmla="*/ 235245 h 504060"/>
                  <a:gd name="connsiteX2" fmla="*/ 67663 w 243875"/>
                  <a:gd name="connsiteY2" fmla="*/ 62735 h 504060"/>
                  <a:gd name="connsiteX3" fmla="*/ 228000 w 243875"/>
                  <a:gd name="connsiteY3" fmla="*/ 6117 h 504060"/>
                  <a:gd name="connsiteX4" fmla="*/ 224825 w 243875"/>
                  <a:gd name="connsiteY4" fmla="*/ 79405 h 504060"/>
                  <a:gd name="connsiteX5" fmla="*/ 110752 w 243875"/>
                  <a:gd name="connsiteY5" fmla="*/ 230482 h 504060"/>
                  <a:gd name="connsiteX6" fmla="*/ 243875 w 243875"/>
                  <a:gd name="connsiteY6" fmla="*/ 504060 h 504060"/>
                  <a:gd name="connsiteX0" fmla="*/ 243875 w 243875"/>
                  <a:gd name="connsiteY0" fmla="*/ 504060 h 504060"/>
                  <a:gd name="connsiteX1" fmla="*/ 1440 w 243875"/>
                  <a:gd name="connsiteY1" fmla="*/ 235245 h 504060"/>
                  <a:gd name="connsiteX2" fmla="*/ 67663 w 243875"/>
                  <a:gd name="connsiteY2" fmla="*/ 62735 h 504060"/>
                  <a:gd name="connsiteX3" fmla="*/ 228000 w 243875"/>
                  <a:gd name="connsiteY3" fmla="*/ 6117 h 504060"/>
                  <a:gd name="connsiteX4" fmla="*/ 224825 w 243875"/>
                  <a:gd name="connsiteY4" fmla="*/ 79405 h 504060"/>
                  <a:gd name="connsiteX5" fmla="*/ 110752 w 243875"/>
                  <a:gd name="connsiteY5" fmla="*/ 230482 h 504060"/>
                  <a:gd name="connsiteX6" fmla="*/ 243875 w 243875"/>
                  <a:gd name="connsiteY6" fmla="*/ 504060 h 504060"/>
                  <a:gd name="connsiteX0" fmla="*/ 243158 w 243283"/>
                  <a:gd name="connsiteY0" fmla="*/ 504060 h 526747"/>
                  <a:gd name="connsiteX1" fmla="*/ 97903 w 243283"/>
                  <a:gd name="connsiteY1" fmla="*/ 481836 h 526747"/>
                  <a:gd name="connsiteX2" fmla="*/ 723 w 243283"/>
                  <a:gd name="connsiteY2" fmla="*/ 235245 h 526747"/>
                  <a:gd name="connsiteX3" fmla="*/ 66946 w 243283"/>
                  <a:gd name="connsiteY3" fmla="*/ 62735 h 526747"/>
                  <a:gd name="connsiteX4" fmla="*/ 227283 w 243283"/>
                  <a:gd name="connsiteY4" fmla="*/ 6117 h 526747"/>
                  <a:gd name="connsiteX5" fmla="*/ 224108 w 243283"/>
                  <a:gd name="connsiteY5" fmla="*/ 79405 h 526747"/>
                  <a:gd name="connsiteX6" fmla="*/ 110035 w 243283"/>
                  <a:gd name="connsiteY6" fmla="*/ 230482 h 526747"/>
                  <a:gd name="connsiteX7" fmla="*/ 243158 w 243283"/>
                  <a:gd name="connsiteY7" fmla="*/ 504060 h 526747"/>
                  <a:gd name="connsiteX0" fmla="*/ 233633 w 233769"/>
                  <a:gd name="connsiteY0" fmla="*/ 456435 h 504281"/>
                  <a:gd name="connsiteX1" fmla="*/ 97903 w 233769"/>
                  <a:gd name="connsiteY1" fmla="*/ 481836 h 504281"/>
                  <a:gd name="connsiteX2" fmla="*/ 723 w 233769"/>
                  <a:gd name="connsiteY2" fmla="*/ 235245 h 504281"/>
                  <a:gd name="connsiteX3" fmla="*/ 66946 w 233769"/>
                  <a:gd name="connsiteY3" fmla="*/ 62735 h 504281"/>
                  <a:gd name="connsiteX4" fmla="*/ 227283 w 233769"/>
                  <a:gd name="connsiteY4" fmla="*/ 6117 h 504281"/>
                  <a:gd name="connsiteX5" fmla="*/ 224108 w 233769"/>
                  <a:gd name="connsiteY5" fmla="*/ 79405 h 504281"/>
                  <a:gd name="connsiteX6" fmla="*/ 110035 w 233769"/>
                  <a:gd name="connsiteY6" fmla="*/ 230482 h 504281"/>
                  <a:gd name="connsiteX7" fmla="*/ 233633 w 233769"/>
                  <a:gd name="connsiteY7" fmla="*/ 456435 h 504281"/>
                  <a:gd name="connsiteX0" fmla="*/ 233633 w 233769"/>
                  <a:gd name="connsiteY0" fmla="*/ 460509 h 508355"/>
                  <a:gd name="connsiteX1" fmla="*/ 97903 w 233769"/>
                  <a:gd name="connsiteY1" fmla="*/ 485910 h 508355"/>
                  <a:gd name="connsiteX2" fmla="*/ 723 w 233769"/>
                  <a:gd name="connsiteY2" fmla="*/ 239319 h 508355"/>
                  <a:gd name="connsiteX3" fmla="*/ 66946 w 233769"/>
                  <a:gd name="connsiteY3" fmla="*/ 66809 h 508355"/>
                  <a:gd name="connsiteX4" fmla="*/ 227283 w 233769"/>
                  <a:gd name="connsiteY4" fmla="*/ 10191 h 508355"/>
                  <a:gd name="connsiteX5" fmla="*/ 224108 w 233769"/>
                  <a:gd name="connsiteY5" fmla="*/ 83479 h 508355"/>
                  <a:gd name="connsiteX6" fmla="*/ 110035 w 233769"/>
                  <a:gd name="connsiteY6" fmla="*/ 234556 h 508355"/>
                  <a:gd name="connsiteX7" fmla="*/ 233633 w 233769"/>
                  <a:gd name="connsiteY7" fmla="*/ 460509 h 508355"/>
                  <a:gd name="connsiteX0" fmla="*/ 233633 w 235088"/>
                  <a:gd name="connsiteY0" fmla="*/ 465086 h 512932"/>
                  <a:gd name="connsiteX1" fmla="*/ 97903 w 235088"/>
                  <a:gd name="connsiteY1" fmla="*/ 490487 h 512932"/>
                  <a:gd name="connsiteX2" fmla="*/ 723 w 235088"/>
                  <a:gd name="connsiteY2" fmla="*/ 243896 h 512932"/>
                  <a:gd name="connsiteX3" fmla="*/ 66946 w 235088"/>
                  <a:gd name="connsiteY3" fmla="*/ 71386 h 512932"/>
                  <a:gd name="connsiteX4" fmla="*/ 232469 w 235088"/>
                  <a:gd name="connsiteY4" fmla="*/ 7811 h 512932"/>
                  <a:gd name="connsiteX5" fmla="*/ 224108 w 235088"/>
                  <a:gd name="connsiteY5" fmla="*/ 88056 h 512932"/>
                  <a:gd name="connsiteX6" fmla="*/ 110035 w 235088"/>
                  <a:gd name="connsiteY6" fmla="*/ 239133 h 512932"/>
                  <a:gd name="connsiteX7" fmla="*/ 233633 w 235088"/>
                  <a:gd name="connsiteY7" fmla="*/ 465086 h 512932"/>
                  <a:gd name="connsiteX0" fmla="*/ 233633 w 235088"/>
                  <a:gd name="connsiteY0" fmla="*/ 459056 h 506902"/>
                  <a:gd name="connsiteX1" fmla="*/ 97903 w 235088"/>
                  <a:gd name="connsiteY1" fmla="*/ 484457 h 506902"/>
                  <a:gd name="connsiteX2" fmla="*/ 723 w 235088"/>
                  <a:gd name="connsiteY2" fmla="*/ 237866 h 506902"/>
                  <a:gd name="connsiteX3" fmla="*/ 66946 w 235088"/>
                  <a:gd name="connsiteY3" fmla="*/ 65356 h 506902"/>
                  <a:gd name="connsiteX4" fmla="*/ 232469 w 235088"/>
                  <a:gd name="connsiteY4" fmla="*/ 1781 h 506902"/>
                  <a:gd name="connsiteX5" fmla="*/ 224108 w 235088"/>
                  <a:gd name="connsiteY5" fmla="*/ 82026 h 506902"/>
                  <a:gd name="connsiteX6" fmla="*/ 110035 w 235088"/>
                  <a:gd name="connsiteY6" fmla="*/ 233103 h 506902"/>
                  <a:gd name="connsiteX7" fmla="*/ 233633 w 235088"/>
                  <a:gd name="connsiteY7" fmla="*/ 459056 h 506902"/>
                  <a:gd name="connsiteX0" fmla="*/ 233633 w 239616"/>
                  <a:gd name="connsiteY0" fmla="*/ 459056 h 506902"/>
                  <a:gd name="connsiteX1" fmla="*/ 97903 w 239616"/>
                  <a:gd name="connsiteY1" fmla="*/ 484457 h 506902"/>
                  <a:gd name="connsiteX2" fmla="*/ 723 w 239616"/>
                  <a:gd name="connsiteY2" fmla="*/ 237866 h 506902"/>
                  <a:gd name="connsiteX3" fmla="*/ 66946 w 239616"/>
                  <a:gd name="connsiteY3" fmla="*/ 65356 h 506902"/>
                  <a:gd name="connsiteX4" fmla="*/ 232469 w 239616"/>
                  <a:gd name="connsiteY4" fmla="*/ 1781 h 506902"/>
                  <a:gd name="connsiteX5" fmla="*/ 230710 w 239616"/>
                  <a:gd name="connsiteY5" fmla="*/ 91162 h 506902"/>
                  <a:gd name="connsiteX6" fmla="*/ 110035 w 239616"/>
                  <a:gd name="connsiteY6" fmla="*/ 233103 h 506902"/>
                  <a:gd name="connsiteX7" fmla="*/ 233633 w 239616"/>
                  <a:gd name="connsiteY7" fmla="*/ 459056 h 506902"/>
                  <a:gd name="connsiteX0" fmla="*/ 233633 w 233769"/>
                  <a:gd name="connsiteY0" fmla="*/ 459056 h 506902"/>
                  <a:gd name="connsiteX1" fmla="*/ 97903 w 233769"/>
                  <a:gd name="connsiteY1" fmla="*/ 484457 h 506902"/>
                  <a:gd name="connsiteX2" fmla="*/ 723 w 233769"/>
                  <a:gd name="connsiteY2" fmla="*/ 237866 h 506902"/>
                  <a:gd name="connsiteX3" fmla="*/ 66946 w 233769"/>
                  <a:gd name="connsiteY3" fmla="*/ 65356 h 506902"/>
                  <a:gd name="connsiteX4" fmla="*/ 232469 w 233769"/>
                  <a:gd name="connsiteY4" fmla="*/ 1781 h 506902"/>
                  <a:gd name="connsiteX5" fmla="*/ 230710 w 233769"/>
                  <a:gd name="connsiteY5" fmla="*/ 91162 h 506902"/>
                  <a:gd name="connsiteX6" fmla="*/ 110035 w 233769"/>
                  <a:gd name="connsiteY6" fmla="*/ 233103 h 506902"/>
                  <a:gd name="connsiteX7" fmla="*/ 233633 w 233769"/>
                  <a:gd name="connsiteY7" fmla="*/ 459056 h 506902"/>
                  <a:gd name="connsiteX0" fmla="*/ 233633 w 233769"/>
                  <a:gd name="connsiteY0" fmla="*/ 459056 h 506902"/>
                  <a:gd name="connsiteX1" fmla="*/ 97903 w 233769"/>
                  <a:gd name="connsiteY1" fmla="*/ 484457 h 506902"/>
                  <a:gd name="connsiteX2" fmla="*/ 723 w 233769"/>
                  <a:gd name="connsiteY2" fmla="*/ 237866 h 506902"/>
                  <a:gd name="connsiteX3" fmla="*/ 66946 w 233769"/>
                  <a:gd name="connsiteY3" fmla="*/ 65356 h 506902"/>
                  <a:gd name="connsiteX4" fmla="*/ 232469 w 233769"/>
                  <a:gd name="connsiteY4" fmla="*/ 1781 h 506902"/>
                  <a:gd name="connsiteX5" fmla="*/ 230710 w 233769"/>
                  <a:gd name="connsiteY5" fmla="*/ 91162 h 506902"/>
                  <a:gd name="connsiteX6" fmla="*/ 110035 w 233769"/>
                  <a:gd name="connsiteY6" fmla="*/ 233103 h 506902"/>
                  <a:gd name="connsiteX7" fmla="*/ 233633 w 233769"/>
                  <a:gd name="connsiteY7" fmla="*/ 459056 h 506902"/>
                  <a:gd name="connsiteX0" fmla="*/ 233633 w 233769"/>
                  <a:gd name="connsiteY0" fmla="*/ 458396 h 506242"/>
                  <a:gd name="connsiteX1" fmla="*/ 97903 w 233769"/>
                  <a:gd name="connsiteY1" fmla="*/ 483797 h 506242"/>
                  <a:gd name="connsiteX2" fmla="*/ 723 w 233769"/>
                  <a:gd name="connsiteY2" fmla="*/ 237206 h 506242"/>
                  <a:gd name="connsiteX3" fmla="*/ 66946 w 233769"/>
                  <a:gd name="connsiteY3" fmla="*/ 64696 h 506242"/>
                  <a:gd name="connsiteX4" fmla="*/ 232469 w 233769"/>
                  <a:gd name="connsiteY4" fmla="*/ 1121 h 506242"/>
                  <a:gd name="connsiteX5" fmla="*/ 230710 w 233769"/>
                  <a:gd name="connsiteY5" fmla="*/ 90502 h 506242"/>
                  <a:gd name="connsiteX6" fmla="*/ 110035 w 233769"/>
                  <a:gd name="connsiteY6" fmla="*/ 232443 h 506242"/>
                  <a:gd name="connsiteX7" fmla="*/ 233633 w 233769"/>
                  <a:gd name="connsiteY7" fmla="*/ 458396 h 506242"/>
                  <a:gd name="connsiteX0" fmla="*/ 304364 w 304500"/>
                  <a:gd name="connsiteY0" fmla="*/ 457275 h 505121"/>
                  <a:gd name="connsiteX1" fmla="*/ 168634 w 304500"/>
                  <a:gd name="connsiteY1" fmla="*/ 482676 h 505121"/>
                  <a:gd name="connsiteX2" fmla="*/ 71454 w 304500"/>
                  <a:gd name="connsiteY2" fmla="*/ 236085 h 505121"/>
                  <a:gd name="connsiteX3" fmla="*/ 15607 w 304500"/>
                  <a:gd name="connsiteY3" fmla="*/ 71953 h 505121"/>
                  <a:gd name="connsiteX4" fmla="*/ 303200 w 304500"/>
                  <a:gd name="connsiteY4" fmla="*/ 0 h 505121"/>
                  <a:gd name="connsiteX5" fmla="*/ 301441 w 304500"/>
                  <a:gd name="connsiteY5" fmla="*/ 89381 h 505121"/>
                  <a:gd name="connsiteX6" fmla="*/ 180766 w 304500"/>
                  <a:gd name="connsiteY6" fmla="*/ 231322 h 505121"/>
                  <a:gd name="connsiteX7" fmla="*/ 304364 w 304500"/>
                  <a:gd name="connsiteY7" fmla="*/ 457275 h 505121"/>
                  <a:gd name="connsiteX0" fmla="*/ 483031 w 483167"/>
                  <a:gd name="connsiteY0" fmla="*/ 457275 h 505121"/>
                  <a:gd name="connsiteX1" fmla="*/ 347301 w 483167"/>
                  <a:gd name="connsiteY1" fmla="*/ 482676 h 505121"/>
                  <a:gd name="connsiteX2" fmla="*/ 2614 w 483167"/>
                  <a:gd name="connsiteY2" fmla="*/ 229554 h 505121"/>
                  <a:gd name="connsiteX3" fmla="*/ 194274 w 483167"/>
                  <a:gd name="connsiteY3" fmla="*/ 71953 h 505121"/>
                  <a:gd name="connsiteX4" fmla="*/ 481867 w 483167"/>
                  <a:gd name="connsiteY4" fmla="*/ 0 h 505121"/>
                  <a:gd name="connsiteX5" fmla="*/ 480108 w 483167"/>
                  <a:gd name="connsiteY5" fmla="*/ 89381 h 505121"/>
                  <a:gd name="connsiteX6" fmla="*/ 359433 w 483167"/>
                  <a:gd name="connsiteY6" fmla="*/ 231322 h 505121"/>
                  <a:gd name="connsiteX7" fmla="*/ 483031 w 483167"/>
                  <a:gd name="connsiteY7" fmla="*/ 457275 h 505121"/>
                  <a:gd name="connsiteX0" fmla="*/ 487182 w 487318"/>
                  <a:gd name="connsiteY0" fmla="*/ 457275 h 505121"/>
                  <a:gd name="connsiteX1" fmla="*/ 351452 w 487318"/>
                  <a:gd name="connsiteY1" fmla="*/ 482676 h 505121"/>
                  <a:gd name="connsiteX2" fmla="*/ 6765 w 487318"/>
                  <a:gd name="connsiteY2" fmla="*/ 229554 h 505121"/>
                  <a:gd name="connsiteX3" fmla="*/ 198425 w 487318"/>
                  <a:gd name="connsiteY3" fmla="*/ 71953 h 505121"/>
                  <a:gd name="connsiteX4" fmla="*/ 486018 w 487318"/>
                  <a:gd name="connsiteY4" fmla="*/ 0 h 505121"/>
                  <a:gd name="connsiteX5" fmla="*/ 484259 w 487318"/>
                  <a:gd name="connsiteY5" fmla="*/ 89381 h 505121"/>
                  <a:gd name="connsiteX6" fmla="*/ 363584 w 487318"/>
                  <a:gd name="connsiteY6" fmla="*/ 231322 h 505121"/>
                  <a:gd name="connsiteX7" fmla="*/ 487182 w 487318"/>
                  <a:gd name="connsiteY7" fmla="*/ 457275 h 505121"/>
                  <a:gd name="connsiteX0" fmla="*/ 591266 w 591402"/>
                  <a:gd name="connsiteY0" fmla="*/ 457275 h 505121"/>
                  <a:gd name="connsiteX1" fmla="*/ 455536 w 591402"/>
                  <a:gd name="connsiteY1" fmla="*/ 482676 h 505121"/>
                  <a:gd name="connsiteX2" fmla="*/ 5375 w 591402"/>
                  <a:gd name="connsiteY2" fmla="*/ 160045 h 505121"/>
                  <a:gd name="connsiteX3" fmla="*/ 302509 w 591402"/>
                  <a:gd name="connsiteY3" fmla="*/ 71953 h 505121"/>
                  <a:gd name="connsiteX4" fmla="*/ 590102 w 591402"/>
                  <a:gd name="connsiteY4" fmla="*/ 0 h 505121"/>
                  <a:gd name="connsiteX5" fmla="*/ 588343 w 591402"/>
                  <a:gd name="connsiteY5" fmla="*/ 89381 h 505121"/>
                  <a:gd name="connsiteX6" fmla="*/ 467668 w 591402"/>
                  <a:gd name="connsiteY6" fmla="*/ 231322 h 505121"/>
                  <a:gd name="connsiteX7" fmla="*/ 591266 w 591402"/>
                  <a:gd name="connsiteY7" fmla="*/ 457275 h 505121"/>
                  <a:gd name="connsiteX0" fmla="*/ 589191 w 589327"/>
                  <a:gd name="connsiteY0" fmla="*/ 464679 h 512525"/>
                  <a:gd name="connsiteX1" fmla="*/ 453461 w 589327"/>
                  <a:gd name="connsiteY1" fmla="*/ 490080 h 512525"/>
                  <a:gd name="connsiteX2" fmla="*/ 3300 w 589327"/>
                  <a:gd name="connsiteY2" fmla="*/ 167449 h 512525"/>
                  <a:gd name="connsiteX3" fmla="*/ 251761 w 589327"/>
                  <a:gd name="connsiteY3" fmla="*/ 56329 h 512525"/>
                  <a:gd name="connsiteX4" fmla="*/ 588027 w 589327"/>
                  <a:gd name="connsiteY4" fmla="*/ 7404 h 512525"/>
                  <a:gd name="connsiteX5" fmla="*/ 586268 w 589327"/>
                  <a:gd name="connsiteY5" fmla="*/ 96785 h 512525"/>
                  <a:gd name="connsiteX6" fmla="*/ 465593 w 589327"/>
                  <a:gd name="connsiteY6" fmla="*/ 238726 h 512525"/>
                  <a:gd name="connsiteX7" fmla="*/ 589191 w 589327"/>
                  <a:gd name="connsiteY7" fmla="*/ 464679 h 512525"/>
                  <a:gd name="connsiteX0" fmla="*/ 590768 w 590904"/>
                  <a:gd name="connsiteY0" fmla="*/ 464679 h 512525"/>
                  <a:gd name="connsiteX1" fmla="*/ 455038 w 590904"/>
                  <a:gd name="connsiteY1" fmla="*/ 490080 h 512525"/>
                  <a:gd name="connsiteX2" fmla="*/ 4877 w 590904"/>
                  <a:gd name="connsiteY2" fmla="*/ 167449 h 512525"/>
                  <a:gd name="connsiteX3" fmla="*/ 253338 w 590904"/>
                  <a:gd name="connsiteY3" fmla="*/ 56329 h 512525"/>
                  <a:gd name="connsiteX4" fmla="*/ 589604 w 590904"/>
                  <a:gd name="connsiteY4" fmla="*/ 7404 h 512525"/>
                  <a:gd name="connsiteX5" fmla="*/ 587845 w 590904"/>
                  <a:gd name="connsiteY5" fmla="*/ 96785 h 512525"/>
                  <a:gd name="connsiteX6" fmla="*/ 467170 w 590904"/>
                  <a:gd name="connsiteY6" fmla="*/ 238726 h 512525"/>
                  <a:gd name="connsiteX7" fmla="*/ 590768 w 590904"/>
                  <a:gd name="connsiteY7" fmla="*/ 464679 h 512525"/>
                  <a:gd name="connsiteX0" fmla="*/ 590768 w 590904"/>
                  <a:gd name="connsiteY0" fmla="*/ 457275 h 505121"/>
                  <a:gd name="connsiteX1" fmla="*/ 455038 w 590904"/>
                  <a:gd name="connsiteY1" fmla="*/ 482676 h 505121"/>
                  <a:gd name="connsiteX2" fmla="*/ 4877 w 590904"/>
                  <a:gd name="connsiteY2" fmla="*/ 160045 h 505121"/>
                  <a:gd name="connsiteX3" fmla="*/ 253338 w 590904"/>
                  <a:gd name="connsiteY3" fmla="*/ 48925 h 505121"/>
                  <a:gd name="connsiteX4" fmla="*/ 589604 w 590904"/>
                  <a:gd name="connsiteY4" fmla="*/ 0 h 505121"/>
                  <a:gd name="connsiteX5" fmla="*/ 587845 w 590904"/>
                  <a:gd name="connsiteY5" fmla="*/ 89381 h 505121"/>
                  <a:gd name="connsiteX6" fmla="*/ 467170 w 590904"/>
                  <a:gd name="connsiteY6" fmla="*/ 231322 h 505121"/>
                  <a:gd name="connsiteX7" fmla="*/ 590768 w 590904"/>
                  <a:gd name="connsiteY7" fmla="*/ 457275 h 505121"/>
                  <a:gd name="connsiteX0" fmla="*/ 590768 w 590904"/>
                  <a:gd name="connsiteY0" fmla="*/ 457275 h 505121"/>
                  <a:gd name="connsiteX1" fmla="*/ 455038 w 590904"/>
                  <a:gd name="connsiteY1" fmla="*/ 482676 h 505121"/>
                  <a:gd name="connsiteX2" fmla="*/ 4877 w 590904"/>
                  <a:gd name="connsiteY2" fmla="*/ 160045 h 505121"/>
                  <a:gd name="connsiteX3" fmla="*/ 253338 w 590904"/>
                  <a:gd name="connsiteY3" fmla="*/ 48925 h 505121"/>
                  <a:gd name="connsiteX4" fmla="*/ 589604 w 590904"/>
                  <a:gd name="connsiteY4" fmla="*/ 0 h 505121"/>
                  <a:gd name="connsiteX5" fmla="*/ 587845 w 590904"/>
                  <a:gd name="connsiteY5" fmla="*/ 89381 h 505121"/>
                  <a:gd name="connsiteX6" fmla="*/ 467170 w 590904"/>
                  <a:gd name="connsiteY6" fmla="*/ 231322 h 505121"/>
                  <a:gd name="connsiteX7" fmla="*/ 590768 w 590904"/>
                  <a:gd name="connsiteY7" fmla="*/ 457275 h 505121"/>
                  <a:gd name="connsiteX0" fmla="*/ 591878 w 592014"/>
                  <a:gd name="connsiteY0" fmla="*/ 464033 h 511879"/>
                  <a:gd name="connsiteX1" fmla="*/ 456148 w 592014"/>
                  <a:gd name="connsiteY1" fmla="*/ 489434 h 511879"/>
                  <a:gd name="connsiteX2" fmla="*/ 5987 w 592014"/>
                  <a:gd name="connsiteY2" fmla="*/ 166803 h 511879"/>
                  <a:gd name="connsiteX3" fmla="*/ 239291 w 592014"/>
                  <a:gd name="connsiteY3" fmla="*/ 30214 h 511879"/>
                  <a:gd name="connsiteX4" fmla="*/ 590714 w 592014"/>
                  <a:gd name="connsiteY4" fmla="*/ 6758 h 511879"/>
                  <a:gd name="connsiteX5" fmla="*/ 588955 w 592014"/>
                  <a:gd name="connsiteY5" fmla="*/ 96139 h 511879"/>
                  <a:gd name="connsiteX6" fmla="*/ 468280 w 592014"/>
                  <a:gd name="connsiteY6" fmla="*/ 238080 h 511879"/>
                  <a:gd name="connsiteX7" fmla="*/ 591878 w 592014"/>
                  <a:gd name="connsiteY7" fmla="*/ 464033 h 511879"/>
                  <a:gd name="connsiteX0" fmla="*/ 591878 w 592014"/>
                  <a:gd name="connsiteY0" fmla="*/ 458656 h 506502"/>
                  <a:gd name="connsiteX1" fmla="*/ 456148 w 592014"/>
                  <a:gd name="connsiteY1" fmla="*/ 484057 h 506502"/>
                  <a:gd name="connsiteX2" fmla="*/ 5987 w 592014"/>
                  <a:gd name="connsiteY2" fmla="*/ 161426 h 506502"/>
                  <a:gd name="connsiteX3" fmla="*/ 239291 w 592014"/>
                  <a:gd name="connsiteY3" fmla="*/ 24837 h 506502"/>
                  <a:gd name="connsiteX4" fmla="*/ 590714 w 592014"/>
                  <a:gd name="connsiteY4" fmla="*/ 1381 h 506502"/>
                  <a:gd name="connsiteX5" fmla="*/ 588955 w 592014"/>
                  <a:gd name="connsiteY5" fmla="*/ 90762 h 506502"/>
                  <a:gd name="connsiteX6" fmla="*/ 468280 w 592014"/>
                  <a:gd name="connsiteY6" fmla="*/ 232703 h 506502"/>
                  <a:gd name="connsiteX7" fmla="*/ 591878 w 592014"/>
                  <a:gd name="connsiteY7" fmla="*/ 458656 h 506502"/>
                  <a:gd name="connsiteX0" fmla="*/ 591878 w 611502"/>
                  <a:gd name="connsiteY0" fmla="*/ 458656 h 506502"/>
                  <a:gd name="connsiteX1" fmla="*/ 456148 w 611502"/>
                  <a:gd name="connsiteY1" fmla="*/ 484057 h 506502"/>
                  <a:gd name="connsiteX2" fmla="*/ 5987 w 611502"/>
                  <a:gd name="connsiteY2" fmla="*/ 161426 h 506502"/>
                  <a:gd name="connsiteX3" fmla="*/ 239291 w 611502"/>
                  <a:gd name="connsiteY3" fmla="*/ 24837 h 506502"/>
                  <a:gd name="connsiteX4" fmla="*/ 590714 w 611502"/>
                  <a:gd name="connsiteY4" fmla="*/ 1381 h 506502"/>
                  <a:gd name="connsiteX5" fmla="*/ 588955 w 611502"/>
                  <a:gd name="connsiteY5" fmla="*/ 90762 h 506502"/>
                  <a:gd name="connsiteX6" fmla="*/ 290799 w 611502"/>
                  <a:gd name="connsiteY6" fmla="*/ 171473 h 506502"/>
                  <a:gd name="connsiteX7" fmla="*/ 591878 w 611502"/>
                  <a:gd name="connsiteY7" fmla="*/ 458656 h 506502"/>
                  <a:gd name="connsiteX0" fmla="*/ 591878 w 592014"/>
                  <a:gd name="connsiteY0" fmla="*/ 458656 h 506502"/>
                  <a:gd name="connsiteX1" fmla="*/ 456148 w 592014"/>
                  <a:gd name="connsiteY1" fmla="*/ 484057 h 506502"/>
                  <a:gd name="connsiteX2" fmla="*/ 5987 w 592014"/>
                  <a:gd name="connsiteY2" fmla="*/ 161426 h 506502"/>
                  <a:gd name="connsiteX3" fmla="*/ 239291 w 592014"/>
                  <a:gd name="connsiteY3" fmla="*/ 24837 h 506502"/>
                  <a:gd name="connsiteX4" fmla="*/ 590714 w 592014"/>
                  <a:gd name="connsiteY4" fmla="*/ 1381 h 506502"/>
                  <a:gd name="connsiteX5" fmla="*/ 588955 w 592014"/>
                  <a:gd name="connsiteY5" fmla="*/ 90762 h 506502"/>
                  <a:gd name="connsiteX6" fmla="*/ 290799 w 592014"/>
                  <a:gd name="connsiteY6" fmla="*/ 171473 h 506502"/>
                  <a:gd name="connsiteX7" fmla="*/ 591878 w 592014"/>
                  <a:gd name="connsiteY7" fmla="*/ 458656 h 506502"/>
                  <a:gd name="connsiteX0" fmla="*/ 591878 w 591878"/>
                  <a:gd name="connsiteY0" fmla="*/ 458656 h 458656"/>
                  <a:gd name="connsiteX1" fmla="*/ 5987 w 591878"/>
                  <a:gd name="connsiteY1" fmla="*/ 161426 h 458656"/>
                  <a:gd name="connsiteX2" fmla="*/ 239291 w 591878"/>
                  <a:gd name="connsiteY2" fmla="*/ 24837 h 458656"/>
                  <a:gd name="connsiteX3" fmla="*/ 590714 w 591878"/>
                  <a:gd name="connsiteY3" fmla="*/ 1381 h 458656"/>
                  <a:gd name="connsiteX4" fmla="*/ 588955 w 591878"/>
                  <a:gd name="connsiteY4" fmla="*/ 90762 h 458656"/>
                  <a:gd name="connsiteX5" fmla="*/ 290799 w 591878"/>
                  <a:gd name="connsiteY5" fmla="*/ 171473 h 458656"/>
                  <a:gd name="connsiteX6" fmla="*/ 591878 w 591878"/>
                  <a:gd name="connsiteY6" fmla="*/ 458656 h 458656"/>
                  <a:gd name="connsiteX0" fmla="*/ 290799 w 590714"/>
                  <a:gd name="connsiteY0" fmla="*/ 171473 h 180175"/>
                  <a:gd name="connsiteX1" fmla="*/ 5987 w 590714"/>
                  <a:gd name="connsiteY1" fmla="*/ 161426 h 180175"/>
                  <a:gd name="connsiteX2" fmla="*/ 239291 w 590714"/>
                  <a:gd name="connsiteY2" fmla="*/ 24837 h 180175"/>
                  <a:gd name="connsiteX3" fmla="*/ 590714 w 590714"/>
                  <a:gd name="connsiteY3" fmla="*/ 1381 h 180175"/>
                  <a:gd name="connsiteX4" fmla="*/ 588955 w 590714"/>
                  <a:gd name="connsiteY4" fmla="*/ 90762 h 180175"/>
                  <a:gd name="connsiteX5" fmla="*/ 290799 w 590714"/>
                  <a:gd name="connsiteY5" fmla="*/ 171473 h 180175"/>
                  <a:gd name="connsiteX0" fmla="*/ 290799 w 590714"/>
                  <a:gd name="connsiteY0" fmla="*/ 171473 h 171473"/>
                  <a:gd name="connsiteX1" fmla="*/ 5987 w 590714"/>
                  <a:gd name="connsiteY1" fmla="*/ 161426 h 171473"/>
                  <a:gd name="connsiteX2" fmla="*/ 239291 w 590714"/>
                  <a:gd name="connsiteY2" fmla="*/ 24837 h 171473"/>
                  <a:gd name="connsiteX3" fmla="*/ 590714 w 590714"/>
                  <a:gd name="connsiteY3" fmla="*/ 1381 h 171473"/>
                  <a:gd name="connsiteX4" fmla="*/ 588955 w 590714"/>
                  <a:gd name="connsiteY4" fmla="*/ 90762 h 171473"/>
                  <a:gd name="connsiteX5" fmla="*/ 290799 w 590714"/>
                  <a:gd name="connsiteY5" fmla="*/ 171473 h 171473"/>
                  <a:gd name="connsiteX0" fmla="*/ 290799 w 590714"/>
                  <a:gd name="connsiteY0" fmla="*/ 171473 h 217693"/>
                  <a:gd name="connsiteX1" fmla="*/ 5987 w 590714"/>
                  <a:gd name="connsiteY1" fmla="*/ 161426 h 217693"/>
                  <a:gd name="connsiteX2" fmla="*/ 239291 w 590714"/>
                  <a:gd name="connsiteY2" fmla="*/ 24837 h 217693"/>
                  <a:gd name="connsiteX3" fmla="*/ 590714 w 590714"/>
                  <a:gd name="connsiteY3" fmla="*/ 1381 h 217693"/>
                  <a:gd name="connsiteX4" fmla="*/ 588955 w 590714"/>
                  <a:gd name="connsiteY4" fmla="*/ 90762 h 217693"/>
                  <a:gd name="connsiteX5" fmla="*/ 290799 w 590714"/>
                  <a:gd name="connsiteY5" fmla="*/ 171473 h 217693"/>
                  <a:gd name="connsiteX0" fmla="*/ 290799 w 602421"/>
                  <a:gd name="connsiteY0" fmla="*/ 171473 h 217693"/>
                  <a:gd name="connsiteX1" fmla="*/ 5987 w 602421"/>
                  <a:gd name="connsiteY1" fmla="*/ 161426 h 217693"/>
                  <a:gd name="connsiteX2" fmla="*/ 239291 w 602421"/>
                  <a:gd name="connsiteY2" fmla="*/ 24837 h 217693"/>
                  <a:gd name="connsiteX3" fmla="*/ 590714 w 602421"/>
                  <a:gd name="connsiteY3" fmla="*/ 1381 h 217693"/>
                  <a:gd name="connsiteX4" fmla="*/ 588955 w 602421"/>
                  <a:gd name="connsiteY4" fmla="*/ 90762 h 217693"/>
                  <a:gd name="connsiteX5" fmla="*/ 290799 w 602421"/>
                  <a:gd name="connsiteY5" fmla="*/ 171473 h 217693"/>
                  <a:gd name="connsiteX0" fmla="*/ 290799 w 590714"/>
                  <a:gd name="connsiteY0" fmla="*/ 171473 h 217693"/>
                  <a:gd name="connsiteX1" fmla="*/ 5987 w 590714"/>
                  <a:gd name="connsiteY1" fmla="*/ 161426 h 217693"/>
                  <a:gd name="connsiteX2" fmla="*/ 239291 w 590714"/>
                  <a:gd name="connsiteY2" fmla="*/ 24837 h 217693"/>
                  <a:gd name="connsiteX3" fmla="*/ 590714 w 590714"/>
                  <a:gd name="connsiteY3" fmla="*/ 1381 h 217693"/>
                  <a:gd name="connsiteX4" fmla="*/ 588955 w 590714"/>
                  <a:gd name="connsiteY4" fmla="*/ 90762 h 217693"/>
                  <a:gd name="connsiteX5" fmla="*/ 290799 w 590714"/>
                  <a:gd name="connsiteY5" fmla="*/ 171473 h 217693"/>
                  <a:gd name="connsiteX0" fmla="*/ 290799 w 613198"/>
                  <a:gd name="connsiteY0" fmla="*/ 171394 h 217614"/>
                  <a:gd name="connsiteX1" fmla="*/ 5987 w 613198"/>
                  <a:gd name="connsiteY1" fmla="*/ 161347 h 217614"/>
                  <a:gd name="connsiteX2" fmla="*/ 239291 w 613198"/>
                  <a:gd name="connsiteY2" fmla="*/ 24758 h 217614"/>
                  <a:gd name="connsiteX3" fmla="*/ 595472 w 613198"/>
                  <a:gd name="connsiteY3" fmla="*/ 1466 h 217614"/>
                  <a:gd name="connsiteX4" fmla="*/ 588955 w 613198"/>
                  <a:gd name="connsiteY4" fmla="*/ 90683 h 217614"/>
                  <a:gd name="connsiteX5" fmla="*/ 290799 w 613198"/>
                  <a:gd name="connsiteY5" fmla="*/ 171394 h 217614"/>
                  <a:gd name="connsiteX0" fmla="*/ 290799 w 595472"/>
                  <a:gd name="connsiteY0" fmla="*/ 171394 h 217614"/>
                  <a:gd name="connsiteX1" fmla="*/ 5987 w 595472"/>
                  <a:gd name="connsiteY1" fmla="*/ 161347 h 217614"/>
                  <a:gd name="connsiteX2" fmla="*/ 239291 w 595472"/>
                  <a:gd name="connsiteY2" fmla="*/ 24758 h 217614"/>
                  <a:gd name="connsiteX3" fmla="*/ 595472 w 595472"/>
                  <a:gd name="connsiteY3" fmla="*/ 1466 h 217614"/>
                  <a:gd name="connsiteX4" fmla="*/ 588955 w 595472"/>
                  <a:gd name="connsiteY4" fmla="*/ 90683 h 217614"/>
                  <a:gd name="connsiteX5" fmla="*/ 290799 w 595472"/>
                  <a:gd name="connsiteY5" fmla="*/ 171394 h 217614"/>
                  <a:gd name="connsiteX0" fmla="*/ 290799 w 595472"/>
                  <a:gd name="connsiteY0" fmla="*/ 175216 h 221436"/>
                  <a:gd name="connsiteX1" fmla="*/ 5987 w 595472"/>
                  <a:gd name="connsiteY1" fmla="*/ 165169 h 221436"/>
                  <a:gd name="connsiteX2" fmla="*/ 239291 w 595472"/>
                  <a:gd name="connsiteY2" fmla="*/ 28580 h 221436"/>
                  <a:gd name="connsiteX3" fmla="*/ 595472 w 595472"/>
                  <a:gd name="connsiteY3" fmla="*/ 5288 h 221436"/>
                  <a:gd name="connsiteX4" fmla="*/ 588955 w 595472"/>
                  <a:gd name="connsiteY4" fmla="*/ 94505 h 221436"/>
                  <a:gd name="connsiteX5" fmla="*/ 290799 w 595472"/>
                  <a:gd name="connsiteY5" fmla="*/ 175216 h 221436"/>
                  <a:gd name="connsiteX0" fmla="*/ 290799 w 595472"/>
                  <a:gd name="connsiteY0" fmla="*/ 175216 h 221436"/>
                  <a:gd name="connsiteX1" fmla="*/ 5987 w 595472"/>
                  <a:gd name="connsiteY1" fmla="*/ 165169 h 221436"/>
                  <a:gd name="connsiteX2" fmla="*/ 239291 w 595472"/>
                  <a:gd name="connsiteY2" fmla="*/ 28580 h 221436"/>
                  <a:gd name="connsiteX3" fmla="*/ 595472 w 595472"/>
                  <a:gd name="connsiteY3" fmla="*/ 5288 h 221436"/>
                  <a:gd name="connsiteX4" fmla="*/ 588955 w 595472"/>
                  <a:gd name="connsiteY4" fmla="*/ 94505 h 221436"/>
                  <a:gd name="connsiteX5" fmla="*/ 290799 w 595472"/>
                  <a:gd name="connsiteY5" fmla="*/ 175216 h 221436"/>
                  <a:gd name="connsiteX0" fmla="*/ 290799 w 595472"/>
                  <a:gd name="connsiteY0" fmla="*/ 175216 h 221436"/>
                  <a:gd name="connsiteX1" fmla="*/ 5987 w 595472"/>
                  <a:gd name="connsiteY1" fmla="*/ 165169 h 221436"/>
                  <a:gd name="connsiteX2" fmla="*/ 239291 w 595472"/>
                  <a:gd name="connsiteY2" fmla="*/ 28580 h 221436"/>
                  <a:gd name="connsiteX3" fmla="*/ 595472 w 595472"/>
                  <a:gd name="connsiteY3" fmla="*/ 5288 h 221436"/>
                  <a:gd name="connsiteX4" fmla="*/ 588955 w 595472"/>
                  <a:gd name="connsiteY4" fmla="*/ 94505 h 221436"/>
                  <a:gd name="connsiteX5" fmla="*/ 290799 w 595472"/>
                  <a:gd name="connsiteY5" fmla="*/ 175216 h 221436"/>
                  <a:gd name="connsiteX0" fmla="*/ 290799 w 603598"/>
                  <a:gd name="connsiteY0" fmla="*/ 175216 h 221436"/>
                  <a:gd name="connsiteX1" fmla="*/ 5987 w 603598"/>
                  <a:gd name="connsiteY1" fmla="*/ 165169 h 221436"/>
                  <a:gd name="connsiteX2" fmla="*/ 239291 w 603598"/>
                  <a:gd name="connsiteY2" fmla="*/ 28580 h 221436"/>
                  <a:gd name="connsiteX3" fmla="*/ 595472 w 603598"/>
                  <a:gd name="connsiteY3" fmla="*/ 5288 h 221436"/>
                  <a:gd name="connsiteX4" fmla="*/ 588955 w 603598"/>
                  <a:gd name="connsiteY4" fmla="*/ 94505 h 221436"/>
                  <a:gd name="connsiteX5" fmla="*/ 290799 w 603598"/>
                  <a:gd name="connsiteY5" fmla="*/ 175216 h 221436"/>
                  <a:gd name="connsiteX0" fmla="*/ 290799 w 603981"/>
                  <a:gd name="connsiteY0" fmla="*/ 175216 h 221436"/>
                  <a:gd name="connsiteX1" fmla="*/ 5987 w 603981"/>
                  <a:gd name="connsiteY1" fmla="*/ 165169 h 221436"/>
                  <a:gd name="connsiteX2" fmla="*/ 239291 w 603981"/>
                  <a:gd name="connsiteY2" fmla="*/ 28580 h 221436"/>
                  <a:gd name="connsiteX3" fmla="*/ 595472 w 603981"/>
                  <a:gd name="connsiteY3" fmla="*/ 5288 h 221436"/>
                  <a:gd name="connsiteX4" fmla="*/ 588955 w 603981"/>
                  <a:gd name="connsiteY4" fmla="*/ 94505 h 221436"/>
                  <a:gd name="connsiteX5" fmla="*/ 290799 w 603981"/>
                  <a:gd name="connsiteY5" fmla="*/ 175216 h 221436"/>
                  <a:gd name="connsiteX0" fmla="*/ 290799 w 595472"/>
                  <a:gd name="connsiteY0" fmla="*/ 175216 h 221436"/>
                  <a:gd name="connsiteX1" fmla="*/ 5987 w 595472"/>
                  <a:gd name="connsiteY1" fmla="*/ 165169 h 221436"/>
                  <a:gd name="connsiteX2" fmla="*/ 239291 w 595472"/>
                  <a:gd name="connsiteY2" fmla="*/ 28580 h 221436"/>
                  <a:gd name="connsiteX3" fmla="*/ 595472 w 595472"/>
                  <a:gd name="connsiteY3" fmla="*/ 5288 h 221436"/>
                  <a:gd name="connsiteX4" fmla="*/ 588955 w 595472"/>
                  <a:gd name="connsiteY4" fmla="*/ 94505 h 221436"/>
                  <a:gd name="connsiteX5" fmla="*/ 290799 w 595472"/>
                  <a:gd name="connsiteY5" fmla="*/ 175216 h 221436"/>
                  <a:gd name="connsiteX0" fmla="*/ 290799 w 595472"/>
                  <a:gd name="connsiteY0" fmla="*/ 175216 h 175216"/>
                  <a:gd name="connsiteX1" fmla="*/ 5987 w 595472"/>
                  <a:gd name="connsiteY1" fmla="*/ 165169 h 175216"/>
                  <a:gd name="connsiteX2" fmla="*/ 239291 w 595472"/>
                  <a:gd name="connsiteY2" fmla="*/ 28580 h 175216"/>
                  <a:gd name="connsiteX3" fmla="*/ 595472 w 595472"/>
                  <a:gd name="connsiteY3" fmla="*/ 5288 h 175216"/>
                  <a:gd name="connsiteX4" fmla="*/ 588955 w 595472"/>
                  <a:gd name="connsiteY4" fmla="*/ 94505 h 175216"/>
                  <a:gd name="connsiteX5" fmla="*/ 290799 w 595472"/>
                  <a:gd name="connsiteY5" fmla="*/ 175216 h 175216"/>
                  <a:gd name="connsiteX0" fmla="*/ 323742 w 628415"/>
                  <a:gd name="connsiteY0" fmla="*/ 175216 h 181149"/>
                  <a:gd name="connsiteX1" fmla="*/ 4985 w 628415"/>
                  <a:gd name="connsiteY1" fmla="*/ 175042 h 181149"/>
                  <a:gd name="connsiteX2" fmla="*/ 272234 w 628415"/>
                  <a:gd name="connsiteY2" fmla="*/ 28580 h 181149"/>
                  <a:gd name="connsiteX3" fmla="*/ 628415 w 628415"/>
                  <a:gd name="connsiteY3" fmla="*/ 5288 h 181149"/>
                  <a:gd name="connsiteX4" fmla="*/ 621898 w 628415"/>
                  <a:gd name="connsiteY4" fmla="*/ 94505 h 181149"/>
                  <a:gd name="connsiteX5" fmla="*/ 323742 w 628415"/>
                  <a:gd name="connsiteY5" fmla="*/ 175216 h 181149"/>
                  <a:gd name="connsiteX0" fmla="*/ 320201 w 624874"/>
                  <a:gd name="connsiteY0" fmla="*/ 175216 h 220358"/>
                  <a:gd name="connsiteX1" fmla="*/ 1444 w 624874"/>
                  <a:gd name="connsiteY1" fmla="*/ 175042 h 220358"/>
                  <a:gd name="connsiteX2" fmla="*/ 268693 w 624874"/>
                  <a:gd name="connsiteY2" fmla="*/ 28580 h 220358"/>
                  <a:gd name="connsiteX3" fmla="*/ 624874 w 624874"/>
                  <a:gd name="connsiteY3" fmla="*/ 5288 h 220358"/>
                  <a:gd name="connsiteX4" fmla="*/ 618357 w 624874"/>
                  <a:gd name="connsiteY4" fmla="*/ 94505 h 220358"/>
                  <a:gd name="connsiteX5" fmla="*/ 320201 w 624874"/>
                  <a:gd name="connsiteY5" fmla="*/ 175216 h 220358"/>
                  <a:gd name="connsiteX0" fmla="*/ 320126 w 624799"/>
                  <a:gd name="connsiteY0" fmla="*/ 175216 h 246972"/>
                  <a:gd name="connsiteX1" fmla="*/ 1369 w 624799"/>
                  <a:gd name="connsiteY1" fmla="*/ 175042 h 246972"/>
                  <a:gd name="connsiteX2" fmla="*/ 268618 w 624799"/>
                  <a:gd name="connsiteY2" fmla="*/ 28580 h 246972"/>
                  <a:gd name="connsiteX3" fmla="*/ 624799 w 624799"/>
                  <a:gd name="connsiteY3" fmla="*/ 5288 h 246972"/>
                  <a:gd name="connsiteX4" fmla="*/ 618282 w 624799"/>
                  <a:gd name="connsiteY4" fmla="*/ 94505 h 246972"/>
                  <a:gd name="connsiteX5" fmla="*/ 320126 w 624799"/>
                  <a:gd name="connsiteY5" fmla="*/ 175216 h 246972"/>
                  <a:gd name="connsiteX0" fmla="*/ 318757 w 623430"/>
                  <a:gd name="connsiteY0" fmla="*/ 175216 h 175216"/>
                  <a:gd name="connsiteX1" fmla="*/ 0 w 623430"/>
                  <a:gd name="connsiteY1" fmla="*/ 175042 h 175216"/>
                  <a:gd name="connsiteX2" fmla="*/ 267249 w 623430"/>
                  <a:gd name="connsiteY2" fmla="*/ 28580 h 175216"/>
                  <a:gd name="connsiteX3" fmla="*/ 623430 w 623430"/>
                  <a:gd name="connsiteY3" fmla="*/ 5288 h 175216"/>
                  <a:gd name="connsiteX4" fmla="*/ 616913 w 623430"/>
                  <a:gd name="connsiteY4" fmla="*/ 94505 h 175216"/>
                  <a:gd name="connsiteX5" fmla="*/ 318757 w 623430"/>
                  <a:gd name="connsiteY5" fmla="*/ 175216 h 175216"/>
                  <a:gd name="connsiteX0" fmla="*/ 311254 w 641611"/>
                  <a:gd name="connsiteY0" fmla="*/ 185997 h 189218"/>
                  <a:gd name="connsiteX1" fmla="*/ 275 w 641611"/>
                  <a:gd name="connsiteY1" fmla="*/ 175042 h 189218"/>
                  <a:gd name="connsiteX2" fmla="*/ 267524 w 641611"/>
                  <a:gd name="connsiteY2" fmla="*/ 28580 h 189218"/>
                  <a:gd name="connsiteX3" fmla="*/ 623705 w 641611"/>
                  <a:gd name="connsiteY3" fmla="*/ 5288 h 189218"/>
                  <a:gd name="connsiteX4" fmla="*/ 617188 w 641611"/>
                  <a:gd name="connsiteY4" fmla="*/ 94505 h 189218"/>
                  <a:gd name="connsiteX5" fmla="*/ 311254 w 641611"/>
                  <a:gd name="connsiteY5" fmla="*/ 185997 h 189218"/>
                  <a:gd name="connsiteX0" fmla="*/ 311254 w 641611"/>
                  <a:gd name="connsiteY0" fmla="*/ 185997 h 185997"/>
                  <a:gd name="connsiteX1" fmla="*/ 275 w 641611"/>
                  <a:gd name="connsiteY1" fmla="*/ 175042 h 185997"/>
                  <a:gd name="connsiteX2" fmla="*/ 267524 w 641611"/>
                  <a:gd name="connsiteY2" fmla="*/ 28580 h 185997"/>
                  <a:gd name="connsiteX3" fmla="*/ 623705 w 641611"/>
                  <a:gd name="connsiteY3" fmla="*/ 5288 h 185997"/>
                  <a:gd name="connsiteX4" fmla="*/ 617188 w 641611"/>
                  <a:gd name="connsiteY4" fmla="*/ 94505 h 185997"/>
                  <a:gd name="connsiteX5" fmla="*/ 311254 w 641611"/>
                  <a:gd name="connsiteY5" fmla="*/ 185997 h 185997"/>
                  <a:gd name="connsiteX0" fmla="*/ 311254 w 623705"/>
                  <a:gd name="connsiteY0" fmla="*/ 185997 h 185997"/>
                  <a:gd name="connsiteX1" fmla="*/ 275 w 623705"/>
                  <a:gd name="connsiteY1" fmla="*/ 175042 h 185997"/>
                  <a:gd name="connsiteX2" fmla="*/ 267524 w 623705"/>
                  <a:gd name="connsiteY2" fmla="*/ 28580 h 185997"/>
                  <a:gd name="connsiteX3" fmla="*/ 623705 w 623705"/>
                  <a:gd name="connsiteY3" fmla="*/ 5288 h 185997"/>
                  <a:gd name="connsiteX4" fmla="*/ 617188 w 623705"/>
                  <a:gd name="connsiteY4" fmla="*/ 94505 h 185997"/>
                  <a:gd name="connsiteX5" fmla="*/ 311254 w 623705"/>
                  <a:gd name="connsiteY5" fmla="*/ 185997 h 185997"/>
                  <a:gd name="connsiteX0" fmla="*/ 311254 w 631708"/>
                  <a:gd name="connsiteY0" fmla="*/ 185997 h 185997"/>
                  <a:gd name="connsiteX1" fmla="*/ 275 w 631708"/>
                  <a:gd name="connsiteY1" fmla="*/ 175042 h 185997"/>
                  <a:gd name="connsiteX2" fmla="*/ 267524 w 631708"/>
                  <a:gd name="connsiteY2" fmla="*/ 28580 h 185997"/>
                  <a:gd name="connsiteX3" fmla="*/ 623705 w 631708"/>
                  <a:gd name="connsiteY3" fmla="*/ 5288 h 185997"/>
                  <a:gd name="connsiteX4" fmla="*/ 617188 w 631708"/>
                  <a:gd name="connsiteY4" fmla="*/ 94505 h 185997"/>
                  <a:gd name="connsiteX5" fmla="*/ 311254 w 631708"/>
                  <a:gd name="connsiteY5" fmla="*/ 185997 h 185997"/>
                  <a:gd name="connsiteX0" fmla="*/ 311254 w 623705"/>
                  <a:gd name="connsiteY0" fmla="*/ 185997 h 185997"/>
                  <a:gd name="connsiteX1" fmla="*/ 275 w 623705"/>
                  <a:gd name="connsiteY1" fmla="*/ 175042 h 185997"/>
                  <a:gd name="connsiteX2" fmla="*/ 267524 w 623705"/>
                  <a:gd name="connsiteY2" fmla="*/ 28580 h 185997"/>
                  <a:gd name="connsiteX3" fmla="*/ 623705 w 623705"/>
                  <a:gd name="connsiteY3" fmla="*/ 5288 h 185997"/>
                  <a:gd name="connsiteX4" fmla="*/ 617188 w 623705"/>
                  <a:gd name="connsiteY4" fmla="*/ 94505 h 185997"/>
                  <a:gd name="connsiteX5" fmla="*/ 311254 w 623705"/>
                  <a:gd name="connsiteY5" fmla="*/ 185997 h 185997"/>
                  <a:gd name="connsiteX0" fmla="*/ 311254 w 623705"/>
                  <a:gd name="connsiteY0" fmla="*/ 186673 h 186673"/>
                  <a:gd name="connsiteX1" fmla="*/ 275 w 623705"/>
                  <a:gd name="connsiteY1" fmla="*/ 175718 h 186673"/>
                  <a:gd name="connsiteX2" fmla="*/ 267524 w 623705"/>
                  <a:gd name="connsiteY2" fmla="*/ 29256 h 186673"/>
                  <a:gd name="connsiteX3" fmla="*/ 623705 w 623705"/>
                  <a:gd name="connsiteY3" fmla="*/ 5964 h 186673"/>
                  <a:gd name="connsiteX4" fmla="*/ 617188 w 623705"/>
                  <a:gd name="connsiteY4" fmla="*/ 95181 h 186673"/>
                  <a:gd name="connsiteX5" fmla="*/ 311254 w 623705"/>
                  <a:gd name="connsiteY5" fmla="*/ 186673 h 186673"/>
                  <a:gd name="connsiteX0" fmla="*/ 311254 w 623705"/>
                  <a:gd name="connsiteY0" fmla="*/ 186186 h 186186"/>
                  <a:gd name="connsiteX1" fmla="*/ 275 w 623705"/>
                  <a:gd name="connsiteY1" fmla="*/ 175231 h 186186"/>
                  <a:gd name="connsiteX2" fmla="*/ 267524 w 623705"/>
                  <a:gd name="connsiteY2" fmla="*/ 28769 h 186186"/>
                  <a:gd name="connsiteX3" fmla="*/ 623705 w 623705"/>
                  <a:gd name="connsiteY3" fmla="*/ 5477 h 186186"/>
                  <a:gd name="connsiteX4" fmla="*/ 617188 w 623705"/>
                  <a:gd name="connsiteY4" fmla="*/ 94694 h 186186"/>
                  <a:gd name="connsiteX5" fmla="*/ 311254 w 623705"/>
                  <a:gd name="connsiteY5" fmla="*/ 186186 h 186186"/>
                  <a:gd name="connsiteX0" fmla="*/ 311254 w 642200"/>
                  <a:gd name="connsiteY0" fmla="*/ 183115 h 183115"/>
                  <a:gd name="connsiteX1" fmla="*/ 275 w 642200"/>
                  <a:gd name="connsiteY1" fmla="*/ 172160 h 183115"/>
                  <a:gd name="connsiteX2" fmla="*/ 267524 w 642200"/>
                  <a:gd name="connsiteY2" fmla="*/ 25698 h 183115"/>
                  <a:gd name="connsiteX3" fmla="*/ 625763 w 642200"/>
                  <a:gd name="connsiteY3" fmla="*/ 8003 h 183115"/>
                  <a:gd name="connsiteX4" fmla="*/ 617188 w 642200"/>
                  <a:gd name="connsiteY4" fmla="*/ 91623 h 183115"/>
                  <a:gd name="connsiteX5" fmla="*/ 311254 w 642200"/>
                  <a:gd name="connsiteY5" fmla="*/ 183115 h 183115"/>
                  <a:gd name="connsiteX0" fmla="*/ 311254 w 625763"/>
                  <a:gd name="connsiteY0" fmla="*/ 183115 h 183115"/>
                  <a:gd name="connsiteX1" fmla="*/ 275 w 625763"/>
                  <a:gd name="connsiteY1" fmla="*/ 172160 h 183115"/>
                  <a:gd name="connsiteX2" fmla="*/ 267524 w 625763"/>
                  <a:gd name="connsiteY2" fmla="*/ 25698 h 183115"/>
                  <a:gd name="connsiteX3" fmla="*/ 625763 w 625763"/>
                  <a:gd name="connsiteY3" fmla="*/ 8003 h 183115"/>
                  <a:gd name="connsiteX4" fmla="*/ 617188 w 625763"/>
                  <a:gd name="connsiteY4" fmla="*/ 91623 h 183115"/>
                  <a:gd name="connsiteX5" fmla="*/ 311254 w 625763"/>
                  <a:gd name="connsiteY5" fmla="*/ 183115 h 183115"/>
                  <a:gd name="connsiteX0" fmla="*/ 311254 w 631436"/>
                  <a:gd name="connsiteY0" fmla="*/ 183115 h 183115"/>
                  <a:gd name="connsiteX1" fmla="*/ 275 w 631436"/>
                  <a:gd name="connsiteY1" fmla="*/ 172160 h 183115"/>
                  <a:gd name="connsiteX2" fmla="*/ 267524 w 631436"/>
                  <a:gd name="connsiteY2" fmla="*/ 25698 h 183115"/>
                  <a:gd name="connsiteX3" fmla="*/ 625763 w 631436"/>
                  <a:gd name="connsiteY3" fmla="*/ 8003 h 183115"/>
                  <a:gd name="connsiteX4" fmla="*/ 617188 w 631436"/>
                  <a:gd name="connsiteY4" fmla="*/ 91623 h 183115"/>
                  <a:gd name="connsiteX5" fmla="*/ 311254 w 631436"/>
                  <a:gd name="connsiteY5" fmla="*/ 183115 h 183115"/>
                  <a:gd name="connsiteX0" fmla="*/ 311254 w 625763"/>
                  <a:gd name="connsiteY0" fmla="*/ 183115 h 183115"/>
                  <a:gd name="connsiteX1" fmla="*/ 275 w 625763"/>
                  <a:gd name="connsiteY1" fmla="*/ 172160 h 183115"/>
                  <a:gd name="connsiteX2" fmla="*/ 267524 w 625763"/>
                  <a:gd name="connsiteY2" fmla="*/ 25698 h 183115"/>
                  <a:gd name="connsiteX3" fmla="*/ 625763 w 625763"/>
                  <a:gd name="connsiteY3" fmla="*/ 8003 h 183115"/>
                  <a:gd name="connsiteX4" fmla="*/ 617188 w 625763"/>
                  <a:gd name="connsiteY4" fmla="*/ 91623 h 183115"/>
                  <a:gd name="connsiteX5" fmla="*/ 311254 w 625763"/>
                  <a:gd name="connsiteY5" fmla="*/ 183115 h 183115"/>
                  <a:gd name="connsiteX0" fmla="*/ 311254 w 639607"/>
                  <a:gd name="connsiteY0" fmla="*/ 183280 h 183280"/>
                  <a:gd name="connsiteX1" fmla="*/ 275 w 639607"/>
                  <a:gd name="connsiteY1" fmla="*/ 172325 h 183280"/>
                  <a:gd name="connsiteX2" fmla="*/ 267524 w 639607"/>
                  <a:gd name="connsiteY2" fmla="*/ 25863 h 183280"/>
                  <a:gd name="connsiteX3" fmla="*/ 616248 w 639607"/>
                  <a:gd name="connsiteY3" fmla="*/ 7838 h 183280"/>
                  <a:gd name="connsiteX4" fmla="*/ 617188 w 639607"/>
                  <a:gd name="connsiteY4" fmla="*/ 91788 h 183280"/>
                  <a:gd name="connsiteX5" fmla="*/ 311254 w 639607"/>
                  <a:gd name="connsiteY5" fmla="*/ 183280 h 183280"/>
                  <a:gd name="connsiteX0" fmla="*/ 311254 w 643066"/>
                  <a:gd name="connsiteY0" fmla="*/ 183280 h 183280"/>
                  <a:gd name="connsiteX1" fmla="*/ 275 w 643066"/>
                  <a:gd name="connsiteY1" fmla="*/ 172325 h 183280"/>
                  <a:gd name="connsiteX2" fmla="*/ 267524 w 643066"/>
                  <a:gd name="connsiteY2" fmla="*/ 25863 h 183280"/>
                  <a:gd name="connsiteX3" fmla="*/ 616248 w 643066"/>
                  <a:gd name="connsiteY3" fmla="*/ 7838 h 183280"/>
                  <a:gd name="connsiteX4" fmla="*/ 617188 w 643066"/>
                  <a:gd name="connsiteY4" fmla="*/ 91788 h 183280"/>
                  <a:gd name="connsiteX5" fmla="*/ 311254 w 643066"/>
                  <a:gd name="connsiteY5" fmla="*/ 183280 h 183280"/>
                  <a:gd name="connsiteX0" fmla="*/ 311254 w 617188"/>
                  <a:gd name="connsiteY0" fmla="*/ 183280 h 183280"/>
                  <a:gd name="connsiteX1" fmla="*/ 275 w 617188"/>
                  <a:gd name="connsiteY1" fmla="*/ 172325 h 183280"/>
                  <a:gd name="connsiteX2" fmla="*/ 267524 w 617188"/>
                  <a:gd name="connsiteY2" fmla="*/ 25863 h 183280"/>
                  <a:gd name="connsiteX3" fmla="*/ 616248 w 617188"/>
                  <a:gd name="connsiteY3" fmla="*/ 7838 h 183280"/>
                  <a:gd name="connsiteX4" fmla="*/ 617188 w 617188"/>
                  <a:gd name="connsiteY4" fmla="*/ 91788 h 183280"/>
                  <a:gd name="connsiteX5" fmla="*/ 311254 w 617188"/>
                  <a:gd name="connsiteY5" fmla="*/ 183280 h 183280"/>
                  <a:gd name="connsiteX0" fmla="*/ 311254 w 641241"/>
                  <a:gd name="connsiteY0" fmla="*/ 183198 h 183198"/>
                  <a:gd name="connsiteX1" fmla="*/ 275 w 641241"/>
                  <a:gd name="connsiteY1" fmla="*/ 172243 h 183198"/>
                  <a:gd name="connsiteX2" fmla="*/ 267524 w 641241"/>
                  <a:gd name="connsiteY2" fmla="*/ 25781 h 183198"/>
                  <a:gd name="connsiteX3" fmla="*/ 621007 w 641241"/>
                  <a:gd name="connsiteY3" fmla="*/ 7921 h 183198"/>
                  <a:gd name="connsiteX4" fmla="*/ 617188 w 641241"/>
                  <a:gd name="connsiteY4" fmla="*/ 91706 h 183198"/>
                  <a:gd name="connsiteX5" fmla="*/ 311254 w 641241"/>
                  <a:gd name="connsiteY5" fmla="*/ 183198 h 183198"/>
                  <a:gd name="connsiteX0" fmla="*/ 311254 w 644653"/>
                  <a:gd name="connsiteY0" fmla="*/ 183198 h 183198"/>
                  <a:gd name="connsiteX1" fmla="*/ 275 w 644653"/>
                  <a:gd name="connsiteY1" fmla="*/ 172243 h 183198"/>
                  <a:gd name="connsiteX2" fmla="*/ 267524 w 644653"/>
                  <a:gd name="connsiteY2" fmla="*/ 25781 h 183198"/>
                  <a:gd name="connsiteX3" fmla="*/ 621007 w 644653"/>
                  <a:gd name="connsiteY3" fmla="*/ 7921 h 183198"/>
                  <a:gd name="connsiteX4" fmla="*/ 617188 w 644653"/>
                  <a:gd name="connsiteY4" fmla="*/ 91706 h 183198"/>
                  <a:gd name="connsiteX5" fmla="*/ 311254 w 644653"/>
                  <a:gd name="connsiteY5" fmla="*/ 183198 h 183198"/>
                  <a:gd name="connsiteX0" fmla="*/ 311254 w 621007"/>
                  <a:gd name="connsiteY0" fmla="*/ 183198 h 183198"/>
                  <a:gd name="connsiteX1" fmla="*/ 275 w 621007"/>
                  <a:gd name="connsiteY1" fmla="*/ 172243 h 183198"/>
                  <a:gd name="connsiteX2" fmla="*/ 267524 w 621007"/>
                  <a:gd name="connsiteY2" fmla="*/ 25781 h 183198"/>
                  <a:gd name="connsiteX3" fmla="*/ 621007 w 621007"/>
                  <a:gd name="connsiteY3" fmla="*/ 7921 h 183198"/>
                  <a:gd name="connsiteX4" fmla="*/ 617188 w 621007"/>
                  <a:gd name="connsiteY4" fmla="*/ 91706 h 183198"/>
                  <a:gd name="connsiteX5" fmla="*/ 311254 w 621007"/>
                  <a:gd name="connsiteY5" fmla="*/ 183198 h 183198"/>
                  <a:gd name="connsiteX0" fmla="*/ 311254 w 621007"/>
                  <a:gd name="connsiteY0" fmla="*/ 178058 h 178058"/>
                  <a:gd name="connsiteX1" fmla="*/ 275 w 621007"/>
                  <a:gd name="connsiteY1" fmla="*/ 167103 h 178058"/>
                  <a:gd name="connsiteX2" fmla="*/ 267524 w 621007"/>
                  <a:gd name="connsiteY2" fmla="*/ 20641 h 178058"/>
                  <a:gd name="connsiteX3" fmla="*/ 621007 w 621007"/>
                  <a:gd name="connsiteY3" fmla="*/ 2781 h 178058"/>
                  <a:gd name="connsiteX4" fmla="*/ 617188 w 621007"/>
                  <a:gd name="connsiteY4" fmla="*/ 86566 h 178058"/>
                  <a:gd name="connsiteX5" fmla="*/ 311254 w 621007"/>
                  <a:gd name="connsiteY5" fmla="*/ 178058 h 178058"/>
                  <a:gd name="connsiteX0" fmla="*/ 311328 w 621081"/>
                  <a:gd name="connsiteY0" fmla="*/ 178058 h 178058"/>
                  <a:gd name="connsiteX1" fmla="*/ 349 w 621081"/>
                  <a:gd name="connsiteY1" fmla="*/ 167103 h 178058"/>
                  <a:gd name="connsiteX2" fmla="*/ 267598 w 621081"/>
                  <a:gd name="connsiteY2" fmla="*/ 20641 h 178058"/>
                  <a:gd name="connsiteX3" fmla="*/ 621081 w 621081"/>
                  <a:gd name="connsiteY3" fmla="*/ 2781 h 178058"/>
                  <a:gd name="connsiteX4" fmla="*/ 617262 w 621081"/>
                  <a:gd name="connsiteY4" fmla="*/ 86566 h 178058"/>
                  <a:gd name="connsiteX5" fmla="*/ 311328 w 621081"/>
                  <a:gd name="connsiteY5" fmla="*/ 178058 h 178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081" h="178058">
                    <a:moveTo>
                      <a:pt x="311328" y="178058"/>
                    </a:moveTo>
                    <a:lnTo>
                      <a:pt x="349" y="167103"/>
                    </a:lnTo>
                    <a:cubicBezTo>
                      <a:pt x="-6939" y="140867"/>
                      <a:pt x="100425" y="57515"/>
                      <a:pt x="267598" y="20641"/>
                    </a:cubicBezTo>
                    <a:cubicBezTo>
                      <a:pt x="419630" y="-3285"/>
                      <a:pt x="497080" y="-1931"/>
                      <a:pt x="621081" y="2781"/>
                    </a:cubicBezTo>
                    <a:lnTo>
                      <a:pt x="617262" y="86566"/>
                    </a:lnTo>
                    <a:cubicBezTo>
                      <a:pt x="526799" y="86803"/>
                      <a:pt x="399925" y="81257"/>
                      <a:pt x="311328" y="178058"/>
                    </a:cubicBezTo>
                    <a:close/>
                  </a:path>
                </a:pathLst>
              </a:custGeom>
              <a:solidFill>
                <a:srgbClr val="92D050">
                  <a:alpha val="35000"/>
                </a:srgbClr>
              </a:solidFill>
              <a:ln w="952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Rounded Rectangle 112"/>
            <p:cNvSpPr/>
            <p:nvPr/>
          </p:nvSpPr>
          <p:spPr>
            <a:xfrm>
              <a:off x="2754352" y="5020800"/>
              <a:ext cx="113371" cy="423333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974486" y="5020800"/>
              <a:ext cx="113371" cy="4233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920390" y="5052309"/>
              <a:ext cx="1016000" cy="42333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5979401" y="5024870"/>
              <a:ext cx="738787" cy="4233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786602" y="4484029"/>
              <a:ext cx="1124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780961" y="4294268"/>
              <a:ext cx="127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X-ray camera</a:t>
              </a: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110249" y="4201922"/>
              <a:ext cx="4535692" cy="14773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645941" y="4488621"/>
              <a:ext cx="1276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3A3B7B-A79D-F419-47CF-8B3D70B21E7C}"/>
              </a:ext>
            </a:extLst>
          </p:cNvPr>
          <p:cNvSpPr/>
          <p:nvPr/>
        </p:nvSpPr>
        <p:spPr>
          <a:xfrm>
            <a:off x="5894793" y="3018837"/>
            <a:ext cx="618836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 (or dump) exit mode beam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Clears XCT beamline of obstructions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 phase contrast and resolution at 10 – 100 keV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penetration and high resolution with &gt; MeV 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fast scanning (~ minutes)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F3BAC9A-A1DF-0ECF-E22A-94149BF44DDD}"/>
              </a:ext>
            </a:extLst>
          </p:cNvPr>
          <p:cNvSpPr txBox="1"/>
          <p:nvPr/>
        </p:nvSpPr>
        <p:spPr>
          <a:xfrm>
            <a:off x="491259" y="5275427"/>
            <a:ext cx="500690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Gemini phase contrast XCT of cm-scale objects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6BBF0-7C68-3311-13A7-D3C7C39D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1" y="3072397"/>
            <a:ext cx="5421869" cy="20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3224" y="5794312"/>
            <a:ext cx="2407296" cy="681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2E2D62"/>
                </a:solidFill>
              </a:rPr>
              <a:t>LWFA optimisation using ML techniques</a:t>
            </a:r>
            <a:endParaRPr lang="en-US" spc="-150" dirty="0">
              <a:solidFill>
                <a:srgbClr val="2E2D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6632212" y="1852855"/>
            <a:ext cx="547270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Maximise objective function using laser and target parameters: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control of focus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control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optimisation code</a:t>
            </a:r>
          </a:p>
          <a:p>
            <a:pPr fontAlgn="base">
              <a:spcAft>
                <a:spcPts val="600"/>
              </a:spcAft>
            </a:pPr>
            <a:endParaRPr lang="en-GB" sz="2400" b="1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aim for routine use of ML simulation and experimental techniques for operations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344"/>
            <a:ext cx="6283113" cy="372603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4944D65-642E-4F49-9D26-D994EB694114}"/>
              </a:ext>
            </a:extLst>
          </p:cNvPr>
          <p:cNvSpPr txBox="1"/>
          <p:nvPr/>
        </p:nvSpPr>
        <p:spPr>
          <a:xfrm>
            <a:off x="959990" y="5746229"/>
            <a:ext cx="436313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ML-guide</a:t>
            </a:r>
            <a:r>
              <a:rPr lang="en-GB" sz="2000" b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charge o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ptimisation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Jalas</a:t>
            </a:r>
            <a:r>
              <a:rPr lang="en-GB" sz="200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PRAB </a:t>
            </a:r>
            <a:r>
              <a:rPr lang="en-GB" sz="2000" b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200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071302 (2023)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27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4D1C6FF-8AA8-406A-A1DA-1759FA51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8" y="1366162"/>
            <a:ext cx="11692299" cy="549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B06EB-296E-CC6B-512D-8C1C80731C80}"/>
              </a:ext>
            </a:extLst>
          </p:cNvPr>
          <p:cNvSpPr txBox="1"/>
          <p:nvPr/>
        </p:nvSpPr>
        <p:spPr>
          <a:xfrm>
            <a:off x="7339900" y="5675707"/>
            <a:ext cx="4182357" cy="923330"/>
          </a:xfrm>
          <a:prstGeom prst="rect">
            <a:avLst/>
          </a:prstGeom>
          <a:solidFill>
            <a:srgbClr val="FFC000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Electromagnet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Tuneable field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Double dipole for energy selection</a:t>
            </a: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170578" y="81066"/>
            <a:ext cx="110334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2E2D62"/>
                </a:solidFill>
              </a:rPr>
              <a:t>Develop electron beamline</a:t>
            </a:r>
            <a:endParaRPr lang="en-US" spc="-150" dirty="0">
              <a:solidFill>
                <a:srgbClr val="2E2D6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637E3-E327-41A5-83EB-D7D51B4B14A2}"/>
              </a:ext>
            </a:extLst>
          </p:cNvPr>
          <p:cNvSpPr txBox="1"/>
          <p:nvPr/>
        </p:nvSpPr>
        <p:spPr>
          <a:xfrm>
            <a:off x="329123" y="5721873"/>
            <a:ext cx="6563514" cy="830997"/>
          </a:xfrm>
          <a:prstGeom prst="rect">
            <a:avLst/>
          </a:prstGeom>
          <a:solidFill>
            <a:srgbClr val="2E2D62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components are important to transition from an experiment to a 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functioning beamline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13A339-F7AF-43E2-A28C-91DDB56E2825}"/>
              </a:ext>
            </a:extLst>
          </p:cNvPr>
          <p:cNvCxnSpPr>
            <a:cxnSpLocks/>
          </p:cNvCxnSpPr>
          <p:nvPr/>
        </p:nvCxnSpPr>
        <p:spPr>
          <a:xfrm flipH="1">
            <a:off x="1733108" y="2436953"/>
            <a:ext cx="305242" cy="12336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7EB988-DDAA-4A3A-8A7F-81052F0A0D71}"/>
              </a:ext>
            </a:extLst>
          </p:cNvPr>
          <p:cNvCxnSpPr>
            <a:cxnSpLocks/>
          </p:cNvCxnSpPr>
          <p:nvPr/>
        </p:nvCxnSpPr>
        <p:spPr>
          <a:xfrm flipH="1">
            <a:off x="5007935" y="2875843"/>
            <a:ext cx="1321625" cy="6244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FF3E79-CF98-43F0-B7F3-665B72F61718}"/>
              </a:ext>
            </a:extLst>
          </p:cNvPr>
          <p:cNvCxnSpPr>
            <a:cxnSpLocks/>
          </p:cNvCxnSpPr>
          <p:nvPr/>
        </p:nvCxnSpPr>
        <p:spPr>
          <a:xfrm flipV="1">
            <a:off x="8983815" y="4384327"/>
            <a:ext cx="447264" cy="12877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6B06EB-296E-CC6B-512D-8C1C80731C80}"/>
              </a:ext>
            </a:extLst>
          </p:cNvPr>
          <p:cNvSpPr txBox="1"/>
          <p:nvPr/>
        </p:nvSpPr>
        <p:spPr>
          <a:xfrm>
            <a:off x="303488" y="1236624"/>
            <a:ext cx="4316137" cy="1200329"/>
          </a:xfrm>
          <a:prstGeom prst="rect">
            <a:avLst/>
          </a:prstGeom>
          <a:solidFill>
            <a:srgbClr val="FFC000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Add quadrupole magnet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Improved spectrum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Single-shot emittance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Focusing onto samples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B06EB-296E-CC6B-512D-8C1C80731C80}"/>
              </a:ext>
            </a:extLst>
          </p:cNvPr>
          <p:cNvSpPr txBox="1"/>
          <p:nvPr/>
        </p:nvSpPr>
        <p:spPr>
          <a:xfrm>
            <a:off x="6329560" y="2155215"/>
            <a:ext cx="4182357" cy="923330"/>
          </a:xfrm>
          <a:prstGeom prst="rect">
            <a:avLst/>
          </a:prstGeom>
          <a:solidFill>
            <a:srgbClr val="FFC000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Measure transition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Beam profile &amp;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Bunch longitudinal profile (inferred)</a:t>
            </a:r>
          </a:p>
        </p:txBody>
      </p:sp>
    </p:spTree>
    <p:extLst>
      <p:ext uri="{BB962C8B-B14F-4D97-AF65-F5344CB8AC3E}">
        <p14:creationId xmlns:p14="http://schemas.microsoft.com/office/powerpoint/2010/main" val="383950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Steps to LWFA beamline delivery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14760" y="1319359"/>
            <a:ext cx="11562479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Essential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Stable laser and electron beam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Automated optimisation routines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 quality and rapid x-ray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Machine-learning guided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 beam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Ultrafast optical probing of </a:t>
            </a:r>
            <a:r>
              <a:rPr lang="en-GB" sz="2400" dirty="0" err="1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wakefield</a:t>
            </a:r>
            <a:endParaRPr lang="en-GB" sz="24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Electromagnet spectrometer</a:t>
            </a:r>
          </a:p>
          <a:p>
            <a:endParaRPr lang="en-GB" sz="24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Industrial quality application beamlines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Improved and non-invasive electron diagnostics </a:t>
            </a:r>
          </a:p>
        </p:txBody>
      </p:sp>
    </p:spTree>
    <p:extLst>
      <p:ext uri="{BB962C8B-B14F-4D97-AF65-F5344CB8AC3E}">
        <p14:creationId xmlns:p14="http://schemas.microsoft.com/office/powerpoint/2010/main" val="231915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51098" y="2882300"/>
            <a:ext cx="575112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LWFA Beamline</a:t>
            </a:r>
          </a:p>
        </p:txBody>
      </p:sp>
    </p:spTree>
    <p:extLst>
      <p:ext uri="{BB962C8B-B14F-4D97-AF65-F5344CB8AC3E}">
        <p14:creationId xmlns:p14="http://schemas.microsoft.com/office/powerpoint/2010/main" val="332631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TA2 test beamline – Objective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004" y="3781244"/>
            <a:ext cx="5786424" cy="2214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193768" y="1735861"/>
            <a:ext cx="536464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LWFA optimisation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control code for automation and ML-guided optimisation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development of EPAC control and DAQ codes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towards </a:t>
            </a:r>
            <a:r>
              <a:rPr lang="en-GB" sz="2800" i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tuning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405" y="1374732"/>
            <a:ext cx="5958168" cy="22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8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TA2 test beamline – Objective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379" y="4264643"/>
            <a:ext cx="6483177" cy="2173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330815" y="1733891"/>
            <a:ext cx="463731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source development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figure of merit for image quality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images meet industrial standard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imaging protocol for consistent performance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392" y="1490389"/>
            <a:ext cx="5883150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8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TA2 laser stability tests</a:t>
            </a:r>
            <a:endParaRPr lang="en-US" spc="-15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6039897" y="4671169"/>
            <a:ext cx="600281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properties recorded over 1 hour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drift corrected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implement focal drift correction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investigate causes of shot-to-shot jitter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516"/>
          <a:stretch/>
        </p:blipFill>
        <p:spPr>
          <a:xfrm>
            <a:off x="6039897" y="1538645"/>
            <a:ext cx="6036144" cy="2867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170579" y="1490389"/>
            <a:ext cx="2402425" cy="400110"/>
          </a:xfrm>
          <a:prstGeom prst="rect">
            <a:avLst/>
          </a:prstGeom>
          <a:solidFill>
            <a:schemeClr val="bg1"/>
          </a:solidFill>
          <a:ln>
            <a:solidFill>
              <a:srgbClr val="222222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GB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data plotting</a:t>
            </a:r>
            <a:endParaRPr lang="en-GB" sz="2000" baseline="30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0" y="2052113"/>
            <a:ext cx="5667192" cy="32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5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D6F3B3A-1564-4DCB-93BF-C4DEAF7D5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 b="23427"/>
          <a:stretch/>
        </p:blipFill>
        <p:spPr bwMode="auto">
          <a:xfrm>
            <a:off x="170579" y="1729430"/>
            <a:ext cx="11288424" cy="333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9365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EPAC EA1 houses a laser </a:t>
            </a:r>
            <a:r>
              <a:rPr lang="en-US" spc="-150" dirty="0" err="1">
                <a:solidFill>
                  <a:srgbClr val="2E2D62"/>
                </a:solidFill>
              </a:rPr>
              <a:t>wakefield</a:t>
            </a:r>
            <a:r>
              <a:rPr lang="en-US" spc="-150" dirty="0">
                <a:solidFill>
                  <a:srgbClr val="2E2D62"/>
                </a:solidFill>
              </a:rPr>
              <a:t> electron accelerator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F6C865-5064-4F22-AC07-ADFCB06C0477}"/>
              </a:ext>
            </a:extLst>
          </p:cNvPr>
          <p:cNvSpPr txBox="1"/>
          <p:nvPr/>
        </p:nvSpPr>
        <p:spPr>
          <a:xfrm>
            <a:off x="2171703" y="4125622"/>
            <a:ext cx="1377949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Beam focusing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274DA-6377-4DA2-8BA6-F0C34B6058DB}"/>
              </a:ext>
            </a:extLst>
          </p:cNvPr>
          <p:cNvSpPr txBox="1"/>
          <p:nvPr/>
        </p:nvSpPr>
        <p:spPr>
          <a:xfrm>
            <a:off x="7366875" y="4338766"/>
            <a:ext cx="1624942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628B7-71EB-4E9F-A516-F9FDE06E61B2}"/>
              </a:ext>
            </a:extLst>
          </p:cNvPr>
          <p:cNvSpPr txBox="1"/>
          <p:nvPr/>
        </p:nvSpPr>
        <p:spPr>
          <a:xfrm>
            <a:off x="170579" y="3957545"/>
            <a:ext cx="1377949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Turning chamber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307990" y="5159205"/>
            <a:ext cx="843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Off-axis parabola: focal length 6 m (</a:t>
            </a:r>
            <a:r>
              <a:rPr lang="en-GB" sz="2400" i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27) – 14.5 m (</a:t>
            </a:r>
            <a:r>
              <a:rPr lang="en-GB" sz="2400" i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 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65)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Intensity ~ 8 x 10</a:t>
            </a:r>
            <a:r>
              <a:rPr lang="en-GB" sz="2400" baseline="30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cm</a:t>
            </a:r>
            <a:r>
              <a:rPr lang="en-GB" sz="2400" baseline="30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GB" sz="2400" i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sz="2400" baseline="-250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Adaptive optic for focal spot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x 9 m area for </a:t>
            </a:r>
            <a:r>
              <a:rPr lang="en-GB" sz="24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flexible applications beamlines</a:t>
            </a:r>
          </a:p>
        </p:txBody>
      </p:sp>
    </p:spTree>
    <p:extLst>
      <p:ext uri="{BB962C8B-B14F-4D97-AF65-F5344CB8AC3E}">
        <p14:creationId xmlns:p14="http://schemas.microsoft.com/office/powerpoint/2010/main" val="3413166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Aiming for 100 MeV beam at 5 Hz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8966719" y="1629845"/>
            <a:ext cx="30884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chamber for gas load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 delivery for focusing laser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length cell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trial continuous flow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tape drive beam dump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quadrupole magnets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connects directly to diagnostic chamber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9" y="1387662"/>
            <a:ext cx="8640000" cy="50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20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LWFA diagnostic chamber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9" y="1416661"/>
            <a:ext cx="8640000" cy="4976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8940725" y="1629845"/>
            <a:ext cx="324457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magnet designed for size available and expected energy range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scintillator screen (YAG)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 for charge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Raptor for </a:t>
            </a:r>
            <a:r>
              <a:rPr lang="en-GB" sz="200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(~5 </a:t>
            </a:r>
            <a:r>
              <a:rPr lang="en-GB" sz="200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1181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Summary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5A39EC7-6030-49D2-BD4B-DD5AE2153007}"/>
              </a:ext>
            </a:extLst>
          </p:cNvPr>
          <p:cNvSpPr txBox="1"/>
          <p:nvPr/>
        </p:nvSpPr>
        <p:spPr>
          <a:xfrm>
            <a:off x="303929" y="1490389"/>
            <a:ext cx="1156247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EA1 laser and LWFA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large components on order – delivery by summer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 designs for 1 GeV and 5 GeV beamlines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Started design of optimisation experiments and application beamlines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2E2D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TA2 test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LWFA set up underway – starting shots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First priority is drift correction for stable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Then testing ML algorithms and x-ray imaging optimisation</a:t>
            </a:r>
          </a:p>
        </p:txBody>
      </p:sp>
    </p:spTree>
    <p:extLst>
      <p:ext uri="{BB962C8B-B14F-4D97-AF65-F5344CB8AC3E}">
        <p14:creationId xmlns:p14="http://schemas.microsoft.com/office/powerpoint/2010/main" val="14066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51098" y="2882300"/>
            <a:ext cx="575112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spc="-15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GB" sz="48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roject</a:t>
            </a:r>
            <a:r>
              <a:rPr kumimoji="0" lang="en-GB" sz="4800" b="1" i="0" u="none" strike="noStrike" kern="1200" cap="none" spc="-15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GB" sz="4800" b="1" i="0" u="none" strike="noStrike" kern="1200" cap="none" spc="-15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tatus</a:t>
            </a:r>
            <a:endParaRPr kumimoji="0" lang="en-GB" sz="48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9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3115" y="3190337"/>
            <a:ext cx="4253130" cy="2474063"/>
            <a:chOff x="273115" y="3190337"/>
            <a:chExt cx="4253130" cy="24740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8B3F81-9DF9-967C-C004-0C0E40359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753"/>
            <a:stretch/>
          </p:blipFill>
          <p:spPr>
            <a:xfrm>
              <a:off x="273115" y="3190337"/>
              <a:ext cx="4253130" cy="2126783"/>
            </a:xfrm>
            <a:prstGeom prst="rect">
              <a:avLst/>
            </a:prstGeom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94944D65-642E-4F49-9D26-D994EB694114}"/>
                </a:ext>
              </a:extLst>
            </p:cNvPr>
            <p:cNvSpPr txBox="1"/>
            <p:nvPr/>
          </p:nvSpPr>
          <p:spPr>
            <a:xfrm>
              <a:off x="1336014" y="5295068"/>
              <a:ext cx="2148368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GB" i="1" dirty="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chamber</a:t>
              </a:r>
              <a:endPara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Granite support blocks</a:t>
            </a:r>
            <a:endParaRPr lang="en-US" spc="-15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131232" y="1213301"/>
            <a:ext cx="539718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Granite for focusing chamber and alignment rigs has been delivered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 of support block with air skates has been tested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chamber granite on order – expected delivery in July 2024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45377" y="1113864"/>
            <a:ext cx="6722784" cy="4365870"/>
            <a:chOff x="5045377" y="1113864"/>
            <a:chExt cx="6722784" cy="4365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10104"/>
            <a:stretch/>
          </p:blipFill>
          <p:spPr>
            <a:xfrm>
              <a:off x="5045377" y="1113864"/>
              <a:ext cx="4443361" cy="299822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6192" y="3306182"/>
              <a:ext cx="3041969" cy="217355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 rot="1068603">
              <a:off x="7451945" y="3777504"/>
              <a:ext cx="2113598" cy="246261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222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94944D65-642E-4F49-9D26-D994EB694114}"/>
                </a:ext>
              </a:extLst>
            </p:cNvPr>
            <p:cNvSpPr txBox="1"/>
            <p:nvPr/>
          </p:nvSpPr>
          <p:spPr>
            <a:xfrm>
              <a:off x="5316562" y="1760560"/>
              <a:ext cx="2148368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GB" i="1" dirty="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Focusing chamber</a:t>
              </a:r>
              <a:endPara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12058" y="4327352"/>
            <a:ext cx="3596686" cy="2233879"/>
            <a:chOff x="4912058" y="4327352"/>
            <a:chExt cx="3596686" cy="2233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2058" y="4327352"/>
              <a:ext cx="3596686" cy="2233879"/>
            </a:xfrm>
            <a:prstGeom prst="rect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4944D65-642E-4F49-9D26-D994EB694114}"/>
                </a:ext>
              </a:extLst>
            </p:cNvPr>
            <p:cNvSpPr txBox="1"/>
            <p:nvPr/>
          </p:nvSpPr>
          <p:spPr>
            <a:xfrm>
              <a:off x="5006447" y="6128827"/>
              <a:ext cx="2458483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GB" i="1" dirty="0">
                  <a:solidFill>
                    <a:srgbClr val="201D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Alignment chambers</a:t>
              </a:r>
              <a:endPara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1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Focusing chamber</a:t>
            </a:r>
            <a:endParaRPr lang="en-US" spc="-15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204819" y="1343226"/>
            <a:ext cx="61176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chamber in manufacture with </a:t>
            </a:r>
            <a:r>
              <a:rPr lang="en-GB" sz="200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HiVac</a:t>
            </a: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with welding are delaying completion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 to be delivered by summer 2024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77" y="1581256"/>
            <a:ext cx="5338324" cy="4019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27" y="2668789"/>
            <a:ext cx="3893944" cy="29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93"/>
          <a:stretch/>
        </p:blipFill>
        <p:spPr>
          <a:xfrm>
            <a:off x="552131" y="2379007"/>
            <a:ext cx="4243803" cy="3351718"/>
          </a:xfrm>
          <a:prstGeom prst="rect">
            <a:avLst/>
          </a:prstGeom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Interaction chamber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CFFCE-EDB7-40F3-F0AA-78D3CAC3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686" y="1296798"/>
            <a:ext cx="6873268" cy="4928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113040" y="1286400"/>
            <a:ext cx="500946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delivered and SAT complete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kit for differential pumping has been delivered</a:t>
            </a:r>
          </a:p>
        </p:txBody>
      </p:sp>
    </p:spTree>
    <p:extLst>
      <p:ext uri="{BB962C8B-B14F-4D97-AF65-F5344CB8AC3E}">
        <p14:creationId xmlns:p14="http://schemas.microsoft.com/office/powerpoint/2010/main" val="425553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Interaction chamber internal equipment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36" y="2929969"/>
            <a:ext cx="3788754" cy="3535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342" y="2924175"/>
            <a:ext cx="4021898" cy="35358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792" y="1406629"/>
            <a:ext cx="3773751" cy="50296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113040" y="1286400"/>
            <a:ext cx="73887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framework is complete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Hexapod has been delivered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and housing for beamline camera being assembled</a:t>
            </a:r>
          </a:p>
        </p:txBody>
      </p:sp>
    </p:spTree>
    <p:extLst>
      <p:ext uri="{BB962C8B-B14F-4D97-AF65-F5344CB8AC3E}">
        <p14:creationId xmlns:p14="http://schemas.microsoft.com/office/powerpoint/2010/main" val="330862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384" t="9027" b="10037"/>
          <a:stretch/>
        </p:blipFill>
        <p:spPr>
          <a:xfrm>
            <a:off x="5428379" y="1194692"/>
            <a:ext cx="3091695" cy="2784005"/>
          </a:xfrm>
          <a:prstGeom prst="rect">
            <a:avLst/>
          </a:prstGeom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LWFA gas jet targets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58948" y="1406629"/>
            <a:ext cx="5047861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engineered slot nozzles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l-GR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throat width, 2 mm exit width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 30, and 40 mm nozzles used on experiments by user groups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mm nozzle delivered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Characterised with interferometry at RAL and plasma fluorescence at OPAL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simulations by SCD</a:t>
            </a:r>
          </a:p>
        </p:txBody>
      </p:sp>
      <p:pic>
        <p:nvPicPr>
          <p:cNvPr id="7" name="Picture 6" descr="A comparison of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1ACC1FE7-5A4E-BCA0-FEA3-616826562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616" y="4054123"/>
            <a:ext cx="2752931" cy="2578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73" y="4345895"/>
            <a:ext cx="3231330" cy="2231276"/>
          </a:xfrm>
          <a:prstGeom prst="rect">
            <a:avLst/>
          </a:prstGeom>
        </p:spPr>
      </p:pic>
      <p:pic>
        <p:nvPicPr>
          <p:cNvPr id="6" name="Picture 5" descr="A metal piece with holes&#10;&#10;Description automatically generated">
            <a:extLst>
              <a:ext uri="{FF2B5EF4-FFF2-40B4-BE49-F238E27FC236}">
                <a16:creationId xmlns:a16="http://schemas.microsoft.com/office/drawing/2014/main" id="{1EFA1BDE-02A9-9899-316C-A564010F5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58" r="24309"/>
          <a:stretch/>
        </p:blipFill>
        <p:spPr>
          <a:xfrm rot="5400000">
            <a:off x="9263026" y="918426"/>
            <a:ext cx="2436592" cy="30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8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7946</TotalTime>
  <Words>2091</Words>
  <Application>Microsoft Office PowerPoint</Application>
  <PresentationFormat>Widescreen</PresentationFormat>
  <Paragraphs>315</Paragraphs>
  <Slides>32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Regular</vt:lpstr>
      <vt:lpstr>Calibri</vt:lpstr>
      <vt:lpstr>Cambria Math</vt:lpstr>
      <vt:lpstr>Wingdings</vt:lpstr>
      <vt:lpstr>Office Theme</vt:lpstr>
      <vt:lpstr>MASTER 2 WHITE</vt:lpstr>
      <vt:lpstr>Font and logo master</vt:lpstr>
      <vt:lpstr>1_Font and logo 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Symes, Dan (STFC,RAL,CLF)</cp:lastModifiedBy>
  <cp:revision>490</cp:revision>
  <cp:lastPrinted>2019-10-02T08:27:37Z</cp:lastPrinted>
  <dcterms:created xsi:type="dcterms:W3CDTF">2019-09-17T08:04:08Z</dcterms:created>
  <dcterms:modified xsi:type="dcterms:W3CDTF">2024-05-13T13:45:09Z</dcterms:modified>
</cp:coreProperties>
</file>